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0"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r>
              <a:rPr lang="en-US" sz="4000" dirty="0"/>
              <a:t>Student Placement Predictor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r>
              <a:rPr lang="en-US" sz="2300" dirty="0"/>
              <a:t>Jared Ahenkora-Kwakyi</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761999"/>
            <a:ext cx="4538124" cy="970450"/>
          </a:xfrm>
        </p:spPr>
        <p:txBody>
          <a:bodyPr anchor="b">
            <a:normAutofit fontScale="90000"/>
          </a:bodyPr>
          <a:lstStyle/>
          <a:p>
            <a:pPr algn="l"/>
            <a:r>
              <a:rPr lang="en-US" sz="4000" dirty="0"/>
              <a:t>Description and Machine Learning Problem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44508"/>
          </a:xfrm>
        </p:spPr>
        <p:txBody>
          <a:bodyPr anchor="t">
            <a:normAutofit fontScale="85000" lnSpcReduction="10000"/>
          </a:bodyPr>
          <a:lstStyle/>
          <a:p>
            <a:r>
              <a:rPr lang="en-US" sz="2400" dirty="0"/>
              <a:t>This dataset showed students program selection and the percentage of completion each of the students had when placement was determined.</a:t>
            </a:r>
          </a:p>
          <a:p>
            <a:pPr lvl="1"/>
            <a:r>
              <a:rPr lang="en-US" sz="2200" dirty="0"/>
              <a:t>Students were either determined as placed or not placed in University XYZ’s Business program</a:t>
            </a:r>
          </a:p>
          <a:p>
            <a:r>
              <a:rPr lang="en-US" sz="2400" dirty="0"/>
              <a:t>The machine learning problem that I had to determine the likelihood of a student being placed or not placed with their current program statistics being their final determining factor.</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FB4EC10C-D726-40EA-A2ED-982E2B280A8E}"/>
              </a:ext>
            </a:extLst>
          </p:cNvPr>
          <p:cNvSpPr>
            <a:spLocks noGrp="1"/>
          </p:cNvSpPr>
          <p:nvPr>
            <p:ph type="title"/>
          </p:nvPr>
        </p:nvSpPr>
        <p:spPr>
          <a:xfrm>
            <a:off x="1039905" y="845387"/>
            <a:ext cx="3470310" cy="1066689"/>
          </a:xfrm>
        </p:spPr>
        <p:txBody>
          <a:bodyPr vert="horz" lIns="91440" tIns="45720" rIns="91440" bIns="45720" rtlCol="0" anchor="b">
            <a:normAutofit/>
          </a:bodyPr>
          <a:lstStyle/>
          <a:p>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Correlation</a:t>
            </a:r>
            <a:r>
              <a:rPr lang="en-US" sz="2400" dirty="0"/>
              <a:t> Heatmap</a:t>
            </a:r>
            <a:endPar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6" name="Text Placeholder 5">
            <a:extLst>
              <a:ext uri="{FF2B5EF4-FFF2-40B4-BE49-F238E27FC236}">
                <a16:creationId xmlns:a16="http://schemas.microsoft.com/office/drawing/2014/main" id="{C9E52EFF-8ABD-4394-AA74-DA8E20FED675}"/>
              </a:ext>
            </a:extLst>
          </p:cNvPr>
          <p:cNvSpPr>
            <a:spLocks noGrp="1"/>
          </p:cNvSpPr>
          <p:nvPr>
            <p:ph type="body" sz="half" idx="2"/>
          </p:nvPr>
        </p:nvSpPr>
        <p:spPr>
          <a:xfrm>
            <a:off x="1039905" y="2147862"/>
            <a:ext cx="3405573" cy="3791465"/>
          </a:xfrm>
        </p:spPr>
        <p:txBody>
          <a:bodyPr vert="horz" lIns="91440" tIns="45720" rIns="91440" bIns="45720" rtlCol="0" anchor="t">
            <a:normAutofit/>
          </a:bodyPr>
          <a:lstStyle/>
          <a:p>
            <a:pPr marL="285750" indent="-285750" algn="l">
              <a:spcBef>
                <a:spcPts val="930"/>
              </a:spcBef>
              <a:buFont typeface="Arial" panose="020B0604020202020204" pitchFamily="34" charset="0"/>
              <a:buChar char="•"/>
            </a:pPr>
            <a:r>
              <a:rPr lang="en-US" dirty="0"/>
              <a:t>From this heatmap, We saw multiple strong correlations between specific columns and the placement status of a student.</a:t>
            </a:r>
          </a:p>
          <a:p>
            <a:pPr marL="742950" lvl="1" indent="-285750">
              <a:buFont typeface="Arial" panose="020B0604020202020204" pitchFamily="34" charset="0"/>
              <a:buChar char="•"/>
            </a:pPr>
            <a:r>
              <a:rPr lang="en-US" sz="1400" dirty="0"/>
              <a:t>Secondary Education percentage</a:t>
            </a:r>
          </a:p>
          <a:p>
            <a:pPr marL="742950" lvl="1" indent="-285750">
              <a:buFont typeface="Arial" panose="020B0604020202020204" pitchFamily="34" charset="0"/>
              <a:buChar char="•"/>
            </a:pPr>
            <a:r>
              <a:rPr lang="en-US" sz="1400" dirty="0"/>
              <a:t>Higher Secondary Education percentage</a:t>
            </a:r>
          </a:p>
          <a:p>
            <a:pPr marL="742950" lvl="1" indent="-285750">
              <a:buFont typeface="Arial" panose="020B0604020202020204" pitchFamily="34" charset="0"/>
              <a:buChar char="•"/>
            </a:pPr>
            <a:r>
              <a:rPr lang="en-US" sz="1400" dirty="0"/>
              <a:t>Degree Percentage</a:t>
            </a:r>
          </a:p>
          <a:p>
            <a:pPr marL="742950" lvl="1" indent="-285750">
              <a:buFont typeface="Arial" panose="020B0604020202020204" pitchFamily="34" charset="0"/>
              <a:buChar char="•"/>
            </a:pPr>
            <a:r>
              <a:rPr lang="en-US" sz="1400" dirty="0"/>
              <a:t>Work Experience had a smaller correlation, but It was enough for me to seriously consider it as a determining factor. </a:t>
            </a:r>
          </a:p>
          <a:p>
            <a:pPr algn="l"/>
            <a:endParaRPr lang="en-US" dirty="0"/>
          </a:p>
        </p:txBody>
      </p:sp>
      <p:pic>
        <p:nvPicPr>
          <p:cNvPr id="3" name="Picture 2" descr="Graphical user interface, application, Teams&#10;&#10;Description automatically generated">
            <a:extLst>
              <a:ext uri="{FF2B5EF4-FFF2-40B4-BE49-F238E27FC236}">
                <a16:creationId xmlns:a16="http://schemas.microsoft.com/office/drawing/2014/main" id="{7750E471-A002-4300-91BE-FD6A6CC5B8AA}"/>
              </a:ext>
            </a:extLst>
          </p:cNvPr>
          <p:cNvPicPr>
            <a:picLocks noChangeAspect="1"/>
          </p:cNvPicPr>
          <p:nvPr/>
        </p:nvPicPr>
        <p:blipFill>
          <a:blip r:embed="rId3"/>
          <a:stretch>
            <a:fillRect/>
          </a:stretch>
        </p:blipFill>
        <p:spPr>
          <a:xfrm>
            <a:off x="5789153" y="643467"/>
            <a:ext cx="5357578" cy="5580812"/>
          </a:xfrm>
          <a:prstGeom prst="rect">
            <a:avLst/>
          </a:prstGeom>
        </p:spPr>
      </p:pic>
    </p:spTree>
    <p:extLst>
      <p:ext uri="{BB962C8B-B14F-4D97-AF65-F5344CB8AC3E}">
        <p14:creationId xmlns:p14="http://schemas.microsoft.com/office/powerpoint/2010/main" val="36817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8" name="Rectangle 33">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FB4EC10C-D726-40EA-A2ED-982E2B280A8E}"/>
              </a:ext>
            </a:extLst>
          </p:cNvPr>
          <p:cNvSpPr>
            <a:spLocks noGrp="1"/>
          </p:cNvSpPr>
          <p:nvPr>
            <p:ph type="title"/>
          </p:nvPr>
        </p:nvSpPr>
        <p:spPr>
          <a:xfrm>
            <a:off x="1039905" y="845387"/>
            <a:ext cx="3470310" cy="1066689"/>
          </a:xfrm>
        </p:spPr>
        <p:txBody>
          <a:bodyPr vert="horz" lIns="91440" tIns="45720" rIns="91440" bIns="45720" rtlCol="0" anchor="b">
            <a:normAutofit/>
          </a:bodyPr>
          <a:lstStyle/>
          <a:p>
            <a:r>
              <a:rPr lang="en-US" sz="2400" dirty="0"/>
              <a:t>Histplots</a:t>
            </a:r>
            <a:endPar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6" name="Text Placeholder 5">
            <a:extLst>
              <a:ext uri="{FF2B5EF4-FFF2-40B4-BE49-F238E27FC236}">
                <a16:creationId xmlns:a16="http://schemas.microsoft.com/office/drawing/2014/main" id="{C9E52EFF-8ABD-4394-AA74-DA8E20FED675}"/>
              </a:ext>
            </a:extLst>
          </p:cNvPr>
          <p:cNvSpPr>
            <a:spLocks noGrp="1"/>
          </p:cNvSpPr>
          <p:nvPr>
            <p:ph type="body" sz="half" idx="2"/>
          </p:nvPr>
        </p:nvSpPr>
        <p:spPr>
          <a:xfrm>
            <a:off x="1039905" y="1912076"/>
            <a:ext cx="3405573" cy="4035797"/>
          </a:xfrm>
        </p:spPr>
        <p:txBody>
          <a:bodyPr vert="horz" lIns="91440" tIns="45720" rIns="91440" bIns="45720" rtlCol="0" anchor="t">
            <a:normAutofit/>
          </a:bodyPr>
          <a:lstStyle/>
          <a:p>
            <a:pPr indent="-285750" algn="l">
              <a:lnSpc>
                <a:spcPct val="130000"/>
              </a:lnSpc>
              <a:spcBef>
                <a:spcPts val="930"/>
              </a:spcBef>
              <a:buFont typeface="Corbel" panose="020B0503020204020204" pitchFamily="34" charset="0"/>
              <a:buChar char="•"/>
            </a:pPr>
            <a:r>
              <a:rPr lang="en-US" sz="1200" dirty="0"/>
              <a:t>This histplot was used to give me a quick understanding of where all the students fell in relation to different completion percentages for individual programs.</a:t>
            </a:r>
          </a:p>
          <a:p>
            <a:pPr indent="-285750" algn="l">
              <a:lnSpc>
                <a:spcPct val="130000"/>
              </a:lnSpc>
              <a:spcBef>
                <a:spcPts val="930"/>
              </a:spcBef>
              <a:buFont typeface="Corbel" panose="020B0503020204020204" pitchFamily="34" charset="0"/>
              <a:buChar char="•"/>
            </a:pPr>
            <a:r>
              <a:rPr lang="en-US" sz="1200" dirty="0"/>
              <a:t>We also see a majorly unbalanced target are with a significantly higher number of placed students compared to those that weren’t placed.</a:t>
            </a:r>
          </a:p>
          <a:p>
            <a:pPr indent="-285750" algn="l">
              <a:lnSpc>
                <a:spcPct val="130000"/>
              </a:lnSpc>
              <a:spcBef>
                <a:spcPts val="930"/>
              </a:spcBef>
              <a:buFont typeface="Corbel" panose="020B0503020204020204" pitchFamily="34" charset="0"/>
              <a:buChar char="•"/>
            </a:pPr>
            <a:r>
              <a:rPr lang="en-US" sz="1200" dirty="0"/>
              <a:t>We also see that a large majority of the students are midway through there degrees and education. What does this mean?</a:t>
            </a:r>
          </a:p>
          <a:p>
            <a:pPr marL="457200" lvl="2" indent="-285750">
              <a:lnSpc>
                <a:spcPct val="130000"/>
              </a:lnSpc>
              <a:buFont typeface="Corbel" panose="020B0503020204020204" pitchFamily="34" charset="0"/>
              <a:buChar char="•"/>
            </a:pPr>
            <a:r>
              <a:rPr lang="en-US" sz="1200" i="0" dirty="0"/>
              <a:t>That told me that there was a combination of percentages that would lead to a student's placement. Not just if they completed a program vs. someone that did not. </a:t>
            </a:r>
          </a:p>
          <a:p>
            <a:pPr algn="l"/>
            <a:endParaRPr lang="en-US" sz="1500" dirty="0"/>
          </a:p>
        </p:txBody>
      </p:sp>
      <p:pic>
        <p:nvPicPr>
          <p:cNvPr id="7" name="Picture Placeholder 5" descr="Chart, histogram&#10;&#10;Description automatically generated">
            <a:extLst>
              <a:ext uri="{FF2B5EF4-FFF2-40B4-BE49-F238E27FC236}">
                <a16:creationId xmlns:a16="http://schemas.microsoft.com/office/drawing/2014/main" id="{BB6C2001-35F9-4EF3-A009-EA65606A74AA}"/>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146" b="-569"/>
          <a:stretch/>
        </p:blipFill>
        <p:spPr>
          <a:xfrm>
            <a:off x="5581031" y="643467"/>
            <a:ext cx="5773823" cy="5580812"/>
          </a:xfrm>
          <a:prstGeom prst="rect">
            <a:avLst/>
          </a:prstGeom>
        </p:spPr>
      </p:pic>
    </p:spTree>
    <p:extLst>
      <p:ext uri="{BB962C8B-B14F-4D97-AF65-F5344CB8AC3E}">
        <p14:creationId xmlns:p14="http://schemas.microsoft.com/office/powerpoint/2010/main" val="222565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40" name="Rectangle 82">
            <a:extLst>
              <a:ext uri="{FF2B5EF4-FFF2-40B4-BE49-F238E27FC236}">
                <a16:creationId xmlns:a16="http://schemas.microsoft.com/office/drawing/2014/main" id="{1B3897FC-A693-4656-8FCD-CF609C3B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B8AE84E5-0F55-460C-BA1E-03C034BB3231}"/>
              </a:ext>
            </a:extLst>
          </p:cNvPr>
          <p:cNvSpPr>
            <a:spLocks noGrp="1"/>
          </p:cNvSpPr>
          <p:nvPr>
            <p:ph type="title"/>
          </p:nvPr>
        </p:nvSpPr>
        <p:spPr>
          <a:xfrm>
            <a:off x="707900" y="643467"/>
            <a:ext cx="3946393" cy="1956298"/>
          </a:xfrm>
        </p:spPr>
        <p:txBody>
          <a:bodyPr>
            <a:normAutofit/>
          </a:bodyPr>
          <a:lstStyle/>
          <a:p>
            <a:pPr algn="l"/>
            <a:endParaRPr lang="en-US" sz="3600" dirty="0"/>
          </a:p>
        </p:txBody>
      </p:sp>
      <p:sp>
        <p:nvSpPr>
          <p:cNvPr id="1038" name="Content Placeholder 1035">
            <a:extLst>
              <a:ext uri="{FF2B5EF4-FFF2-40B4-BE49-F238E27FC236}">
                <a16:creationId xmlns:a16="http://schemas.microsoft.com/office/drawing/2014/main" id="{A51E714D-BCE0-B1AB-A801-CB8BE9D9C49F}"/>
              </a:ext>
            </a:extLst>
          </p:cNvPr>
          <p:cNvSpPr>
            <a:spLocks noGrp="1"/>
          </p:cNvSpPr>
          <p:nvPr>
            <p:ph idx="1"/>
          </p:nvPr>
        </p:nvSpPr>
        <p:spPr>
          <a:xfrm>
            <a:off x="5091322" y="1358781"/>
            <a:ext cx="6430560" cy="2345001"/>
          </a:xfrm>
        </p:spPr>
        <p:txBody>
          <a:bodyPr anchor="ctr">
            <a:normAutofit fontScale="55000" lnSpcReduction="20000"/>
          </a:bodyPr>
          <a:lstStyle/>
          <a:p>
            <a:pPr algn="l">
              <a:buFont typeface="Arial" panose="020B0604020202020204" pitchFamily="34" charset="0"/>
              <a:buChar char="•"/>
            </a:pPr>
            <a:r>
              <a:rPr lang="en-US" sz="2500" b="0" i="0" dirty="0">
                <a:effectLst/>
              </a:rPr>
              <a:t>The best product to use for student prediction would be a logistic regression model with a l1 penalty</a:t>
            </a:r>
          </a:p>
          <a:p>
            <a:pPr algn="l">
              <a:buFont typeface="Arial" panose="020B0604020202020204" pitchFamily="34" charset="0"/>
              <a:buChar char="•"/>
            </a:pPr>
            <a:r>
              <a:rPr lang="en-US" sz="2500" b="0" i="0" dirty="0">
                <a:effectLst/>
              </a:rPr>
              <a:t>The l1 logistic regression model has good results:</a:t>
            </a:r>
          </a:p>
          <a:p>
            <a:pPr marL="742950" lvl="1" indent="-285750" algn="l">
              <a:buFont typeface="Arial" panose="020B0604020202020204" pitchFamily="34" charset="0"/>
              <a:buChar char="•"/>
            </a:pPr>
            <a:r>
              <a:rPr lang="en-US" sz="2200" b="0" i="0" dirty="0">
                <a:effectLst/>
              </a:rPr>
              <a:t>Highest testing accuracy score amongst all other models</a:t>
            </a:r>
          </a:p>
          <a:p>
            <a:pPr marL="742950" lvl="1" indent="-285750" algn="l">
              <a:buFont typeface="Arial" panose="020B0604020202020204" pitchFamily="34" charset="0"/>
              <a:buChar char="•"/>
            </a:pPr>
            <a:r>
              <a:rPr lang="en-US" sz="2200" b="0" i="0" dirty="0">
                <a:effectLst/>
              </a:rPr>
              <a:t>The least overfit model</a:t>
            </a:r>
          </a:p>
          <a:p>
            <a:pPr marL="742950" lvl="1" indent="-285750" algn="l">
              <a:buFont typeface="Arial" panose="020B0604020202020204" pitchFamily="34" charset="0"/>
              <a:buChar char="•"/>
            </a:pPr>
            <a:r>
              <a:rPr lang="en-US" sz="2200" b="0" i="0" dirty="0">
                <a:effectLst/>
              </a:rPr>
              <a:t>Fewest false positives which is good because the model can limit the number of unqualified students the best out of all the models</a:t>
            </a:r>
          </a:p>
          <a:p>
            <a:pPr marL="742950" lvl="1" indent="-285750" algn="l">
              <a:buFont typeface="Arial" panose="020B0604020202020204" pitchFamily="34" charset="0"/>
              <a:buChar char="•"/>
            </a:pPr>
            <a:r>
              <a:rPr lang="en-US" sz="2200" b="0" i="0" dirty="0">
                <a:effectLst/>
              </a:rPr>
              <a:t>The Area under the curve is .93 which means the model fairs well when it comes to clearly defining classes on its own.</a:t>
            </a:r>
          </a:p>
          <a:p>
            <a:endParaRPr lang="en-US" dirty="0"/>
          </a:p>
        </p:txBody>
      </p:sp>
      <p:pic>
        <p:nvPicPr>
          <p:cNvPr id="1034" name="Picture 10">
            <a:extLst>
              <a:ext uri="{FF2B5EF4-FFF2-40B4-BE49-F238E27FC236}">
                <a16:creationId xmlns:a16="http://schemas.microsoft.com/office/drawing/2014/main" id="{75DF210B-C710-419E-BDC4-9CB346CA32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8" y="516886"/>
            <a:ext cx="4010825" cy="2912114"/>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84">
            <a:extLst>
              <a:ext uri="{FF2B5EF4-FFF2-40B4-BE49-F238E27FC236}">
                <a16:creationId xmlns:a16="http://schemas.microsoft.com/office/drawing/2014/main" id="{950C7260-B0EA-4B69-927F-A414658E9F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659" y="3820460"/>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pic>
        <p:nvPicPr>
          <p:cNvPr id="12" name="Picture 6" descr="Chart, box and whisker chart&#10;&#10;Description automatically generated">
            <a:extLst>
              <a:ext uri="{FF2B5EF4-FFF2-40B4-BE49-F238E27FC236}">
                <a16:creationId xmlns:a16="http://schemas.microsoft.com/office/drawing/2014/main" id="{8AA7E5CB-ABB3-49BC-AC41-065F159F23A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7900" y="3703782"/>
            <a:ext cx="9047758" cy="251075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226C638-D2C7-404A-8477-92CB152315F0}"/>
              </a:ext>
            </a:extLst>
          </p:cNvPr>
          <p:cNvSpPr txBox="1"/>
          <p:nvPr/>
        </p:nvSpPr>
        <p:spPr>
          <a:xfrm>
            <a:off x="5091322" y="303107"/>
            <a:ext cx="6430560" cy="1055674"/>
          </a:xfrm>
          <a:prstGeom prst="rect">
            <a:avLst/>
          </a:prstGeom>
          <a:noFill/>
        </p:spPr>
        <p:txBody>
          <a:bodyPr wrap="square" rtlCol="0">
            <a:spAutoFit/>
          </a:bodyPr>
          <a:lstStyle/>
          <a:p>
            <a:pPr marL="36900" marR="0" lvl="0" algn="ctr" defTabSz="457200" rtl="0" eaLnBrk="1" fontAlgn="auto" latinLnBrk="0" hangingPunct="1">
              <a:lnSpc>
                <a:spcPct val="110000"/>
              </a:lnSpc>
              <a:spcBef>
                <a:spcPct val="20000"/>
              </a:spcBef>
              <a:spcAft>
                <a:spcPts val="600"/>
              </a:spcAft>
              <a:buClr>
                <a:srgbClr val="F4EDD8"/>
              </a:buClr>
              <a:buSzPct val="70000"/>
              <a:tabLst/>
              <a:defRPr/>
            </a:pPr>
            <a:r>
              <a:rPr lang="en-US" dirty="0">
                <a:solidFill>
                  <a:schemeClr val="tx2"/>
                </a:solidFill>
              </a:rPr>
              <a:t>Final Production Model: L1 Regularization Logistic Regression Model </a:t>
            </a:r>
            <a:endParaRPr kumimoji="0" lang="en-US" sz="2300" b="0" i="0" u="none" strike="noStrike" kern="1200" cap="none" spc="0" normalizeH="0" baseline="0" noProof="0" dirty="0">
              <a:ln>
                <a:solidFill>
                  <a:prstClr val="black">
                    <a:lumMod val="75000"/>
                    <a:lumOff val="25000"/>
                    <a:alpha val="10000"/>
                  </a:prstClr>
                </a:solidFill>
              </a:ln>
              <a:solidFill>
                <a:schemeClr val="tx2"/>
              </a:solidFill>
              <a:effectLst>
                <a:outerShdw blurRad="9525" dist="25400" dir="14640000" algn="tl" rotWithShape="0">
                  <a:prstClr val="black">
                    <a:alpha val="30000"/>
                  </a:prstClr>
                </a:outerShdw>
              </a:effectLst>
              <a:uLnTx/>
              <a:uFillTx/>
              <a:latin typeface="Goudy Old Style"/>
              <a:ea typeface="+mn-ea"/>
              <a:cs typeface="+mn-cs"/>
            </a:endParaRPr>
          </a:p>
          <a:p>
            <a:endParaRPr lang="en-US" dirty="0"/>
          </a:p>
        </p:txBody>
      </p:sp>
    </p:spTree>
    <p:extLst>
      <p:ext uri="{BB962C8B-B14F-4D97-AF65-F5344CB8AC3E}">
        <p14:creationId xmlns:p14="http://schemas.microsoft.com/office/powerpoint/2010/main" val="147218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E9C5-D8FF-42AB-8F2D-C62FE183E529}"/>
              </a:ext>
            </a:extLst>
          </p:cNvPr>
          <p:cNvSpPr>
            <a:spLocks noGrp="1"/>
          </p:cNvSpPr>
          <p:nvPr>
            <p:ph type="title"/>
          </p:nvPr>
        </p:nvSpPr>
        <p:spPr/>
        <p:txBody>
          <a:bodyPr/>
          <a:lstStyle/>
          <a:p>
            <a:r>
              <a:rPr lang="en-US" dirty="0"/>
              <a:t>What It Means</a:t>
            </a:r>
          </a:p>
        </p:txBody>
      </p:sp>
      <p:sp>
        <p:nvSpPr>
          <p:cNvPr id="3" name="Content Placeholder 2">
            <a:extLst>
              <a:ext uri="{FF2B5EF4-FFF2-40B4-BE49-F238E27FC236}">
                <a16:creationId xmlns:a16="http://schemas.microsoft.com/office/drawing/2014/main" id="{0A02FF9C-4FC0-45E2-8E76-E6F34E1DB60A}"/>
              </a:ext>
            </a:extLst>
          </p:cNvPr>
          <p:cNvSpPr>
            <a:spLocks noGrp="1"/>
          </p:cNvSpPr>
          <p:nvPr>
            <p:ph idx="1"/>
          </p:nvPr>
        </p:nvSpPr>
        <p:spPr/>
        <p:txBody>
          <a:bodyPr>
            <a:normAutofit lnSpcReduction="10000"/>
          </a:bodyPr>
          <a:lstStyle/>
          <a:p>
            <a:r>
              <a:rPr lang="en-US" dirty="0"/>
              <a:t>Applying this model to a group of incoming applicants will allow University XYZ to quickly determine which groups of students should be focused on when reviewing applications</a:t>
            </a:r>
          </a:p>
          <a:p>
            <a:pPr lvl="1"/>
            <a:r>
              <a:rPr lang="en-US" dirty="0"/>
              <a:t>The students in the predicted placed category can be quickly determined which will allow faculty to take more time to discern which students didn’t make the placed list as well as review any outlier circumstances those students could possibly have.</a:t>
            </a:r>
          </a:p>
          <a:p>
            <a:pPr lvl="1"/>
            <a:r>
              <a:rPr lang="en-US" dirty="0"/>
              <a:t>This model will open opportunities to more students being rightly placed in the long run because the statistical determination of placed students is already made. The Not placed students can be reviewed and receive information on which areas they may need to improve on after direct review from faculty.</a:t>
            </a:r>
          </a:p>
        </p:txBody>
      </p:sp>
    </p:spTree>
    <p:extLst>
      <p:ext uri="{BB962C8B-B14F-4D97-AF65-F5344CB8AC3E}">
        <p14:creationId xmlns:p14="http://schemas.microsoft.com/office/powerpoint/2010/main" val="295598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{9B5D2A97-F6D2-4B0D-B610-4F7616B21F6F}tf55705232_win32</Template>
  <TotalTime>38</TotalTime>
  <Words>453</Words>
  <Application>Microsoft Office PowerPoint</Application>
  <PresentationFormat>Widescreen</PresentationFormat>
  <Paragraphs>29</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Goudy Old Style</vt:lpstr>
      <vt:lpstr>Wingdings 2</vt:lpstr>
      <vt:lpstr>SlateVTI</vt:lpstr>
      <vt:lpstr>Student Placement Predictor</vt:lpstr>
      <vt:lpstr>Description and Machine Learning Problem </vt:lpstr>
      <vt:lpstr>Correlation Heatmap</vt:lpstr>
      <vt:lpstr>Histplots</vt:lpstr>
      <vt:lpstr>PowerPoint Presentation</vt:lpstr>
      <vt:lpstr>What It 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Placement Predictor</dc:title>
  <dc:creator>Jared AHENKORA-KWAKYI</dc:creator>
  <cp:lastModifiedBy>Jared AHENKORA-KWAKYI</cp:lastModifiedBy>
  <cp:revision>3</cp:revision>
  <dcterms:created xsi:type="dcterms:W3CDTF">2022-04-11T21:27:12Z</dcterms:created>
  <dcterms:modified xsi:type="dcterms:W3CDTF">2022-04-11T22:07:25Z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