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3/10/2022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57571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8619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9658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9195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2418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3863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6165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8329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094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3121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3/10/2022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53974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3/10/2022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
        <p:nvSpPr>
          <p:cNvPr id="7" name="MSIPCMContentMarking" descr="{&quot;HashCode&quot;:1235388660,&quot;Placement&quot;:&quot;Footer&quot;,&quot;Top&quot;:525.346863,&quot;Left&quot;:462.094818,&quot;SlideWidth&quot;:960,&quot;SlideHeight&quot;:540}">
            <a:extLst>
              <a:ext uri="{FF2B5EF4-FFF2-40B4-BE49-F238E27FC236}">
                <a16:creationId xmlns:a16="http://schemas.microsoft.com/office/drawing/2014/main" id="{5B496688-C17F-4669-A274-57315B96B689}"/>
              </a:ext>
            </a:extLst>
          </p:cNvPr>
          <p:cNvSpPr txBox="1"/>
          <p:nvPr userDrawn="1"/>
        </p:nvSpPr>
        <p:spPr>
          <a:xfrm>
            <a:off x="5868604" y="66719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2195452395"/>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76" r:id="rId5"/>
    <p:sldLayoutId id="2147483677" r:id="rId6"/>
    <p:sldLayoutId id="2147483682"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04AF4-620E-4FE5-AB82-F8F00C29BAF3}"/>
              </a:ext>
            </a:extLst>
          </p:cNvPr>
          <p:cNvSpPr>
            <a:spLocks noGrp="1"/>
          </p:cNvSpPr>
          <p:nvPr>
            <p:ph type="ctrTitle"/>
          </p:nvPr>
        </p:nvSpPr>
        <p:spPr>
          <a:xfrm>
            <a:off x="761999" y="1952625"/>
            <a:ext cx="6029325" cy="2855956"/>
          </a:xfrm>
        </p:spPr>
        <p:txBody>
          <a:bodyPr>
            <a:normAutofit fontScale="90000"/>
          </a:bodyPr>
          <a:lstStyle/>
          <a:p>
            <a:pPr algn="l"/>
            <a:r>
              <a:rPr lang="en-US" sz="8000" dirty="0"/>
              <a:t>Outlet Item Sales Prediction Model</a:t>
            </a:r>
          </a:p>
        </p:txBody>
      </p:sp>
      <p:sp>
        <p:nvSpPr>
          <p:cNvPr id="3" name="Subtitle 2">
            <a:extLst>
              <a:ext uri="{FF2B5EF4-FFF2-40B4-BE49-F238E27FC236}">
                <a16:creationId xmlns:a16="http://schemas.microsoft.com/office/drawing/2014/main" id="{66D15B48-FA78-49CC-826E-213DC2CD81B4}"/>
              </a:ext>
            </a:extLst>
          </p:cNvPr>
          <p:cNvSpPr>
            <a:spLocks noGrp="1"/>
          </p:cNvSpPr>
          <p:nvPr>
            <p:ph type="subTitle" idx="1"/>
          </p:nvPr>
        </p:nvSpPr>
        <p:spPr>
          <a:xfrm>
            <a:off x="762000" y="4905375"/>
            <a:ext cx="6029324" cy="890587"/>
          </a:xfrm>
        </p:spPr>
        <p:txBody>
          <a:bodyPr>
            <a:normAutofit/>
          </a:bodyPr>
          <a:lstStyle/>
          <a:p>
            <a:pPr algn="l"/>
            <a:r>
              <a:rPr lang="en-US" dirty="0"/>
              <a:t>- Jared Ahenkora-Kwakyi</a:t>
            </a:r>
          </a:p>
        </p:txBody>
      </p:sp>
      <p:pic>
        <p:nvPicPr>
          <p:cNvPr id="4" name="Picture 3" descr="3D abstract blue and gold cube illustration">
            <a:extLst>
              <a:ext uri="{FF2B5EF4-FFF2-40B4-BE49-F238E27FC236}">
                <a16:creationId xmlns:a16="http://schemas.microsoft.com/office/drawing/2014/main" id="{16D6141E-CB83-4220-8E3A-236ABD8B0527}"/>
              </a:ext>
            </a:extLst>
          </p:cNvPr>
          <p:cNvPicPr>
            <a:picLocks noChangeAspect="1"/>
          </p:cNvPicPr>
          <p:nvPr/>
        </p:nvPicPr>
        <p:blipFill rotWithShape="1">
          <a:blip r:embed="rId2"/>
          <a:srcRect l="21688" r="38558"/>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420528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7B8D-0611-4721-B21D-13D2B9E50BAC}"/>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C329C885-691A-4391-81AB-FD00AAC0725A}"/>
              </a:ext>
            </a:extLst>
          </p:cNvPr>
          <p:cNvSpPr>
            <a:spLocks noGrp="1"/>
          </p:cNvSpPr>
          <p:nvPr>
            <p:ph idx="1"/>
          </p:nvPr>
        </p:nvSpPr>
        <p:spPr/>
        <p:txBody>
          <a:bodyPr/>
          <a:lstStyle/>
          <a:p>
            <a:r>
              <a:rPr lang="en-US" dirty="0"/>
              <a:t>The goal of utilizing my machine learning model is to predict the outlet item sales by measuring four key features</a:t>
            </a:r>
          </a:p>
          <a:p>
            <a:pPr lvl="1"/>
            <a:r>
              <a:rPr lang="en-US" dirty="0"/>
              <a:t>Outlet Type</a:t>
            </a:r>
          </a:p>
          <a:p>
            <a:pPr lvl="1"/>
            <a:r>
              <a:rPr lang="en-US" dirty="0"/>
              <a:t>Outlet Size</a:t>
            </a:r>
          </a:p>
          <a:p>
            <a:pPr lvl="1"/>
            <a:r>
              <a:rPr lang="en-US" dirty="0"/>
              <a:t>Item Visibility</a:t>
            </a:r>
          </a:p>
          <a:p>
            <a:pPr lvl="1"/>
            <a:r>
              <a:rPr lang="en-US" dirty="0"/>
              <a:t>Item MRP</a:t>
            </a:r>
          </a:p>
        </p:txBody>
      </p:sp>
    </p:spTree>
    <p:extLst>
      <p:ext uri="{BB962C8B-B14F-4D97-AF65-F5344CB8AC3E}">
        <p14:creationId xmlns:p14="http://schemas.microsoft.com/office/powerpoint/2010/main" val="365476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1AFF-096E-43E1-AD70-B921DBD37B46}"/>
              </a:ext>
            </a:extLst>
          </p:cNvPr>
          <p:cNvSpPr>
            <a:spLocks noGrp="1"/>
          </p:cNvSpPr>
          <p:nvPr>
            <p:ph type="title"/>
          </p:nvPr>
        </p:nvSpPr>
        <p:spPr/>
        <p:txBody>
          <a:bodyPr/>
          <a:lstStyle/>
          <a:p>
            <a:r>
              <a:rPr lang="en-US" dirty="0"/>
              <a:t>Reasoning</a:t>
            </a:r>
          </a:p>
        </p:txBody>
      </p:sp>
      <p:sp>
        <p:nvSpPr>
          <p:cNvPr id="3" name="Content Placeholder 2">
            <a:extLst>
              <a:ext uri="{FF2B5EF4-FFF2-40B4-BE49-F238E27FC236}">
                <a16:creationId xmlns:a16="http://schemas.microsoft.com/office/drawing/2014/main" id="{87B3253D-77F8-4BF4-B696-07C4D5B4583F}"/>
              </a:ext>
            </a:extLst>
          </p:cNvPr>
          <p:cNvSpPr>
            <a:spLocks noGrp="1"/>
          </p:cNvSpPr>
          <p:nvPr>
            <p:ph idx="1"/>
          </p:nvPr>
        </p:nvSpPr>
        <p:spPr>
          <a:xfrm>
            <a:off x="762000" y="2546351"/>
            <a:ext cx="10668000" cy="3048001"/>
          </a:xfrm>
        </p:spPr>
        <p:txBody>
          <a:bodyPr>
            <a:noAutofit/>
          </a:bodyPr>
          <a:lstStyle/>
          <a:p>
            <a:r>
              <a:rPr lang="en-US" sz="1800" dirty="0"/>
              <a:t>Outlet Type – The type of store was important to me because I wanted to know if shoppers purchased more at supermarkets, grocery stores, or anything in between.</a:t>
            </a:r>
          </a:p>
          <a:p>
            <a:pPr marL="0" indent="0">
              <a:buNone/>
            </a:pPr>
            <a:endParaRPr lang="en-US" sz="1800" dirty="0"/>
          </a:p>
          <a:p>
            <a:r>
              <a:rPr lang="en-US" sz="1800" dirty="0"/>
              <a:t>Outlet Size – Outlet size was important because I needed to know if shoppers purchased more at larger or smaller stores</a:t>
            </a:r>
          </a:p>
          <a:p>
            <a:pPr marL="0" indent="0">
              <a:buNone/>
            </a:pPr>
            <a:endParaRPr lang="en-US" sz="1800" dirty="0"/>
          </a:p>
          <a:p>
            <a:r>
              <a:rPr lang="en-US" sz="1800" dirty="0"/>
              <a:t>Item MRP – The maximum retail price was important for each item because it helped determine the sales price of certain items which would be an important selling point for potential buyers.</a:t>
            </a:r>
          </a:p>
          <a:p>
            <a:pPr marL="0" indent="0">
              <a:buNone/>
            </a:pPr>
            <a:endParaRPr lang="en-US" sz="1800" dirty="0"/>
          </a:p>
          <a:p>
            <a:r>
              <a:rPr lang="en-US" sz="1800" dirty="0"/>
              <a:t>Item Visibility – smaller items take up less space so shoppers be able to view more items which, I presume, would lead to more spending</a:t>
            </a:r>
          </a:p>
        </p:txBody>
      </p:sp>
    </p:spTree>
    <p:extLst>
      <p:ext uri="{BB962C8B-B14F-4D97-AF65-F5344CB8AC3E}">
        <p14:creationId xmlns:p14="http://schemas.microsoft.com/office/powerpoint/2010/main" val="51334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E2E02-FC90-4197-8571-460F3905D945}"/>
              </a:ext>
            </a:extLst>
          </p:cNvPr>
          <p:cNvSpPr>
            <a:spLocks noGrp="1"/>
          </p:cNvSpPr>
          <p:nvPr>
            <p:ph type="title"/>
          </p:nvPr>
        </p:nvSpPr>
        <p:spPr>
          <a:xfrm>
            <a:off x="762001" y="393384"/>
            <a:ext cx="2952750" cy="1769744"/>
          </a:xfrm>
        </p:spPr>
        <p:txBody>
          <a:bodyPr vert="horz" lIns="91440" tIns="45720" rIns="91440" bIns="45720" rtlCol="0" anchor="b" anchorCtr="0">
            <a:normAutofit/>
          </a:bodyPr>
          <a:lstStyle/>
          <a:p>
            <a:r>
              <a:rPr lang="en-US" sz="5400" dirty="0"/>
              <a:t>Highest Seller</a:t>
            </a:r>
          </a:p>
        </p:txBody>
      </p:sp>
      <p:pic>
        <p:nvPicPr>
          <p:cNvPr id="7" name="Picture Placeholder 6" descr="Chart, box and whisker chart&#10;&#10;Description automatically generated">
            <a:extLst>
              <a:ext uri="{FF2B5EF4-FFF2-40B4-BE49-F238E27FC236}">
                <a16:creationId xmlns:a16="http://schemas.microsoft.com/office/drawing/2014/main" id="{826C3147-A250-4BD6-870D-9D3B2AD1441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1350" b="2"/>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4" name="Group 13">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5" name="Freeform: Shape 14">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ext Placeholder 4">
            <a:extLst>
              <a:ext uri="{FF2B5EF4-FFF2-40B4-BE49-F238E27FC236}">
                <a16:creationId xmlns:a16="http://schemas.microsoft.com/office/drawing/2014/main" id="{D1C6F191-10CE-4932-B88F-2DD70B701C70}"/>
              </a:ext>
            </a:extLst>
          </p:cNvPr>
          <p:cNvSpPr>
            <a:spLocks noGrp="1"/>
          </p:cNvSpPr>
          <p:nvPr>
            <p:ph type="body" sz="half" idx="2"/>
          </p:nvPr>
        </p:nvSpPr>
        <p:spPr>
          <a:xfrm>
            <a:off x="191177" y="2286001"/>
            <a:ext cx="3810000" cy="3048000"/>
          </a:xfrm>
        </p:spPr>
        <p:txBody>
          <a:bodyPr>
            <a:normAutofit lnSpcReduction="10000"/>
          </a:bodyPr>
          <a:lstStyle/>
          <a:p>
            <a:pPr marL="285750" indent="-285750">
              <a:buFont typeface="Arial" panose="020B0604020202020204" pitchFamily="34" charset="0"/>
              <a:buChar char="•"/>
            </a:pPr>
            <a:r>
              <a:rPr lang="en-US" sz="2000" b="1" dirty="0"/>
              <a:t>Outlet 027</a:t>
            </a:r>
          </a:p>
          <a:p>
            <a:pPr marL="742950" lvl="1" indent="-285750">
              <a:buFont typeface="Arial" panose="020B0604020202020204" pitchFamily="34" charset="0"/>
              <a:buChar char="•"/>
            </a:pPr>
            <a:r>
              <a:rPr lang="en-US" dirty="0"/>
              <a:t>Had the most sales amongst all other outlets</a:t>
            </a:r>
          </a:p>
          <a:p>
            <a:pPr marL="742950" lvl="1" indent="-285750">
              <a:buFont typeface="Arial" panose="020B0604020202020204" pitchFamily="34" charset="0"/>
              <a:buChar char="•"/>
            </a:pPr>
            <a:r>
              <a:rPr lang="en-US" dirty="0"/>
              <a:t>I used this outlet as my baseline for modeling</a:t>
            </a:r>
          </a:p>
          <a:p>
            <a:pPr marL="742950" lvl="1" indent="-285750">
              <a:buFont typeface="Arial" panose="020B0604020202020204" pitchFamily="34" charset="0"/>
              <a:buChar char="•"/>
            </a:pPr>
            <a:r>
              <a:rPr lang="en-US" dirty="0"/>
              <a:t>Features include</a:t>
            </a:r>
          </a:p>
          <a:p>
            <a:pPr lvl="2">
              <a:buFont typeface="Arial" panose="020B0604020202020204" pitchFamily="34" charset="0"/>
              <a:buChar char="•"/>
            </a:pPr>
            <a:r>
              <a:rPr lang="en-US" b="0" i="0" dirty="0">
                <a:effectLst/>
                <a:latin typeface="Roboto" panose="02000000000000000000" pitchFamily="2" charset="0"/>
              </a:rPr>
              <a:t>Supermarket type 3 outlet type</a:t>
            </a:r>
          </a:p>
          <a:p>
            <a:pPr lvl="2"/>
            <a:endParaRPr lang="en-US" b="0" i="0" dirty="0">
              <a:effectLst/>
              <a:latin typeface="Roboto" panose="02000000000000000000" pitchFamily="2" charset="0"/>
            </a:endParaRPr>
          </a:p>
          <a:p>
            <a:pPr lvl="2">
              <a:buFont typeface="Arial" panose="020B0604020202020204" pitchFamily="34" charset="0"/>
              <a:buChar char="•"/>
            </a:pPr>
            <a:r>
              <a:rPr lang="en-US" b="0" i="0" dirty="0">
                <a:effectLst/>
                <a:latin typeface="Roboto" panose="02000000000000000000" pitchFamily="2" charset="0"/>
              </a:rPr>
              <a:t>Average Item Visibility</a:t>
            </a:r>
          </a:p>
          <a:p>
            <a:pPr lvl="2"/>
            <a:endParaRPr lang="en-US" b="0" i="0" dirty="0">
              <a:effectLst/>
              <a:latin typeface="Roboto" panose="02000000000000000000" pitchFamily="2" charset="0"/>
            </a:endParaRPr>
          </a:p>
          <a:p>
            <a:pPr lvl="2">
              <a:buFont typeface="Arial" panose="020B0604020202020204" pitchFamily="34" charset="0"/>
              <a:buChar char="•"/>
            </a:pPr>
            <a:r>
              <a:rPr lang="en-US" b="0" i="0" dirty="0">
                <a:effectLst/>
                <a:latin typeface="Roboto" panose="02000000000000000000" pitchFamily="2" charset="0"/>
              </a:rPr>
              <a:t>third lowest mean MRP</a:t>
            </a:r>
          </a:p>
          <a:p>
            <a:pPr lvl="2"/>
            <a:endParaRPr lang="en-US" b="0" i="0" dirty="0">
              <a:effectLst/>
              <a:latin typeface="Roboto" panose="02000000000000000000" pitchFamily="2" charset="0"/>
            </a:endParaRPr>
          </a:p>
          <a:p>
            <a:pPr lvl="2">
              <a:buFont typeface="Arial" panose="020B0604020202020204" pitchFamily="34" charset="0"/>
              <a:buChar char="•"/>
            </a:pPr>
            <a:r>
              <a:rPr lang="en-US" b="0" i="0" dirty="0">
                <a:effectLst/>
                <a:latin typeface="Roboto" panose="02000000000000000000" pitchFamily="2" charset="0"/>
              </a:rPr>
              <a:t>Medium size Outlet</a:t>
            </a:r>
          </a:p>
          <a:p>
            <a:pPr lvl="2"/>
            <a:endParaRPr lang="en-US" dirty="0">
              <a:latin typeface="Roboto" panose="02000000000000000000" pitchFamily="2" charset="0"/>
            </a:endParaRPr>
          </a:p>
          <a:p>
            <a:pPr lvl="2"/>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30425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D8BE3D-FAF6-482D-BBB2-D90C16F3EC6A}"/>
              </a:ext>
            </a:extLst>
          </p:cNvPr>
          <p:cNvSpPr>
            <a:spLocks noGrp="1"/>
          </p:cNvSpPr>
          <p:nvPr>
            <p:ph type="title"/>
          </p:nvPr>
        </p:nvSpPr>
        <p:spPr/>
        <p:txBody>
          <a:bodyPr/>
          <a:lstStyle/>
          <a:p>
            <a:r>
              <a:rPr lang="en-US" dirty="0"/>
              <a:t>Outlet Size</a:t>
            </a:r>
          </a:p>
        </p:txBody>
      </p:sp>
      <p:pic>
        <p:nvPicPr>
          <p:cNvPr id="9" name="Content Placeholder 8" descr="Chart, bar chart&#10;&#10;Description automatically generated">
            <a:extLst>
              <a:ext uri="{FF2B5EF4-FFF2-40B4-BE49-F238E27FC236}">
                <a16:creationId xmlns:a16="http://schemas.microsoft.com/office/drawing/2014/main" id="{6F5DA9EB-0049-48DA-83FF-360E601F6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2718" y="1523999"/>
            <a:ext cx="6220710" cy="4681491"/>
          </a:xfrm>
        </p:spPr>
      </p:pic>
      <p:sp>
        <p:nvSpPr>
          <p:cNvPr id="7" name="Text Placeholder 6">
            <a:extLst>
              <a:ext uri="{FF2B5EF4-FFF2-40B4-BE49-F238E27FC236}">
                <a16:creationId xmlns:a16="http://schemas.microsoft.com/office/drawing/2014/main" id="{539CEC66-49E7-4B17-BD7C-405324863559}"/>
              </a:ext>
            </a:extLst>
          </p:cNvPr>
          <p:cNvSpPr>
            <a:spLocks noGrp="1"/>
          </p:cNvSpPr>
          <p:nvPr>
            <p:ph type="body" sz="half" idx="2"/>
          </p:nvPr>
        </p:nvSpPr>
        <p:spPr/>
        <p:txBody>
          <a:bodyPr/>
          <a:lstStyle/>
          <a:p>
            <a:r>
              <a:rPr lang="en-US" dirty="0"/>
              <a:t>We see here that Medium sized outlets outsell their competition on average.</a:t>
            </a:r>
          </a:p>
          <a:p>
            <a:endParaRPr lang="en-US" dirty="0"/>
          </a:p>
          <a:p>
            <a:r>
              <a:rPr lang="en-US" dirty="0"/>
              <a:t>Outlet 27 was the highest earning outlet and it was also a medium sized outlet</a:t>
            </a:r>
          </a:p>
        </p:txBody>
      </p:sp>
    </p:spTree>
    <p:extLst>
      <p:ext uri="{BB962C8B-B14F-4D97-AF65-F5344CB8AC3E}">
        <p14:creationId xmlns:p14="http://schemas.microsoft.com/office/powerpoint/2010/main" val="128124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2CC7-4350-44A1-97F5-879C71CC0FD7}"/>
              </a:ext>
            </a:extLst>
          </p:cNvPr>
          <p:cNvSpPr>
            <a:spLocks noGrp="1"/>
          </p:cNvSpPr>
          <p:nvPr>
            <p:ph type="title"/>
          </p:nvPr>
        </p:nvSpPr>
        <p:spPr/>
        <p:txBody>
          <a:bodyPr/>
          <a:lstStyle/>
          <a:p>
            <a:r>
              <a:rPr lang="en-US" dirty="0"/>
              <a:t>Outlet Type</a:t>
            </a:r>
          </a:p>
        </p:txBody>
      </p:sp>
      <p:pic>
        <p:nvPicPr>
          <p:cNvPr id="6" name="Content Placeholder 5" descr="Chart, bar chart&#10;&#10;Description automatically generated">
            <a:extLst>
              <a:ext uri="{FF2B5EF4-FFF2-40B4-BE49-F238E27FC236}">
                <a16:creationId xmlns:a16="http://schemas.microsoft.com/office/drawing/2014/main" id="{6F3D98C9-0CE2-40F5-9329-9FEB31BF9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1" y="1524000"/>
            <a:ext cx="6531427" cy="4572000"/>
          </a:xfrm>
        </p:spPr>
      </p:pic>
      <p:sp>
        <p:nvSpPr>
          <p:cNvPr id="4" name="Text Placeholder 3">
            <a:extLst>
              <a:ext uri="{FF2B5EF4-FFF2-40B4-BE49-F238E27FC236}">
                <a16:creationId xmlns:a16="http://schemas.microsoft.com/office/drawing/2014/main" id="{FEF6AF7B-52F2-49F9-8683-4CD8B42CCB77}"/>
              </a:ext>
            </a:extLst>
          </p:cNvPr>
          <p:cNvSpPr>
            <a:spLocks noGrp="1"/>
          </p:cNvSpPr>
          <p:nvPr>
            <p:ph type="body" sz="half" idx="2"/>
          </p:nvPr>
        </p:nvSpPr>
        <p:spPr/>
        <p:txBody>
          <a:bodyPr/>
          <a:lstStyle/>
          <a:p>
            <a:r>
              <a:rPr lang="en-US" dirty="0"/>
              <a:t>The type of Supermarket an outlet was had a profound effect on the total sales.</a:t>
            </a:r>
          </a:p>
          <a:p>
            <a:endParaRPr lang="en-US" dirty="0"/>
          </a:p>
          <a:p>
            <a:r>
              <a:rPr lang="en-US" dirty="0"/>
              <a:t>Outlet 27 was a supermarket type 3</a:t>
            </a:r>
          </a:p>
        </p:txBody>
      </p:sp>
    </p:spTree>
    <p:extLst>
      <p:ext uri="{BB962C8B-B14F-4D97-AF65-F5344CB8AC3E}">
        <p14:creationId xmlns:p14="http://schemas.microsoft.com/office/powerpoint/2010/main" val="111141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A9EF-3CB8-46C1-9CB8-D1715AAA4CB8}"/>
              </a:ext>
            </a:extLst>
          </p:cNvPr>
          <p:cNvSpPr>
            <a:spLocks noGrp="1"/>
          </p:cNvSpPr>
          <p:nvPr>
            <p:ph type="title"/>
          </p:nvPr>
        </p:nvSpPr>
        <p:spPr/>
        <p:txBody>
          <a:bodyPr/>
          <a:lstStyle/>
          <a:p>
            <a:r>
              <a:rPr lang="en-US" dirty="0"/>
              <a:t>Item MRP</a:t>
            </a:r>
          </a:p>
        </p:txBody>
      </p:sp>
      <p:pic>
        <p:nvPicPr>
          <p:cNvPr id="6" name="Content Placeholder 5">
            <a:extLst>
              <a:ext uri="{FF2B5EF4-FFF2-40B4-BE49-F238E27FC236}">
                <a16:creationId xmlns:a16="http://schemas.microsoft.com/office/drawing/2014/main" id="{94BD2DCE-6F1B-43EA-A354-A83D6EB220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19962" y="1523999"/>
            <a:ext cx="6383466" cy="4468426"/>
          </a:xfrm>
        </p:spPr>
      </p:pic>
      <p:sp>
        <p:nvSpPr>
          <p:cNvPr id="4" name="Text Placeholder 3">
            <a:extLst>
              <a:ext uri="{FF2B5EF4-FFF2-40B4-BE49-F238E27FC236}">
                <a16:creationId xmlns:a16="http://schemas.microsoft.com/office/drawing/2014/main" id="{FFA5F5C9-3A96-43C2-A9E9-329766CF383A}"/>
              </a:ext>
            </a:extLst>
          </p:cNvPr>
          <p:cNvSpPr>
            <a:spLocks noGrp="1"/>
          </p:cNvSpPr>
          <p:nvPr>
            <p:ph type="body" sz="half" idx="2"/>
          </p:nvPr>
        </p:nvSpPr>
        <p:spPr/>
        <p:txBody>
          <a:bodyPr/>
          <a:lstStyle/>
          <a:p>
            <a:r>
              <a:rPr lang="en-US" dirty="0"/>
              <a:t>We see that items that have an MRP of $90+ bring in a larger sum of sales</a:t>
            </a:r>
          </a:p>
          <a:p>
            <a:endParaRPr lang="en-US" dirty="0"/>
          </a:p>
          <a:p>
            <a:r>
              <a:rPr lang="en-US" dirty="0"/>
              <a:t>The largest sum of sales came from items with an MRP ranging from $150-$210</a:t>
            </a:r>
          </a:p>
          <a:p>
            <a:endParaRPr lang="en-US" dirty="0"/>
          </a:p>
          <a:p>
            <a:r>
              <a:rPr lang="en-US" dirty="0"/>
              <a:t>Outlet 27 had an average item MRP of $139.80.</a:t>
            </a:r>
          </a:p>
        </p:txBody>
      </p:sp>
    </p:spTree>
    <p:extLst>
      <p:ext uri="{BB962C8B-B14F-4D97-AF65-F5344CB8AC3E}">
        <p14:creationId xmlns:p14="http://schemas.microsoft.com/office/powerpoint/2010/main" val="18670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C67F-841E-4897-80B7-929FA5BB4587}"/>
              </a:ext>
            </a:extLst>
          </p:cNvPr>
          <p:cNvSpPr>
            <a:spLocks noGrp="1"/>
          </p:cNvSpPr>
          <p:nvPr>
            <p:ph type="title"/>
          </p:nvPr>
        </p:nvSpPr>
        <p:spPr/>
        <p:txBody>
          <a:bodyPr/>
          <a:lstStyle/>
          <a:p>
            <a:r>
              <a:rPr lang="en-US" dirty="0"/>
              <a:t>Item Visibility</a:t>
            </a:r>
          </a:p>
        </p:txBody>
      </p:sp>
      <p:pic>
        <p:nvPicPr>
          <p:cNvPr id="6" name="Content Placeholder 5" descr="Chart, bar chart&#10;&#10;Description automatically generated">
            <a:extLst>
              <a:ext uri="{FF2B5EF4-FFF2-40B4-BE49-F238E27FC236}">
                <a16:creationId xmlns:a16="http://schemas.microsoft.com/office/drawing/2014/main" id="{F8CA5F24-4F2C-43FB-8BDC-016CA35D2A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0572" y="1524000"/>
            <a:ext cx="5442856" cy="3810000"/>
          </a:xfrm>
        </p:spPr>
      </p:pic>
      <p:sp>
        <p:nvSpPr>
          <p:cNvPr id="4" name="Text Placeholder 3">
            <a:extLst>
              <a:ext uri="{FF2B5EF4-FFF2-40B4-BE49-F238E27FC236}">
                <a16:creationId xmlns:a16="http://schemas.microsoft.com/office/drawing/2014/main" id="{2BADC2B7-2E07-44DD-B027-82C30E30B2B8}"/>
              </a:ext>
            </a:extLst>
          </p:cNvPr>
          <p:cNvSpPr>
            <a:spLocks noGrp="1"/>
          </p:cNvSpPr>
          <p:nvPr>
            <p:ph type="body" sz="half" idx="2"/>
          </p:nvPr>
        </p:nvSpPr>
        <p:spPr/>
        <p:txBody>
          <a:bodyPr>
            <a:normAutofit lnSpcReduction="10000"/>
          </a:bodyPr>
          <a:lstStyle/>
          <a:p>
            <a:r>
              <a:rPr lang="en-US" dirty="0"/>
              <a:t>Item visibility played a unique role because the larger the outlet, the smaller visibility percentage each item would have. </a:t>
            </a:r>
          </a:p>
          <a:p>
            <a:r>
              <a:rPr lang="en-US" dirty="0"/>
              <a:t>With that being said, as you can see on the graph, the smaller the item, the more sales they produced on average. This is possibly because people tend to buy smaller things in mass as opposed to larger things</a:t>
            </a:r>
          </a:p>
          <a:p>
            <a:r>
              <a:rPr lang="en-US" dirty="0"/>
              <a:t>Outlet 27 had an average item visibility of 6%.</a:t>
            </a:r>
          </a:p>
        </p:txBody>
      </p:sp>
    </p:spTree>
    <p:extLst>
      <p:ext uri="{BB962C8B-B14F-4D97-AF65-F5344CB8AC3E}">
        <p14:creationId xmlns:p14="http://schemas.microsoft.com/office/powerpoint/2010/main" val="113773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AE2908-4211-4CE3-ABD9-7A19BAC9F5CC}"/>
              </a:ext>
            </a:extLst>
          </p:cNvPr>
          <p:cNvSpPr>
            <a:spLocks noGrp="1"/>
          </p:cNvSpPr>
          <p:nvPr>
            <p:ph type="ctrTitle"/>
          </p:nvPr>
        </p:nvSpPr>
        <p:spPr/>
        <p:txBody>
          <a:bodyPr/>
          <a:lstStyle/>
          <a:p>
            <a:pPr marL="571500" indent="-571500">
              <a:buFont typeface="Arial" panose="020B0604020202020204" pitchFamily="34" charset="0"/>
              <a:buChar char="•"/>
            </a:pPr>
            <a:r>
              <a:rPr lang="en-US" dirty="0"/>
              <a:t>Regression Tree Modeling</a:t>
            </a:r>
            <a:br>
              <a:rPr lang="en-US" dirty="0"/>
            </a:br>
            <a:r>
              <a:rPr lang="en-US" sz="2000" dirty="0"/>
              <a:t>r2 Train – </a:t>
            </a:r>
            <a:r>
              <a:rPr lang="en-US" sz="2000" b="0" i="0" dirty="0">
                <a:solidFill>
                  <a:srgbClr val="D5D5D5"/>
                </a:solidFill>
                <a:effectLst/>
                <a:latin typeface="Courier New" panose="02070309020205020404" pitchFamily="49" charset="0"/>
              </a:rPr>
              <a:t>0.6039045881882898</a:t>
            </a:r>
            <a:br>
              <a:rPr lang="en-US" sz="2000" dirty="0"/>
            </a:br>
            <a:r>
              <a:rPr lang="en-US" sz="2000" dirty="0"/>
              <a:t>r2 Test - </a:t>
            </a:r>
            <a:r>
              <a:rPr lang="en-US" sz="2000" b="0" i="0" dirty="0">
                <a:solidFill>
                  <a:srgbClr val="D5D5D5"/>
                </a:solidFill>
                <a:effectLst/>
                <a:latin typeface="Courier New" panose="02070309020205020404" pitchFamily="49" charset="0"/>
              </a:rPr>
              <a:t>0.5947374340762479</a:t>
            </a:r>
            <a:endParaRPr lang="en-US" sz="2000" dirty="0"/>
          </a:p>
        </p:txBody>
      </p:sp>
      <p:sp>
        <p:nvSpPr>
          <p:cNvPr id="8" name="Subtitle 7">
            <a:extLst>
              <a:ext uri="{FF2B5EF4-FFF2-40B4-BE49-F238E27FC236}">
                <a16:creationId xmlns:a16="http://schemas.microsoft.com/office/drawing/2014/main" id="{F98DCCD9-7F1B-4ADA-AA98-6F323461BDF5}"/>
              </a:ext>
            </a:extLst>
          </p:cNvPr>
          <p:cNvSpPr>
            <a:spLocks noGrp="1"/>
          </p:cNvSpPr>
          <p:nvPr>
            <p:ph type="subTitle" idx="1"/>
          </p:nvPr>
        </p:nvSpPr>
        <p:spPr>
          <a:xfrm>
            <a:off x="762000" y="3809999"/>
            <a:ext cx="10667998" cy="2644067"/>
          </a:xfrm>
        </p:spPr>
        <p:txBody>
          <a:bodyPr>
            <a:normAutofit fontScale="92500" lnSpcReduction="10000"/>
          </a:bodyPr>
          <a:lstStyle/>
          <a:p>
            <a:pPr marL="342900" indent="-342900" algn="l">
              <a:buFont typeface="Arial" panose="020B0604020202020204" pitchFamily="34" charset="0"/>
              <a:buChar char="•"/>
            </a:pPr>
            <a:r>
              <a:rPr lang="en-US" b="0" i="0" dirty="0">
                <a:solidFill>
                  <a:srgbClr val="D5D5D5"/>
                </a:solidFill>
                <a:effectLst/>
                <a:latin typeface="Verdana Pro (Body)"/>
              </a:rPr>
              <a:t>Tuned my model to a </a:t>
            </a:r>
            <a:r>
              <a:rPr lang="en-US" b="1" i="0" dirty="0">
                <a:solidFill>
                  <a:srgbClr val="D5D5D5"/>
                </a:solidFill>
                <a:effectLst/>
                <a:latin typeface="Verdana Pro (Body)"/>
              </a:rPr>
              <a:t>max depth of 5</a:t>
            </a:r>
            <a:r>
              <a:rPr lang="en-US" b="0" i="0" dirty="0">
                <a:solidFill>
                  <a:srgbClr val="D5D5D5"/>
                </a:solidFill>
                <a:effectLst/>
                <a:latin typeface="Verdana Pro (Body)"/>
              </a:rPr>
              <a:t> to get a less under-fit model which I was able to find. </a:t>
            </a:r>
          </a:p>
          <a:p>
            <a:pPr marL="342900" indent="-342900" algn="l">
              <a:buFont typeface="Arial" panose="020B0604020202020204" pitchFamily="34" charset="0"/>
              <a:buChar char="•"/>
            </a:pPr>
            <a:r>
              <a:rPr lang="en-US" b="0" i="0" dirty="0">
                <a:solidFill>
                  <a:srgbClr val="D5D5D5"/>
                </a:solidFill>
                <a:effectLst/>
                <a:latin typeface="Verdana Pro (Body)"/>
              </a:rPr>
              <a:t>I will need to tune my model a little more, but </a:t>
            </a:r>
            <a:r>
              <a:rPr lang="en-US" b="1" i="0" dirty="0">
                <a:solidFill>
                  <a:srgbClr val="D5D5D5"/>
                </a:solidFill>
                <a:effectLst/>
                <a:latin typeface="Verdana Pro (Body)"/>
              </a:rPr>
              <a:t>Regression tree model seems to be the best option</a:t>
            </a:r>
            <a:r>
              <a:rPr lang="en-US" b="0" i="0" dirty="0">
                <a:solidFill>
                  <a:srgbClr val="D5D5D5"/>
                </a:solidFill>
                <a:effectLst/>
                <a:latin typeface="Verdana Pro (Body)"/>
              </a:rPr>
              <a:t>. </a:t>
            </a:r>
          </a:p>
          <a:p>
            <a:pPr marL="342900" indent="-342900" algn="l">
              <a:buFont typeface="Arial" panose="020B0604020202020204" pitchFamily="34" charset="0"/>
              <a:buChar char="•"/>
            </a:pPr>
            <a:r>
              <a:rPr lang="en-US" b="0" i="0" dirty="0">
                <a:solidFill>
                  <a:srgbClr val="D5D5D5"/>
                </a:solidFill>
                <a:effectLst/>
                <a:latin typeface="Verdana Pro (Body)"/>
              </a:rPr>
              <a:t>The r2 indicates a positive correlation without too much overfitting which is what we were looking for with a 60%/59% accuracy split. </a:t>
            </a:r>
          </a:p>
          <a:p>
            <a:pPr marL="800100" lvl="1" indent="-342900" algn="l">
              <a:buFont typeface="Arial" panose="020B0604020202020204" pitchFamily="34" charset="0"/>
              <a:buChar char="•"/>
            </a:pPr>
            <a:r>
              <a:rPr lang="en-US" b="0" i="0" dirty="0">
                <a:solidFill>
                  <a:srgbClr val="D5D5D5"/>
                </a:solidFill>
                <a:effectLst/>
                <a:latin typeface="Verdana Pro (Body)"/>
              </a:rPr>
              <a:t>The accuracy of the predictions with this model show that utilizing Outlet size, outlet type, item visibility, and item MRP will help predict outlet item sales.</a:t>
            </a:r>
            <a:endParaRPr lang="en-US" dirty="0">
              <a:latin typeface="Verdana Pro (Body)"/>
            </a:endParaRPr>
          </a:p>
        </p:txBody>
      </p:sp>
    </p:spTree>
    <p:extLst>
      <p:ext uri="{BB962C8B-B14F-4D97-AF65-F5344CB8AC3E}">
        <p14:creationId xmlns:p14="http://schemas.microsoft.com/office/powerpoint/2010/main" val="2497401035"/>
      </p:ext>
    </p:extLst>
  </p:cSld>
  <p:clrMapOvr>
    <a:masterClrMapping/>
  </p:clrMapOvr>
</p:sld>
</file>

<file path=ppt/theme/theme1.xml><?xml version="1.0" encoding="utf-8"?>
<a:theme xmlns:a="http://schemas.openxmlformats.org/drawingml/2006/main" name="TornVTI">
  <a:themeElements>
    <a:clrScheme name="AnalogousFromLightSeedRightStep">
      <a:dk1>
        <a:srgbClr val="000000"/>
      </a:dk1>
      <a:lt1>
        <a:srgbClr val="FFFFFF"/>
      </a:lt1>
      <a:dk2>
        <a:srgbClr val="413424"/>
      </a:dk2>
      <a:lt2>
        <a:srgbClr val="E2E6E8"/>
      </a:lt2>
      <a:accent1>
        <a:srgbClr val="BD9A85"/>
      </a:accent1>
      <a:accent2>
        <a:srgbClr val="ACA175"/>
      </a:accent2>
      <a:accent3>
        <a:srgbClr val="9CA57D"/>
      </a:accent3>
      <a:accent4>
        <a:srgbClr val="89AB75"/>
      </a:accent4>
      <a:accent5>
        <a:srgbClr val="81AC83"/>
      </a:accent5>
      <a:accent6>
        <a:srgbClr val="77AE91"/>
      </a:accent6>
      <a:hlink>
        <a:srgbClr val="5987A3"/>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238</TotalTime>
  <Words>481</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Courier New</vt:lpstr>
      <vt:lpstr>Roboto</vt:lpstr>
      <vt:lpstr>Verdana Pro</vt:lpstr>
      <vt:lpstr>Verdana Pro (Body)</vt:lpstr>
      <vt:lpstr>Verdana Pro Cond SemiBold</vt:lpstr>
      <vt:lpstr>TornVTI</vt:lpstr>
      <vt:lpstr>Outlet Item Sales Prediction Model</vt:lpstr>
      <vt:lpstr>Goal</vt:lpstr>
      <vt:lpstr>Reasoning</vt:lpstr>
      <vt:lpstr>Highest Seller</vt:lpstr>
      <vt:lpstr>Outlet Size</vt:lpstr>
      <vt:lpstr>Outlet Type</vt:lpstr>
      <vt:lpstr>Item MRP</vt:lpstr>
      <vt:lpstr>Item Visibility</vt:lpstr>
      <vt:lpstr>Regression Tree Modeling r2 Train – 0.6039045881882898 r2 Test - 0.5947374340762479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Outlet Item Sales Prediction Model</dc:title>
  <dc:creator>Jared Ahenkora-Kwakyi</dc:creator>
  <cp:lastModifiedBy>Jared Ahenkora-Kwakyi</cp:lastModifiedBy>
  <cp:revision>8</cp:revision>
  <dcterms:created xsi:type="dcterms:W3CDTF">2022-03-11T04:21:49Z</dcterms:created>
  <dcterms:modified xsi:type="dcterms:W3CDTF">2022-03-11T08:19:52Z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2022-03-11T08:19:40Z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33f00736-5f13-48fe-a110-3831f4076fc8</vt:lpwstr>
  </property>
  <property fmtid="{D5CDD505-2E9C-101B-9397-08002B2CF9AE}" pid="8" name="MSIP_Label_23f93e5f-d3c2-49a7-ba94-15405423c204_ContentBits">
    <vt:lpwstr>2</vt:lpwstr>
  </property>
</Properties>
</file>