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0rIUGTd02e5EZdPjma52wWXQ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customschemas.google.com/relationships/presentationmetadata" Target="meta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3ad5c9e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3ad5c9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3ad5c9eb4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3ad5c9e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ad5c9eb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3ad5c9e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3ad5c9eb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3ad5c9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3ad5c9eb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3ad5c9e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3ad5c9eb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3ad5c9e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ad5c9e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3ad5c9eb4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priemshpathirana/fabric-stain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priemshpathirana/fabric-stain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9" Type="http://schemas.openxmlformats.org/officeDocument/2006/relationships/image" Target="../media/image23.png"/><Relationship Id="rId5" Type="http://schemas.openxmlformats.org/officeDocument/2006/relationships/image" Target="../media/image19.jpg"/><Relationship Id="rId6" Type="http://schemas.openxmlformats.org/officeDocument/2006/relationships/image" Target="../media/image11.jp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/>
              <a:t>Reidentyfikacja plam zabrudzeń </a:t>
            </a:r>
            <a:br>
              <a:rPr b="0" i="0" lang="en-GB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 Kwiatkowski, Alicja Turowska, Konrad Gieleta</a:t>
            </a:r>
            <a:r>
              <a:rPr b="0" i="0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Kwiecień 2023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VGG16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Należy do rodziny VGGNet.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Sieć złożona z 13 warstw konwolucyjnych (+maxpooling) oraz 3 warstw wpełni połączonych.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Po każdym bloku ilość filtrów o rozmiarze 3x3 jest zwiększana dwukrotnie, a wielkość map zmniejszana o połowę.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Zastosowanie niewielkich filtrów we wszystkich warstwach umożliwia zmniejszenie liczby parametrów w sieci w porównaniu z większymi filtrami. Dodatkowo, zwiększona liczba filtrów w warstwach zwiększa nieliniowość sieci, co z kolei zwiększa jej głębokość w porównaniu z pojedynczym filtrem o większym rozmiarze.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1133862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VGGNet</a:t>
            </a:r>
            <a:br>
              <a:rPr lang="en-GB"/>
            </a:br>
            <a:r>
              <a:rPr lang="en-GB" sz="2800"/>
              <a:t>Architekury sieci</a:t>
            </a:r>
            <a:endParaRPr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177" y="105861"/>
            <a:ext cx="6609396" cy="664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EfficientNet B7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838200" y="1718049"/>
            <a:ext cx="10515600" cy="4458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EfficientNet-B7 jest jednym z zaawansowanych modeli z rodziny sieci EfficientNet</a:t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Rodzina ta składa się z skalowalnych, wydajnych konwolucyjnych sieci neuronowych.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Sieci te są oparte na technice Compound Scaling, która równocześnie skaluje głębokość, szerokość i rozdzielczość sieci.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EfficientNet-B7 składa się z wielu bloków MBConv, które zawierają konwolucje 1x1, konwolucje z przestrzeni grupowej (DWConv) oraz mechanizm uwagi Squeeze and Excitation (SE).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W niektórych blokach MBConv wykorzystuje się połączenia typu skip, które łączą wyjście z wcześniejszą warstwą.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Sieć używa także warstw normalizacji wsadowej (Batch Normalization) oraz funkcji aktywacji Swish.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Na początku sieci znajduje się warstwa konwolucyjna 3x3 z 64 filtrami.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Na końcu sieci stosuje się Global Average Pooling (GAP) do agregacji informacji na przestrzeń pojedynczego wektora.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GB" sz="2400">
                <a:solidFill>
                  <a:srgbClr val="000000"/>
                </a:solidFill>
              </a:rPr>
              <a:t>Warstwa gęsta (Dense) przekształca wektor cech w wartości prawdopodobieństw dla poszczególnych klas.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Architektura sieci z rodziny EfficientNet</a:t>
            </a:r>
            <a:endParaRPr/>
          </a:p>
        </p:txBody>
      </p:sp>
      <p:pic>
        <p:nvPicPr>
          <p:cNvPr descr="Obraz zawierający diagram, tekst&#10;&#10;Opis wygenerowany automatycznie" id="169" name="Google Shape;16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215" y="2604175"/>
            <a:ext cx="9735268" cy="270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3ad5c9eb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pic>
        <p:nvPicPr>
          <p:cNvPr id="175" name="Google Shape;175;g253ad5c9eb4_0_0"/>
          <p:cNvPicPr preferRelativeResize="0"/>
          <p:nvPr/>
        </p:nvPicPr>
        <p:blipFill rotWithShape="1">
          <a:blip r:embed="rId3">
            <a:alphaModFix/>
          </a:blip>
          <a:srcRect b="0" l="8458" r="8450" t="0"/>
          <a:stretch/>
        </p:blipFill>
        <p:spPr>
          <a:xfrm>
            <a:off x="822300" y="1413625"/>
            <a:ext cx="4445000" cy="401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3ad5c9eb4_0_0"/>
          <p:cNvPicPr preferRelativeResize="0"/>
          <p:nvPr/>
        </p:nvPicPr>
        <p:blipFill rotWithShape="1">
          <a:blip r:embed="rId4">
            <a:alphaModFix/>
          </a:blip>
          <a:srcRect b="0" l="7547" r="7547" t="0"/>
          <a:stretch/>
        </p:blipFill>
        <p:spPr>
          <a:xfrm>
            <a:off x="6373900" y="1413625"/>
            <a:ext cx="4445000" cy="392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53ad5c9eb4_0_0"/>
          <p:cNvSpPr txBox="1"/>
          <p:nvPr/>
        </p:nvSpPr>
        <p:spPr>
          <a:xfrm>
            <a:off x="14320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“TRENINGOWE - EfficientNet”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53ad5c9eb4_0_0"/>
          <p:cNvSpPr txBox="1"/>
          <p:nvPr/>
        </p:nvSpPr>
        <p:spPr>
          <a:xfrm>
            <a:off x="72232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“WALIDACYJNE -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EfficientNet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3ad5c9eb4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pic>
        <p:nvPicPr>
          <p:cNvPr id="184" name="Google Shape;184;g253ad5c9eb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00" y="1413625"/>
            <a:ext cx="4445000" cy="40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53ad5c9eb4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900" y="1413625"/>
            <a:ext cx="4445000" cy="392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53ad5c9eb4_0_34"/>
          <p:cNvSpPr txBox="1"/>
          <p:nvPr/>
        </p:nvSpPr>
        <p:spPr>
          <a:xfrm>
            <a:off x="14320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“TRENINGOWE - ResNet50”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53ad5c9eb4_0_34"/>
          <p:cNvSpPr txBox="1"/>
          <p:nvPr/>
        </p:nvSpPr>
        <p:spPr>
          <a:xfrm>
            <a:off x="72232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“WALIDACYJNE - ResNet50”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3ad5c9eb4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pic>
        <p:nvPicPr>
          <p:cNvPr id="193" name="Google Shape;193;g253ad5c9eb4_0_18"/>
          <p:cNvPicPr preferRelativeResize="0"/>
          <p:nvPr/>
        </p:nvPicPr>
        <p:blipFill rotWithShape="1">
          <a:blip r:embed="rId3">
            <a:alphaModFix/>
          </a:blip>
          <a:srcRect b="0" l="2244" r="2244" t="0"/>
          <a:stretch/>
        </p:blipFill>
        <p:spPr>
          <a:xfrm>
            <a:off x="822300" y="1413625"/>
            <a:ext cx="4445000" cy="40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53ad5c9eb4_0_18"/>
          <p:cNvPicPr preferRelativeResize="0"/>
          <p:nvPr/>
        </p:nvPicPr>
        <p:blipFill rotWithShape="1">
          <a:blip r:embed="rId4">
            <a:alphaModFix/>
          </a:blip>
          <a:srcRect b="0" l="903" r="903" t="0"/>
          <a:stretch/>
        </p:blipFill>
        <p:spPr>
          <a:xfrm>
            <a:off x="6373900" y="1413625"/>
            <a:ext cx="4445000" cy="392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53ad5c9eb4_0_18"/>
          <p:cNvSpPr txBox="1"/>
          <p:nvPr/>
        </p:nvSpPr>
        <p:spPr>
          <a:xfrm>
            <a:off x="14320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“TRENINGOWE - VGG16”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53ad5c9eb4_0_18"/>
          <p:cNvSpPr txBox="1"/>
          <p:nvPr/>
        </p:nvSpPr>
        <p:spPr>
          <a:xfrm>
            <a:off x="7223275" y="5298650"/>
            <a:ext cx="38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“WALIDACYJNE - VGG16”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3ad5c9eb4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sp>
        <p:nvSpPr>
          <p:cNvPr id="202" name="Google Shape;202;g253ad5c9eb4_0_42"/>
          <p:cNvSpPr txBox="1"/>
          <p:nvPr/>
        </p:nvSpPr>
        <p:spPr>
          <a:xfrm>
            <a:off x="1432075" y="591000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“ORYGINAŁ -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EfficientNet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53ad5c9eb4_0_42"/>
          <p:cNvSpPr txBox="1"/>
          <p:nvPr/>
        </p:nvSpPr>
        <p:spPr>
          <a:xfrm>
            <a:off x="6189700" y="585555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“NAJBLIŻSZY SĄSIAD -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EfficientNet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53ad5c9eb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26" y="1280475"/>
            <a:ext cx="8682875" cy="4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3ad5c9eb4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pic>
        <p:nvPicPr>
          <p:cNvPr id="210" name="Google Shape;210;g253ad5c9eb4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25" y="1890950"/>
            <a:ext cx="40481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53ad5c9eb4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850" y="1843225"/>
            <a:ext cx="404812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53ad5c9eb4_0_65"/>
          <p:cNvSpPr txBox="1"/>
          <p:nvPr/>
        </p:nvSpPr>
        <p:spPr>
          <a:xfrm>
            <a:off x="1432075" y="591000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“ORYGINAŁ - ResNet50”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53ad5c9eb4_0_65"/>
          <p:cNvSpPr txBox="1"/>
          <p:nvPr/>
        </p:nvSpPr>
        <p:spPr>
          <a:xfrm>
            <a:off x="6189700" y="585555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“NAJBLIŻSZY SĄSIAD - ResNet50”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3ad5c9eb4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Wyniki</a:t>
            </a:r>
            <a:endParaRPr/>
          </a:p>
        </p:txBody>
      </p:sp>
      <p:pic>
        <p:nvPicPr>
          <p:cNvPr id="219" name="Google Shape;219;g253ad5c9eb4_0_26"/>
          <p:cNvPicPr preferRelativeResize="0"/>
          <p:nvPr/>
        </p:nvPicPr>
        <p:blipFill rotWithShape="1">
          <a:blip r:embed="rId3">
            <a:alphaModFix/>
          </a:blip>
          <a:srcRect b="583" l="0" r="0" t="583"/>
          <a:stretch/>
        </p:blipFill>
        <p:spPr>
          <a:xfrm>
            <a:off x="995725" y="1890950"/>
            <a:ext cx="40481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53ad5c9eb4_0_26"/>
          <p:cNvPicPr preferRelativeResize="0"/>
          <p:nvPr/>
        </p:nvPicPr>
        <p:blipFill rotWithShape="1">
          <a:blip r:embed="rId4">
            <a:alphaModFix/>
          </a:blip>
          <a:srcRect b="583" l="0" r="0" t="583"/>
          <a:stretch/>
        </p:blipFill>
        <p:spPr>
          <a:xfrm>
            <a:off x="5805850" y="1843225"/>
            <a:ext cx="404812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53ad5c9eb4_0_26"/>
          <p:cNvSpPr txBox="1"/>
          <p:nvPr/>
        </p:nvSpPr>
        <p:spPr>
          <a:xfrm>
            <a:off x="1432075" y="591000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“ORYGINAŁ - VGG16”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53ad5c9eb4_0_26"/>
          <p:cNvSpPr txBox="1"/>
          <p:nvPr/>
        </p:nvSpPr>
        <p:spPr>
          <a:xfrm>
            <a:off x="6189700" y="585555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“NAJBLIŻSZY SĄSIAD - VGG16”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Cel i analiza tematu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Celem zadania jest stworzenie modelu służącego do reidentyfikacji plam zabrudzeń.</a:t>
            </a: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Reidentyfikacja jest niezbędna w celu śledzenia poruszających się obiektów w sekwencji klatek.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Reidentyfikację można sprowadzić do problemu znalezienia "najbliższego" innego zdjęcia.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Cel i analiza tematu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eidentyfikacja plam zabrudzeń nie jest zbyt popularnym problemem, sama reidentyfikacja jest często poruszana w kontekście reidentyfikacji osób, gdzie do najczęściej wykorzystywanych metod należą konwolucyjne sieci neuronowe (CNN).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Zaletą tych sieci jest automatyczna ekstrakcja cech obrazu, co odróżnia je od innych algorytmów rozpoznawania obrazu, które wymagają wiedzy eksperckiej z zakresu inżynierii cech.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Założenia projektu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Zbiory: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publiczny zbiór </a:t>
            </a:r>
            <a:r>
              <a:rPr lang="en-GB" sz="2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Fabric Stain Dataset</a:t>
            </a: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zbiór stworzony na potrzeby projektu,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 z funkcją kosztu triplet loss,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-"/>
            </a:pPr>
            <a:r>
              <a:rPr lang="en-GB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EfficientNet B7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Zbiory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Fabric Stain Dataset</a:t>
            </a:r>
            <a:r>
              <a:rPr lang="en-GB"/>
              <a:t>: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GB"/>
              <a:t>dwie kategorie: tkaniny bez defektów oraz tkaniny z plamami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GB"/>
              <a:t>466 zdjęć:  68 zdjęć tkanin bez zabrudzeń oraz 398 zdjęć tkanin z plamami atramentu, brudu, oraz oleju (bez podziału na podkategorie)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GB"/>
              <a:t>rozdzielczości: 1488x1984 (305 zdjęć) oraz 1984x1488 (161 zdjęć)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GB"/>
              <a:t>brak podziału na zbiór treningowy, walidacyjny i testowy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Własny zbiór:</a:t>
            </a:r>
            <a:endParaRPr/>
          </a:p>
          <a:p>
            <a:pPr indent="-2152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/>
              <a:t>dwie kategorie: tkaniny bez defektów oraz tkaniny z plamami</a:t>
            </a:r>
            <a:endParaRPr/>
          </a:p>
          <a:p>
            <a:pPr indent="-215265" lvl="0" marL="228600" rtl="0" algn="l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-GB"/>
              <a:t>134 zdjęć:  33 zdjęć tkanin bez zabrudzeń oraz 101 zdjęć tkanin z plamami atramentu, brudu, oraz oleju (bez podziału na podkategorie)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Przykładowe zdjęcia ze zbioru Fabric Stain Dataset</a:t>
            </a:r>
            <a:endParaRPr sz="4000"/>
          </a:p>
        </p:txBody>
      </p:sp>
      <p:pic>
        <p:nvPicPr>
          <p:cNvPr descr="Rysunek 1 - zdjęcia tkanin bez defektów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53" y="1685092"/>
            <a:ext cx="5417925" cy="405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125" y="1696285"/>
            <a:ext cx="5371722" cy="403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2233749" y="5735487"/>
            <a:ext cx="3083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Zdjęcia tkanin bez defektów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8055429" y="5735487"/>
            <a:ext cx="2651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Zdjęcia tkanin z plamami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3ad5c9eb4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Przykładowe zdjęcia z własnego zbioru</a:t>
            </a:r>
            <a:endParaRPr sz="4000"/>
          </a:p>
        </p:txBody>
      </p:sp>
      <p:sp>
        <p:nvSpPr>
          <p:cNvPr id="124" name="Google Shape;124;g253ad5c9eb4_0_50"/>
          <p:cNvSpPr txBox="1"/>
          <p:nvPr/>
        </p:nvSpPr>
        <p:spPr>
          <a:xfrm>
            <a:off x="2233749" y="5735487"/>
            <a:ext cx="30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Zdjęcia tkanin bez defektów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53ad5c9eb4_0_50"/>
          <p:cNvSpPr txBox="1"/>
          <p:nvPr/>
        </p:nvSpPr>
        <p:spPr>
          <a:xfrm>
            <a:off x="8055429" y="5735487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Zdjęcia tkanin z plamami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253ad5c9eb4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950" y="1690825"/>
            <a:ext cx="2347907" cy="15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53ad5c9eb4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6175" y="1690825"/>
            <a:ext cx="2083251" cy="15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53ad5c9eb4_0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3950" y="3513975"/>
            <a:ext cx="2347901" cy="170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53ad5c9eb4_0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0550" y="3583425"/>
            <a:ext cx="2083250" cy="15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53ad5c9eb4_0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7075" y="1843225"/>
            <a:ext cx="1832400" cy="18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53ad5c9eb4_0_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4125" y="1843225"/>
            <a:ext cx="1832400" cy="18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53ad5c9eb4_0_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42825" y="3751713"/>
            <a:ext cx="1701325" cy="17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Resnet-50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Z rodziny głębokich sieci konwolucyjnych - Residual Neural Network, rozwiązującej problem zanikania gradientów,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16 bloków rezydualnych zawierających po 3 warstwy konwolucyjne, po których jest funkcja aktywacji, do danych wyjściowych bloku dodawane są oryginalne dane wejściowe,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Charakterystyczne "wąskie gardło" (1 i 3 warstwa w bloku z jądrem 1x1),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Przed blokami dodatkowa warstwa konwolucyjna oraz warstwa MaxPool (łącznie 50 warstw)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Resnet-50</a:t>
            </a:r>
            <a:endParaRPr/>
          </a:p>
        </p:txBody>
      </p:sp>
      <p:pic>
        <p:nvPicPr>
          <p:cNvPr id="144" name="Google Shape;14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141" y="1825625"/>
            <a:ext cx="8391454" cy="364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3272287" y="5773947"/>
            <a:ext cx="3835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architektury sieci rodziny resnet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2023-04-11T10:37:47Z</dcterms:created>
  <dc:creator>Kwiatkowski Jan (STUD)</dc:creator>
</cp:coreProperties>
</file>