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71" r:id="rId6"/>
    <p:sldId id="272" r:id="rId7"/>
    <p:sldId id="273" r:id="rId8"/>
    <p:sldId id="274" r:id="rId9"/>
    <p:sldId id="275" r:id="rId10"/>
    <p:sldId id="281" r:id="rId11"/>
    <p:sldId id="276" r:id="rId12"/>
    <p:sldId id="277" r:id="rId13"/>
    <p:sldId id="278" r:id="rId14"/>
    <p:sldId id="280" r:id="rId15"/>
    <p:sldId id="279" r:id="rId16"/>
    <p:sldId id="269"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Playfair Display" panose="020F0502020204030204" pitchFamily="2" charset="-18"/>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08" y="4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499b12bb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4499b12bb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Jan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44d41f1b2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44d41f1b2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solidFill>
                  <a:schemeClr val="dk1"/>
                </a:solidFill>
              </a:rPr>
              <a:t>Jan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499da000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4499da000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solidFill>
                  <a:schemeClr val="dk1"/>
                </a:solidFill>
              </a:rPr>
              <a:t>Jan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499b12bb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499b12bb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urf.mimuw.edu.pl/external_slides/W4_Wielopoziomowe_i_wielowymiarowe_reguly_asocjacyjne/W4_Wielopoziomowe_i_wielowymiarowe_reguly_asocjacy.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fontScale="90000"/>
          </a:bodyPr>
          <a:lstStyle/>
          <a:p>
            <a:pPr marL="0" lvl="0" indent="0" algn="l" rtl="0">
              <a:spcBef>
                <a:spcPts val="1000"/>
              </a:spcBef>
              <a:spcAft>
                <a:spcPts val="0"/>
              </a:spcAft>
              <a:buNone/>
            </a:pPr>
            <a:r>
              <a:rPr lang="pl" dirty="0"/>
              <a:t>MED</a:t>
            </a:r>
            <a:endParaRPr dirty="0"/>
          </a:p>
          <a:p>
            <a:pPr marL="0" lvl="0" indent="0" algn="l" rtl="0">
              <a:spcBef>
                <a:spcPts val="1000"/>
              </a:spcBef>
              <a:spcAft>
                <a:spcPts val="0"/>
              </a:spcAft>
              <a:buNone/>
            </a:pPr>
            <a:r>
              <a:rPr lang="pl" dirty="0"/>
              <a:t>Projekt: Reguły Asocjacyjne</a:t>
            </a:r>
            <a:endParaRPr dirty="0"/>
          </a:p>
        </p:txBody>
      </p:sp>
      <p:sp>
        <p:nvSpPr>
          <p:cNvPr id="69" name="Google Shape;69;p13"/>
          <p:cNvSpPr txBox="1">
            <a:spLocks noGrp="1"/>
          </p:cNvSpPr>
          <p:nvPr>
            <p:ph type="subTitle" idx="1"/>
          </p:nvPr>
        </p:nvSpPr>
        <p:spPr>
          <a:xfrm>
            <a:off x="630600" y="3253542"/>
            <a:ext cx="7893000" cy="1274100"/>
          </a:xfrm>
          <a:prstGeom prst="rect">
            <a:avLst/>
          </a:prstGeom>
        </p:spPr>
        <p:txBody>
          <a:bodyPr spcFirstLastPara="1" wrap="square" lIns="91425" tIns="91425" rIns="91425" bIns="91425" anchor="b" anchorCtr="0">
            <a:normAutofit fontScale="77500" lnSpcReduction="20000"/>
          </a:bodyPr>
          <a:lstStyle/>
          <a:p>
            <a:pPr marL="0" lvl="0" indent="0" algn="l" rtl="0">
              <a:spcBef>
                <a:spcPts val="1000"/>
              </a:spcBef>
              <a:spcAft>
                <a:spcPts val="0"/>
              </a:spcAft>
              <a:buNone/>
            </a:pPr>
            <a:endParaRPr dirty="0"/>
          </a:p>
          <a:p>
            <a:pPr marL="0" lvl="0" indent="0" algn="l" rtl="0">
              <a:spcBef>
                <a:spcPts val="1000"/>
              </a:spcBef>
              <a:spcAft>
                <a:spcPts val="0"/>
              </a:spcAft>
              <a:buNone/>
            </a:pPr>
            <a:r>
              <a:rPr lang="en-GB" dirty="0"/>
              <a:t>Jan Kwiatkowski </a:t>
            </a:r>
          </a:p>
          <a:p>
            <a:pPr marL="0" lvl="0" indent="0" algn="l" rtl="0">
              <a:spcBef>
                <a:spcPts val="1000"/>
              </a:spcBef>
              <a:spcAft>
                <a:spcPts val="0"/>
              </a:spcAft>
              <a:buNone/>
            </a:pPr>
            <a:r>
              <a:rPr lang="en-GB" dirty="0"/>
              <a:t>Jarosław Nachyła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7970-AEA7-AA0A-FB0B-E8BB5AD73F6C}"/>
              </a:ext>
            </a:extLst>
          </p:cNvPr>
          <p:cNvSpPr>
            <a:spLocks noGrp="1"/>
          </p:cNvSpPr>
          <p:nvPr>
            <p:ph type="title"/>
          </p:nvPr>
        </p:nvSpPr>
        <p:spPr>
          <a:xfrm>
            <a:off x="177476" y="93952"/>
            <a:ext cx="8520600" cy="645000"/>
          </a:xfrm>
        </p:spPr>
        <p:txBody>
          <a:bodyPr>
            <a:normAutofit fontScale="90000"/>
          </a:bodyPr>
          <a:lstStyle/>
          <a:p>
            <a:r>
              <a:rPr lang="en-GB" dirty="0"/>
              <a:t>Analiza </a:t>
            </a:r>
            <a:r>
              <a:rPr lang="en-GB" dirty="0" err="1"/>
              <a:t>zbioru</a:t>
            </a:r>
            <a:r>
              <a:rPr lang="en-GB" dirty="0"/>
              <a:t> </a:t>
            </a:r>
            <a:r>
              <a:rPr lang="en-GB" dirty="0" err="1"/>
              <a:t>transakcji</a:t>
            </a:r>
            <a:br>
              <a:rPr lang="en-GB" dirty="0"/>
            </a:br>
            <a:endParaRPr lang="pl-PL" dirty="0"/>
          </a:p>
        </p:txBody>
      </p:sp>
      <p:sp>
        <p:nvSpPr>
          <p:cNvPr id="3" name="Text Placeholder 2">
            <a:extLst>
              <a:ext uri="{FF2B5EF4-FFF2-40B4-BE49-F238E27FC236}">
                <a16:creationId xmlns:a16="http://schemas.microsoft.com/office/drawing/2014/main" id="{4D74EA29-254B-9B2F-4532-106037A991BB}"/>
              </a:ext>
            </a:extLst>
          </p:cNvPr>
          <p:cNvSpPr>
            <a:spLocks noGrp="1"/>
          </p:cNvSpPr>
          <p:nvPr>
            <p:ph type="body" idx="1"/>
          </p:nvPr>
        </p:nvSpPr>
        <p:spPr>
          <a:xfrm>
            <a:off x="4918656" y="1082180"/>
            <a:ext cx="3913643" cy="3486520"/>
          </a:xfrm>
        </p:spPr>
        <p:txBody>
          <a:bodyPr/>
          <a:lstStyle/>
          <a:p>
            <a:r>
              <a:rPr lang="en-GB" dirty="0" err="1"/>
              <a:t>Można</a:t>
            </a:r>
            <a:r>
              <a:rPr lang="en-GB" dirty="0"/>
              <a:t> </a:t>
            </a:r>
            <a:r>
              <a:rPr lang="en-GB" dirty="0" err="1"/>
              <a:t>się</a:t>
            </a:r>
            <a:r>
              <a:rPr lang="en-GB" dirty="0"/>
              <a:t> </a:t>
            </a:r>
            <a:r>
              <a:rPr lang="en-GB" dirty="0" err="1"/>
              <a:t>spodziewać</a:t>
            </a:r>
            <a:r>
              <a:rPr lang="en-GB" dirty="0"/>
              <a:t>, </a:t>
            </a:r>
            <a:r>
              <a:rPr lang="en-GB" dirty="0" err="1"/>
              <a:t>że</a:t>
            </a:r>
            <a:r>
              <a:rPr lang="en-GB" dirty="0"/>
              <a:t> </a:t>
            </a:r>
            <a:r>
              <a:rPr lang="pl-PL" dirty="0"/>
              <a:t>kombinacji tych elementów w silnych regułach asocjacyjnych a szczególnie produkt</a:t>
            </a:r>
            <a:r>
              <a:rPr lang="en-GB" dirty="0"/>
              <a:t>u</a:t>
            </a:r>
            <a:r>
              <a:rPr lang="pl-PL" dirty="0"/>
              <a:t> o indeksie 2010 który występuje prawie </a:t>
            </a:r>
            <a:r>
              <a:rPr lang="en-GB" dirty="0"/>
              <a:t> w </a:t>
            </a:r>
            <a:r>
              <a:rPr lang="pl-PL" dirty="0"/>
              <a:t>20% transakcji</a:t>
            </a:r>
          </a:p>
        </p:txBody>
      </p:sp>
      <p:pic>
        <p:nvPicPr>
          <p:cNvPr id="7" name="Picture 6" descr="A picture containing text, screenshot, font, diagram&#10;&#10;Description automatically generated">
            <a:extLst>
              <a:ext uri="{FF2B5EF4-FFF2-40B4-BE49-F238E27FC236}">
                <a16:creationId xmlns:a16="http://schemas.microsoft.com/office/drawing/2014/main" id="{25375A8F-3CE5-EA7A-0543-038B04C1B434}"/>
              </a:ext>
            </a:extLst>
          </p:cNvPr>
          <p:cNvPicPr>
            <a:picLocks noChangeAspect="1"/>
          </p:cNvPicPr>
          <p:nvPr/>
        </p:nvPicPr>
        <p:blipFill>
          <a:blip r:embed="rId2"/>
          <a:stretch>
            <a:fillRect/>
          </a:stretch>
        </p:blipFill>
        <p:spPr>
          <a:xfrm>
            <a:off x="118753" y="822121"/>
            <a:ext cx="4799903" cy="3841533"/>
          </a:xfrm>
          <a:prstGeom prst="rect">
            <a:avLst/>
          </a:prstGeom>
        </p:spPr>
      </p:pic>
    </p:spTree>
    <p:extLst>
      <p:ext uri="{BB962C8B-B14F-4D97-AF65-F5344CB8AC3E}">
        <p14:creationId xmlns:p14="http://schemas.microsoft.com/office/powerpoint/2010/main" val="368709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1491-573F-E779-3016-EEBCFF4F4727}"/>
              </a:ext>
            </a:extLst>
          </p:cNvPr>
          <p:cNvSpPr>
            <a:spLocks noGrp="1"/>
          </p:cNvSpPr>
          <p:nvPr>
            <p:ph type="title"/>
          </p:nvPr>
        </p:nvSpPr>
        <p:spPr/>
        <p:txBody>
          <a:bodyPr>
            <a:normAutofit fontScale="90000"/>
          </a:bodyPr>
          <a:lstStyle/>
          <a:p>
            <a:r>
              <a:rPr lang="en-GB" dirty="0" err="1"/>
              <a:t>Badania</a:t>
            </a:r>
            <a:endParaRPr lang="pl-PL" dirty="0"/>
          </a:p>
        </p:txBody>
      </p:sp>
      <p:sp>
        <p:nvSpPr>
          <p:cNvPr id="3" name="Text Placeholder 2">
            <a:extLst>
              <a:ext uri="{FF2B5EF4-FFF2-40B4-BE49-F238E27FC236}">
                <a16:creationId xmlns:a16="http://schemas.microsoft.com/office/drawing/2014/main" id="{226EC8ED-5931-0A07-EC1E-3CFC40F93B42}"/>
              </a:ext>
            </a:extLst>
          </p:cNvPr>
          <p:cNvSpPr>
            <a:spLocks noGrp="1"/>
          </p:cNvSpPr>
          <p:nvPr>
            <p:ph type="body" idx="1"/>
          </p:nvPr>
        </p:nvSpPr>
        <p:spPr>
          <a:xfrm>
            <a:off x="311700" y="1149414"/>
            <a:ext cx="8520600" cy="3150900"/>
          </a:xfrm>
        </p:spPr>
        <p:txBody>
          <a:bodyPr/>
          <a:lstStyle/>
          <a:p>
            <a:r>
              <a:rPr lang="en-GB" dirty="0" err="1"/>
              <a:t>Przykładowe</a:t>
            </a:r>
            <a:r>
              <a:rPr lang="en-GB" dirty="0"/>
              <a:t> </a:t>
            </a:r>
            <a:r>
              <a:rPr lang="en-GB" dirty="0" err="1"/>
              <a:t>wygenerowane</a:t>
            </a:r>
            <a:r>
              <a:rPr lang="en-GB" dirty="0"/>
              <a:t> </a:t>
            </a:r>
            <a:r>
              <a:rPr lang="en-GB" dirty="0" err="1"/>
              <a:t>reguły</a:t>
            </a:r>
            <a:r>
              <a:rPr lang="en-GB" dirty="0"/>
              <a:t> </a:t>
            </a:r>
            <a:r>
              <a:rPr lang="en-GB" dirty="0" err="1"/>
              <a:t>dla</a:t>
            </a:r>
            <a:r>
              <a:rPr lang="en-GB" dirty="0"/>
              <a:t> </a:t>
            </a:r>
            <a:r>
              <a:rPr lang="pl-PL" b="0" i="0" dirty="0">
                <a:effectLst/>
                <a:latin typeface="Arial" panose="020B0604020202020204" pitchFamily="34" charset="0"/>
              </a:rPr>
              <a:t>dataset size = 5000, min sup =140 oraz min conf = 0.3</a:t>
            </a:r>
            <a:r>
              <a:rPr lang="en-GB" b="0" i="0" dirty="0">
                <a:effectLst/>
                <a:latin typeface="Arial" panose="020B0604020202020204" pitchFamily="34" charset="0"/>
              </a:rPr>
              <a:t>: </a:t>
            </a:r>
          </a:p>
          <a:p>
            <a:endParaRPr lang="pl-PL" dirty="0"/>
          </a:p>
        </p:txBody>
      </p:sp>
      <p:pic>
        <p:nvPicPr>
          <p:cNvPr id="5" name="Picture 4">
            <a:extLst>
              <a:ext uri="{FF2B5EF4-FFF2-40B4-BE49-F238E27FC236}">
                <a16:creationId xmlns:a16="http://schemas.microsoft.com/office/drawing/2014/main" id="{E9CFE0C7-0E8D-8379-6B65-1DAB7001B0C6}"/>
              </a:ext>
            </a:extLst>
          </p:cNvPr>
          <p:cNvPicPr>
            <a:picLocks noChangeAspect="1"/>
          </p:cNvPicPr>
          <p:nvPr/>
        </p:nvPicPr>
        <p:blipFill>
          <a:blip r:embed="rId2"/>
          <a:stretch>
            <a:fillRect/>
          </a:stretch>
        </p:blipFill>
        <p:spPr>
          <a:xfrm>
            <a:off x="1366390" y="2012315"/>
            <a:ext cx="6411220" cy="2419688"/>
          </a:xfrm>
          <a:prstGeom prst="rect">
            <a:avLst/>
          </a:prstGeom>
        </p:spPr>
      </p:pic>
    </p:spTree>
    <p:extLst>
      <p:ext uri="{BB962C8B-B14F-4D97-AF65-F5344CB8AC3E}">
        <p14:creationId xmlns:p14="http://schemas.microsoft.com/office/powerpoint/2010/main" val="149625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7E3D-331B-F13C-EEA4-A56D4448A514}"/>
              </a:ext>
            </a:extLst>
          </p:cNvPr>
          <p:cNvSpPr>
            <a:spLocks noGrp="1"/>
          </p:cNvSpPr>
          <p:nvPr>
            <p:ph type="title"/>
          </p:nvPr>
        </p:nvSpPr>
        <p:spPr/>
        <p:txBody>
          <a:bodyPr>
            <a:noAutofit/>
          </a:bodyPr>
          <a:lstStyle/>
          <a:p>
            <a:r>
              <a:rPr lang="pl-PL" sz="1600" dirty="0"/>
              <a:t>Porównanie czasu działania algorytmów dla różnej wielkości zbioru wejściowego i wartości parametru min</a:t>
            </a:r>
            <a:r>
              <a:rPr lang="en-GB" sz="1600" dirty="0"/>
              <a:t>_</a:t>
            </a:r>
            <a:r>
              <a:rPr lang="pl-PL" sz="1600" dirty="0"/>
              <a:t>sup = 140 oraz 24</a:t>
            </a:r>
            <a:r>
              <a:rPr lang="en-GB" sz="1600" dirty="0"/>
              <a:t>0.</a:t>
            </a:r>
            <a:endParaRPr lang="pl-PL" sz="1600" dirty="0"/>
          </a:p>
        </p:txBody>
      </p:sp>
      <p:sp>
        <p:nvSpPr>
          <p:cNvPr id="3" name="Text Placeholder 2">
            <a:extLst>
              <a:ext uri="{FF2B5EF4-FFF2-40B4-BE49-F238E27FC236}">
                <a16:creationId xmlns:a16="http://schemas.microsoft.com/office/drawing/2014/main" id="{9EBF017F-8765-F74C-B489-CC964EE7F4B1}"/>
              </a:ext>
            </a:extLst>
          </p:cNvPr>
          <p:cNvSpPr>
            <a:spLocks noGrp="1"/>
          </p:cNvSpPr>
          <p:nvPr>
            <p:ph type="body" idx="1"/>
          </p:nvPr>
        </p:nvSpPr>
        <p:spPr/>
        <p:txBody>
          <a:bodyPr/>
          <a:lstStyle/>
          <a:p>
            <a:endParaRPr lang="pl-PL" dirty="0"/>
          </a:p>
        </p:txBody>
      </p:sp>
      <p:pic>
        <p:nvPicPr>
          <p:cNvPr id="7" name="Picture 6">
            <a:extLst>
              <a:ext uri="{FF2B5EF4-FFF2-40B4-BE49-F238E27FC236}">
                <a16:creationId xmlns:a16="http://schemas.microsoft.com/office/drawing/2014/main" id="{8B33C66C-CBB4-72B1-1BFC-FB36E18BB546}"/>
              </a:ext>
            </a:extLst>
          </p:cNvPr>
          <p:cNvPicPr>
            <a:picLocks noChangeAspect="1"/>
          </p:cNvPicPr>
          <p:nvPr/>
        </p:nvPicPr>
        <p:blipFill>
          <a:blip r:embed="rId2"/>
          <a:stretch>
            <a:fillRect/>
          </a:stretch>
        </p:blipFill>
        <p:spPr>
          <a:xfrm>
            <a:off x="4018327" y="1561076"/>
            <a:ext cx="4546833" cy="2509454"/>
          </a:xfrm>
          <a:prstGeom prst="rect">
            <a:avLst/>
          </a:prstGeom>
        </p:spPr>
      </p:pic>
      <p:pic>
        <p:nvPicPr>
          <p:cNvPr id="9" name="Picture 8">
            <a:extLst>
              <a:ext uri="{FF2B5EF4-FFF2-40B4-BE49-F238E27FC236}">
                <a16:creationId xmlns:a16="http://schemas.microsoft.com/office/drawing/2014/main" id="{3137FB73-FBB2-E320-BA49-EDDA525FC60C}"/>
              </a:ext>
            </a:extLst>
          </p:cNvPr>
          <p:cNvPicPr>
            <a:picLocks noChangeAspect="1"/>
          </p:cNvPicPr>
          <p:nvPr/>
        </p:nvPicPr>
        <p:blipFill>
          <a:blip r:embed="rId3"/>
          <a:stretch>
            <a:fillRect/>
          </a:stretch>
        </p:blipFill>
        <p:spPr>
          <a:xfrm>
            <a:off x="311700" y="1417800"/>
            <a:ext cx="3495751" cy="2909976"/>
          </a:xfrm>
          <a:prstGeom prst="rect">
            <a:avLst/>
          </a:prstGeom>
        </p:spPr>
      </p:pic>
    </p:spTree>
    <p:extLst>
      <p:ext uri="{BB962C8B-B14F-4D97-AF65-F5344CB8AC3E}">
        <p14:creationId xmlns:p14="http://schemas.microsoft.com/office/powerpoint/2010/main" val="162971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041-E56D-3CDB-CC88-9BEE366FE367}"/>
              </a:ext>
            </a:extLst>
          </p:cNvPr>
          <p:cNvSpPr>
            <a:spLocks noGrp="1"/>
          </p:cNvSpPr>
          <p:nvPr>
            <p:ph type="title"/>
          </p:nvPr>
        </p:nvSpPr>
        <p:spPr/>
        <p:txBody>
          <a:bodyPr>
            <a:noAutofit/>
          </a:bodyPr>
          <a:lstStyle/>
          <a:p>
            <a:r>
              <a:rPr lang="pl-PL" sz="1600" dirty="0"/>
              <a:t>Czasu działania algorytmu dla różnej wielkości zbioru</a:t>
            </a:r>
            <a:r>
              <a:rPr lang="en-GB" sz="1600" dirty="0"/>
              <a:t> </a:t>
            </a:r>
            <a:r>
              <a:rPr lang="pl-PL" sz="1600" dirty="0"/>
              <a:t>wejściowego i zmiennej wartości</a:t>
            </a:r>
            <a:r>
              <a:rPr lang="en-GB" sz="1600" dirty="0"/>
              <a:t> </a:t>
            </a:r>
            <a:r>
              <a:rPr lang="pl-PL" sz="1600" dirty="0"/>
              <a:t>parametru </a:t>
            </a:r>
            <a:r>
              <a:rPr lang="en-GB" sz="1600" dirty="0" err="1"/>
              <a:t>rM</a:t>
            </a:r>
            <a:r>
              <a:rPr lang="pl-PL" sz="1600" dirty="0"/>
              <a:t>in</a:t>
            </a:r>
            <a:r>
              <a:rPr lang="en-GB" sz="1600" dirty="0"/>
              <a:t>_</a:t>
            </a:r>
            <a:r>
              <a:rPr lang="pl-PL" sz="1600" dirty="0"/>
              <a:t>sup</a:t>
            </a:r>
            <a:r>
              <a:rPr lang="en-GB" sz="1600" dirty="0"/>
              <a:t> </a:t>
            </a:r>
            <a:r>
              <a:rPr lang="pl-PL" sz="1600" dirty="0"/>
              <a:t>= 0.1</a:t>
            </a:r>
          </a:p>
        </p:txBody>
      </p:sp>
      <p:sp>
        <p:nvSpPr>
          <p:cNvPr id="3" name="Text Placeholder 2">
            <a:extLst>
              <a:ext uri="{FF2B5EF4-FFF2-40B4-BE49-F238E27FC236}">
                <a16:creationId xmlns:a16="http://schemas.microsoft.com/office/drawing/2014/main" id="{D359557B-A043-74E3-B092-80CA375F9FE3}"/>
              </a:ext>
            </a:extLst>
          </p:cNvPr>
          <p:cNvSpPr>
            <a:spLocks noGrp="1"/>
          </p:cNvSpPr>
          <p:nvPr>
            <p:ph type="body" idx="1"/>
          </p:nvPr>
        </p:nvSpPr>
        <p:spPr/>
        <p:txBody>
          <a:bodyPr/>
          <a:lstStyle/>
          <a:p>
            <a:endParaRPr lang="pl-PL" dirty="0"/>
          </a:p>
        </p:txBody>
      </p:sp>
      <p:pic>
        <p:nvPicPr>
          <p:cNvPr id="5" name="Picture 4">
            <a:extLst>
              <a:ext uri="{FF2B5EF4-FFF2-40B4-BE49-F238E27FC236}">
                <a16:creationId xmlns:a16="http://schemas.microsoft.com/office/drawing/2014/main" id="{E9924E67-F9B5-034A-FD4C-D0D228385198}"/>
              </a:ext>
            </a:extLst>
          </p:cNvPr>
          <p:cNvPicPr>
            <a:picLocks noChangeAspect="1"/>
          </p:cNvPicPr>
          <p:nvPr/>
        </p:nvPicPr>
        <p:blipFill>
          <a:blip r:embed="rId2"/>
          <a:stretch>
            <a:fillRect/>
          </a:stretch>
        </p:blipFill>
        <p:spPr>
          <a:xfrm>
            <a:off x="1542597" y="1157681"/>
            <a:ext cx="5843997" cy="3411019"/>
          </a:xfrm>
          <a:prstGeom prst="rect">
            <a:avLst/>
          </a:prstGeom>
        </p:spPr>
      </p:pic>
    </p:spTree>
    <p:extLst>
      <p:ext uri="{BB962C8B-B14F-4D97-AF65-F5344CB8AC3E}">
        <p14:creationId xmlns:p14="http://schemas.microsoft.com/office/powerpoint/2010/main" val="270173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12CFFE-28E6-2DD0-5BED-AC6806CBF3B0}"/>
              </a:ext>
            </a:extLst>
          </p:cNvPr>
          <p:cNvPicPr>
            <a:picLocks noChangeAspect="1"/>
          </p:cNvPicPr>
          <p:nvPr/>
        </p:nvPicPr>
        <p:blipFill>
          <a:blip r:embed="rId2"/>
          <a:stretch>
            <a:fillRect/>
          </a:stretch>
        </p:blipFill>
        <p:spPr>
          <a:xfrm>
            <a:off x="0" y="3008060"/>
            <a:ext cx="9144000" cy="1325295"/>
          </a:xfrm>
          <a:prstGeom prst="rect">
            <a:avLst/>
          </a:prstGeom>
        </p:spPr>
      </p:pic>
      <p:pic>
        <p:nvPicPr>
          <p:cNvPr id="9" name="Picture 8">
            <a:extLst>
              <a:ext uri="{FF2B5EF4-FFF2-40B4-BE49-F238E27FC236}">
                <a16:creationId xmlns:a16="http://schemas.microsoft.com/office/drawing/2014/main" id="{935D5F0C-BD12-9BBA-9005-10BB8FCD09D9}"/>
              </a:ext>
            </a:extLst>
          </p:cNvPr>
          <p:cNvPicPr>
            <a:picLocks noChangeAspect="1"/>
          </p:cNvPicPr>
          <p:nvPr/>
        </p:nvPicPr>
        <p:blipFill>
          <a:blip r:embed="rId3"/>
          <a:stretch>
            <a:fillRect/>
          </a:stretch>
        </p:blipFill>
        <p:spPr>
          <a:xfrm>
            <a:off x="0" y="877257"/>
            <a:ext cx="9144000" cy="1329653"/>
          </a:xfrm>
          <a:prstGeom prst="rect">
            <a:avLst/>
          </a:prstGeom>
        </p:spPr>
      </p:pic>
      <p:sp>
        <p:nvSpPr>
          <p:cNvPr id="12" name="TextBox 11">
            <a:extLst>
              <a:ext uri="{FF2B5EF4-FFF2-40B4-BE49-F238E27FC236}">
                <a16:creationId xmlns:a16="http://schemas.microsoft.com/office/drawing/2014/main" id="{55A9561F-5021-F2D0-CE36-A1564FF53DDB}"/>
              </a:ext>
            </a:extLst>
          </p:cNvPr>
          <p:cNvSpPr txBox="1"/>
          <p:nvPr/>
        </p:nvSpPr>
        <p:spPr>
          <a:xfrm>
            <a:off x="729844" y="538703"/>
            <a:ext cx="7441034" cy="338554"/>
          </a:xfrm>
          <a:prstGeom prst="rect">
            <a:avLst/>
          </a:prstGeom>
          <a:noFill/>
        </p:spPr>
        <p:txBody>
          <a:bodyPr wrap="square" rtlCol="0">
            <a:spAutoFit/>
          </a:bodyPr>
          <a:lstStyle/>
          <a:p>
            <a:r>
              <a:rPr lang="en-GB" sz="1600" b="1" dirty="0" err="1">
                <a:solidFill>
                  <a:schemeClr val="tx1"/>
                </a:solidFill>
              </a:rPr>
              <a:t>Przykładowe</a:t>
            </a:r>
            <a:r>
              <a:rPr lang="en-GB" sz="1600" b="1" dirty="0">
                <a:solidFill>
                  <a:schemeClr val="tx1"/>
                </a:solidFill>
              </a:rPr>
              <a:t> </a:t>
            </a:r>
            <a:r>
              <a:rPr lang="en-GB" sz="1600" b="1" dirty="0" err="1">
                <a:solidFill>
                  <a:schemeClr val="tx1"/>
                </a:solidFill>
              </a:rPr>
              <a:t>wyniki</a:t>
            </a:r>
            <a:r>
              <a:rPr lang="en-GB" sz="1600" b="1" dirty="0">
                <a:solidFill>
                  <a:schemeClr val="tx1"/>
                </a:solidFill>
              </a:rPr>
              <a:t> </a:t>
            </a:r>
            <a:r>
              <a:rPr lang="en-GB" sz="1600" b="1" dirty="0" err="1">
                <a:solidFill>
                  <a:schemeClr val="tx1"/>
                </a:solidFill>
              </a:rPr>
              <a:t>uzyskane</a:t>
            </a:r>
            <a:r>
              <a:rPr lang="en-GB" sz="1600" b="1" dirty="0">
                <a:solidFill>
                  <a:schemeClr val="tx1"/>
                </a:solidFill>
              </a:rPr>
              <a:t> </a:t>
            </a:r>
            <a:r>
              <a:rPr lang="en-GB" sz="1600" b="1" dirty="0" err="1">
                <a:solidFill>
                  <a:schemeClr val="tx1"/>
                </a:solidFill>
              </a:rPr>
              <a:t>dla</a:t>
            </a:r>
            <a:r>
              <a:rPr lang="en-GB" sz="1600" b="1" dirty="0">
                <a:solidFill>
                  <a:schemeClr val="tx1"/>
                </a:solidFill>
              </a:rPr>
              <a:t> </a:t>
            </a:r>
            <a:r>
              <a:rPr lang="en-GB" sz="1600" b="1" dirty="0" err="1">
                <a:solidFill>
                  <a:schemeClr val="tx1"/>
                </a:solidFill>
              </a:rPr>
              <a:t>min_sup</a:t>
            </a:r>
            <a:r>
              <a:rPr lang="en-GB" sz="1600" b="1" dirty="0">
                <a:solidFill>
                  <a:schemeClr val="tx1"/>
                </a:solidFill>
              </a:rPr>
              <a:t> = 240 </a:t>
            </a:r>
            <a:r>
              <a:rPr lang="en-GB" sz="1600" b="1" dirty="0" err="1">
                <a:solidFill>
                  <a:schemeClr val="tx1"/>
                </a:solidFill>
              </a:rPr>
              <a:t>oraz</a:t>
            </a:r>
            <a:r>
              <a:rPr lang="en-GB" sz="1600" b="1" dirty="0">
                <a:solidFill>
                  <a:schemeClr val="tx1"/>
                </a:solidFill>
              </a:rPr>
              <a:t> </a:t>
            </a:r>
            <a:r>
              <a:rPr lang="en-GB" sz="1600" b="1" dirty="0" err="1">
                <a:solidFill>
                  <a:schemeClr val="tx1"/>
                </a:solidFill>
              </a:rPr>
              <a:t>min_conf</a:t>
            </a:r>
            <a:r>
              <a:rPr lang="en-GB" sz="1600" b="1" dirty="0">
                <a:solidFill>
                  <a:schemeClr val="tx1"/>
                </a:solidFill>
              </a:rPr>
              <a:t> = 0.5</a:t>
            </a:r>
            <a:endParaRPr lang="pl-PL" sz="1600" b="1" dirty="0">
              <a:solidFill>
                <a:schemeClr val="tx1"/>
              </a:solidFill>
            </a:endParaRPr>
          </a:p>
        </p:txBody>
      </p:sp>
      <p:sp>
        <p:nvSpPr>
          <p:cNvPr id="13" name="TextBox 12">
            <a:extLst>
              <a:ext uri="{FF2B5EF4-FFF2-40B4-BE49-F238E27FC236}">
                <a16:creationId xmlns:a16="http://schemas.microsoft.com/office/drawing/2014/main" id="{0E6D0143-34A1-30F0-9366-9A8FD5BF0ACE}"/>
              </a:ext>
            </a:extLst>
          </p:cNvPr>
          <p:cNvSpPr txBox="1"/>
          <p:nvPr/>
        </p:nvSpPr>
        <p:spPr>
          <a:xfrm>
            <a:off x="729844" y="2669506"/>
            <a:ext cx="7441034" cy="338554"/>
          </a:xfrm>
          <a:prstGeom prst="rect">
            <a:avLst/>
          </a:prstGeom>
          <a:noFill/>
        </p:spPr>
        <p:txBody>
          <a:bodyPr wrap="square" rtlCol="0">
            <a:spAutoFit/>
          </a:bodyPr>
          <a:lstStyle/>
          <a:p>
            <a:r>
              <a:rPr lang="en-GB" sz="1600" b="1" dirty="0" err="1">
                <a:solidFill>
                  <a:schemeClr val="tx1"/>
                </a:solidFill>
              </a:rPr>
              <a:t>Przykładowe</a:t>
            </a:r>
            <a:r>
              <a:rPr lang="en-GB" sz="1600" b="1" dirty="0">
                <a:solidFill>
                  <a:schemeClr val="tx1"/>
                </a:solidFill>
              </a:rPr>
              <a:t> </a:t>
            </a:r>
            <a:r>
              <a:rPr lang="en-GB" sz="1600" b="1" dirty="0" err="1">
                <a:solidFill>
                  <a:schemeClr val="tx1"/>
                </a:solidFill>
              </a:rPr>
              <a:t>wyniki</a:t>
            </a:r>
            <a:r>
              <a:rPr lang="en-GB" sz="1600" b="1" dirty="0">
                <a:solidFill>
                  <a:schemeClr val="tx1"/>
                </a:solidFill>
              </a:rPr>
              <a:t> </a:t>
            </a:r>
            <a:r>
              <a:rPr lang="en-GB" sz="1600" b="1" dirty="0" err="1">
                <a:solidFill>
                  <a:schemeClr val="tx1"/>
                </a:solidFill>
              </a:rPr>
              <a:t>uzyskane</a:t>
            </a:r>
            <a:r>
              <a:rPr lang="en-GB" sz="1600" b="1" dirty="0">
                <a:solidFill>
                  <a:schemeClr val="tx1"/>
                </a:solidFill>
              </a:rPr>
              <a:t> </a:t>
            </a:r>
            <a:r>
              <a:rPr lang="en-GB" sz="1600" b="1" dirty="0" err="1">
                <a:solidFill>
                  <a:schemeClr val="tx1"/>
                </a:solidFill>
              </a:rPr>
              <a:t>dla</a:t>
            </a:r>
            <a:r>
              <a:rPr lang="en-GB" sz="1600" b="1" dirty="0">
                <a:solidFill>
                  <a:schemeClr val="tx1"/>
                </a:solidFill>
              </a:rPr>
              <a:t> </a:t>
            </a:r>
            <a:r>
              <a:rPr lang="en-GB" sz="1600" b="1" dirty="0" err="1">
                <a:solidFill>
                  <a:schemeClr val="tx1"/>
                </a:solidFill>
              </a:rPr>
              <a:t>rMin_sup</a:t>
            </a:r>
            <a:r>
              <a:rPr lang="en-GB" sz="1600" b="1" dirty="0">
                <a:solidFill>
                  <a:schemeClr val="tx1"/>
                </a:solidFill>
              </a:rPr>
              <a:t> = 0.1 </a:t>
            </a:r>
            <a:r>
              <a:rPr lang="en-GB" sz="1600" b="1" dirty="0" err="1">
                <a:solidFill>
                  <a:schemeClr val="tx1"/>
                </a:solidFill>
              </a:rPr>
              <a:t>oraz</a:t>
            </a:r>
            <a:r>
              <a:rPr lang="en-GB" sz="1600" b="1" dirty="0">
                <a:solidFill>
                  <a:schemeClr val="tx1"/>
                </a:solidFill>
              </a:rPr>
              <a:t> </a:t>
            </a:r>
            <a:r>
              <a:rPr lang="en-GB" sz="1600" b="1" dirty="0" err="1">
                <a:solidFill>
                  <a:schemeClr val="tx1"/>
                </a:solidFill>
              </a:rPr>
              <a:t>min_conf</a:t>
            </a:r>
            <a:r>
              <a:rPr lang="en-GB" sz="1600" b="1" dirty="0">
                <a:solidFill>
                  <a:schemeClr val="tx1"/>
                </a:solidFill>
              </a:rPr>
              <a:t> = 0.5</a:t>
            </a:r>
            <a:endParaRPr lang="pl-PL" sz="1600" b="1" dirty="0">
              <a:solidFill>
                <a:schemeClr val="tx1"/>
              </a:solidFill>
            </a:endParaRPr>
          </a:p>
        </p:txBody>
      </p:sp>
    </p:spTree>
    <p:extLst>
      <p:ext uri="{BB962C8B-B14F-4D97-AF65-F5344CB8AC3E}">
        <p14:creationId xmlns:p14="http://schemas.microsoft.com/office/powerpoint/2010/main" val="383197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9E0-EA2A-556B-3FAC-F1FB4E9C20ED}"/>
              </a:ext>
            </a:extLst>
          </p:cNvPr>
          <p:cNvSpPr>
            <a:spLocks noGrp="1"/>
          </p:cNvSpPr>
          <p:nvPr>
            <p:ph type="title"/>
          </p:nvPr>
        </p:nvSpPr>
        <p:spPr/>
        <p:txBody>
          <a:bodyPr>
            <a:normAutofit fontScale="90000"/>
          </a:bodyPr>
          <a:lstStyle/>
          <a:p>
            <a:r>
              <a:rPr lang="en-GB" dirty="0" err="1"/>
              <a:t>Wnioski</a:t>
            </a:r>
            <a:endParaRPr lang="pl-PL" dirty="0"/>
          </a:p>
        </p:txBody>
      </p:sp>
      <p:sp>
        <p:nvSpPr>
          <p:cNvPr id="3" name="Text Placeholder 2">
            <a:extLst>
              <a:ext uri="{FF2B5EF4-FFF2-40B4-BE49-F238E27FC236}">
                <a16:creationId xmlns:a16="http://schemas.microsoft.com/office/drawing/2014/main" id="{9237A046-0F85-8F61-3699-C68F3648D7D5}"/>
              </a:ext>
            </a:extLst>
          </p:cNvPr>
          <p:cNvSpPr>
            <a:spLocks noGrp="1"/>
          </p:cNvSpPr>
          <p:nvPr>
            <p:ph type="body" idx="1"/>
          </p:nvPr>
        </p:nvSpPr>
        <p:spPr/>
        <p:txBody>
          <a:bodyPr/>
          <a:lstStyle/>
          <a:p>
            <a:r>
              <a:rPr lang="pl-PL" sz="1500" dirty="0"/>
              <a:t>Zwiększanie liczby transakcji wejściowych prowadzi do większej liczby generowanych reguł</a:t>
            </a:r>
            <a:r>
              <a:rPr lang="en-GB" sz="1500" dirty="0"/>
              <a:t> </a:t>
            </a:r>
            <a:r>
              <a:rPr lang="en-GB" sz="1500" dirty="0" err="1"/>
              <a:t>dla</a:t>
            </a:r>
            <a:r>
              <a:rPr lang="en-GB" sz="1500" dirty="0"/>
              <a:t> </a:t>
            </a:r>
            <a:r>
              <a:rPr lang="en-GB" sz="1500" dirty="0" err="1"/>
              <a:t>stałej</a:t>
            </a:r>
            <a:r>
              <a:rPr lang="en-GB" sz="1500" dirty="0"/>
              <a:t> </a:t>
            </a:r>
            <a:r>
              <a:rPr lang="en-GB" sz="1500" dirty="0" err="1"/>
              <a:t>wartości</a:t>
            </a:r>
            <a:r>
              <a:rPr lang="en-GB" sz="1500" dirty="0"/>
              <a:t> </a:t>
            </a:r>
            <a:r>
              <a:rPr lang="en-GB" sz="1500" dirty="0" err="1"/>
              <a:t>min_sup</a:t>
            </a:r>
            <a:r>
              <a:rPr lang="en-GB" sz="1500" dirty="0"/>
              <a:t>.</a:t>
            </a:r>
          </a:p>
          <a:p>
            <a:r>
              <a:rPr lang="en-GB" sz="1500" dirty="0" err="1"/>
              <a:t>Jeśli</a:t>
            </a:r>
            <a:r>
              <a:rPr lang="en-GB" sz="1500" dirty="0"/>
              <a:t> </a:t>
            </a:r>
            <a:r>
              <a:rPr lang="en-GB" sz="1500" dirty="0" err="1"/>
              <a:t>min_sup</a:t>
            </a:r>
            <a:r>
              <a:rPr lang="en-GB" sz="1500" dirty="0"/>
              <a:t> jest </a:t>
            </a:r>
            <a:r>
              <a:rPr lang="en-GB" sz="1500" dirty="0" err="1"/>
              <a:t>uzależnione</a:t>
            </a:r>
            <a:r>
              <a:rPr lang="en-GB" sz="1500" dirty="0"/>
              <a:t> od </a:t>
            </a:r>
            <a:r>
              <a:rPr lang="en-GB" sz="1500" dirty="0" err="1"/>
              <a:t>liczności</a:t>
            </a:r>
            <a:r>
              <a:rPr lang="en-GB" sz="1500" dirty="0"/>
              <a:t> </a:t>
            </a:r>
            <a:r>
              <a:rPr lang="en-GB" sz="1500" dirty="0" err="1"/>
              <a:t>zbioru</a:t>
            </a:r>
            <a:r>
              <a:rPr lang="en-GB" sz="1500" dirty="0"/>
              <a:t> (</a:t>
            </a:r>
            <a:r>
              <a:rPr lang="en-GB" sz="1500" dirty="0" err="1"/>
              <a:t>rMin_Sup</a:t>
            </a:r>
            <a:r>
              <a:rPr lang="en-GB" sz="1500" dirty="0"/>
              <a:t>) to </a:t>
            </a:r>
            <a:r>
              <a:rPr lang="en-GB" sz="1500" dirty="0" err="1"/>
              <a:t>liczba</a:t>
            </a:r>
            <a:r>
              <a:rPr lang="en-GB" sz="1500" dirty="0"/>
              <a:t> </a:t>
            </a:r>
            <a:r>
              <a:rPr lang="en-GB" sz="1500" dirty="0" err="1"/>
              <a:t>generowanych</a:t>
            </a:r>
            <a:r>
              <a:rPr lang="en-GB" sz="1500" dirty="0"/>
              <a:t> </a:t>
            </a:r>
            <a:r>
              <a:rPr lang="en-GB" sz="1500" dirty="0" err="1"/>
              <a:t>częstych</a:t>
            </a:r>
            <a:r>
              <a:rPr lang="en-GB" sz="1500" dirty="0"/>
              <a:t> </a:t>
            </a:r>
            <a:r>
              <a:rPr lang="en-GB" sz="1500" dirty="0" err="1"/>
              <a:t>zbiorów</a:t>
            </a:r>
            <a:r>
              <a:rPr lang="en-GB" sz="1500" dirty="0"/>
              <a:t> </a:t>
            </a:r>
            <a:r>
              <a:rPr lang="en-GB" sz="1500" dirty="0" err="1"/>
              <a:t>i</a:t>
            </a:r>
            <a:r>
              <a:rPr lang="en-GB" sz="1500" dirty="0"/>
              <a:t> </a:t>
            </a:r>
            <a:r>
              <a:rPr lang="en-GB" sz="1500" dirty="0" err="1"/>
              <a:t>silnych</a:t>
            </a:r>
            <a:r>
              <a:rPr lang="en-GB" sz="1500" dirty="0"/>
              <a:t> </a:t>
            </a:r>
            <a:r>
              <a:rPr lang="en-GB" sz="1500" dirty="0" err="1"/>
              <a:t>reguł</a:t>
            </a:r>
            <a:r>
              <a:rPr lang="en-GB" sz="1500" dirty="0"/>
              <a:t> </a:t>
            </a:r>
            <a:r>
              <a:rPr lang="en-GB" sz="1500" dirty="0" err="1"/>
              <a:t>będzie</a:t>
            </a:r>
            <a:r>
              <a:rPr lang="en-GB" sz="1500" dirty="0"/>
              <a:t> </a:t>
            </a:r>
            <a:r>
              <a:rPr lang="en-GB" sz="1500" dirty="0" err="1"/>
              <a:t>podobna</a:t>
            </a:r>
            <a:r>
              <a:rPr lang="en-GB" sz="1500" dirty="0"/>
              <a:t> </a:t>
            </a:r>
            <a:r>
              <a:rPr lang="en-GB" sz="1500" dirty="0" err="1"/>
              <a:t>dla</a:t>
            </a:r>
            <a:r>
              <a:rPr lang="en-GB" sz="1500" dirty="0"/>
              <a:t> </a:t>
            </a:r>
            <a:r>
              <a:rPr lang="en-GB" sz="1500" dirty="0" err="1"/>
              <a:t>różnej</a:t>
            </a:r>
            <a:r>
              <a:rPr lang="en-GB" sz="1500" dirty="0"/>
              <a:t> </a:t>
            </a:r>
            <a:r>
              <a:rPr lang="en-GB" sz="1500" dirty="0" err="1"/>
              <a:t>liczby</a:t>
            </a:r>
            <a:r>
              <a:rPr lang="en-GB" sz="1500" dirty="0"/>
              <a:t> </a:t>
            </a:r>
            <a:r>
              <a:rPr lang="en-GB" sz="1500" dirty="0" err="1"/>
              <a:t>transakcji</a:t>
            </a:r>
            <a:r>
              <a:rPr lang="en-GB" sz="1500" dirty="0"/>
              <a:t>.</a:t>
            </a:r>
          </a:p>
          <a:p>
            <a:r>
              <a:rPr lang="pl-PL" sz="1500" dirty="0"/>
              <a:t>Wraz ze wzrostem wartości rMin_Sup liczba generowanych częstych zbiorów i silnych reguł będzie mniejsza.</a:t>
            </a:r>
            <a:endParaRPr lang="en-GB" sz="1500" dirty="0"/>
          </a:p>
          <a:p>
            <a:r>
              <a:rPr lang="pl-PL" sz="1500" dirty="0"/>
              <a:t>Parametr min_conf wpływa tylko na ilość wygenerowanych silnych reguł asocjacyjnych, gdzie większy próg oznacza mniej wygenerowanych reguł.</a:t>
            </a:r>
          </a:p>
        </p:txBody>
      </p:sp>
    </p:spTree>
    <p:extLst>
      <p:ext uri="{BB962C8B-B14F-4D97-AF65-F5344CB8AC3E}">
        <p14:creationId xmlns:p14="http://schemas.microsoft.com/office/powerpoint/2010/main" val="190206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pl" dirty="0"/>
              <a:t>[1]-Wykład MED 23L, prof. dr hab. Marzena Kryszkiewicz</a:t>
            </a:r>
            <a:endParaRPr dirty="0"/>
          </a:p>
          <a:p>
            <a:pPr marL="0" lvl="0" indent="0" algn="l" rtl="0">
              <a:spcBef>
                <a:spcPts val="1200"/>
              </a:spcBef>
              <a:spcAft>
                <a:spcPts val="0"/>
              </a:spcAft>
              <a:buNone/>
            </a:pPr>
            <a:r>
              <a:rPr lang="pl" dirty="0"/>
              <a:t>[2]-</a:t>
            </a:r>
            <a:r>
              <a:rPr lang="pl" u="sng" dirty="0">
                <a:solidFill>
                  <a:schemeClr val="hlink"/>
                </a:solidFill>
                <a:hlinkClick r:id="rId3"/>
              </a:rPr>
              <a:t>http://smurf.mimuw.edu.pl/external_slides/W4_Wielopoziomowe_i_wielowymiarowe_reguly_asocjacyjne/W4_Wielopoziomowe_i_wielowymiarowe_reguly_asocjacy.html</a:t>
            </a:r>
            <a:endParaRPr dirty="0"/>
          </a:p>
          <a:p>
            <a:pPr marL="0" lvl="0" indent="0" algn="l" rtl="0">
              <a:spcBef>
                <a:spcPts val="1200"/>
              </a:spcBef>
              <a:spcAft>
                <a:spcPts val="0"/>
              </a:spcAft>
              <a:buNone/>
            </a:pPr>
            <a:r>
              <a:rPr lang="pl" dirty="0"/>
              <a:t>[3] Jiawei Han, Micheline Kamber, Jian Pei, “Data Mining. Concepts and Techniques”, 3rd Edition</a:t>
            </a:r>
            <a:endParaRPr dirty="0"/>
          </a:p>
          <a:p>
            <a:pPr marL="0" lvl="0" indent="0" algn="l" rtl="0">
              <a:spcBef>
                <a:spcPts val="1200"/>
              </a:spcBef>
              <a:spcAft>
                <a:spcPts val="0"/>
              </a:spcAft>
              <a:buNone/>
            </a:pPr>
            <a:r>
              <a:rPr lang="pl" dirty="0"/>
              <a:t>[4] Ramakrishnan Srikant, Rakesh Agrawal, “Mining Generalized Association Rules”</a:t>
            </a:r>
            <a:endParaRPr dirty="0"/>
          </a:p>
          <a:p>
            <a:pPr marL="0" lvl="0" indent="0" algn="l" rtl="0">
              <a:spcBef>
                <a:spcPts val="1200"/>
              </a:spcBef>
              <a:spcAft>
                <a:spcPts val="1200"/>
              </a:spcAft>
              <a:buNone/>
            </a:pPr>
            <a:r>
              <a:rPr lang="pl" dirty="0"/>
              <a:t>[5] Jiawei Han, Yongjian Fu, “Mining Multiple-Level Association Rules in Large Databases”</a:t>
            </a:r>
            <a:endParaRPr dirty="0"/>
          </a:p>
        </p:txBody>
      </p:sp>
      <p:sp>
        <p:nvSpPr>
          <p:cNvPr id="154" name="Google Shape;154;p2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Źródła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Temat Projektu</a:t>
            </a:r>
            <a:endParaRPr/>
          </a:p>
        </p:txBody>
      </p:sp>
      <p:pic>
        <p:nvPicPr>
          <p:cNvPr id="75" name="Google Shape;75;p14"/>
          <p:cNvPicPr preferRelativeResize="0"/>
          <p:nvPr/>
        </p:nvPicPr>
        <p:blipFill>
          <a:blip r:embed="rId3">
            <a:alphaModFix/>
          </a:blip>
          <a:stretch>
            <a:fillRect/>
          </a:stretch>
        </p:blipFill>
        <p:spPr>
          <a:xfrm>
            <a:off x="143675" y="1479001"/>
            <a:ext cx="8856650" cy="1243900"/>
          </a:xfrm>
          <a:prstGeom prst="rect">
            <a:avLst/>
          </a:prstGeom>
          <a:noFill/>
          <a:ln>
            <a:noFill/>
          </a:ln>
        </p:spPr>
      </p:pic>
      <p:sp>
        <p:nvSpPr>
          <p:cNvPr id="76" name="Google Shape;76;p14"/>
          <p:cNvSpPr txBox="1"/>
          <p:nvPr/>
        </p:nvSpPr>
        <p:spPr>
          <a:xfrm>
            <a:off x="311700" y="2864275"/>
            <a:ext cx="84660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Lato"/>
              <a:buChar char="●"/>
            </a:pPr>
            <a:r>
              <a:rPr lang="pl" sz="1800" dirty="0">
                <a:solidFill>
                  <a:schemeClr val="dk1"/>
                </a:solidFill>
                <a:latin typeface="Lato"/>
                <a:ea typeface="Lato"/>
                <a:cs typeface="Lato"/>
                <a:sym typeface="Lato"/>
              </a:rPr>
              <a:t>W ramach rozszerzenia projektu zostaną zaimplementowane dwa algorytmy: Apriori i FP-Growth.</a:t>
            </a:r>
            <a:endParaRPr sz="1800" dirty="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Podstawowe pojęcia [K]</a:t>
            </a:r>
            <a:endParaRPr/>
          </a:p>
        </p:txBody>
      </p:sp>
      <p:sp>
        <p:nvSpPr>
          <p:cNvPr id="82" name="Google Shape;82;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Char char="●"/>
            </a:pPr>
            <a:r>
              <a:rPr lang="pl" b="1"/>
              <a:t>Reguła asocjacyjna</a:t>
            </a:r>
            <a:r>
              <a:rPr lang="pl"/>
              <a:t> - jest wyrażeniem wiążącym dwa rozłączne zbiory pozycji:	X → Y, gdzie ∅ ≠ Y ⊆ I i X ⊆ I \ Y (I - zbiór wszystkich elementów). </a:t>
            </a:r>
            <a:endParaRPr b="1"/>
          </a:p>
          <a:p>
            <a:pPr marL="457200" lvl="0" indent="-342900" algn="l" rtl="0">
              <a:spcBef>
                <a:spcPts val="0"/>
              </a:spcBef>
              <a:spcAft>
                <a:spcPts val="0"/>
              </a:spcAft>
              <a:buSzPts val="1800"/>
              <a:buChar char="●"/>
            </a:pPr>
            <a:r>
              <a:rPr lang="pl" b="1"/>
              <a:t>Wsparcie reguły X → Y</a:t>
            </a:r>
            <a:r>
              <a:rPr lang="pl"/>
              <a:t> jest definiowane jako liczba transakcji zawierających bazę tej reguły, czyli: sup(X → Y) = sup(X ∪ Y).</a:t>
            </a:r>
            <a:endParaRPr/>
          </a:p>
          <a:p>
            <a:pPr marL="457200" lvl="0" indent="-342900" algn="l" rtl="0">
              <a:spcBef>
                <a:spcPts val="0"/>
              </a:spcBef>
              <a:spcAft>
                <a:spcPts val="0"/>
              </a:spcAft>
              <a:buSzPts val="1800"/>
              <a:buChar char="●"/>
            </a:pPr>
            <a:r>
              <a:rPr lang="pl" b="1"/>
              <a:t>Zaufanie reguły X → Y</a:t>
            </a:r>
            <a:r>
              <a:rPr lang="pl"/>
              <a:t> jest definiowane jako stosunek liczby transakcji, które zawierają bazę X ∪ Y, do liczby transakcji zawierających jej poprzednik X:</a:t>
            </a:r>
            <a:br>
              <a:rPr lang="pl"/>
            </a:br>
            <a:r>
              <a:rPr lang="pl"/>
              <a:t>conf(X → Y) = sup(X → Y) / sup(X).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body" idx="1"/>
          </p:nvPr>
        </p:nvSpPr>
        <p:spPr>
          <a:xfrm>
            <a:off x="311700" y="1265750"/>
            <a:ext cx="8520600" cy="330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Są to reguły reprezentujące  asocjacje  pomiędzy  grupami  elementów (operują na ogólniejszych hierarchiach pojęciowych). </a:t>
            </a:r>
            <a:endParaRPr/>
          </a:p>
          <a:p>
            <a:pPr marL="457200" lvl="0" indent="-342900" algn="l" rtl="0">
              <a:spcBef>
                <a:spcPts val="0"/>
              </a:spcBef>
              <a:spcAft>
                <a:spcPts val="0"/>
              </a:spcAft>
              <a:buSzPts val="1800"/>
              <a:buChar char="●"/>
            </a:pPr>
            <a:r>
              <a:rPr lang="pl"/>
              <a:t>WRA nazywamy implikację postaci X → Y, gdzie X i Y zawiera się w zbiorze elementów `I` oraz zarówno X jak i Y mogą zawierać pozycje z dowolnego poziomu taksonomii T. [4]</a:t>
            </a:r>
            <a:endParaRPr>
              <a:solidFill>
                <a:srgbClr val="FF0000"/>
              </a:solidFill>
            </a:endParaRPr>
          </a:p>
        </p:txBody>
      </p:sp>
      <p:sp>
        <p:nvSpPr>
          <p:cNvPr id="88" name="Google Shape;88;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dirty="0"/>
              <a:t>Wielopoziomowe reguły asocjacyjne [K]</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A51C-AE37-01C7-2564-2197C7A40B4F}"/>
              </a:ext>
            </a:extLst>
          </p:cNvPr>
          <p:cNvSpPr>
            <a:spLocks noGrp="1"/>
          </p:cNvSpPr>
          <p:nvPr>
            <p:ph type="title"/>
          </p:nvPr>
        </p:nvSpPr>
        <p:spPr/>
        <p:txBody>
          <a:bodyPr>
            <a:normAutofit fontScale="90000"/>
          </a:bodyPr>
          <a:lstStyle/>
          <a:p>
            <a:r>
              <a:rPr lang="en-GB" dirty="0" err="1"/>
              <a:t>Założenia</a:t>
            </a:r>
            <a:r>
              <a:rPr lang="en-GB" dirty="0"/>
              <a:t> </a:t>
            </a:r>
            <a:r>
              <a:rPr lang="en-GB" dirty="0" err="1"/>
              <a:t>ogólne</a:t>
            </a:r>
            <a:endParaRPr lang="pl-PL" dirty="0"/>
          </a:p>
        </p:txBody>
      </p:sp>
      <p:sp>
        <p:nvSpPr>
          <p:cNvPr id="3" name="Text Placeholder 2">
            <a:extLst>
              <a:ext uri="{FF2B5EF4-FFF2-40B4-BE49-F238E27FC236}">
                <a16:creationId xmlns:a16="http://schemas.microsoft.com/office/drawing/2014/main" id="{31B00418-DF92-44A5-09CE-AFDD82F55C52}"/>
              </a:ext>
            </a:extLst>
          </p:cNvPr>
          <p:cNvSpPr>
            <a:spLocks noGrp="1"/>
          </p:cNvSpPr>
          <p:nvPr>
            <p:ph type="body" idx="1"/>
          </p:nvPr>
        </p:nvSpPr>
        <p:spPr/>
        <p:txBody>
          <a:bodyPr/>
          <a:lstStyle/>
          <a:p>
            <a:r>
              <a:rPr lang="pl-PL" dirty="0"/>
              <a:t>Wejściowa baza danych transakcji D oraz taksonomia elementów T (zestaw powiązanych hierarchicznie elementów danych).</a:t>
            </a:r>
            <a:endParaRPr lang="en-GB" dirty="0"/>
          </a:p>
          <a:p>
            <a:r>
              <a:rPr lang="pl-PL" dirty="0"/>
              <a:t>Zbiór transakcji został przekształcony i wczytany do ramki danych. Wiersze oznaczają poszczególne transakcje natomiast kolumny zawierają poszczególne produkty. Jeśli dany produkt wchodzi w skład transakcji to w komórce widnieje wartość 1, jeśli nie to 0</a:t>
            </a:r>
          </a:p>
        </p:txBody>
      </p:sp>
      <p:pic>
        <p:nvPicPr>
          <p:cNvPr id="7" name="Picture 6">
            <a:extLst>
              <a:ext uri="{FF2B5EF4-FFF2-40B4-BE49-F238E27FC236}">
                <a16:creationId xmlns:a16="http://schemas.microsoft.com/office/drawing/2014/main" id="{54886259-038C-6E82-64F2-954B9018389D}"/>
              </a:ext>
            </a:extLst>
          </p:cNvPr>
          <p:cNvPicPr>
            <a:picLocks noChangeAspect="1"/>
          </p:cNvPicPr>
          <p:nvPr/>
        </p:nvPicPr>
        <p:blipFill>
          <a:blip r:embed="rId2"/>
          <a:stretch>
            <a:fillRect/>
          </a:stretch>
        </p:blipFill>
        <p:spPr>
          <a:xfrm>
            <a:off x="4315054" y="3137483"/>
            <a:ext cx="4126979" cy="1633292"/>
          </a:xfrm>
          <a:prstGeom prst="rect">
            <a:avLst/>
          </a:prstGeom>
        </p:spPr>
      </p:pic>
    </p:spTree>
    <p:extLst>
      <p:ext uri="{BB962C8B-B14F-4D97-AF65-F5344CB8AC3E}">
        <p14:creationId xmlns:p14="http://schemas.microsoft.com/office/powerpoint/2010/main" val="114619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04B4-1FB2-D801-D887-69E10DC72355}"/>
              </a:ext>
            </a:extLst>
          </p:cNvPr>
          <p:cNvSpPr>
            <a:spLocks noGrp="1"/>
          </p:cNvSpPr>
          <p:nvPr>
            <p:ph type="title"/>
          </p:nvPr>
        </p:nvSpPr>
        <p:spPr/>
        <p:txBody>
          <a:bodyPr>
            <a:normAutofit fontScale="90000"/>
          </a:bodyPr>
          <a:lstStyle/>
          <a:p>
            <a:r>
              <a:rPr lang="en-GB" dirty="0" err="1"/>
              <a:t>Założenia</a:t>
            </a:r>
            <a:r>
              <a:rPr lang="en-GB" dirty="0"/>
              <a:t> </a:t>
            </a:r>
            <a:r>
              <a:rPr lang="en-GB" dirty="0" err="1"/>
              <a:t>ogólne</a:t>
            </a:r>
            <a:endParaRPr lang="pl-PL" dirty="0"/>
          </a:p>
        </p:txBody>
      </p:sp>
      <p:sp>
        <p:nvSpPr>
          <p:cNvPr id="3" name="Text Placeholder 2">
            <a:extLst>
              <a:ext uri="{FF2B5EF4-FFF2-40B4-BE49-F238E27FC236}">
                <a16:creationId xmlns:a16="http://schemas.microsoft.com/office/drawing/2014/main" id="{7032F16F-23DC-1973-CD86-8FE04E70EE8B}"/>
              </a:ext>
            </a:extLst>
          </p:cNvPr>
          <p:cNvSpPr>
            <a:spLocks noGrp="1"/>
          </p:cNvSpPr>
          <p:nvPr>
            <p:ph type="body" idx="1"/>
          </p:nvPr>
        </p:nvSpPr>
        <p:spPr/>
        <p:txBody>
          <a:bodyPr/>
          <a:lstStyle/>
          <a:p>
            <a:r>
              <a:rPr lang="en-GB" dirty="0" err="1"/>
              <a:t>Takson</a:t>
            </a:r>
            <a:r>
              <a:rPr lang="pl-PL" dirty="0"/>
              <a:t>omia elementów po wczytaniu do listy jest przekształcana. Po przekształceniu przechowywana jest w słownik</a:t>
            </a:r>
            <a:r>
              <a:rPr lang="en-GB" dirty="0"/>
              <a:t>u.</a:t>
            </a:r>
          </a:p>
          <a:p>
            <a:r>
              <a:rPr lang="pl-PL" dirty="0"/>
              <a:t>Do zbioru transakcji dodano informację o hierarchii.</a:t>
            </a:r>
            <a:endParaRPr lang="en-GB" dirty="0"/>
          </a:p>
          <a:p>
            <a:r>
              <a:rPr lang="pl-PL" dirty="0"/>
              <a:t>Częste zbiory są generowane w oparciu o rozszerzony w zbiór transakcji</a:t>
            </a:r>
          </a:p>
        </p:txBody>
      </p:sp>
      <p:pic>
        <p:nvPicPr>
          <p:cNvPr id="5" name="Picture 4">
            <a:extLst>
              <a:ext uri="{FF2B5EF4-FFF2-40B4-BE49-F238E27FC236}">
                <a16:creationId xmlns:a16="http://schemas.microsoft.com/office/drawing/2014/main" id="{B8DDE1A8-E364-3193-9C46-C198D5658F80}"/>
              </a:ext>
            </a:extLst>
          </p:cNvPr>
          <p:cNvPicPr>
            <a:picLocks noChangeAspect="1"/>
          </p:cNvPicPr>
          <p:nvPr/>
        </p:nvPicPr>
        <p:blipFill>
          <a:blip r:embed="rId2"/>
          <a:stretch>
            <a:fillRect/>
          </a:stretch>
        </p:blipFill>
        <p:spPr>
          <a:xfrm>
            <a:off x="4229363" y="293850"/>
            <a:ext cx="4772025" cy="1123950"/>
          </a:xfrm>
          <a:prstGeom prst="rect">
            <a:avLst/>
          </a:prstGeom>
        </p:spPr>
      </p:pic>
      <p:pic>
        <p:nvPicPr>
          <p:cNvPr id="7" name="Picture 6">
            <a:extLst>
              <a:ext uri="{FF2B5EF4-FFF2-40B4-BE49-F238E27FC236}">
                <a16:creationId xmlns:a16="http://schemas.microsoft.com/office/drawing/2014/main" id="{271333FE-4B02-DFDE-B220-69844A5A618F}"/>
              </a:ext>
            </a:extLst>
          </p:cNvPr>
          <p:cNvPicPr>
            <a:picLocks noChangeAspect="1"/>
          </p:cNvPicPr>
          <p:nvPr/>
        </p:nvPicPr>
        <p:blipFill>
          <a:blip r:embed="rId3"/>
          <a:stretch>
            <a:fillRect/>
          </a:stretch>
        </p:blipFill>
        <p:spPr>
          <a:xfrm>
            <a:off x="586742" y="2963083"/>
            <a:ext cx="5385733" cy="1895945"/>
          </a:xfrm>
          <a:prstGeom prst="rect">
            <a:avLst/>
          </a:prstGeom>
        </p:spPr>
      </p:pic>
      <p:pic>
        <p:nvPicPr>
          <p:cNvPr id="9" name="Picture 8">
            <a:extLst>
              <a:ext uri="{FF2B5EF4-FFF2-40B4-BE49-F238E27FC236}">
                <a16:creationId xmlns:a16="http://schemas.microsoft.com/office/drawing/2014/main" id="{E5BC4848-1E02-FFF6-7DDF-EB3C8DC02295}"/>
              </a:ext>
            </a:extLst>
          </p:cNvPr>
          <p:cNvPicPr>
            <a:picLocks noChangeAspect="1"/>
          </p:cNvPicPr>
          <p:nvPr/>
        </p:nvPicPr>
        <p:blipFill>
          <a:blip r:embed="rId4"/>
          <a:stretch>
            <a:fillRect/>
          </a:stretch>
        </p:blipFill>
        <p:spPr>
          <a:xfrm>
            <a:off x="5811289" y="2963083"/>
            <a:ext cx="3021011" cy="1895945"/>
          </a:xfrm>
          <a:prstGeom prst="rect">
            <a:avLst/>
          </a:prstGeom>
        </p:spPr>
      </p:pic>
    </p:spTree>
    <p:extLst>
      <p:ext uri="{BB962C8B-B14F-4D97-AF65-F5344CB8AC3E}">
        <p14:creationId xmlns:p14="http://schemas.microsoft.com/office/powerpoint/2010/main" val="134346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9F40-962B-8263-A095-384D098C305C}"/>
              </a:ext>
            </a:extLst>
          </p:cNvPr>
          <p:cNvSpPr>
            <a:spLocks noGrp="1"/>
          </p:cNvSpPr>
          <p:nvPr>
            <p:ph type="title"/>
          </p:nvPr>
        </p:nvSpPr>
        <p:spPr/>
        <p:txBody>
          <a:bodyPr>
            <a:normAutofit fontScale="90000"/>
          </a:bodyPr>
          <a:lstStyle/>
          <a:p>
            <a:r>
              <a:rPr lang="en-GB" dirty="0" err="1"/>
              <a:t>Założenia</a:t>
            </a:r>
            <a:r>
              <a:rPr lang="en-GB" dirty="0"/>
              <a:t> </a:t>
            </a:r>
            <a:r>
              <a:rPr lang="en-GB" dirty="0" err="1"/>
              <a:t>ogólne</a:t>
            </a:r>
            <a:endParaRPr lang="pl-PL" dirty="0"/>
          </a:p>
        </p:txBody>
      </p:sp>
      <p:sp>
        <p:nvSpPr>
          <p:cNvPr id="3" name="Text Placeholder 2">
            <a:extLst>
              <a:ext uri="{FF2B5EF4-FFF2-40B4-BE49-F238E27FC236}">
                <a16:creationId xmlns:a16="http://schemas.microsoft.com/office/drawing/2014/main" id="{2985A698-9BA8-6427-C20E-BDB438FFB6F7}"/>
              </a:ext>
            </a:extLst>
          </p:cNvPr>
          <p:cNvSpPr>
            <a:spLocks noGrp="1"/>
          </p:cNvSpPr>
          <p:nvPr>
            <p:ph type="body" idx="1"/>
          </p:nvPr>
        </p:nvSpPr>
        <p:spPr/>
        <p:txBody>
          <a:bodyPr>
            <a:normAutofit fontScale="92500" lnSpcReduction="10000"/>
          </a:bodyPr>
          <a:lstStyle/>
          <a:p>
            <a:r>
              <a:rPr lang="en-GB" dirty="0"/>
              <a:t>W</a:t>
            </a:r>
            <a:r>
              <a:rPr lang="pl-PL" dirty="0"/>
              <a:t>sparcia dla reguły wielopoziomowej, czyli takiej która zawiera co najmniej jeden element z hierarchi są wyznaczane w następujący sposób. Dla podzbioru zawierającego jako jeden z elementów nazwę danej grupy z hierarchi (lub wiecej) to przy wyznaczaniu wsparcia tego podzbioru odnosimy się zawsze do pierwszego poziomu hierarchii (do zbioru transakcji). Jeśli liczba przy rozważanym elemencie (nazwie grupy) wynosi ’Z’ to licząc wsparcie dla takiego pozdbioru odnosimy się tylko do transakcji które zawierają wszystkie elementy z pierwszego poziomu w danym podzbiorze oraz tylko nazwy grup o co najmniej 1 większe od wartości ’Z’ (czyli jeśli nazwa grupy w analizowanym podzbiorze to owoce i Z = 2, to przy liczeniu wsparcia będziemy uwzględniali tylko grupę owoce przy której Z &gt; 2).</a:t>
            </a:r>
          </a:p>
        </p:txBody>
      </p:sp>
    </p:spTree>
    <p:extLst>
      <p:ext uri="{BB962C8B-B14F-4D97-AF65-F5344CB8AC3E}">
        <p14:creationId xmlns:p14="http://schemas.microsoft.com/office/powerpoint/2010/main" val="115972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AF96-1A62-7A73-08C1-99947442ED0D}"/>
              </a:ext>
            </a:extLst>
          </p:cNvPr>
          <p:cNvSpPr>
            <a:spLocks noGrp="1"/>
          </p:cNvSpPr>
          <p:nvPr>
            <p:ph type="title"/>
          </p:nvPr>
        </p:nvSpPr>
        <p:spPr/>
        <p:txBody>
          <a:bodyPr>
            <a:normAutofit fontScale="90000"/>
          </a:bodyPr>
          <a:lstStyle/>
          <a:p>
            <a:r>
              <a:rPr lang="en-GB" dirty="0" err="1"/>
              <a:t>Założenia</a:t>
            </a:r>
            <a:r>
              <a:rPr lang="en-GB" dirty="0"/>
              <a:t> </a:t>
            </a:r>
            <a:r>
              <a:rPr lang="en-GB" dirty="0" err="1"/>
              <a:t>ogólne</a:t>
            </a:r>
            <a:endParaRPr lang="pl-PL" dirty="0"/>
          </a:p>
        </p:txBody>
      </p:sp>
      <p:sp>
        <p:nvSpPr>
          <p:cNvPr id="3" name="Text Placeholder 2">
            <a:extLst>
              <a:ext uri="{FF2B5EF4-FFF2-40B4-BE49-F238E27FC236}">
                <a16:creationId xmlns:a16="http://schemas.microsoft.com/office/drawing/2014/main" id="{2CD5D03E-CD6C-3F93-37F5-1E668E4E0A34}"/>
              </a:ext>
            </a:extLst>
          </p:cNvPr>
          <p:cNvSpPr>
            <a:spLocks noGrp="1"/>
          </p:cNvSpPr>
          <p:nvPr>
            <p:ph type="body" idx="1"/>
          </p:nvPr>
        </p:nvSpPr>
        <p:spPr/>
        <p:txBody>
          <a:bodyPr/>
          <a:lstStyle/>
          <a:p>
            <a:r>
              <a:rPr lang="pl-PL" dirty="0"/>
              <a:t>Próg wsparcia i zaufania identyczny dla wszystkich reguł</a:t>
            </a:r>
            <a:r>
              <a:rPr lang="en-GB" dirty="0"/>
              <a:t>.</a:t>
            </a:r>
          </a:p>
          <a:p>
            <a:r>
              <a:rPr lang="pl-PL" dirty="0"/>
              <a:t>Dopuszczalne są wszystkie kombinacje reguł.</a:t>
            </a:r>
            <a:endParaRPr lang="en-GB" dirty="0"/>
          </a:p>
          <a:p>
            <a:r>
              <a:rPr lang="pl-PL" dirty="0"/>
              <a:t>Znajdujemy wszystkie reguły wielopoziomowe dla których: </a:t>
            </a:r>
            <a:endParaRPr lang="en-GB" dirty="0"/>
          </a:p>
          <a:p>
            <a:pPr lvl="1"/>
            <a:r>
              <a:rPr lang="pl-PL" dirty="0"/>
              <a:t>– sup &gt; minsup, </a:t>
            </a:r>
            <a:endParaRPr lang="en-GB" dirty="0"/>
          </a:p>
          <a:p>
            <a:pPr lvl="1"/>
            <a:r>
              <a:rPr lang="pl-PL" dirty="0"/>
              <a:t>– conf &gt; minconf. </a:t>
            </a:r>
          </a:p>
        </p:txBody>
      </p:sp>
    </p:spTree>
    <p:extLst>
      <p:ext uri="{BB962C8B-B14F-4D97-AF65-F5344CB8AC3E}">
        <p14:creationId xmlns:p14="http://schemas.microsoft.com/office/powerpoint/2010/main" val="262669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FA9B-2953-380A-7F20-ED374DDC2169}"/>
              </a:ext>
            </a:extLst>
          </p:cNvPr>
          <p:cNvSpPr>
            <a:spLocks noGrp="1"/>
          </p:cNvSpPr>
          <p:nvPr>
            <p:ph type="title"/>
          </p:nvPr>
        </p:nvSpPr>
        <p:spPr/>
        <p:txBody>
          <a:bodyPr>
            <a:normAutofit fontScale="90000"/>
          </a:bodyPr>
          <a:lstStyle/>
          <a:p>
            <a:r>
              <a:rPr lang="en-GB" dirty="0" err="1"/>
              <a:t>Algorytm</a:t>
            </a:r>
            <a:r>
              <a:rPr lang="en-GB" dirty="0"/>
              <a:t> </a:t>
            </a:r>
            <a:r>
              <a:rPr lang="en-GB" dirty="0" err="1"/>
              <a:t>Apriori</a:t>
            </a:r>
            <a:endParaRPr lang="pl-PL" dirty="0"/>
          </a:p>
        </p:txBody>
      </p:sp>
      <p:sp>
        <p:nvSpPr>
          <p:cNvPr id="3" name="Text Placeholder 2">
            <a:extLst>
              <a:ext uri="{FF2B5EF4-FFF2-40B4-BE49-F238E27FC236}">
                <a16:creationId xmlns:a16="http://schemas.microsoft.com/office/drawing/2014/main" id="{9A3A92D3-4D33-53B9-AF38-C822007CE304}"/>
              </a:ext>
            </a:extLst>
          </p:cNvPr>
          <p:cNvSpPr>
            <a:spLocks noGrp="1"/>
          </p:cNvSpPr>
          <p:nvPr>
            <p:ph type="body" idx="1"/>
          </p:nvPr>
        </p:nvSpPr>
        <p:spPr>
          <a:xfrm>
            <a:off x="58723" y="1392572"/>
            <a:ext cx="5081909" cy="3176128"/>
          </a:xfrm>
        </p:spPr>
        <p:txBody>
          <a:bodyPr>
            <a:normAutofit lnSpcReduction="10000"/>
          </a:bodyPr>
          <a:lstStyle/>
          <a:p>
            <a:r>
              <a:rPr lang="en-GB" dirty="0" err="1"/>
              <a:t>Generuje</a:t>
            </a:r>
            <a:r>
              <a:rPr lang="en-GB" dirty="0"/>
              <a:t> </a:t>
            </a:r>
            <a:r>
              <a:rPr lang="en-GB" dirty="0" err="1"/>
              <a:t>częste</a:t>
            </a:r>
            <a:r>
              <a:rPr lang="en-GB" dirty="0"/>
              <a:t> </a:t>
            </a:r>
            <a:r>
              <a:rPr lang="en-GB" dirty="0" err="1"/>
              <a:t>zbiory</a:t>
            </a:r>
            <a:r>
              <a:rPr lang="en-GB" dirty="0"/>
              <a:t>.</a:t>
            </a:r>
          </a:p>
          <a:p>
            <a:r>
              <a:rPr lang="en-GB" dirty="0" err="1"/>
              <a:t>Przy</a:t>
            </a:r>
            <a:r>
              <a:rPr lang="en-GB" dirty="0"/>
              <a:t> </a:t>
            </a:r>
            <a:r>
              <a:rPr lang="en-GB" dirty="0" err="1"/>
              <a:t>generowaniu</a:t>
            </a:r>
            <a:r>
              <a:rPr lang="en-GB" dirty="0"/>
              <a:t> </a:t>
            </a:r>
            <a:r>
              <a:rPr lang="en-GB" dirty="0" err="1"/>
              <a:t>reguł</a:t>
            </a:r>
            <a:r>
              <a:rPr lang="en-GB" dirty="0"/>
              <a:t> </a:t>
            </a:r>
            <a:r>
              <a:rPr lang="en-GB" dirty="0" err="1"/>
              <a:t>wykorzystuje</a:t>
            </a:r>
            <a:r>
              <a:rPr lang="en-GB" dirty="0"/>
              <a:t> </a:t>
            </a:r>
            <a:r>
              <a:rPr lang="en-GB" dirty="0" err="1"/>
              <a:t>wiedze</a:t>
            </a:r>
            <a:r>
              <a:rPr lang="en-GB" dirty="0"/>
              <a:t>, </a:t>
            </a:r>
            <a:r>
              <a:rPr lang="en-GB" dirty="0" err="1"/>
              <a:t>że</a:t>
            </a:r>
            <a:r>
              <a:rPr lang="en-GB" dirty="0"/>
              <a:t> “W</a:t>
            </a:r>
            <a:r>
              <a:rPr lang="pl-PL" sz="1800" b="0" i="0" u="none" strike="noStrike" dirty="0">
                <a:solidFill>
                  <a:srgbClr val="FFFFFF"/>
                </a:solidFill>
                <a:effectLst/>
                <a:latin typeface="Lato" panose="020F0502020204030203" pitchFamily="34" charset="0"/>
              </a:rPr>
              <a:t>szystkie niepuste podzbiory częstego zbioru elementów są również częste[3].</a:t>
            </a:r>
            <a:r>
              <a:rPr lang="en-GB" sz="1800" b="0" i="0" u="none" strike="noStrike" dirty="0">
                <a:solidFill>
                  <a:srgbClr val="FFFFFF"/>
                </a:solidFill>
                <a:effectLst/>
                <a:latin typeface="Lato" panose="020F0502020204030203" pitchFamily="34" charset="0"/>
              </a:rPr>
              <a:t>”</a:t>
            </a:r>
            <a:endParaRPr lang="en-GB" dirty="0"/>
          </a:p>
          <a:p>
            <a:r>
              <a:rPr lang="en-GB" dirty="0"/>
              <a:t>Na </a:t>
            </a:r>
            <a:r>
              <a:rPr lang="en-GB" dirty="0" err="1"/>
              <a:t>podstawie</a:t>
            </a:r>
            <a:r>
              <a:rPr lang="en-GB" dirty="0"/>
              <a:t> </a:t>
            </a:r>
            <a:r>
              <a:rPr lang="en-GB" dirty="0" err="1"/>
              <a:t>ostatniej</a:t>
            </a:r>
            <a:r>
              <a:rPr lang="en-GB" dirty="0"/>
              <a:t> </a:t>
            </a:r>
            <a:r>
              <a:rPr lang="en-GB" dirty="0" err="1"/>
              <a:t>listy</a:t>
            </a:r>
            <a:r>
              <a:rPr lang="en-GB" dirty="0"/>
              <a:t> </a:t>
            </a:r>
            <a:r>
              <a:rPr lang="en-GB" dirty="0" err="1"/>
              <a:t>częstych</a:t>
            </a:r>
            <a:r>
              <a:rPr lang="en-GB" dirty="0"/>
              <a:t> </a:t>
            </a:r>
            <a:r>
              <a:rPr lang="en-GB" dirty="0" err="1"/>
              <a:t>zbiorów</a:t>
            </a:r>
            <a:r>
              <a:rPr lang="en-GB" dirty="0"/>
              <a:t> </a:t>
            </a:r>
            <a:r>
              <a:rPr lang="en-GB" dirty="0" err="1"/>
              <a:t>generowane</a:t>
            </a:r>
            <a:r>
              <a:rPr lang="en-GB" dirty="0"/>
              <a:t> </a:t>
            </a:r>
            <a:r>
              <a:rPr lang="en-GB" dirty="0" err="1"/>
              <a:t>są</a:t>
            </a:r>
            <a:r>
              <a:rPr lang="en-GB" dirty="0"/>
              <a:t> </a:t>
            </a:r>
            <a:r>
              <a:rPr lang="en-GB" dirty="0" err="1"/>
              <a:t>reguły</a:t>
            </a:r>
            <a:r>
              <a:rPr lang="en-GB" dirty="0"/>
              <a:t> </a:t>
            </a:r>
            <a:r>
              <a:rPr lang="en-GB" dirty="0" err="1"/>
              <a:t>asocjacyjne</a:t>
            </a:r>
            <a:r>
              <a:rPr lang="en-GB" dirty="0"/>
              <a:t>, z </a:t>
            </a:r>
            <a:r>
              <a:rPr lang="en-GB" dirty="0" err="1"/>
              <a:t>uwzględnieniem</a:t>
            </a:r>
            <a:r>
              <a:rPr lang="en-GB" dirty="0"/>
              <a:t> </a:t>
            </a:r>
            <a:r>
              <a:rPr lang="en-GB" dirty="0" err="1"/>
              <a:t>warunków</a:t>
            </a:r>
            <a:r>
              <a:rPr lang="en-GB" dirty="0"/>
              <a:t> </a:t>
            </a:r>
            <a:r>
              <a:rPr lang="en-GB" dirty="0" err="1"/>
              <a:t>opisanych</a:t>
            </a:r>
            <a:r>
              <a:rPr lang="en-GB" dirty="0"/>
              <a:t> w </a:t>
            </a:r>
            <a:r>
              <a:rPr lang="en-GB" dirty="0" err="1"/>
              <a:t>założeniach</a:t>
            </a:r>
            <a:r>
              <a:rPr lang="en-GB" dirty="0"/>
              <a:t> </a:t>
            </a:r>
            <a:r>
              <a:rPr lang="en-GB" dirty="0" err="1"/>
              <a:t>ogólnych</a:t>
            </a:r>
            <a:r>
              <a:rPr lang="en-GB" dirty="0"/>
              <a:t>. Z </a:t>
            </a:r>
            <a:r>
              <a:rPr lang="en-GB" dirty="0" err="1"/>
              <a:t>tych</a:t>
            </a:r>
            <a:r>
              <a:rPr lang="en-GB" dirty="0"/>
              <a:t> </a:t>
            </a:r>
            <a:r>
              <a:rPr lang="en-GB" dirty="0" err="1"/>
              <a:t>reguł</a:t>
            </a:r>
            <a:r>
              <a:rPr lang="en-GB" dirty="0"/>
              <a:t> </a:t>
            </a:r>
            <a:r>
              <a:rPr lang="en-GB" dirty="0" err="1"/>
              <a:t>generowane</a:t>
            </a:r>
            <a:r>
              <a:rPr lang="en-GB" dirty="0"/>
              <a:t> </a:t>
            </a:r>
            <a:r>
              <a:rPr lang="en-GB" dirty="0" err="1"/>
              <a:t>są</a:t>
            </a:r>
            <a:r>
              <a:rPr lang="en-GB" dirty="0"/>
              <a:t> </a:t>
            </a:r>
            <a:r>
              <a:rPr lang="en-GB" dirty="0" err="1"/>
              <a:t>silne</a:t>
            </a:r>
            <a:r>
              <a:rPr lang="en-GB" dirty="0"/>
              <a:t> </a:t>
            </a:r>
            <a:r>
              <a:rPr lang="en-GB" dirty="0" err="1"/>
              <a:t>reguły</a:t>
            </a:r>
            <a:r>
              <a:rPr lang="en-GB" dirty="0"/>
              <a:t> </a:t>
            </a:r>
            <a:r>
              <a:rPr lang="en-GB" dirty="0" err="1"/>
              <a:t>asocjacyjne</a:t>
            </a:r>
            <a:r>
              <a:rPr lang="en-GB" dirty="0"/>
              <a:t>.</a:t>
            </a:r>
          </a:p>
          <a:p>
            <a:endParaRPr lang="pl-PL" dirty="0"/>
          </a:p>
        </p:txBody>
      </p:sp>
      <p:pic>
        <p:nvPicPr>
          <p:cNvPr id="1026" name="Picture 2">
            <a:extLst>
              <a:ext uri="{FF2B5EF4-FFF2-40B4-BE49-F238E27FC236}">
                <a16:creationId xmlns:a16="http://schemas.microsoft.com/office/drawing/2014/main" id="{E035A8AC-2909-D8E1-E217-74C4F7967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633" y="1017725"/>
            <a:ext cx="4003367" cy="339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0696"/>
      </p:ext>
    </p:extLst>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837</Words>
  <Application>Microsoft Office PowerPoint</Application>
  <PresentationFormat>On-screen Show (16:9)</PresentationFormat>
  <Paragraphs>55</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Playfair Display</vt:lpstr>
      <vt:lpstr>Arial</vt:lpstr>
      <vt:lpstr>Lato</vt:lpstr>
      <vt:lpstr>Blue &amp; Gold</vt:lpstr>
      <vt:lpstr>MED Projekt: Reguły Asocjacyjne</vt:lpstr>
      <vt:lpstr>Temat Projektu</vt:lpstr>
      <vt:lpstr>Podstawowe pojęcia [K]</vt:lpstr>
      <vt:lpstr>Wielopoziomowe reguły asocjacyjne [K]</vt:lpstr>
      <vt:lpstr>Założenia ogólne</vt:lpstr>
      <vt:lpstr>Założenia ogólne</vt:lpstr>
      <vt:lpstr>Założenia ogólne</vt:lpstr>
      <vt:lpstr>Założenia ogólne</vt:lpstr>
      <vt:lpstr>Algorytm Apriori</vt:lpstr>
      <vt:lpstr>Analiza zbioru transakcji </vt:lpstr>
      <vt:lpstr>Badania</vt:lpstr>
      <vt:lpstr>Porównanie czasu działania algorytmów dla różnej wielkości zbioru wejściowego i wartości parametru min_sup = 140 oraz 240.</vt:lpstr>
      <vt:lpstr>Czasu działania algorytmu dla różnej wielkości zbioru wejściowego i zmiennej wartości parametru rMin_sup = 0.1</vt:lpstr>
      <vt:lpstr>PowerPoint Presentation</vt:lpstr>
      <vt:lpstr>Wnioski</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Projekt: Reguły Asocjacyjne</dc:title>
  <cp:lastModifiedBy>Jan Kwiatkowski</cp:lastModifiedBy>
  <cp:revision>10</cp:revision>
  <dcterms:modified xsi:type="dcterms:W3CDTF">2023-06-13T22:00:26Z</dcterms:modified>
</cp:coreProperties>
</file>