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60" r:id="rId4"/>
    <p:sldId id="266" r:id="rId5"/>
    <p:sldId id="269" r:id="rId6"/>
    <p:sldId id="271" r:id="rId7"/>
    <p:sldId id="267" r:id="rId8"/>
    <p:sldId id="27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82F6D0-F488-401B-B13E-A80BCAE37E79}" v="16" dt="2024-01-12T21:58:32.199"/>
    <p1510:client id="{9C7D1140-9BE8-0C3D-7E53-CDD25E4A3CD3}" v="305" dt="2024-01-12T19:43:58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60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10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5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1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14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8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2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9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77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CEE58-B5AC-A188-773B-183FE935D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4678" y="702870"/>
            <a:ext cx="5614993" cy="309346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 err="1"/>
              <a:t>Detekcja</a:t>
            </a:r>
            <a:r>
              <a:rPr lang="en-US" sz="5600" dirty="0"/>
              <a:t> </a:t>
            </a:r>
            <a:r>
              <a:rPr lang="en-US" sz="5600" dirty="0" err="1"/>
              <a:t>twarzy</a:t>
            </a:r>
            <a:br>
              <a:rPr lang="en-US" sz="5600" dirty="0"/>
            </a:br>
            <a:r>
              <a:rPr lang="en-US" sz="3600" dirty="0" err="1"/>
              <a:t>RetinaNet</a:t>
            </a:r>
            <a:br>
              <a:rPr lang="en-US" sz="3600" dirty="0"/>
            </a:br>
            <a:r>
              <a:rPr lang="en-US" sz="3600" dirty="0" err="1"/>
              <a:t>Etap</a:t>
            </a:r>
            <a:r>
              <a:rPr lang="en-US" sz="3600" dirty="0"/>
              <a:t> 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6376-9E67-E02C-83D0-E3EE14786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4677" y="4067746"/>
            <a:ext cx="5614993" cy="2124206"/>
          </a:xfrm>
        </p:spPr>
        <p:txBody>
          <a:bodyPr anchor="t">
            <a:normAutofit/>
          </a:bodyPr>
          <a:lstStyle/>
          <a:p>
            <a:r>
              <a:rPr lang="en-US"/>
              <a:t>Jan Kwiatkowski</a:t>
            </a:r>
          </a:p>
          <a:p>
            <a:r>
              <a:rPr lang="en-US"/>
              <a:t>Daniel </a:t>
            </a:r>
            <a:r>
              <a:rPr lang="en-US" err="1"/>
              <a:t>Brauła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E3B19C-5EF6-492A-AA6F-EC0C2F236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DB647E-7779-454B-9098-17E6CE33D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hild in a pool with a boogie board&#10;&#10;Description automatically generated">
            <a:extLst>
              <a:ext uri="{FF2B5EF4-FFF2-40B4-BE49-F238E27FC236}">
                <a16:creationId xmlns:a16="http://schemas.microsoft.com/office/drawing/2014/main" id="{0EC8C981-CF63-1F7D-B039-BAE7EA09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69" y="1749696"/>
            <a:ext cx="49053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4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51C1-271B-8269-9776-87233533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50945"/>
            <a:ext cx="10634472" cy="912765"/>
          </a:xfrm>
        </p:spPr>
        <p:txBody>
          <a:bodyPr/>
          <a:lstStyle/>
          <a:p>
            <a:r>
              <a:rPr lang="en-US" sz="4400" dirty="0" err="1">
                <a:latin typeface="+mn-lt"/>
                <a:ea typeface="+mn-ea"/>
                <a:cs typeface="+mn-cs"/>
              </a:rPr>
              <a:t>Zmiany</a:t>
            </a:r>
            <a:r>
              <a:rPr lang="en-US" sz="4400" dirty="0">
                <a:latin typeface="+mn-lt"/>
                <a:ea typeface="+mn-ea"/>
                <a:cs typeface="+mn-cs"/>
              </a:rPr>
              <a:t> </a:t>
            </a:r>
            <a:r>
              <a:rPr lang="en-US" sz="4400" dirty="0" err="1">
                <a:latin typeface="+mn-lt"/>
                <a:ea typeface="+mn-ea"/>
                <a:cs typeface="+mn-cs"/>
              </a:rPr>
              <a:t>względem</a:t>
            </a:r>
            <a:r>
              <a:rPr lang="en-US" sz="4400" dirty="0">
                <a:latin typeface="+mn-lt"/>
                <a:ea typeface="+mn-ea"/>
                <a:cs typeface="+mn-cs"/>
              </a:rPr>
              <a:t> </a:t>
            </a:r>
            <a:r>
              <a:rPr lang="en-US" sz="4400" dirty="0" err="1">
                <a:latin typeface="+mn-lt"/>
                <a:ea typeface="+mn-ea"/>
                <a:cs typeface="+mn-cs"/>
              </a:rPr>
              <a:t>etap</a:t>
            </a:r>
            <a:r>
              <a:rPr lang="en-US" sz="4400" dirty="0">
                <a:latin typeface="+mn-lt"/>
                <a:ea typeface="+mn-ea"/>
                <a:cs typeface="+mn-cs"/>
              </a:rPr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2F4D-EBE6-6A14-0BED-D290AE85B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97017"/>
            <a:ext cx="10014265" cy="42825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 err="1"/>
              <a:t>Dalszy</a:t>
            </a:r>
            <a:r>
              <a:rPr lang="en-US" dirty="0"/>
              <a:t> </a:t>
            </a:r>
            <a:r>
              <a:rPr lang="en-US" dirty="0" err="1"/>
              <a:t>trening</a:t>
            </a:r>
            <a:r>
              <a:rPr lang="en-US" dirty="0"/>
              <a:t> </a:t>
            </a:r>
            <a:r>
              <a:rPr lang="en-US" dirty="0" err="1"/>
              <a:t>na</a:t>
            </a:r>
            <a:r>
              <a:rPr lang="en-US" dirty="0"/>
              <a:t> 60 </a:t>
            </a:r>
            <a:r>
              <a:rPr lang="en-US" dirty="0" err="1"/>
              <a:t>epokach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ewaluacja</a:t>
            </a:r>
            <a:r>
              <a:rPr lang="en-US" dirty="0"/>
              <a:t>. </a:t>
            </a:r>
          </a:p>
          <a:p>
            <a:pPr marL="342900" indent="-342900">
              <a:buChar char="•"/>
            </a:pPr>
            <a:r>
              <a:rPr lang="en-US" dirty="0" err="1"/>
              <a:t>Dodanie</a:t>
            </a:r>
            <a:r>
              <a:rPr lang="en-US" dirty="0"/>
              <a:t> </a:t>
            </a:r>
            <a:r>
              <a:rPr lang="en-US" dirty="0" err="1"/>
              <a:t>optymalizatora</a:t>
            </a:r>
            <a:r>
              <a:rPr lang="en-US" dirty="0"/>
              <a:t>. </a:t>
            </a:r>
          </a:p>
          <a:p>
            <a:pPr marL="342900" indent="-342900">
              <a:buChar char="•"/>
            </a:pPr>
            <a:r>
              <a:rPr lang="en-US" dirty="0" err="1"/>
              <a:t>Przetestowanie</a:t>
            </a:r>
            <a:r>
              <a:rPr lang="en-US" dirty="0"/>
              <a:t> </a:t>
            </a:r>
            <a:r>
              <a:rPr lang="en-US" dirty="0" err="1"/>
              <a:t>dodania</a:t>
            </a:r>
            <a:r>
              <a:rPr lang="en-US" dirty="0"/>
              <a:t> </a:t>
            </a:r>
            <a:r>
              <a:rPr lang="en-US" dirty="0" err="1"/>
              <a:t>augumentacji</a:t>
            </a:r>
            <a:r>
              <a:rPr lang="en-US" dirty="0"/>
              <a:t> do </a:t>
            </a:r>
            <a:r>
              <a:rPr lang="en-US" dirty="0" err="1"/>
              <a:t>danych</a:t>
            </a:r>
            <a:r>
              <a:rPr lang="en-US" dirty="0"/>
              <a:t> </a:t>
            </a:r>
            <a:r>
              <a:rPr lang="en-US" dirty="0" err="1"/>
              <a:t>treningowych</a:t>
            </a:r>
            <a:r>
              <a:rPr lang="en-US" dirty="0"/>
              <a:t>.</a:t>
            </a:r>
          </a:p>
          <a:p>
            <a:pPr marL="342900" indent="-342900">
              <a:buChar char="•"/>
            </a:pPr>
            <a:r>
              <a:rPr lang="en-US" dirty="0" err="1"/>
              <a:t>Poprawa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dirty="0" err="1"/>
              <a:t>uzupełnienie</a:t>
            </a:r>
            <a:r>
              <a:rPr lang="en-US" dirty="0"/>
              <a:t> </a:t>
            </a:r>
            <a:r>
              <a:rPr lang="en-US" dirty="0" err="1"/>
              <a:t>brakujących</a:t>
            </a:r>
            <a:r>
              <a:rPr lang="en-US" dirty="0"/>
              <a:t> </a:t>
            </a:r>
            <a:r>
              <a:rPr lang="en-US" dirty="0" err="1"/>
              <a:t>odwołań</a:t>
            </a:r>
            <a:r>
              <a:rPr lang="en-US" dirty="0"/>
              <a:t>.</a:t>
            </a:r>
          </a:p>
          <a:p>
            <a:pPr marL="342900" indent="-342900">
              <a:buChar char="•"/>
            </a:pPr>
            <a:r>
              <a:rPr lang="en-US" dirty="0" err="1"/>
              <a:t>Stworzenie</a:t>
            </a:r>
            <a:r>
              <a:rPr lang="en-US" dirty="0"/>
              <a:t> </a:t>
            </a:r>
            <a:r>
              <a:rPr lang="en-US" dirty="0" err="1"/>
              <a:t>dokumentacji</a:t>
            </a:r>
            <a:r>
              <a:rPr lang="en-US" dirty="0"/>
              <a:t> </a:t>
            </a:r>
            <a:r>
              <a:rPr lang="en-US" dirty="0" err="1"/>
              <a:t>projektowej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92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F1C90-1CFD-AD7C-EAAF-2F8D5590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4109336"/>
            <a:ext cx="3595589" cy="134788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100" dirty="0" err="1"/>
              <a:t>Uzyskane</a:t>
            </a:r>
            <a:r>
              <a:rPr lang="en-US" sz="6100" dirty="0"/>
              <a:t> </a:t>
            </a:r>
            <a:r>
              <a:rPr lang="en-US" sz="6100" dirty="0" err="1"/>
              <a:t>wyniki</a:t>
            </a:r>
            <a:endParaRPr lang="en-US" sz="61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6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730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BC041-3326-8616-5224-6ECD4518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872" y="3862269"/>
            <a:ext cx="3947535" cy="29957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Char char="•"/>
            </a:pPr>
            <a:r>
              <a:rPr lang="en-US" sz="2000" dirty="0"/>
              <a:t>One batch overfit, </a:t>
            </a:r>
            <a:r>
              <a:rPr lang="en-US" sz="2000" dirty="0" err="1"/>
              <a:t>przykładowa</a:t>
            </a:r>
            <a:r>
              <a:rPr lang="en-US" sz="2000" dirty="0"/>
              <a:t> </a:t>
            </a:r>
            <a:r>
              <a:rPr lang="en-US" sz="2000" dirty="0" err="1"/>
              <a:t>predykcja</a:t>
            </a:r>
            <a:r>
              <a:rPr lang="en-US" sz="2000" dirty="0"/>
              <a:t> </a:t>
            </a:r>
            <a:r>
              <a:rPr lang="en-US" sz="2000" dirty="0" err="1"/>
              <a:t>uzyskana</a:t>
            </a:r>
            <a:r>
              <a:rPr lang="en-US" sz="2000" dirty="0"/>
              <a:t> po 100 </a:t>
            </a:r>
            <a:r>
              <a:rPr lang="en-US" sz="2000" dirty="0" err="1"/>
              <a:t>epokach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batchu</a:t>
            </a:r>
            <a:r>
              <a:rPr lang="en-US" sz="2000" dirty="0"/>
              <a:t> 64 </a:t>
            </a:r>
            <a:r>
              <a:rPr lang="en-US" sz="2000" dirty="0" err="1"/>
              <a:t>zdjęć</a:t>
            </a:r>
            <a:r>
              <a:rPr lang="en-US" sz="2000" dirty="0"/>
              <a:t>. W </a:t>
            </a:r>
            <a:r>
              <a:rPr lang="en-US" sz="2000" dirty="0" err="1"/>
              <a:t>porównaniu</a:t>
            </a:r>
            <a:r>
              <a:rPr lang="en-US" sz="2000" dirty="0"/>
              <a:t> z </a:t>
            </a:r>
            <a:r>
              <a:rPr lang="en-US" sz="2000" dirty="0" err="1"/>
              <a:t>wynikami</a:t>
            </a:r>
            <a:r>
              <a:rPr lang="en-US" sz="2000" dirty="0"/>
              <a:t> z </a:t>
            </a:r>
            <a:r>
              <a:rPr lang="en-US" sz="2000" dirty="0" err="1"/>
              <a:t>etapu</a:t>
            </a:r>
            <a:r>
              <a:rPr lang="en-US" sz="2000" dirty="0"/>
              <a:t> 2 </a:t>
            </a:r>
            <a:r>
              <a:rPr lang="en-US" sz="2000" dirty="0" err="1"/>
              <a:t>widać</a:t>
            </a:r>
            <a:r>
              <a:rPr lang="en-US" sz="2000" dirty="0"/>
              <a:t> </a:t>
            </a:r>
            <a:r>
              <a:rPr lang="en-US" sz="2000" dirty="0" err="1"/>
              <a:t>poprawę</a:t>
            </a:r>
            <a:r>
              <a:rPr lang="en-US" sz="2000" dirty="0"/>
              <a:t> (model </a:t>
            </a:r>
            <a:r>
              <a:rPr lang="en-US" sz="2000" dirty="0" err="1"/>
              <a:t>szybciej</a:t>
            </a:r>
            <a:r>
              <a:rPr lang="en-US" sz="2000" dirty="0"/>
              <a:t> </a:t>
            </a:r>
            <a:r>
              <a:rPr lang="en-US" sz="2000" dirty="0" err="1"/>
              <a:t>się</a:t>
            </a:r>
            <a:r>
              <a:rPr lang="en-US" sz="2000" dirty="0"/>
              <a:t> </a:t>
            </a:r>
            <a:r>
              <a:rPr lang="en-US" sz="2000" dirty="0" err="1"/>
              <a:t>uczy</a:t>
            </a:r>
            <a:r>
              <a:rPr lang="en-US" sz="2000" dirty="0"/>
              <a:t>). </a:t>
            </a:r>
          </a:p>
          <a:p>
            <a:pPr marL="1028700" lvl="1" indent="-342900">
              <a:buFont typeface="Courier New" panose="020B0604020202020204" pitchFamily="34" charset="0"/>
              <a:buChar char="o"/>
            </a:pP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4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98ABB9E-08E9-C0C2-45E8-6E710F572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790" y="1227354"/>
            <a:ext cx="5276007" cy="1798134"/>
          </a:xfrm>
          <a:prstGeom prst="rect">
            <a:avLst/>
          </a:prstGeom>
        </p:spPr>
      </p:pic>
      <p:pic>
        <p:nvPicPr>
          <p:cNvPr id="8" name="Picture 7" descr="A graph of 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D8431D5F-D86D-956B-2B9A-9C6A037B4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21928"/>
            <a:ext cx="6651589" cy="3203351"/>
          </a:xfrm>
          <a:prstGeom prst="rect">
            <a:avLst/>
          </a:prstGeom>
        </p:spPr>
      </p:pic>
      <p:pic>
        <p:nvPicPr>
          <p:cNvPr id="11" name="Picture 10" descr="A person swimming in a pool&#10;&#10;Description automatically generated">
            <a:extLst>
              <a:ext uri="{FF2B5EF4-FFF2-40B4-BE49-F238E27FC236}">
                <a16:creationId xmlns:a16="http://schemas.microsoft.com/office/drawing/2014/main" id="{6B389FD8-8197-E255-793C-979E76872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490" y="3946479"/>
            <a:ext cx="3773181" cy="24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5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D27D12-8DE3-E232-0054-C43054018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A60FE-DF2D-ECEF-8F04-E7D4A457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25" y="281925"/>
            <a:ext cx="5613399" cy="17725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 err="1"/>
              <a:t>Uzyskane</a:t>
            </a:r>
            <a:r>
              <a:rPr lang="en-US" sz="5600" dirty="0"/>
              <a:t> </a:t>
            </a:r>
            <a:r>
              <a:rPr lang="en-US" sz="5600" dirty="0" err="1"/>
              <a:t>wyniki</a:t>
            </a:r>
            <a:r>
              <a:rPr lang="en-US" sz="5600" dirty="0"/>
              <a:t> po 60 </a:t>
            </a:r>
            <a:r>
              <a:rPr lang="en-US" sz="5600" dirty="0" err="1"/>
              <a:t>epokach</a:t>
            </a:r>
            <a:endParaRPr lang="en-US" sz="5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8478BA-79BE-E584-AC59-7965226E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448" y="405268"/>
            <a:ext cx="5114069" cy="17725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90000"/>
              </a:lnSpc>
              <a:buChar char="•"/>
            </a:pPr>
            <a:r>
              <a:rPr lang="en-GB" sz="1700" b="0" i="0" dirty="0">
                <a:effectLst/>
                <a:latin typeface="Arial" panose="020B0604020202020204" pitchFamily="34" charset="0"/>
              </a:rPr>
              <a:t>Batch: 64 </a:t>
            </a:r>
            <a:r>
              <a:rPr lang="en-GB" sz="1700" b="0" i="0" dirty="0" err="1">
                <a:effectLst/>
                <a:latin typeface="Arial" panose="020B0604020202020204" pitchFamily="34" charset="0"/>
              </a:rPr>
              <a:t>zdjęcia</a:t>
            </a:r>
            <a:endParaRPr lang="en-GB" sz="1700" b="0" i="0" dirty="0"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Char char="•"/>
            </a:pPr>
            <a:r>
              <a:rPr lang="pl-PL" sz="1700" b="0" i="0" dirty="0">
                <a:effectLst/>
                <a:latin typeface="Arial" panose="020B0604020202020204" pitchFamily="34" charset="0"/>
              </a:rPr>
              <a:t>Warto</a:t>
            </a:r>
            <a:r>
              <a:rPr lang="en-GB" sz="1700" b="0" i="0" dirty="0" err="1">
                <a:effectLst/>
                <a:latin typeface="Arial" panose="020B0604020202020204" pitchFamily="34" charset="0"/>
              </a:rPr>
              <a:t>ść</a:t>
            </a:r>
            <a:r>
              <a:rPr lang="pl-PL" sz="1700" b="0" i="0" dirty="0">
                <a:effectLst/>
                <a:latin typeface="Arial" panose="020B0604020202020204" pitchFamily="34" charset="0"/>
              </a:rPr>
              <a:t> pocz</a:t>
            </a:r>
            <a:r>
              <a:rPr lang="en-GB" sz="1700" b="0" i="0" dirty="0">
                <a:effectLst/>
                <a:latin typeface="Arial" panose="020B0604020202020204" pitchFamily="34" charset="0"/>
              </a:rPr>
              <a:t>ą</a:t>
            </a:r>
            <a:r>
              <a:rPr lang="pl-PL" sz="1700" b="0" i="0" dirty="0">
                <a:effectLst/>
                <a:latin typeface="Arial" panose="020B0604020202020204" pitchFamily="34" charset="0"/>
              </a:rPr>
              <a:t>tkow</a:t>
            </a:r>
            <a:r>
              <a:rPr lang="en-GB" sz="1700" b="0" i="0" dirty="0">
                <a:effectLst/>
                <a:latin typeface="Arial" panose="020B0604020202020204" pitchFamily="34" charset="0"/>
              </a:rPr>
              <a:t>a </a:t>
            </a:r>
            <a:r>
              <a:rPr lang="pl-PL" sz="1700" b="0" i="0" dirty="0">
                <a:effectLst/>
                <a:latin typeface="Arial" panose="020B0604020202020204" pitchFamily="34" charset="0"/>
              </a:rPr>
              <a:t>learning r</a:t>
            </a:r>
            <a:r>
              <a:rPr lang="en-GB" sz="1700" b="0" i="0" dirty="0">
                <a:effectLst/>
                <a:latin typeface="Arial" panose="020B0604020202020204" pitchFamily="34" charset="0"/>
              </a:rPr>
              <a:t>at</a:t>
            </a:r>
            <a:r>
              <a:rPr lang="pl-PL" sz="1700" b="0" i="0" dirty="0">
                <a:effectLst/>
                <a:latin typeface="Arial" panose="020B0604020202020204" pitchFamily="34" charset="0"/>
              </a:rPr>
              <a:t>e ustawion</a:t>
            </a:r>
            <a:r>
              <a:rPr lang="en-GB" sz="1700" b="0" i="0" dirty="0">
                <a:effectLst/>
                <a:latin typeface="Arial" panose="020B0604020202020204" pitchFamily="34" charset="0"/>
              </a:rPr>
              <a:t>a</a:t>
            </a:r>
            <a:r>
              <a:rPr lang="pl-PL" sz="1700" b="0" i="0" dirty="0">
                <a:effectLst/>
                <a:latin typeface="Arial" panose="020B0604020202020204" pitchFamily="34" charset="0"/>
              </a:rPr>
              <a:t> na 5e−5 i zmniejszan</a:t>
            </a:r>
            <a:r>
              <a:rPr lang="en-GB" sz="1700" b="0" i="0" dirty="0">
                <a:effectLst/>
                <a:latin typeface="Arial" panose="020B0604020202020204" pitchFamily="34" charset="0"/>
              </a:rPr>
              <a:t>a</a:t>
            </a:r>
            <a:r>
              <a:rPr lang="pl-PL" sz="1700" b="0" i="0" dirty="0">
                <a:effectLst/>
                <a:latin typeface="Arial" panose="020B0604020202020204" pitchFamily="34" charset="0"/>
              </a:rPr>
              <a:t> o co 10 epok</a:t>
            </a:r>
            <a:r>
              <a:rPr lang="en-GB" sz="1700" b="0" i="0" dirty="0">
                <a:effectLst/>
                <a:latin typeface="Arial" panose="020B0604020202020204" pitchFamily="34" charset="0"/>
              </a:rPr>
              <a:t>.</a:t>
            </a:r>
            <a:endParaRPr lang="en-US" sz="1700" dirty="0">
              <a:latin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buChar char="•"/>
            </a:pPr>
            <a:r>
              <a:rPr lang="en-US" sz="1700" b="0" i="0" dirty="0" err="1">
                <a:effectLst/>
                <a:latin typeface="Arial" panose="020B0604020202020204" pitchFamily="34" charset="0"/>
              </a:rPr>
              <a:t>Przykładowe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700" b="0" i="0" dirty="0" err="1">
                <a:effectLst/>
                <a:latin typeface="Arial" panose="020B0604020202020204" pitchFamily="34" charset="0"/>
              </a:rPr>
              <a:t>predykcje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700" b="0" i="0" dirty="0" err="1">
                <a:effectLst/>
                <a:latin typeface="Arial" panose="020B0604020202020204" pitchFamily="34" charset="0"/>
              </a:rPr>
              <a:t>na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700" b="0" i="0" dirty="0" err="1">
                <a:effectLst/>
                <a:latin typeface="Arial" panose="020B0604020202020204" pitchFamily="34" charset="0"/>
              </a:rPr>
              <a:t>obrazach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 ze </a:t>
            </a:r>
            <a:r>
              <a:rPr lang="en-US" sz="1700" b="0" i="0" dirty="0" err="1">
                <a:effectLst/>
                <a:latin typeface="Arial" panose="020B0604020202020204" pitchFamily="34" charset="0"/>
              </a:rPr>
              <a:t>zbioru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1700" b="0" i="0" dirty="0" err="1">
                <a:effectLst/>
                <a:latin typeface="Arial" panose="020B0604020202020204" pitchFamily="34" charset="0"/>
              </a:rPr>
              <a:t>walidacyjnego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 po </a:t>
            </a:r>
            <a:r>
              <a:rPr lang="en-US" sz="1700" b="0" i="0" dirty="0" err="1">
                <a:effectLst/>
                <a:latin typeface="Arial" panose="020B0604020202020204" pitchFamily="34" charset="0"/>
              </a:rPr>
              <a:t>treningu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.</a:t>
            </a:r>
            <a:endParaRPr lang="en-GB" sz="1700" b="0" i="0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A group of people posing for a picture&#10;&#10;Description automatically generated">
            <a:extLst>
              <a:ext uri="{FF2B5EF4-FFF2-40B4-BE49-F238E27FC236}">
                <a16:creationId xmlns:a16="http://schemas.microsoft.com/office/drawing/2014/main" id="{5BEB27C8-2095-9640-28C6-CE462DF2FD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71" y="2139025"/>
            <a:ext cx="3415100" cy="2211277"/>
          </a:xfrm>
          <a:prstGeom prst="rect">
            <a:avLst/>
          </a:prstGeom>
        </p:spPr>
      </p:pic>
      <p:pic>
        <p:nvPicPr>
          <p:cNvPr id="18" name="Picture 17" descr="A group of people doing martial arts&#10;&#10;Description automatically generated">
            <a:extLst>
              <a:ext uri="{FF2B5EF4-FFF2-40B4-BE49-F238E27FC236}">
                <a16:creationId xmlns:a16="http://schemas.microsoft.com/office/drawing/2014/main" id="{45B1875D-F042-5B07-F258-C068216990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528" y="4444289"/>
            <a:ext cx="3538043" cy="2211276"/>
          </a:xfrm>
          <a:prstGeom prst="rect">
            <a:avLst/>
          </a:prstGeom>
        </p:spPr>
      </p:pic>
      <p:pic>
        <p:nvPicPr>
          <p:cNvPr id="5" name="Picture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D7D8FCFA-51EB-1BF6-9F16-0A25CEE5FDE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042" y="2102766"/>
            <a:ext cx="5480485" cy="2644331"/>
          </a:xfrm>
          <a:prstGeom prst="rect">
            <a:avLst/>
          </a:prstGeom>
        </p:spPr>
      </p:pic>
      <p:pic>
        <p:nvPicPr>
          <p:cNvPr id="12" name="Picture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F3461B7-D411-2239-A77F-0F59C73356A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68" y="4961107"/>
            <a:ext cx="5360849" cy="184949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3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27D12-8DE3-E232-0054-C43054018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60FE-DF2D-ECEF-8F04-E7D4A457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88116"/>
            <a:ext cx="9054028" cy="866301"/>
          </a:xfrm>
        </p:spPr>
        <p:txBody>
          <a:bodyPr/>
          <a:lstStyle/>
          <a:p>
            <a:r>
              <a:rPr lang="en-US" sz="4400" dirty="0" err="1"/>
              <a:t>Augumentacja</a:t>
            </a:r>
            <a:r>
              <a:rPr lang="en-US" sz="4400" dirty="0"/>
              <a:t> </a:t>
            </a:r>
            <a:r>
              <a:rPr lang="en-US" sz="4400" dirty="0" err="1"/>
              <a:t>obrazów</a:t>
            </a:r>
            <a:endParaRPr lang="en-US" sz="4400" dirty="0"/>
          </a:p>
        </p:txBody>
      </p:sp>
      <p:pic>
        <p:nvPicPr>
          <p:cNvPr id="5" name="Picture 4" descr="A group of people standing at a bar&#10;&#10;Description automatically generated">
            <a:extLst>
              <a:ext uri="{FF2B5EF4-FFF2-40B4-BE49-F238E27FC236}">
                <a16:creationId xmlns:a16="http://schemas.microsoft.com/office/drawing/2014/main" id="{887B180C-3E9C-D8AA-F83F-01967E29B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864" y="2364744"/>
            <a:ext cx="4003098" cy="3534267"/>
          </a:xfrm>
          <a:prstGeom prst="rect">
            <a:avLst/>
          </a:prstGeom>
        </p:spPr>
      </p:pic>
      <p:pic>
        <p:nvPicPr>
          <p:cNvPr id="8" name="Picture 7" descr="A person with long hair&#10;&#10;Description automatically generated">
            <a:extLst>
              <a:ext uri="{FF2B5EF4-FFF2-40B4-BE49-F238E27FC236}">
                <a16:creationId xmlns:a16="http://schemas.microsoft.com/office/drawing/2014/main" id="{9D29A825-9ACE-1516-CB43-966ED4F80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912" y="2261692"/>
            <a:ext cx="3982006" cy="3534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7BDFAE-4372-AED0-981A-53F299A5A054}"/>
              </a:ext>
            </a:extLst>
          </p:cNvPr>
          <p:cNvSpPr txBox="1"/>
          <p:nvPr/>
        </p:nvSpPr>
        <p:spPr>
          <a:xfrm>
            <a:off x="765902" y="1391030"/>
            <a:ext cx="109434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</a:t>
            </a:r>
            <a:r>
              <a:rPr lang="pl-PL" sz="2400" dirty="0"/>
              <a:t>odano aug</a:t>
            </a:r>
            <a:r>
              <a:rPr lang="en-GB" sz="2400" dirty="0"/>
              <a:t>u</a:t>
            </a:r>
            <a:r>
              <a:rPr lang="pl-PL" sz="2400" dirty="0"/>
              <a:t>mentacje dowolnie obracaj</a:t>
            </a:r>
            <a:r>
              <a:rPr lang="en-GB" sz="2400" dirty="0"/>
              <a:t>ą</a:t>
            </a:r>
            <a:r>
              <a:rPr lang="pl-PL" sz="2400" dirty="0"/>
              <a:t>c obrazy i nieznacznie zmieniaj</a:t>
            </a:r>
            <a:r>
              <a:rPr lang="en-GB" sz="2400" dirty="0"/>
              <a:t>ą</a:t>
            </a:r>
            <a:r>
              <a:rPr lang="pl-PL" sz="2400" dirty="0"/>
              <a:t>c ich rozmiary wraz z</a:t>
            </a:r>
            <a:r>
              <a:rPr lang="en-GB" sz="2400" dirty="0"/>
              <a:t> </a:t>
            </a:r>
            <a:r>
              <a:rPr lang="pl-PL" sz="2400" dirty="0"/>
              <a:t>dopasowaniem obszarów oznaczaj</a:t>
            </a:r>
            <a:r>
              <a:rPr lang="en-GB" sz="2400" dirty="0"/>
              <a:t>ą</a:t>
            </a:r>
            <a:r>
              <a:rPr lang="pl-PL" sz="2400" dirty="0"/>
              <a:t>cych twarz</a:t>
            </a:r>
            <a:r>
              <a:rPr lang="en-GB" sz="2400" dirty="0"/>
              <a:t>e.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08903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27D12-8DE3-E232-0054-C43054018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60FE-DF2D-ECEF-8F04-E7D4A457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88116"/>
            <a:ext cx="9054028" cy="866301"/>
          </a:xfrm>
        </p:spPr>
        <p:txBody>
          <a:bodyPr/>
          <a:lstStyle/>
          <a:p>
            <a:r>
              <a:rPr lang="en-US" sz="4400" dirty="0" err="1"/>
              <a:t>Augumentacja</a:t>
            </a:r>
            <a:r>
              <a:rPr lang="en-US" sz="4400" dirty="0"/>
              <a:t> </a:t>
            </a:r>
            <a:r>
              <a:rPr lang="en-US" sz="4400" dirty="0" err="1"/>
              <a:t>obrazów</a:t>
            </a:r>
            <a:endParaRPr lang="en-US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7BDFAE-4372-AED0-981A-53F299A5A054}"/>
              </a:ext>
            </a:extLst>
          </p:cNvPr>
          <p:cNvSpPr txBox="1"/>
          <p:nvPr/>
        </p:nvSpPr>
        <p:spPr>
          <a:xfrm>
            <a:off x="765902" y="1391030"/>
            <a:ext cx="109434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Aby </a:t>
            </a:r>
            <a:r>
              <a:rPr lang="en-GB" sz="2400" dirty="0" err="1"/>
              <a:t>przetestować</a:t>
            </a:r>
            <a:r>
              <a:rPr lang="en-GB" sz="2400" dirty="0"/>
              <a:t> </a:t>
            </a:r>
            <a:r>
              <a:rPr lang="en-GB" sz="2400" dirty="0" err="1"/>
              <a:t>augumentację</a:t>
            </a:r>
            <a:r>
              <a:rPr lang="en-GB" sz="2400" dirty="0"/>
              <a:t> </a:t>
            </a:r>
            <a:r>
              <a:rPr lang="en-GB" sz="2400" dirty="0" err="1"/>
              <a:t>wcześniej</a:t>
            </a:r>
            <a:r>
              <a:rPr lang="en-GB" sz="2400" dirty="0"/>
              <a:t> </a:t>
            </a:r>
            <a:r>
              <a:rPr lang="en-GB" sz="2400" dirty="0" err="1"/>
              <a:t>nauczony</a:t>
            </a:r>
            <a:r>
              <a:rPr lang="en-GB" sz="2400" dirty="0"/>
              <a:t> model </a:t>
            </a:r>
            <a:r>
              <a:rPr lang="en-GB" sz="2400" dirty="0" err="1"/>
              <a:t>dwukrotnie</a:t>
            </a:r>
            <a:r>
              <a:rPr lang="en-GB" sz="2400" dirty="0"/>
              <a:t> </a:t>
            </a:r>
            <a:r>
              <a:rPr lang="en-GB" sz="2400" dirty="0" err="1"/>
              <a:t>dotrenowano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kolejnych</a:t>
            </a:r>
            <a:r>
              <a:rPr lang="en-GB" sz="2400" dirty="0"/>
              <a:t> 15 </a:t>
            </a:r>
            <a:r>
              <a:rPr lang="en-GB" sz="2400" dirty="0" err="1"/>
              <a:t>epokach</a:t>
            </a:r>
            <a:r>
              <a:rPr lang="en-GB" sz="2400" dirty="0"/>
              <a:t>(z </a:t>
            </a:r>
            <a:r>
              <a:rPr lang="en-GB" sz="2400" dirty="0" err="1"/>
              <a:t>oraz</a:t>
            </a:r>
            <a:r>
              <a:rPr lang="en-GB" sz="2400" dirty="0"/>
              <a:t> bez </a:t>
            </a:r>
            <a:r>
              <a:rPr lang="en-GB" sz="2400" dirty="0" err="1"/>
              <a:t>stosowania</a:t>
            </a:r>
            <a:r>
              <a:rPr lang="en-GB" sz="2400" dirty="0"/>
              <a:t> </a:t>
            </a:r>
            <a:r>
              <a:rPr lang="en-GB" sz="2400" dirty="0" err="1"/>
              <a:t>augumentacji</a:t>
            </a:r>
            <a:r>
              <a:rPr lang="en-GB" sz="2400" dirty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Dodanie</a:t>
            </a:r>
            <a:r>
              <a:rPr lang="en-GB" sz="2400" dirty="0"/>
              <a:t> </a:t>
            </a:r>
            <a:r>
              <a:rPr lang="en-GB" sz="2400" dirty="0" err="1"/>
              <a:t>augumentacji</a:t>
            </a:r>
            <a:r>
              <a:rPr lang="en-GB" sz="2400" dirty="0"/>
              <a:t> </a:t>
            </a:r>
            <a:r>
              <a:rPr lang="en-GB" sz="2400" dirty="0" err="1"/>
              <a:t>nie</a:t>
            </a:r>
            <a:r>
              <a:rPr lang="en-GB" sz="2400" dirty="0"/>
              <a:t> </a:t>
            </a:r>
            <a:r>
              <a:rPr lang="en-GB" sz="2400" dirty="0" err="1"/>
              <a:t>poprawiło</a:t>
            </a:r>
            <a:r>
              <a:rPr lang="en-GB" sz="2400" dirty="0"/>
              <a:t> </a:t>
            </a:r>
            <a:r>
              <a:rPr lang="en-GB" sz="2400" dirty="0" err="1"/>
              <a:t>uzyskiwanych</a:t>
            </a:r>
            <a:r>
              <a:rPr lang="en-GB" sz="2400" dirty="0"/>
              <a:t> </a:t>
            </a:r>
            <a:r>
              <a:rPr lang="en-GB" sz="2400" dirty="0" err="1"/>
              <a:t>wyników</a:t>
            </a:r>
            <a:r>
              <a:rPr lang="en-GB" sz="2400" dirty="0"/>
              <a:t> (</a:t>
            </a:r>
            <a:r>
              <a:rPr lang="en-GB" sz="2400" dirty="0" err="1"/>
              <a:t>lewe</a:t>
            </a:r>
            <a:r>
              <a:rPr lang="en-GB" sz="2400" dirty="0"/>
              <a:t> </a:t>
            </a:r>
            <a:r>
              <a:rPr lang="en-GB" sz="2400" dirty="0" err="1"/>
              <a:t>wykresy</a:t>
            </a:r>
            <a:r>
              <a:rPr lang="en-GB" sz="2400" dirty="0"/>
              <a:t> </a:t>
            </a:r>
            <a:r>
              <a:rPr lang="en-GB" sz="2400" dirty="0" err="1"/>
              <a:t>trening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danych</a:t>
            </a:r>
            <a:r>
              <a:rPr lang="en-GB" sz="2400" dirty="0"/>
              <a:t> z </a:t>
            </a:r>
            <a:r>
              <a:rPr lang="en-GB" sz="2400" dirty="0" err="1"/>
              <a:t>augumentacją</a:t>
            </a:r>
            <a:r>
              <a:rPr lang="en-GB" sz="2400" dirty="0"/>
              <a:t>, </a:t>
            </a:r>
            <a:r>
              <a:rPr lang="en-GB" sz="2400" dirty="0" err="1"/>
              <a:t>prawy</a:t>
            </a:r>
            <a:r>
              <a:rPr lang="en-GB" sz="2400" dirty="0"/>
              <a:t> </a:t>
            </a:r>
            <a:r>
              <a:rPr lang="en-GB" sz="2400" dirty="0" err="1"/>
              <a:t>wykres</a:t>
            </a:r>
            <a:r>
              <a:rPr lang="en-GB" sz="2400" dirty="0"/>
              <a:t> </a:t>
            </a:r>
            <a:r>
              <a:rPr lang="en-GB" sz="2400" dirty="0" err="1"/>
              <a:t>trening</a:t>
            </a:r>
            <a:r>
              <a:rPr lang="en-GB" sz="2400" dirty="0"/>
              <a:t> </a:t>
            </a:r>
            <a:r>
              <a:rPr lang="en-GB" sz="2400" dirty="0" err="1"/>
              <a:t>na</a:t>
            </a:r>
            <a:r>
              <a:rPr lang="en-GB" sz="2400" dirty="0"/>
              <a:t> </a:t>
            </a:r>
            <a:r>
              <a:rPr lang="en-GB" sz="2400" dirty="0" err="1"/>
              <a:t>danych</a:t>
            </a:r>
            <a:r>
              <a:rPr lang="en-GB" sz="2400" dirty="0"/>
              <a:t> bez </a:t>
            </a:r>
            <a:r>
              <a:rPr lang="en-GB" sz="2400" dirty="0" err="1"/>
              <a:t>stosowania</a:t>
            </a:r>
            <a:r>
              <a:rPr lang="en-GB" sz="2400" dirty="0"/>
              <a:t> </a:t>
            </a:r>
            <a:r>
              <a:rPr lang="en-GB" sz="2400" dirty="0" err="1"/>
              <a:t>augumentacji</a:t>
            </a:r>
            <a:r>
              <a:rPr lang="en-GB" sz="2400" dirty="0"/>
              <a:t>). </a:t>
            </a:r>
            <a:endParaRPr lang="pl-PL" sz="2400" dirty="0"/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206708F-83D8-84E4-0D4B-91E73C47B2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87" y="3727672"/>
            <a:ext cx="5312900" cy="2632276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F532B02-8D3F-699D-1F14-6FD224858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458" y="3727672"/>
            <a:ext cx="5312900" cy="26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2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9783C-7E80-B690-D2CB-0395A07ED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5DEB-E9B2-16BD-B6CD-D8E8508D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22" y="272374"/>
            <a:ext cx="5530469" cy="5155660"/>
          </a:xfrm>
        </p:spPr>
        <p:txBody>
          <a:bodyPr/>
          <a:lstStyle/>
          <a:p>
            <a:r>
              <a:rPr lang="en-US" sz="2800" dirty="0" err="1"/>
              <a:t>Wpływ</a:t>
            </a:r>
            <a:r>
              <a:rPr lang="en-US" sz="2800" dirty="0"/>
              <a:t> </a:t>
            </a:r>
            <a:r>
              <a:rPr lang="en-US" sz="2800" dirty="0" err="1"/>
              <a:t>wartości</a:t>
            </a:r>
            <a:r>
              <a:rPr lang="en-US" sz="2800" dirty="0"/>
              <a:t>  </a:t>
            </a:r>
            <a:r>
              <a:rPr lang="en-US" sz="2800" dirty="0" err="1"/>
              <a:t>progowej</a:t>
            </a:r>
            <a:r>
              <a:rPr lang="en-US" sz="2800" dirty="0"/>
              <a:t> (threshold)</a:t>
            </a:r>
            <a:br>
              <a:rPr lang="en-US" sz="1800" dirty="0"/>
            </a:br>
            <a:r>
              <a:rPr lang="en-US" sz="1800" dirty="0"/>
              <a:t> </a:t>
            </a:r>
            <a:br>
              <a:rPr lang="en-US" sz="1800" dirty="0"/>
            </a:br>
            <a:r>
              <a:rPr lang="en-US" sz="1800" dirty="0"/>
              <a:t>-Na </a:t>
            </a:r>
            <a:r>
              <a:rPr lang="en-US" sz="1800" dirty="0" err="1"/>
              <a:t>górnym</a:t>
            </a:r>
            <a:r>
              <a:rPr lang="en-US" sz="1800" dirty="0"/>
              <a:t> </a:t>
            </a:r>
            <a:r>
              <a:rPr lang="en-US" sz="1800" dirty="0" err="1"/>
              <a:t>obrazie</a:t>
            </a:r>
            <a:r>
              <a:rPr lang="en-US" sz="1800" dirty="0"/>
              <a:t> threshold 0.25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dolnym</a:t>
            </a:r>
            <a:r>
              <a:rPr lang="en-US" sz="1800" dirty="0"/>
              <a:t> 0.5.</a:t>
            </a:r>
            <a:br>
              <a:rPr lang="en-US" sz="1800" dirty="0"/>
            </a:br>
            <a:r>
              <a:rPr lang="en-US" sz="1800" dirty="0"/>
              <a:t>-</a:t>
            </a:r>
            <a:r>
              <a:rPr lang="pl-PL" sz="1800" dirty="0"/>
              <a:t>Tam gdzie wartość jest mniejsza widać, że oznaczonych zostało więcej nakładających  się na siebie obszarów, co nie jest prawidłowym zachowaniem</a:t>
            </a:r>
            <a:r>
              <a:rPr lang="en-GB" sz="1800" dirty="0"/>
              <a:t>.</a:t>
            </a:r>
            <a:endParaRPr lang="en-US" sz="1800" dirty="0"/>
          </a:p>
        </p:txBody>
      </p:sp>
      <p:pic>
        <p:nvPicPr>
          <p:cNvPr id="4" name="Picture 3" descr="A collage of a person in a red shirt&#10;&#10;Description automatically generated">
            <a:extLst>
              <a:ext uri="{FF2B5EF4-FFF2-40B4-BE49-F238E27FC236}">
                <a16:creationId xmlns:a16="http://schemas.microsoft.com/office/drawing/2014/main" id="{FE3E20C2-1BC4-E105-96EB-C1A6ED10A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284" y="389106"/>
            <a:ext cx="4833843" cy="62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5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9783C-7E80-B690-D2CB-0395A07ED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5DEB-E9B2-16BD-B6CD-D8E8508DA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75" y="536325"/>
            <a:ext cx="6343080" cy="5155660"/>
          </a:xfrm>
        </p:spPr>
        <p:txBody>
          <a:bodyPr/>
          <a:lstStyle/>
          <a:p>
            <a:r>
              <a:rPr lang="en-US" sz="2800" dirty="0" err="1"/>
              <a:t>Wpływ</a:t>
            </a:r>
            <a:r>
              <a:rPr lang="en-US" sz="2800" dirty="0"/>
              <a:t> </a:t>
            </a:r>
            <a:r>
              <a:rPr lang="en-US" sz="2800" dirty="0" err="1"/>
              <a:t>wartości</a:t>
            </a:r>
            <a:r>
              <a:rPr lang="en-US" sz="2800" dirty="0"/>
              <a:t> </a:t>
            </a:r>
            <a:r>
              <a:rPr lang="en-US" sz="2800" dirty="0" err="1"/>
              <a:t>parametru</a:t>
            </a:r>
            <a:r>
              <a:rPr lang="en-US" sz="2800" dirty="0"/>
              <a:t> </a:t>
            </a:r>
            <a:r>
              <a:rPr lang="en-US" sz="2800" dirty="0" err="1"/>
              <a:t>IoU</a:t>
            </a:r>
            <a:br>
              <a:rPr lang="en-US" sz="1800" dirty="0"/>
            </a:br>
            <a:r>
              <a:rPr lang="en-US" sz="1800" dirty="0"/>
              <a:t> </a:t>
            </a:r>
            <a:br>
              <a:rPr lang="en-US" sz="1800" dirty="0"/>
            </a:br>
            <a:r>
              <a:rPr lang="en-US" sz="1800" dirty="0"/>
              <a:t>-</a:t>
            </a:r>
            <a:r>
              <a:rPr lang="pl-PL" sz="1800" dirty="0"/>
              <a:t> Lepszym sposobem na prawidłowe oznaczanie bez wielu nakładających się na tę samą twarz prostokątów jest zastosowanie metody NPS (Non Maximum Supression</a:t>
            </a:r>
            <a:r>
              <a:rPr lang="en-GB" sz="1800" dirty="0"/>
              <a:t>) </a:t>
            </a:r>
            <a:r>
              <a:rPr lang="pl-PL" sz="1800" dirty="0"/>
              <a:t>wykorzystuj</a:t>
            </a:r>
            <a:r>
              <a:rPr lang="en-GB" sz="1800" dirty="0" err="1"/>
              <a:t>ącą</a:t>
            </a:r>
            <a:r>
              <a:rPr lang="en-GB" sz="1800" dirty="0"/>
              <a:t> </a:t>
            </a:r>
            <a:r>
              <a:rPr lang="pl-PL" sz="1800" dirty="0"/>
              <a:t>funkcję Intersection over Union (IoU</a:t>
            </a:r>
            <a:r>
              <a:rPr lang="en-GB" sz="1800" dirty="0"/>
              <a:t>).</a:t>
            </a:r>
            <a:br>
              <a:rPr lang="en-GB" sz="1800" dirty="0"/>
            </a:br>
            <a:r>
              <a:rPr lang="en-GB" sz="1800" dirty="0"/>
              <a:t>- </a:t>
            </a:r>
            <a:r>
              <a:rPr lang="en-GB" sz="1800" dirty="0" err="1"/>
              <a:t>Zastosowanie</a:t>
            </a:r>
            <a:r>
              <a:rPr lang="en-GB" sz="1800" dirty="0"/>
              <a:t> </a:t>
            </a:r>
            <a:r>
              <a:rPr lang="pl-PL" sz="1800" dirty="0"/>
              <a:t>wartości progowej NMS na poziomie 0.2</a:t>
            </a:r>
            <a:r>
              <a:rPr lang="en-GB" sz="1800" dirty="0"/>
              <a:t> (</a:t>
            </a:r>
            <a:r>
              <a:rPr lang="en-GB" sz="1800" dirty="0" err="1"/>
              <a:t>dolny</a:t>
            </a:r>
            <a:r>
              <a:rPr lang="en-GB" sz="1800" dirty="0"/>
              <a:t> </a:t>
            </a:r>
            <a:r>
              <a:rPr lang="en-GB" sz="1800" dirty="0" err="1"/>
              <a:t>obrazek</a:t>
            </a:r>
            <a:r>
              <a:rPr lang="en-GB" sz="1800" dirty="0"/>
              <a:t>)</a:t>
            </a:r>
            <a:r>
              <a:rPr lang="pl-PL" sz="1800" dirty="0"/>
              <a:t> zamiast 0.8</a:t>
            </a:r>
            <a:r>
              <a:rPr lang="en-GB" sz="1800" dirty="0"/>
              <a:t> (</a:t>
            </a:r>
            <a:r>
              <a:rPr lang="en-GB" sz="1800" dirty="0" err="1"/>
              <a:t>górny</a:t>
            </a:r>
            <a:r>
              <a:rPr lang="en-GB" sz="1800" dirty="0"/>
              <a:t>)</a:t>
            </a:r>
            <a:r>
              <a:rPr lang="pl-PL" sz="1800" dirty="0"/>
              <a:t> znacznie poprawiło jakość oznaczeń.</a:t>
            </a:r>
            <a:endParaRPr lang="en-US" sz="1200" dirty="0"/>
          </a:p>
        </p:txBody>
      </p:sp>
      <p:pic>
        <p:nvPicPr>
          <p:cNvPr id="5" name="Picture 4" descr="A group of people in a crowd&#10;&#10;Description automatically generated">
            <a:extLst>
              <a:ext uri="{FF2B5EF4-FFF2-40B4-BE49-F238E27FC236}">
                <a16:creationId xmlns:a16="http://schemas.microsoft.com/office/drawing/2014/main" id="{16889629-EB1A-F5E2-F581-FECEB6BD3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808" y="409213"/>
            <a:ext cx="4666305" cy="603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8E7F-4F54-1F82-4183-A7947791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662457"/>
            <a:ext cx="10634472" cy="1089326"/>
          </a:xfrm>
        </p:spPr>
        <p:txBody>
          <a:bodyPr/>
          <a:lstStyle/>
          <a:p>
            <a:r>
              <a:rPr lang="en-US" sz="4400" dirty="0" err="1"/>
              <a:t>Podsumowanie</a:t>
            </a:r>
            <a:r>
              <a:rPr lang="en-US" sz="4400" dirty="0"/>
              <a:t> </a:t>
            </a:r>
            <a:r>
              <a:rPr lang="en-US" sz="4400" dirty="0" err="1"/>
              <a:t>i</a:t>
            </a:r>
            <a:r>
              <a:rPr lang="en-US" sz="4400" dirty="0"/>
              <a:t> </a:t>
            </a:r>
            <a:r>
              <a:rPr lang="en-US" sz="4400" dirty="0" err="1"/>
              <a:t>wnioski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6835-223C-D406-1A83-403CB8598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17822"/>
            <a:ext cx="10506991" cy="41617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 err="1"/>
              <a:t>Zwiększenie</a:t>
            </a:r>
            <a:r>
              <a:rPr lang="en-US" dirty="0"/>
              <a:t> </a:t>
            </a:r>
            <a:r>
              <a:rPr lang="en-US" dirty="0" err="1"/>
              <a:t>ilości</a:t>
            </a:r>
            <a:r>
              <a:rPr lang="en-US" dirty="0"/>
              <a:t> </a:t>
            </a:r>
            <a:r>
              <a:rPr lang="en-US" dirty="0" err="1"/>
              <a:t>epok</a:t>
            </a:r>
            <a:r>
              <a:rPr lang="en-US" dirty="0"/>
              <a:t> </a:t>
            </a:r>
            <a:r>
              <a:rPr lang="en-US" dirty="0" err="1"/>
              <a:t>treningowych</a:t>
            </a:r>
            <a:r>
              <a:rPr lang="en-US" dirty="0"/>
              <a:t> </a:t>
            </a:r>
            <a:r>
              <a:rPr lang="en-US" dirty="0" err="1"/>
              <a:t>poprawiło</a:t>
            </a:r>
            <a:r>
              <a:rPr lang="en-US" dirty="0"/>
              <a:t> </a:t>
            </a:r>
            <a:r>
              <a:rPr lang="en-US" dirty="0" err="1"/>
              <a:t>wyniki</a:t>
            </a:r>
            <a:r>
              <a:rPr lang="en-US" dirty="0"/>
              <a:t>. </a:t>
            </a:r>
          </a:p>
          <a:p>
            <a:pPr marL="342900" indent="-342900">
              <a:buChar char="•"/>
            </a:pPr>
            <a:r>
              <a:rPr lang="en-US" dirty="0" err="1"/>
              <a:t>Dodanie</a:t>
            </a:r>
            <a:r>
              <a:rPr lang="en-US" dirty="0"/>
              <a:t> </a:t>
            </a:r>
            <a:r>
              <a:rPr lang="en-US" dirty="0" err="1"/>
              <a:t>augumentacji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wpłyneło</a:t>
            </a:r>
            <a:r>
              <a:rPr lang="en-US" dirty="0"/>
              <a:t> </a:t>
            </a:r>
            <a:r>
              <a:rPr lang="en-US" dirty="0" err="1"/>
              <a:t>pozytywnie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wyniki</a:t>
            </a:r>
            <a:r>
              <a:rPr lang="en-US" dirty="0"/>
              <a:t>.</a:t>
            </a:r>
          </a:p>
          <a:p>
            <a:pPr marL="342900" indent="-342900">
              <a:buChar char="•"/>
            </a:pPr>
            <a:r>
              <a:rPr lang="en-US" dirty="0" err="1"/>
              <a:t>Zmniejszenie</a:t>
            </a:r>
            <a:r>
              <a:rPr lang="en-US" dirty="0"/>
              <a:t> </a:t>
            </a:r>
            <a:r>
              <a:rPr lang="en-US" dirty="0" err="1"/>
              <a:t>skali</a:t>
            </a:r>
            <a:r>
              <a:rPr lang="en-US" dirty="0"/>
              <a:t> anchor </a:t>
            </a:r>
            <a:r>
              <a:rPr lang="en-US" dirty="0" err="1"/>
              <a:t>boxów</a:t>
            </a:r>
            <a:r>
              <a:rPr lang="en-US" dirty="0"/>
              <a:t> </a:t>
            </a:r>
            <a:r>
              <a:rPr lang="en-US" dirty="0" err="1"/>
              <a:t>pozytywnie</a:t>
            </a:r>
            <a:r>
              <a:rPr lang="en-US" dirty="0"/>
              <a:t> </a:t>
            </a:r>
            <a:r>
              <a:rPr lang="en-US" dirty="0" err="1"/>
              <a:t>wpłyneło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osiągane</a:t>
            </a:r>
            <a:r>
              <a:rPr lang="en-US" dirty="0"/>
              <a:t> </a:t>
            </a:r>
            <a:r>
              <a:rPr lang="en-US" dirty="0" err="1"/>
              <a:t>wyniki</a:t>
            </a:r>
            <a:r>
              <a:rPr lang="en-US" dirty="0"/>
              <a:t>.</a:t>
            </a:r>
          </a:p>
          <a:p>
            <a:pPr marL="342900" indent="-342900">
              <a:buChar char="•"/>
            </a:pP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będzie</a:t>
            </a:r>
            <a:r>
              <a:rPr lang="en-US" dirty="0"/>
              <a:t> </a:t>
            </a:r>
            <a:r>
              <a:rPr lang="en-US" dirty="0" err="1"/>
              <a:t>podstawą</a:t>
            </a:r>
            <a:r>
              <a:rPr lang="en-US" dirty="0"/>
              <a:t> do </a:t>
            </a:r>
            <a:r>
              <a:rPr lang="en-US" dirty="0" err="1"/>
              <a:t>dalszych</a:t>
            </a:r>
            <a:r>
              <a:rPr lang="en-US" dirty="0"/>
              <a:t> </a:t>
            </a:r>
            <a:r>
              <a:rPr lang="en-US" dirty="0" err="1"/>
              <a:t>eksperymentów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badań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496205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81734"/>
      </a:dk2>
      <a:lt2>
        <a:srgbClr val="F0F3F2"/>
      </a:lt2>
      <a:accent1>
        <a:srgbClr val="E72971"/>
      </a:accent1>
      <a:accent2>
        <a:srgbClr val="D517AE"/>
      </a:accent2>
      <a:accent3>
        <a:srgbClr val="BF29E7"/>
      </a:accent3>
      <a:accent4>
        <a:srgbClr val="5E17D5"/>
      </a:accent4>
      <a:accent5>
        <a:srgbClr val="2932E7"/>
      </a:accent5>
      <a:accent6>
        <a:srgbClr val="176FD5"/>
      </a:accent6>
      <a:hlink>
        <a:srgbClr val="6355C6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337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Seaford</vt:lpstr>
      <vt:lpstr>LevelVTI</vt:lpstr>
      <vt:lpstr>Detekcja twarzy RetinaNet Etap 3</vt:lpstr>
      <vt:lpstr>Zmiany względem etap 2</vt:lpstr>
      <vt:lpstr>Uzyskane wyniki</vt:lpstr>
      <vt:lpstr>Uzyskane wyniki po 60 epokach</vt:lpstr>
      <vt:lpstr>Augumentacja obrazów</vt:lpstr>
      <vt:lpstr>Augumentacja obrazów</vt:lpstr>
      <vt:lpstr>Wpływ wartości  progowej (threshold)   -Na górnym obrazie threshold 0.25 na dolnym 0.5. -Tam gdzie wartość jest mniejsza widać, że oznaczonych zostało więcej nakładających  się na siebie obszarów, co nie jest prawidłowym zachowaniem.</vt:lpstr>
      <vt:lpstr>Wpływ wartości parametru IoU   - Lepszym sposobem na prawidłowe oznaczanie bez wielu nakładających się na tę samą twarz prostokątów jest zastosowanie metody NPS (Non Maximum Supression) wykorzystującą funkcję Intersection over Union (IoU). - Zastosowanie wartości progowej NMS na poziomie 0.2 (dolny obrazek) zamiast 0.8 (górny) znacznie poprawiło jakość oznaczeń.</vt:lpstr>
      <vt:lpstr>Podsumowanie i wnioski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Kwiatkowski</dc:creator>
  <cp:lastModifiedBy>Jan Kwiatkowski</cp:lastModifiedBy>
  <cp:revision>60</cp:revision>
  <dcterms:created xsi:type="dcterms:W3CDTF">2013-07-15T20:26:40Z</dcterms:created>
  <dcterms:modified xsi:type="dcterms:W3CDTF">2024-02-05T16:38:23Z</dcterms:modified>
</cp:coreProperties>
</file>