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5" r:id="rId8"/>
    <p:sldId id="266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E341-1780-AF23-6775-00573DE889CF}" v="1208" dt="2023-12-14T10:46:44.981"/>
    <p1510:client id="{1831383E-EE53-438A-A931-FD4D8323D82B}" v="106" dt="2023-12-12T12:10:59.096"/>
    <p1510:client id="{96B092D7-AAC1-51A5-853C-0CC8ABE69A26}" v="617" dt="2023-12-13T19:56:10.818"/>
    <p1510:client id="{A33A710B-D9D8-1827-ADFC-5CE4758F7506}" v="1308" dt="2023-12-14T01:16:58.541"/>
    <p1510:client id="{C554C6E6-BF0C-0D3E-8818-5BBE6351B64C}" v="153" dt="2023-12-13T21:24:3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-media.nyc.gov/agencies/dcp/assets/files/pdf/data-tools/bytes/dcm.pdf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nyc.gov/site/planning/data-maps/open-data/dwn-digital-city-map.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ata.cityofnewyork.us/City-Government/Points-Of-Interest/rxuy-2muj" TargetMode="External"/><Relationship Id="rId4" Type="http://schemas.openxmlformats.org/officeDocument/2006/relationships/hyperlink" Target="https://data.cityofnewyork.us/api/geospatial/rxuy-2muj?method=export&amp;format=Shapefi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do-spatial-clustering-with-dbscan-c3dbfd9fc4d2" TargetMode="External"/><Relationship Id="rId2" Type="http://schemas.openxmlformats.org/officeDocument/2006/relationships/hyperlink" Target="https://www.dbs.ifi.lmu.de/Publikationen/Papers/Chapter7.revise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ki.fotogrametria.agh.edu.pl/pub/Dydaktyka/CwiczNIBN/Ochalek-DBSCA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d/833y-fsy8/visualization" TargetMode="External"/><Relationship Id="rId2" Type="http://schemas.openxmlformats.org/officeDocument/2006/relationships/hyperlink" Target="https://data.cityofnewyork.us/Public-Safety/NYPD-Shooting-Incident-Data-Historic-/833y-fsy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-media.nyc.gov/agencies/dcp/assets/files/pdf/data-tools/bytes/nypp_metadata.pdf" TargetMode="External"/><Relationship Id="rId2" Type="http://schemas.openxmlformats.org/officeDocument/2006/relationships/hyperlink" Target="https://data.cityofnewyork.us/api/geospatial/78dh-3ptz?method=export&amp;format=Shape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d/5uac-w243/visualization" TargetMode="External"/><Relationship Id="rId2" Type="http://schemas.openxmlformats.org/officeDocument/2006/relationships/hyperlink" Target="https://data.cityofnewyork.us/Public-Safety/NYPD-Complaint-Data-Current-Year-To-Date-/5uac-w2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ata.cityofnewyork.us/City-Government/Facilities-Database/ji82-xba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data.cityofnewyork.us/api/geospatial/2fpa-bnsx?method=export&amp;format=Shape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cityofnewyork.us/City-Government/Facilities-Database-Shapefile/2fpa-bn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2" y="395289"/>
            <a:ext cx="5513167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ea typeface="Calibri Light"/>
                <a:cs typeface="Calibri Light"/>
              </a:rPr>
              <a:t>Implementacja</a:t>
            </a:r>
            <a:r>
              <a:rPr lang="en-US" sz="4000" dirty="0">
                <a:ea typeface="Calibri Light"/>
                <a:cs typeface="Calibri Light"/>
              </a:rPr>
              <a:t> </a:t>
            </a:r>
            <a:r>
              <a:rPr lang="en-US" sz="4000" dirty="0" err="1">
                <a:ea typeface="Calibri Light"/>
                <a:cs typeface="Calibri Light"/>
              </a:rPr>
              <a:t>algorytmu</a:t>
            </a:r>
            <a:r>
              <a:rPr lang="en-US" sz="4000" dirty="0">
                <a:ea typeface="Calibri Light"/>
                <a:cs typeface="Calibri Light"/>
              </a:rPr>
              <a:t> </a:t>
            </a:r>
            <a:r>
              <a:rPr lang="en-US" sz="4000" dirty="0" err="1">
                <a:ea typeface="Calibri Light"/>
                <a:cs typeface="Calibri Light"/>
              </a:rPr>
              <a:t>eksploracji</a:t>
            </a:r>
            <a:r>
              <a:rPr lang="en-US" sz="4000" dirty="0">
                <a:ea typeface="Calibri Light"/>
                <a:cs typeface="Calibri Light"/>
              </a:rPr>
              <a:t> </a:t>
            </a:r>
            <a:r>
              <a:rPr lang="en-US" sz="4000" dirty="0" err="1">
                <a:ea typeface="Calibri Light"/>
                <a:cs typeface="Calibri Light"/>
              </a:rPr>
              <a:t>danych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2000" dirty="0" err="1">
                <a:ea typeface="Calibri Light"/>
                <a:cs typeface="Calibri Light"/>
              </a:rPr>
              <a:t>Prezentacja</a:t>
            </a:r>
            <a:r>
              <a:rPr lang="en-US" sz="2000" dirty="0">
                <a:ea typeface="Calibri Light"/>
                <a:cs typeface="Calibri Light"/>
              </a:rPr>
              <a:t> </a:t>
            </a:r>
            <a:r>
              <a:rPr lang="en-US" sz="2000" dirty="0" err="1">
                <a:ea typeface="Calibri Light"/>
                <a:cs typeface="Calibri Light"/>
              </a:rPr>
              <a:t>kluczowych</a:t>
            </a:r>
            <a:r>
              <a:rPr lang="en-US" sz="2000" dirty="0">
                <a:ea typeface="Calibri Light"/>
                <a:cs typeface="Calibri Light"/>
              </a:rPr>
              <a:t> </a:t>
            </a:r>
            <a:r>
              <a:rPr lang="en-US" sz="2000" dirty="0" err="1">
                <a:ea typeface="Calibri Light"/>
                <a:cs typeface="Calibri Light"/>
              </a:rPr>
              <a:t>elementów</a:t>
            </a:r>
            <a:endParaRPr lang="en-US" sz="40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Jan Kwiatkowski</a:t>
            </a:r>
          </a:p>
          <a:p>
            <a:r>
              <a:rPr lang="en-US" sz="1200">
                <a:solidFill>
                  <a:srgbClr val="000000">
                    <a:alpha val="60000"/>
                  </a:srgbClr>
                </a:solidFill>
                <a:ea typeface="Calibri"/>
                <a:cs typeface="Calibri"/>
              </a:rPr>
              <a:t>Nr. </a:t>
            </a:r>
            <a:r>
              <a:rPr lang="en-US" sz="1200" err="1">
                <a:solidFill>
                  <a:srgbClr val="000000">
                    <a:alpha val="60000"/>
                  </a:srgbClr>
                </a:solidFill>
                <a:ea typeface="Calibri"/>
                <a:cs typeface="Calibri"/>
              </a:rPr>
              <a:t>Indeksu</a:t>
            </a:r>
            <a:r>
              <a:rPr lang="en-US" sz="1200">
                <a:solidFill>
                  <a:srgbClr val="000000">
                    <a:alpha val="60000"/>
                  </a:srgbClr>
                </a:solidFill>
                <a:ea typeface="Calibri"/>
                <a:cs typeface="Calibri"/>
              </a:rPr>
              <a:t> 299374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63CC04D-0EFC-CDCA-184E-D6840BCE4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3" r="28467" b="8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EBE-0D59-0D32-0A0E-8F1A13A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51160"/>
            <a:ext cx="4222455" cy="63296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Zbiór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 </a:t>
            </a:r>
            <a:r>
              <a:rPr lang="en-US" sz="2900" dirty="0"/>
              <a:t>- </a:t>
            </a:r>
            <a:r>
              <a:rPr lang="en-US" sz="2900" dirty="0" err="1"/>
              <a:t>dodatkowy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7A7-F07E-6BA0-A88D-B5B9E814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8" y="776150"/>
            <a:ext cx="6973168" cy="5991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sz="1600" b="1" dirty="0"/>
              <a:t>NYC Digital City Map: </a:t>
            </a:r>
            <a:br>
              <a:rPr lang="en-US" sz="1600" b="1" dirty="0"/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Zbiór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takie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informacje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jak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aktualne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linie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ulic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Nowego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Jorku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parki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granice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miasta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 Jest to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oficjalna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mapa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Nowego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Jorku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 Cyfrowa Mapa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Miasta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(DCM)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składa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się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z 7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mniejszych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zbiorów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w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zawarte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dane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opisujące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jeden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typ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: </a:t>
            </a:r>
            <a:br>
              <a:rPr lang="en-US" dirty="0"/>
            </a:b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Cyfrowa Mapa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Miasta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Linia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Środkowa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Ulicy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Zmiany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Mapy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Miasta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Autostrady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Główne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Ulice,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Zmiany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Nazwy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Ulicy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obszary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Zmiany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Nazwy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Ulicy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linie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Zmiany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Nazwy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Ulicy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punkty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).</a:t>
            </a:r>
            <a:endParaRPr lang="en-US" sz="1100" dirty="0">
              <a:ea typeface="+mn-lt"/>
              <a:cs typeface="+mn-lt"/>
            </a:endParaRPr>
          </a:p>
          <a:p>
            <a:pPr marL="359410" indent="-359410"/>
            <a:r>
              <a:rPr lang="en-US" sz="1000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BYTES of the BIG APPLE - NYC Digital City Map (DCM) - DCP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endParaRPr lang="en-US" sz="100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Opis: 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City Map (DCM) October 2023 (nyc.gov)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00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Format: shapefile. </a:t>
            </a:r>
          </a:p>
          <a:p>
            <a:pPr marL="359410" indent="-359410">
              <a:lnSpc>
                <a:spcPct val="140000"/>
              </a:lnSpc>
            </a:pPr>
            <a:r>
              <a:rPr lang="en-US" sz="1600" b="1" dirty="0"/>
              <a:t>NYC Points Of Interest:</a:t>
            </a:r>
            <a:r>
              <a:rPr lang="en-US" sz="16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br>
              <a:rPr lang="en-US" sz="1600" b="1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Punkty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zainteresowania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wynikiem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tego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co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różne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agencje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miejskie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uważają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za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wspólne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miejsce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lub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punkt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zainteresowania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sz="1000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10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: 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https://data.cityofnewyork.us/api/geospatial/rxuy-2muj?method=export&amp;format=Shapefile</a:t>
            </a:r>
            <a:r>
              <a:rPr lang="en-US" sz="10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 </a:t>
            </a:r>
            <a:r>
              <a:rPr lang="en-US" sz="10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</a:p>
          <a:p>
            <a:pPr marL="359410" indent="-359410"/>
            <a:r>
              <a:rPr lang="en-US" sz="1000" err="1">
                <a:solidFill>
                  <a:srgbClr val="000000"/>
                </a:solidFill>
                <a:ea typeface="+mn-lt"/>
                <a:cs typeface="+mn-lt"/>
              </a:rPr>
              <a:t>Wizualizacja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Points Of Interest | NYC Open Data (cityofnewyork.us)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Format: shapefile. </a:t>
            </a: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9E5E5D25-3666-53DD-6465-EA1485BE9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835" y="69836"/>
            <a:ext cx="3179505" cy="3055807"/>
          </a:xfrm>
          <a:prstGeom prst="rect">
            <a:avLst/>
          </a:prstGeom>
        </p:spPr>
      </p:pic>
      <p:pic>
        <p:nvPicPr>
          <p:cNvPr id="6" name="Picture 5" descr="A map with many red dots&#10;&#10;Description automatically generated">
            <a:extLst>
              <a:ext uri="{FF2B5EF4-FFF2-40B4-BE49-F238E27FC236}">
                <a16:creationId xmlns:a16="http://schemas.microsoft.com/office/drawing/2014/main" id="{B2E79C96-EB37-B099-C119-40A0FFD5D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851" y="3428228"/>
            <a:ext cx="3111909" cy="32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529E-B2AE-498A-093A-06F0941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25591"/>
          </a:xfrm>
        </p:spPr>
        <p:txBody>
          <a:bodyPr/>
          <a:lstStyle/>
          <a:p>
            <a:r>
              <a:rPr lang="en-US" dirty="0" err="1"/>
              <a:t>Eksperymenty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A1CD-158B-CF3B-6CDD-B3064101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98745"/>
            <a:ext cx="10744101" cy="4527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Wykrycie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grup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dla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różnych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wartości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parametru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i="1" dirty="0" err="1">
                <a:solidFill>
                  <a:srgbClr val="000000"/>
                </a:solidFill>
                <a:ea typeface="+mn-lt"/>
                <a:cs typeface="+mn-lt"/>
              </a:rPr>
              <a:t>MinPts</a:t>
            </a:r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Eps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dla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zbioru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NYPD Shooting Incident Data. </a:t>
            </a: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Wygenerowanie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grup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dla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okresów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czasu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dla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zbioru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NYPD Shooting Incident Data. Na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przykład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latach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2006-2008 (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hossa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SP500), 2008 – 2010 (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kryzys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gospodarczy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), 2020-2021 (covid)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Nałożenie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uzyskanych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grup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okręgi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policyjne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NYC police precincts) 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znalezienia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najbardziej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niebezpiecznych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regionów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ramach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możliwości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praca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pozostałymi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zbiorami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91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49D3-0EAE-E3C4-3FD5-42D197E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8141-2A64-59B1-9A69-C6A378CE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"Algorithms and Applications for Spatial Data Mining Martin Ester", Hans-Peter Kriegel, Jörg Sander (University of Munich): 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Untitled Document (lmu.de)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opis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GDBSCAN (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ogólniejsza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wersja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DBSCAN)</a:t>
            </a:r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"Metody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eksploracji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z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systemów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informacji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przestrzennej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" Robert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Bembenik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październik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2006 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  <a:hlinkClick r:id="rId3"/>
              </a:rPr>
              <a:t>https://towardsdatascience.com/lets-do-spatial-clustering-with-dbscan-c3dbfd9fc4d2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  <a:hlinkClick r:id="rId4"/>
              </a:rPr>
              <a:t>PowerPoint Presentation (agh.edu.pl)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669C-C403-9EE5-0095-1FB6D88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Zdefiniowanie</a:t>
            </a:r>
            <a:r>
              <a:rPr lang="en-US" dirty="0"/>
              <a:t> </a:t>
            </a:r>
            <a:r>
              <a:rPr lang="en-US" dirty="0" err="1"/>
              <a:t>temat</a:t>
            </a:r>
            <a:r>
              <a:rPr lang="en-US" dirty="0"/>
              <a:t> (</a:t>
            </a:r>
            <a:r>
              <a:rPr lang="en-US" dirty="0" err="1"/>
              <a:t>celu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2153-B48E-95FD-5F12-6D39FBA0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6" y="1685925"/>
            <a:ext cx="10313134" cy="4983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Wykorzystanie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algorytmu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grupującego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"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DBSCAN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" do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eksploracji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pogrupowania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miejsc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strzelaniń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w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Nowym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Jorku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latach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2006 – 2022. 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Porównanie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uzyskanych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grup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okręgami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policyjnymi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wydobycia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informacji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o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okręgach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policyjnych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Nowego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Jorku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największą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przestępczością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ramach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możliwości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rozszerzenie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eksperymentu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kolejne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zbiory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związane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miastem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Nowy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Jork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porównywanie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wyników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sobą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3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F16-EF8A-8103-CAC5-0DFA89D0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 </a:t>
            </a:r>
            <a:r>
              <a:rPr lang="en-US" err="1"/>
              <a:t>eksploracji</a:t>
            </a:r>
            <a:r>
              <a:rPr lang="en-US"/>
              <a:t> </a:t>
            </a:r>
            <a:r>
              <a:rPr lang="en-US" err="1"/>
              <a:t>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6BFB-F73E-1869-EED2-0C99DD6C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06" y="1685925"/>
            <a:ext cx="11282457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Analiza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problemu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zdefiniowanie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Selekcja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przygotowanie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(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wybranie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tabel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rekordów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zespolenie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czyszczenie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Transformacja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brakujące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konwersja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typów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przekształcenia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rozszerzenie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tabeli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danymi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marL="359410" indent="-35941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Proces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eksploarcji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danych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Przygotowanie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analiza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wyników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8448-9ABA-6E7A-0D4A-E105854C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355"/>
            <a:ext cx="10213200" cy="700607"/>
          </a:xfrm>
        </p:spPr>
        <p:txBody>
          <a:bodyPr/>
          <a:lstStyle/>
          <a:p>
            <a:r>
              <a:rPr lang="en-US" dirty="0" err="1"/>
              <a:t>Architektura</a:t>
            </a:r>
            <a:r>
              <a:rPr lang="en-US" dirty="0"/>
              <a:t> </a:t>
            </a:r>
            <a:r>
              <a:rPr lang="en-US" dirty="0" err="1"/>
              <a:t>rozwiazania</a:t>
            </a:r>
            <a:r>
              <a:rPr lang="en-US" dirty="0"/>
              <a:t> – </a:t>
            </a:r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grupowania</a:t>
            </a:r>
            <a:r>
              <a:rPr lang="en-US" dirty="0"/>
              <a:t> DBSCAN 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2A1125-1645-8213-D897-519469A7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150" y="1517286"/>
            <a:ext cx="5649309" cy="28659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620A0-26EF-1F9A-94A7-514AC9284144}"/>
              </a:ext>
            </a:extLst>
          </p:cNvPr>
          <p:cNvSpPr txBox="1"/>
          <p:nvPr/>
        </p:nvSpPr>
        <p:spPr>
          <a:xfrm>
            <a:off x="188626" y="1345365"/>
            <a:ext cx="467442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Poszukuje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grup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podstawie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gęstości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punktów</a:t>
            </a:r>
            <a:r>
              <a:rPr lang="en-US" sz="1600" dirty="0">
                <a:ea typeface="+mn-lt"/>
                <a:cs typeface="+mn-lt"/>
              </a:rPr>
              <a:t> w </a:t>
            </a:r>
            <a:r>
              <a:rPr lang="en-US" sz="1600" err="1">
                <a:ea typeface="+mn-lt"/>
                <a:cs typeface="+mn-lt"/>
              </a:rPr>
              <a:t>pewnym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regionie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Nie </a:t>
            </a:r>
            <a:r>
              <a:rPr lang="en-US" sz="1600" dirty="0" err="1">
                <a:ea typeface="+mn-lt"/>
                <a:cs typeface="+mn-lt"/>
              </a:rPr>
              <a:t>wymaga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określenia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liczby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grup</a:t>
            </a:r>
            <a:r>
              <a:rPr lang="en-US" sz="1600" dirty="0">
                <a:ea typeface="+mn-lt"/>
                <a:cs typeface="+mn-lt"/>
              </a:rPr>
              <a:t> w </a:t>
            </a:r>
            <a:r>
              <a:rPr lang="en-US" sz="1600" dirty="0" err="1">
                <a:ea typeface="+mn-lt"/>
                <a:cs typeface="+mn-lt"/>
              </a:rPr>
              <a:t>danych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Wewnątrz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każdej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grupy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gęstość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punktów</a:t>
            </a:r>
            <a:r>
              <a:rPr lang="en-US" sz="1600" dirty="0">
                <a:ea typeface="+mn-lt"/>
                <a:cs typeface="+mn-lt"/>
              </a:rPr>
              <a:t> jest </a:t>
            </a:r>
            <a:r>
              <a:rPr lang="en-US" sz="1600" err="1">
                <a:ea typeface="+mn-lt"/>
                <a:cs typeface="+mn-lt"/>
              </a:rPr>
              <a:t>znacząco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wyższa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niż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gęstość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punktów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poza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grupą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Dwa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parametry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i="1" dirty="0">
                <a:ea typeface="+mn-lt"/>
                <a:cs typeface="+mn-lt"/>
              </a:rPr>
              <a:t>Eps </a:t>
            </a:r>
            <a:r>
              <a:rPr lang="en-US" sz="1600" dirty="0">
                <a:ea typeface="+mn-lt"/>
                <a:cs typeface="+mn-lt"/>
              </a:rPr>
              <a:t>— </a:t>
            </a:r>
            <a:r>
              <a:rPr lang="en-US" sz="1600" err="1">
                <a:ea typeface="+mn-lt"/>
                <a:cs typeface="+mn-lt"/>
              </a:rPr>
              <a:t>maksymalny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promień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sąsiedztwa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i="1" err="1">
                <a:ea typeface="+mn-lt"/>
                <a:cs typeface="+mn-lt"/>
              </a:rPr>
              <a:t>MinPts</a:t>
            </a:r>
            <a:r>
              <a:rPr lang="en-US" sz="1600" i="1" dirty="0">
                <a:ea typeface="+mn-lt"/>
                <a:cs typeface="+mn-lt"/>
              </a:rPr>
              <a:t> 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wymagana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minimalna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liczba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punktów</a:t>
            </a:r>
            <a:r>
              <a:rPr lang="en-US" sz="1600" dirty="0">
                <a:ea typeface="+mn-lt"/>
                <a:cs typeface="+mn-lt"/>
              </a:rPr>
              <a:t> w Eps-</a:t>
            </a:r>
            <a:r>
              <a:rPr lang="en-US" sz="1600" err="1">
                <a:ea typeface="+mn-lt"/>
                <a:cs typeface="+mn-lt"/>
              </a:rPr>
              <a:t>sąsiedztwie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Umożliwia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ustalenie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grup</a:t>
            </a:r>
            <a:r>
              <a:rPr lang="en-US" sz="1600" dirty="0">
                <a:ea typeface="+mn-lt"/>
                <a:cs typeface="+mn-lt"/>
              </a:rPr>
              <a:t> o </a:t>
            </a:r>
            <a:r>
              <a:rPr lang="en-US" sz="1600" err="1">
                <a:ea typeface="+mn-lt"/>
                <a:cs typeface="+mn-lt"/>
              </a:rPr>
              <a:t>dowolnym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kształcie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identyfikację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danych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stanowiących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szum</a:t>
            </a:r>
            <a:r>
              <a:rPr lang="en-US" sz="1600" dirty="0">
                <a:ea typeface="+mn-lt"/>
                <a:cs typeface="+mn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8A8A7-96CB-73DA-1D2E-F83389087447}"/>
              </a:ext>
            </a:extLst>
          </p:cNvPr>
          <p:cNvSpPr txBox="1"/>
          <p:nvPr/>
        </p:nvSpPr>
        <p:spPr>
          <a:xfrm>
            <a:off x="4521408" y="5049812"/>
            <a:ext cx="751569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7"/>
            <a:r>
              <a:rPr lang="en-US" sz="1400" b="1" err="1"/>
              <a:t>Algorytm</a:t>
            </a:r>
            <a:endParaRPr lang="en-US" sz="1400" b="1"/>
          </a:p>
          <a:p>
            <a:pPr marL="342900" indent="-342900">
              <a:buAutoNum type="arabicPeriod"/>
            </a:pPr>
            <a:r>
              <a:rPr lang="en-US" sz="1400" dirty="0" err="1"/>
              <a:t>Wybierz</a:t>
            </a:r>
            <a:r>
              <a:rPr lang="en-US" sz="1400" dirty="0"/>
              <a:t> </a:t>
            </a:r>
            <a:r>
              <a:rPr lang="en-US" sz="1400" dirty="0" err="1"/>
              <a:t>dowolny</a:t>
            </a:r>
            <a:r>
              <a:rPr lang="en-US" sz="1400" dirty="0"/>
              <a:t> </a:t>
            </a:r>
            <a:r>
              <a:rPr lang="en-US" sz="1400" dirty="0" err="1"/>
              <a:t>punkt</a:t>
            </a:r>
            <a:r>
              <a:rPr lang="en-US" sz="1400" dirty="0"/>
              <a:t> </a:t>
            </a:r>
            <a:r>
              <a:rPr lang="en-US" sz="1400" i="1" dirty="0"/>
              <a:t>p</a:t>
            </a:r>
            <a:endParaRPr lang="en-US"/>
          </a:p>
          <a:p>
            <a:pPr marL="342900" indent="-342900">
              <a:buAutoNum type="arabicPeriod"/>
            </a:pPr>
            <a:r>
              <a:rPr lang="en-US" sz="1400" err="1"/>
              <a:t>Wyszukaj</a:t>
            </a:r>
            <a:r>
              <a:rPr lang="en-US" sz="1400" dirty="0"/>
              <a:t> </a:t>
            </a:r>
            <a:r>
              <a:rPr lang="en-US" sz="1400" err="1"/>
              <a:t>wszystkie</a:t>
            </a:r>
            <a:r>
              <a:rPr lang="en-US" sz="1400" dirty="0"/>
              <a:t> </a:t>
            </a:r>
            <a:r>
              <a:rPr lang="en-US" sz="1400" err="1"/>
              <a:t>punkty</a:t>
            </a:r>
            <a:r>
              <a:rPr lang="en-US" sz="1400" dirty="0"/>
              <a:t> </a:t>
            </a:r>
            <a:r>
              <a:rPr lang="en-US" sz="1400" err="1"/>
              <a:t>gęstościowo</a:t>
            </a:r>
            <a:r>
              <a:rPr lang="en-US" sz="1400" dirty="0"/>
              <a:t> </a:t>
            </a:r>
            <a:r>
              <a:rPr lang="en-US" sz="1400" err="1"/>
              <a:t>osiągalne</a:t>
            </a:r>
            <a:r>
              <a:rPr lang="en-US" sz="1400" dirty="0"/>
              <a:t> z </a:t>
            </a:r>
            <a:r>
              <a:rPr lang="en-US" sz="1400" i="1" dirty="0"/>
              <a:t>p</a:t>
            </a:r>
            <a:r>
              <a:rPr lang="en-US" sz="1400" dirty="0"/>
              <a:t> w </a:t>
            </a:r>
            <a:r>
              <a:rPr lang="en-US" sz="1400" err="1"/>
              <a:t>odniesieniu</a:t>
            </a:r>
            <a:r>
              <a:rPr lang="en-US" sz="1400" dirty="0"/>
              <a:t> do </a:t>
            </a:r>
            <a:r>
              <a:rPr lang="en-US" sz="1400" i="1" dirty="0"/>
              <a:t>Eps </a:t>
            </a:r>
            <a:r>
              <a:rPr lang="en-US" sz="1400" err="1"/>
              <a:t>i</a:t>
            </a:r>
            <a:r>
              <a:rPr lang="en-US" sz="1400" dirty="0"/>
              <a:t> </a:t>
            </a:r>
            <a:r>
              <a:rPr lang="en-US" sz="1400" i="1" err="1"/>
              <a:t>MinPts</a:t>
            </a:r>
            <a:endParaRPr lang="en-US" sz="1400" i="1" dirty="0"/>
          </a:p>
          <a:p>
            <a:pPr marL="342900" indent="-342900">
              <a:buAutoNum type="arabicPeriod"/>
            </a:pPr>
            <a:r>
              <a:rPr lang="en-US" sz="1400" err="1"/>
              <a:t>Jeżeli</a:t>
            </a:r>
            <a:r>
              <a:rPr lang="en-US" sz="1400" dirty="0"/>
              <a:t> </a:t>
            </a:r>
            <a:r>
              <a:rPr lang="en-US" sz="1400" i="1" dirty="0"/>
              <a:t>p </a:t>
            </a:r>
            <a:r>
              <a:rPr lang="en-US" sz="1400" dirty="0"/>
              <a:t>jest </a:t>
            </a:r>
            <a:r>
              <a:rPr lang="en-US" sz="1400" err="1"/>
              <a:t>punktem</a:t>
            </a:r>
            <a:r>
              <a:rPr lang="en-US" sz="1400" dirty="0"/>
              <a:t> </a:t>
            </a:r>
            <a:r>
              <a:rPr lang="en-US" sz="1400" err="1"/>
              <a:t>głównym</a:t>
            </a:r>
            <a:r>
              <a:rPr lang="en-US" sz="1400" dirty="0"/>
              <a:t> </a:t>
            </a:r>
            <a:r>
              <a:rPr lang="en-US" sz="1400" err="1"/>
              <a:t>tworzona</a:t>
            </a:r>
            <a:r>
              <a:rPr lang="en-US" sz="1400" dirty="0"/>
              <a:t> jest </a:t>
            </a:r>
            <a:r>
              <a:rPr lang="en-US" sz="1400" err="1"/>
              <a:t>grupa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Jeśli</a:t>
            </a:r>
            <a:r>
              <a:rPr lang="en-US" sz="1400" dirty="0"/>
              <a:t> p jest </a:t>
            </a:r>
            <a:r>
              <a:rPr lang="en-US" sz="1400" dirty="0" err="1"/>
              <a:t>punktem</a:t>
            </a:r>
            <a:r>
              <a:rPr lang="en-US" sz="1400" dirty="0"/>
              <a:t> </a:t>
            </a:r>
            <a:r>
              <a:rPr lang="en-US" sz="1400" dirty="0" err="1"/>
              <a:t>brzegowym</a:t>
            </a:r>
            <a:r>
              <a:rPr lang="en-US" sz="1400" dirty="0"/>
              <a:t>, </a:t>
            </a:r>
            <a:r>
              <a:rPr lang="en-US" sz="1400" dirty="0" err="1"/>
              <a:t>żaden</a:t>
            </a:r>
            <a:r>
              <a:rPr lang="en-US" sz="1400" dirty="0"/>
              <a:t> </a:t>
            </a:r>
            <a:r>
              <a:rPr lang="en-US" sz="1400" dirty="0" err="1"/>
              <a:t>punkt</a:t>
            </a:r>
            <a:r>
              <a:rPr lang="en-US" sz="1400" dirty="0"/>
              <a:t> </a:t>
            </a:r>
            <a:r>
              <a:rPr lang="en-US" sz="1400" dirty="0" err="1"/>
              <a:t>nie</a:t>
            </a:r>
            <a:r>
              <a:rPr lang="en-US" sz="1400" dirty="0"/>
              <a:t> jest </a:t>
            </a:r>
            <a:r>
              <a:rPr lang="en-US" sz="1400" dirty="0" err="1"/>
              <a:t>gęstościowo</a:t>
            </a:r>
            <a:r>
              <a:rPr lang="en-US" sz="1400" dirty="0"/>
              <a:t> </a:t>
            </a:r>
            <a:r>
              <a:rPr lang="en-US" sz="1400" dirty="0" err="1"/>
              <a:t>osiągalny</a:t>
            </a:r>
            <a:r>
              <a:rPr lang="en-US" sz="1400" dirty="0"/>
              <a:t> z </a:t>
            </a:r>
            <a:r>
              <a:rPr lang="en-US" sz="1400" i="1" dirty="0"/>
              <a:t>p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DBSCAN </a:t>
            </a:r>
            <a:r>
              <a:rPr lang="en-US" sz="1400" dirty="0" err="1"/>
              <a:t>odwiedz</a:t>
            </a:r>
            <a:r>
              <a:rPr lang="en-US" sz="1400" dirty="0"/>
              <a:t> </a:t>
            </a:r>
            <a:r>
              <a:rPr lang="en-US" sz="1400" dirty="0" err="1"/>
              <a:t>kolejny</a:t>
            </a:r>
            <a:r>
              <a:rPr lang="en-US" sz="1400" dirty="0"/>
              <a:t> </a:t>
            </a:r>
            <a:r>
              <a:rPr lang="en-US" sz="1400" dirty="0" err="1"/>
              <a:t>punkt</a:t>
            </a:r>
            <a:r>
              <a:rPr lang="en-US" sz="1400" dirty="0"/>
              <a:t> w </a:t>
            </a:r>
            <a:r>
              <a:rPr lang="en-US" sz="1400" dirty="0" err="1"/>
              <a:t>bazie</a:t>
            </a:r>
            <a:r>
              <a:rPr lang="en-US" sz="1400" dirty="0"/>
              <a:t> </a:t>
            </a:r>
            <a:r>
              <a:rPr lang="en-US" sz="1400" dirty="0" err="1"/>
              <a:t>danych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Kontynuuje</a:t>
            </a:r>
            <a:r>
              <a:rPr lang="en-US" sz="1400" dirty="0"/>
              <a:t> </a:t>
            </a:r>
            <a:r>
              <a:rPr lang="en-US" sz="1400" dirty="0" err="1"/>
              <a:t>proces</a:t>
            </a:r>
            <a:r>
              <a:rPr lang="en-US" sz="1400" dirty="0"/>
              <a:t>, </a:t>
            </a:r>
            <a:r>
              <a:rPr lang="en-US" sz="1400" dirty="0" err="1"/>
              <a:t>aż</a:t>
            </a:r>
            <a:r>
              <a:rPr lang="en-US" sz="1400" dirty="0"/>
              <a:t> do </a:t>
            </a:r>
            <a:r>
              <a:rPr lang="en-US" sz="1400" dirty="0" err="1"/>
              <a:t>przetworzenia</a:t>
            </a:r>
            <a:r>
              <a:rPr lang="en-US" sz="1400" dirty="0"/>
              <a:t> </a:t>
            </a:r>
            <a:r>
              <a:rPr lang="en-US" sz="1400" dirty="0" err="1"/>
              <a:t>wszystkich</a:t>
            </a:r>
            <a:r>
              <a:rPr lang="en-US" sz="1400" dirty="0"/>
              <a:t> </a:t>
            </a:r>
            <a:r>
              <a:rPr lang="en-US" sz="1400" dirty="0" err="1"/>
              <a:t>punktów</a:t>
            </a:r>
            <a:r>
              <a:rPr lang="en-US" sz="1400" dirty="0"/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3805-D47C-590A-E69B-AB8514A6DC3A}"/>
              </a:ext>
            </a:extLst>
          </p:cNvPr>
          <p:cNvSpPr txBox="1"/>
          <p:nvPr/>
        </p:nvSpPr>
        <p:spPr>
          <a:xfrm>
            <a:off x="7341434" y="1189219"/>
            <a:ext cx="19056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 err="1"/>
              <a:t>Pseudokod</a:t>
            </a:r>
          </a:p>
        </p:txBody>
      </p:sp>
      <p:pic>
        <p:nvPicPr>
          <p:cNvPr id="7" name="Picture 6" descr="A green and blue dots&#10;&#10;Description automatically generated">
            <a:extLst>
              <a:ext uri="{FF2B5EF4-FFF2-40B4-BE49-F238E27FC236}">
                <a16:creationId xmlns:a16="http://schemas.microsoft.com/office/drawing/2014/main" id="{E08EAA5D-535E-E058-13EF-EFA99FAD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4" y="4674978"/>
            <a:ext cx="1851909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D269-56B1-701D-DD9F-F1126C86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Wybrane</a:t>
            </a:r>
            <a:r>
              <a:rPr lang="en-US"/>
              <a:t> </a:t>
            </a:r>
            <a:r>
              <a:rPr lang="en-US" err="1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ECC-BC35-22CD-981C-93389A41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Środowisko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wykonawcze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Google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Colaboratory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PyCharm.</a:t>
            </a: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Język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Python </a:t>
            </a:r>
          </a:p>
          <a:p>
            <a:pPr marL="359410" indent="-359410"/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Biblioteki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GeoPandas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Contextily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Matplotlib, Shapely, NumPy</a:t>
            </a:r>
          </a:p>
        </p:txBody>
      </p:sp>
    </p:spTree>
    <p:extLst>
      <p:ext uri="{BB962C8B-B14F-4D97-AF65-F5344CB8AC3E}">
        <p14:creationId xmlns:p14="http://schemas.microsoft.com/office/powerpoint/2010/main" val="3087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A5EBE-0D59-0D32-0A0E-8F1A13A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149482"/>
            <a:ext cx="4078800" cy="602237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err="1"/>
              <a:t>Zbiór</a:t>
            </a:r>
            <a:r>
              <a:rPr lang="en-US"/>
              <a:t> </a:t>
            </a:r>
            <a:r>
              <a:rPr lang="en-US" err="1"/>
              <a:t>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7A7-F07E-6BA0-A88D-B5B9E814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8" y="776150"/>
            <a:ext cx="6094411" cy="5991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b="1" dirty="0"/>
              <a:t>NYPD Shooting Incident Data (Historic): </a:t>
            </a:r>
            <a:br>
              <a:rPr lang="en-US" sz="1600" b="1" dirty="0">
                <a:ea typeface="+mn-lt"/>
                <a:cs typeface="+mn-lt"/>
              </a:rPr>
            </a:b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Lista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wszystkich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strzelanin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miały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miejsce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w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Nowym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Jorku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od 2006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roku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do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końca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2022.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27312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wierszy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pojedyńczych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zdarzeń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oraz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22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kolumny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 </a:t>
            </a:r>
          </a:p>
          <a:p>
            <a:pPr marL="359410" indent="-359410">
              <a:lnSpc>
                <a:spcPct val="140000"/>
              </a:lnSpc>
            </a:pP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NYPD Shooting Incident Data (Historic) | NYC Open Data (cityofnewyork.us)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      </a:t>
            </a:r>
          </a:p>
          <a:p>
            <a:pPr marL="359410" indent="-359410">
              <a:lnSpc>
                <a:spcPct val="140000"/>
              </a:lnSpc>
            </a:pP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Opis: 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https://data.cityofnewyork.us/Public-Safety/NYPD-Shooting-Incident-Data-Historic-/833y-fsy8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</a:p>
          <a:p>
            <a:pPr marL="359410" indent="-359410">
              <a:lnSpc>
                <a:spcPct val="140000"/>
              </a:lnSpc>
            </a:pP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Wizualizacja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https://data.cityofnewyork.us/d/833y-fsy8/visualization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</a:p>
          <a:p>
            <a:pPr marL="359410" indent="-359410">
              <a:lnSpc>
                <a:spcPct val="140000"/>
              </a:lnSpc>
            </a:pP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Format: shapefile.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map of a city with orange dots&#10;&#10;Description automatically generated">
            <a:extLst>
              <a:ext uri="{FF2B5EF4-FFF2-40B4-BE49-F238E27FC236}">
                <a16:creationId xmlns:a16="http://schemas.microsoft.com/office/drawing/2014/main" id="{313AFB3A-DFB6-6166-1E38-9783AC39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546" y="138667"/>
            <a:ext cx="3561919" cy="3253476"/>
          </a:xfrm>
          <a:prstGeom prst="rect">
            <a:avLst/>
          </a:prstGeom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DA33C2B-C906-719E-B7B5-94F21DF75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55" y="3449183"/>
            <a:ext cx="10314036" cy="32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EBE-0D59-0D32-0A0E-8F1A13A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51160"/>
            <a:ext cx="4078800" cy="63296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err="1"/>
              <a:t>Zbiór</a:t>
            </a:r>
            <a:r>
              <a:rPr lang="en-US"/>
              <a:t> </a:t>
            </a:r>
            <a:r>
              <a:rPr lang="en-US" err="1"/>
              <a:t>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7A7-F07E-6BA0-A88D-B5B9E814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8" y="776150"/>
            <a:ext cx="6094411" cy="5991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sz="1600" b="1" dirty="0"/>
              <a:t>NYC police precincts: </a:t>
            </a:r>
            <a:br>
              <a:rPr lang="en-US" sz="1600" b="1" dirty="0"/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Zbiór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informacje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temat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okręgów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policyjnych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Składa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się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z 77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okręgów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opisanych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przy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pomocy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4 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atrybutów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 </a:t>
            </a:r>
            <a:endParaRPr lang="en-US" sz="1100" dirty="0" err="1">
              <a:solidFill>
                <a:srgbClr val="555555"/>
              </a:solidFill>
              <a:ea typeface="+mn-lt"/>
              <a:cs typeface="+mn-lt"/>
            </a:endParaRPr>
          </a:p>
          <a:p>
            <a:pPr marL="359410" indent="-359410"/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https://data.cityofnewyork.us/api/geospatial/78dh-3ptz?method=export&amp;format=Shapefile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endParaRPr lang="en-US" sz="8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Opis: 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York City Police Precints Metadata - Release 23D (nyc.gov)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Format: shapefile. </a:t>
            </a:r>
          </a:p>
          <a:p>
            <a:pPr marL="359410" indent="-359410">
              <a:lnSpc>
                <a:spcPct val="140000"/>
              </a:lnSpc>
            </a:pP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>
              <a:lnSpc>
                <a:spcPct val="140000"/>
              </a:lnSpc>
            </a:pP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9EBF4B05-01FD-7ACC-AB73-CA69DA745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97" y="141315"/>
            <a:ext cx="4476135" cy="4492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C0B6D4-48DC-8AAC-83AA-3952FF273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68" y="2867182"/>
            <a:ext cx="6473312" cy="8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A5EBE-0D59-0D32-0A0E-8F1A13A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149482"/>
            <a:ext cx="4228701" cy="602237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 err="1"/>
              <a:t>Zbiór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- </a:t>
            </a:r>
            <a:r>
              <a:rPr lang="en-US" dirty="0" err="1"/>
              <a:t>dodatkowy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7A7-F07E-6BA0-A88D-B5B9E814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8" y="776150"/>
            <a:ext cx="5989943" cy="5991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lnSpc>
                <a:spcPct val="140000"/>
              </a:lnSpc>
            </a:pPr>
            <a:r>
              <a:rPr lang="en-US" sz="1600" b="1" dirty="0"/>
              <a:t>NYPD Complaint Data Current: </a:t>
            </a:r>
            <a:br>
              <a:rPr lang="en-US" sz="1600" b="1" dirty="0"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Bardzo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duży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zbiór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danych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zawierający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spis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wszystkich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ważnych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przestępstw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wykroczeń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naruszeń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prawa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zgłoszonych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do NYPD.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415000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wierszy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pojedyńczych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zdarzeń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oraz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36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kolumn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opisują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między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innymi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: 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typ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przestępstwa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lokalizacje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przestępstwa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datę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zdarzenia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płeć,itp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 </a:t>
            </a:r>
            <a:b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Zbiór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wymaga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obszernego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przygotowania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wiele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brakujących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wartości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oraz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b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historycznych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wyników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</a:t>
            </a:r>
          </a:p>
          <a:p>
            <a:pPr marL="359410" indent="-359410">
              <a:lnSpc>
                <a:spcPct val="140000"/>
              </a:lnSpc>
            </a:pPr>
            <a:r>
              <a:rPr lang="en-US" sz="90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NYPD Complaint Data Current (Year To Date) | NYC Open Data (cityofnewyork.us)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359410" indent="-359410">
              <a:lnSpc>
                <a:spcPct val="140000"/>
              </a:lnSpc>
            </a:pPr>
            <a:r>
              <a:rPr lang="en-US" sz="900" err="1">
                <a:solidFill>
                  <a:srgbClr val="000000"/>
                </a:solidFill>
                <a:ea typeface="+mn-lt"/>
                <a:cs typeface="+mn-lt"/>
              </a:rPr>
              <a:t>Wizualizacja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| NYC Open Data (cityofnewyork.us)</a:t>
            </a:r>
            <a:r>
              <a:rPr lang="en-US" sz="9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359410" indent="-359410">
              <a:lnSpc>
                <a:spcPct val="140000"/>
              </a:lnSpc>
            </a:pPr>
            <a:r>
              <a:rPr lang="en-US" sz="900" dirty="0">
                <a:solidFill>
                  <a:srgbClr val="000000"/>
                </a:solidFill>
                <a:ea typeface="+mn-lt"/>
                <a:cs typeface="+mn-lt"/>
              </a:rPr>
              <a:t>Format: shapefile. </a:t>
            </a:r>
          </a:p>
          <a:p>
            <a:pPr marL="359410" indent="-359410">
              <a:lnSpc>
                <a:spcPct val="140000"/>
              </a:lnSpc>
            </a:pPr>
            <a:endParaRPr lang="en-US" sz="9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>
              <a:lnSpc>
                <a:spcPct val="140000"/>
              </a:lnSpc>
            </a:pP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0E846000-D9CD-FF89-75E9-F5F0C18B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90" y="749489"/>
            <a:ext cx="4297925" cy="38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EBE-0D59-0D32-0A0E-8F1A13A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51160"/>
            <a:ext cx="4135013" cy="63296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Zbiór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 </a:t>
            </a:r>
            <a:r>
              <a:rPr lang="en-US" sz="2900" dirty="0"/>
              <a:t>- </a:t>
            </a:r>
            <a:r>
              <a:rPr lang="en-US" sz="2900" dirty="0" err="1"/>
              <a:t>dodatkowy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7A7-F07E-6BA0-A88D-B5B9E814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8" y="776150"/>
            <a:ext cx="6094411" cy="5991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sz="1600" b="1" dirty="0"/>
              <a:t>NYC Facilities: </a:t>
            </a:r>
            <a:br>
              <a:rPr lang="en-US" sz="1600" b="1" dirty="0">
                <a:ea typeface="+mn-lt"/>
                <a:cs typeface="+mn-lt"/>
              </a:rPr>
            </a:b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Zbiór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informacje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o 34171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obiektach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miejscach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wiersze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własnością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miasta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(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użyteczności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publicznej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).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to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między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innymi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szkoły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transport,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parkingi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szpitale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itp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Każdy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obiekt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opisany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jest za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pomocą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35 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kolumn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które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zawierają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takie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informacje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jak 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nazwa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obiektu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grupa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obiektu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typ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obiektu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[599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możliwych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wartości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],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współrzędne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geograficzne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, </a:t>
            </a:r>
            <a:r>
              <a:rPr lang="en-US" sz="1100" dirty="0" err="1">
                <a:solidFill>
                  <a:srgbClr val="555555"/>
                </a:solidFill>
                <a:ea typeface="+mn-lt"/>
                <a:cs typeface="+mn-lt"/>
              </a:rPr>
              <a:t>itp</a:t>
            </a:r>
            <a:r>
              <a:rPr lang="en-US" sz="1100" dirty="0">
                <a:solidFill>
                  <a:srgbClr val="555555"/>
                </a:solidFill>
                <a:ea typeface="+mn-lt"/>
                <a:cs typeface="+mn-lt"/>
              </a:rPr>
              <a:t>. </a:t>
            </a:r>
            <a:endParaRPr lang="en-US" sz="1100" dirty="0" err="1">
              <a:solidFill>
                <a:srgbClr val="555555"/>
              </a:solidFill>
              <a:ea typeface="+mn-lt"/>
              <a:cs typeface="+mn-lt"/>
            </a:endParaRPr>
          </a:p>
          <a:p>
            <a:pPr marL="359410" indent="-359410"/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Zbiór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https://data.cityofnewyork.us/api/geospatial/2fpa-bnsx?method=export&amp;format=Shapefile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   </a:t>
            </a:r>
            <a:endParaRPr lang="en-US" sz="8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Opis: 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Facilities Database | NYC Open Data (cityofnewyork.us)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endParaRPr lang="en-US" dirty="0"/>
          </a:p>
          <a:p>
            <a:pPr marL="359410" indent="-359410">
              <a:lnSpc>
                <a:spcPct val="140000"/>
              </a:lnSpc>
            </a:pP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Wizualizacja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Facilities Database - Shapefile | NYC Open Data (cityofnewyork.us)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endParaRPr lang="en-US" dirty="0"/>
          </a:p>
          <a:p>
            <a:pPr marL="359410" indent="-359410">
              <a:lnSpc>
                <a:spcPct val="140000"/>
              </a:lnSpc>
            </a:pP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Format: shapefile. </a:t>
            </a:r>
          </a:p>
          <a:p>
            <a:pPr marL="359410" indent="-359410">
              <a:lnSpc>
                <a:spcPct val="140000"/>
              </a:lnSpc>
            </a:pP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Możliwe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'</a:t>
            </a: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dziedziny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' </a:t>
            </a: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obiektu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 [7]: </a:t>
            </a:r>
            <a:br>
              <a:rPr lang="en-US" dirty="0"/>
            </a:b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>
              <a:lnSpc>
                <a:spcPct val="140000"/>
              </a:lnSpc>
            </a:pP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>
              <a:lnSpc>
                <a:spcPct val="140000"/>
              </a:lnSpc>
            </a:pPr>
            <a:endParaRPr lang="en-US" sz="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59410" indent="-359410">
              <a:lnSpc>
                <a:spcPct val="140000"/>
              </a:lnSpc>
            </a:pP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Możliwe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grupy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800" dirty="0" err="1">
                <a:solidFill>
                  <a:srgbClr val="000000"/>
                </a:solidFill>
                <a:ea typeface="+mn-lt"/>
                <a:cs typeface="+mn-lt"/>
              </a:rPr>
              <a:t>obiektu</a:t>
            </a:r>
            <a:r>
              <a:rPr lang="en-US" sz="800" dirty="0">
                <a:solidFill>
                  <a:srgbClr val="000000"/>
                </a:solidFill>
                <a:ea typeface="+mn-lt"/>
                <a:cs typeface="+mn-lt"/>
              </a:rPr>
              <a:t> [25]: 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728AC3D0-050F-492E-60A9-5B3D94BFE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42" y="271533"/>
            <a:ext cx="4611327" cy="4649594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5364DFE-574F-8FC9-B4F1-22AF14AC0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35" y="3960699"/>
            <a:ext cx="2644878" cy="774006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D4A24EC-3C80-7E22-5D45-D7E5E90C4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836" y="5031632"/>
            <a:ext cx="1895169" cy="1544945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5605C59-931F-5799-9CC5-B84A48DBE1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4546" y="5032984"/>
            <a:ext cx="1618635" cy="13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498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A1D2F"/>
      </a:dk2>
      <a:lt2>
        <a:srgbClr val="F0F0F3"/>
      </a:lt2>
      <a:accent1>
        <a:srgbClr val="9DA812"/>
      </a:accent1>
      <a:accent2>
        <a:srgbClr val="CE9425"/>
      </a:accent2>
      <a:accent3>
        <a:srgbClr val="6AB220"/>
      </a:accent3>
      <a:accent4>
        <a:srgbClr val="1783D5"/>
      </a:accent4>
      <a:accent5>
        <a:srgbClr val="2946E7"/>
      </a:accent5>
      <a:accent6>
        <a:srgbClr val="5323D7"/>
      </a:accent6>
      <a:hlink>
        <a:srgbClr val="49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FrostyVTI</vt:lpstr>
      <vt:lpstr>Implementacja algorytmu eksploracji danych Prezentacja kluczowych elementów</vt:lpstr>
      <vt:lpstr>Zdefiniowanie temat (celu)</vt:lpstr>
      <vt:lpstr>Proces eksploracji danych</vt:lpstr>
      <vt:lpstr>Architektura rozwiazania – algorytm grupowania DBSCAN </vt:lpstr>
      <vt:lpstr>Wybrane technologie</vt:lpstr>
      <vt:lpstr>Zbiór danych</vt:lpstr>
      <vt:lpstr>Zbiór danych</vt:lpstr>
      <vt:lpstr>Zbiór danych - dodatkowy</vt:lpstr>
      <vt:lpstr>Zbiór danych - dodatkowy</vt:lpstr>
      <vt:lpstr>Zbiór danych - dodatkowy</vt:lpstr>
      <vt:lpstr>Eksperymenty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504</cp:revision>
  <dcterms:created xsi:type="dcterms:W3CDTF">2023-12-12T10:22:15Z</dcterms:created>
  <dcterms:modified xsi:type="dcterms:W3CDTF">2023-12-14T10:46:50Z</dcterms:modified>
</cp:coreProperties>
</file>