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embeddedFontLst>
    <p:embeddedFont>
      <p:font typeface="Gill Sans" panose="020B0604020202020204" charset="0"/>
      <p:regular r:id="rId14"/>
      <p:bold r:id="rId15"/>
    </p:embeddedFont>
    <p:embeddedFont>
      <p:font typeface="Impact" panose="020B0806030902050204" pitchFamily="3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 title="scalloped circle"/>
          <p:cNvSpPr/>
          <p:nvPr/>
        </p:nvSpPr>
        <p:spPr>
          <a:xfrm>
            <a:off x="3557016" y="630936"/>
            <a:ext cx="5235575" cy="5229225"/>
          </a:xfrm>
          <a:custGeom>
            <a:avLst/>
            <a:gdLst/>
            <a:ahLst/>
            <a:cxnLst/>
            <a:rect l="l" t="t" r="r" b="b"/>
            <a:pathLst>
              <a:path w="3298" h="3294" extrusionOk="0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Impact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 i="0" cap="none">
                <a:solidFill>
                  <a:schemeClr val="dk2"/>
                </a:solidFill>
              </a:defRPr>
            </a:lvl1pPr>
            <a:lvl2pPr lvl="1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1078523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5E0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4180332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5E0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9067218" y="6375679"/>
            <a:ext cx="2329723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body" idx="1"/>
          </p:nvPr>
        </p:nvSpPr>
        <p:spPr>
          <a:xfrm rot="5400000">
            <a:off x="4544043" y="-1006365"/>
            <a:ext cx="3593591" cy="10178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>
            <a:spLocks noGrp="1"/>
          </p:cNvSpPr>
          <p:nvPr>
            <p:ph type="title"/>
          </p:nvPr>
        </p:nvSpPr>
        <p:spPr>
          <a:xfrm rot="5400000">
            <a:off x="8012185" y="2436522"/>
            <a:ext cx="5600404" cy="149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body" idx="1"/>
          </p:nvPr>
        </p:nvSpPr>
        <p:spPr>
          <a:xfrm rot="5400000">
            <a:off x="2653390" y="-1013705"/>
            <a:ext cx="5600405" cy="8392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400"/>
              <a:buFont typeface="Impact"/>
              <a:buNone/>
              <a:defRPr sz="84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 i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dt" idx="10"/>
          </p:nvPr>
        </p:nvSpPr>
        <p:spPr>
          <a:xfrm>
            <a:off x="3236546" y="6375679"/>
            <a:ext cx="1493947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ftr" idx="11"/>
          </p:nvPr>
        </p:nvSpPr>
        <p:spPr>
          <a:xfrm>
            <a:off x="5279064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sldNum" idx="12"/>
          </p:nvPr>
        </p:nvSpPr>
        <p:spPr>
          <a:xfrm>
            <a:off x="9942434" y="6375679"/>
            <a:ext cx="1487566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5" name="Google Shape;105;p14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06" name="Google Shape;106;p14" title="left scallop shape"/>
            <p:cNvSpPr/>
            <p:nvPr/>
          </p:nvSpPr>
          <p:spPr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l" t="t" r="r" b="b"/>
              <a:pathLst>
                <a:path w="1773" h="4320" extrusionOk="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107" name="Google Shape;107;p14" title="left scallop inline"/>
            <p:cNvSpPr/>
            <p:nvPr/>
          </p:nvSpPr>
          <p:spPr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l" t="t" r="r" b="b"/>
              <a:pathLst>
                <a:path w="1037" h="4320" extrusionOk="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400"/>
              <a:buFont typeface="Impact"/>
              <a:buNone/>
              <a:defRPr sz="84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 i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3236546" y="6375679"/>
            <a:ext cx="1493947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5279064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9942434" y="6375679"/>
            <a:ext cx="1487566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3" name="Google Shape;33;p4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34" name="Google Shape;34;p4" title="left scallop shape"/>
            <p:cNvSpPr/>
            <p:nvPr/>
          </p:nvSpPr>
          <p:spPr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l" t="t" r="r" b="b"/>
              <a:pathLst>
                <a:path w="1773" h="4320" extrusionOk="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5" name="Google Shape;35;p4" title="left scallop inline"/>
            <p:cNvSpPr/>
            <p:nvPr/>
          </p:nvSpPr>
          <p:spPr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l" t="t" r="r" b="b"/>
              <a:pathLst>
                <a:path w="1037" h="4320" extrusionOk="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1257300" y="2286000"/>
            <a:ext cx="4800600" cy="3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6647796" y="2286000"/>
            <a:ext cx="4800600" cy="3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sz="19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1257300" y="2909102"/>
            <a:ext cx="4800600" cy="2996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3"/>
          </p:nvPr>
        </p:nvSpPr>
        <p:spPr>
          <a:xfrm>
            <a:off x="6633864" y="2199633"/>
            <a:ext cx="4800600" cy="632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sz="19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4"/>
          </p:nvPr>
        </p:nvSpPr>
        <p:spPr>
          <a:xfrm>
            <a:off x="6633864" y="2909102"/>
            <a:ext cx="4800600" cy="2996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 title="right scallop background shape"/>
          <p:cNvSpPr/>
          <p:nvPr/>
        </p:nvSpPr>
        <p:spPr>
          <a:xfrm>
            <a:off x="7389812" y="0"/>
            <a:ext cx="4802188" cy="6858000"/>
          </a:xfrm>
          <a:custGeom>
            <a:avLst/>
            <a:gdLst/>
            <a:ahLst/>
            <a:cxnLst/>
            <a:rect l="l" t="t" r="r" b="b"/>
            <a:pathLst>
              <a:path w="3025" h="4320" extrusionOk="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Gill Sans"/>
              <a:buNone/>
              <a:defRPr sz="1900" b="1" i="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765051" y="920377"/>
            <a:ext cx="6158418" cy="498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800"/>
              <a:buChar char="–"/>
              <a:defRPr sz="2800"/>
            </a:lvl2pPr>
            <a:lvl3pPr marL="1371600" lvl="2" indent="-381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4pPr>
            <a:lvl5pPr marL="2286000" lvl="4" indent="-355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6pPr>
            <a:lvl7pPr marL="3200400" lvl="6" indent="-355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8pPr>
            <a:lvl9pPr marL="4114800" lvl="8" indent="-355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2"/>
          </p:nvPr>
        </p:nvSpPr>
        <p:spPr>
          <a:xfrm>
            <a:off x="8337885" y="1741336"/>
            <a:ext cx="3092115" cy="416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dt" idx="10"/>
          </p:nvPr>
        </p:nvSpPr>
        <p:spPr>
          <a:xfrm>
            <a:off x="765051" y="6375679"/>
            <a:ext cx="1233355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ftr" idx="11"/>
          </p:nvPr>
        </p:nvSpPr>
        <p:spPr>
          <a:xfrm>
            <a:off x="2103620" y="6375679"/>
            <a:ext cx="3482179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5691014" y="6375679"/>
            <a:ext cx="1232456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9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283464" y="0"/>
            <a:ext cx="7355585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Gill Sans"/>
              <a:buNone/>
              <a:defRPr sz="28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sz="20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sz="20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sz="20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2" name="Google Shape;72;p10" title="right scallop background shape"/>
          <p:cNvSpPr/>
          <p:nvPr/>
        </p:nvSpPr>
        <p:spPr>
          <a:xfrm>
            <a:off x="7389812" y="0"/>
            <a:ext cx="4802188" cy="6858000"/>
          </a:xfrm>
          <a:custGeom>
            <a:avLst/>
            <a:gdLst/>
            <a:ahLst/>
            <a:cxnLst/>
            <a:rect l="l" t="t" r="r" b="b"/>
            <a:pathLst>
              <a:path w="3025" h="4320" extrusionOk="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73" name="Google Shape;73;p10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Gill Sans"/>
              <a:buNone/>
              <a:defRPr sz="1900" b="1" i="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8337883" y="1741336"/>
            <a:ext cx="3092117" cy="416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dt" idx="10"/>
          </p:nvPr>
        </p:nvSpPr>
        <p:spPr>
          <a:xfrm>
            <a:off x="765950" y="6375679"/>
            <a:ext cx="1232456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ftr" idx="11"/>
          </p:nvPr>
        </p:nvSpPr>
        <p:spPr>
          <a:xfrm>
            <a:off x="2103621" y="6375679"/>
            <a:ext cx="3482178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5687568" y="6375679"/>
            <a:ext cx="123444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  <a:defRPr sz="51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ill Sans"/>
              <a:buChar char="–"/>
              <a:defRPr sz="18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Char char="–"/>
              <a:defRPr sz="14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Char char="–"/>
              <a:defRPr sz="14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Char char="–"/>
              <a:defRPr sz="14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" title="Left scallop edge"/>
          <p:cNvSpPr/>
          <p:nvPr/>
        </p:nvSpPr>
        <p:spPr>
          <a:xfrm>
            <a:off x="0" y="0"/>
            <a:ext cx="885825" cy="6858000"/>
          </a:xfrm>
          <a:custGeom>
            <a:avLst/>
            <a:gdLst/>
            <a:ahLst/>
            <a:cxnLst/>
            <a:rect l="l" t="t" r="r" b="b"/>
            <a:pathLst>
              <a:path w="558" h="4320" extrusionOk="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2" name="Google Shape;12;p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100"/>
              <a:buFont typeface="Impact"/>
              <a:buNone/>
              <a:defRPr sz="5100" b="0" i="0" u="none" strike="noStrike" cap="none">
                <a:solidFill>
                  <a:schemeClr val="lt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Gill Sans"/>
              <a:buChar char="–"/>
              <a:defRPr sz="18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Char char="–"/>
              <a:defRPr sz="14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Char char="–"/>
              <a:defRPr sz="14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Char char="–"/>
              <a:defRPr sz="14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13" title="Left scallop edge"/>
          <p:cNvSpPr/>
          <p:nvPr/>
        </p:nvSpPr>
        <p:spPr>
          <a:xfrm>
            <a:off x="0" y="0"/>
            <a:ext cx="885825" cy="6858000"/>
          </a:xfrm>
          <a:custGeom>
            <a:avLst/>
            <a:gdLst/>
            <a:ahLst/>
            <a:cxnLst/>
            <a:rect l="l" t="t" r="r" b="b"/>
            <a:pathLst>
              <a:path w="558" h="4320" extrusionOk="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98" name="Google Shape;98;p13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htmlpreview.github.io/?https://github.com/jkwon41/D5_IS436/blob/master/interface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Impact"/>
              <a:buNone/>
            </a:pPr>
            <a:r>
              <a:rPr lang="en-US"/>
              <a:t>UMBC </a:t>
            </a:r>
            <a:br>
              <a:rPr lang="en-US"/>
            </a:br>
            <a:r>
              <a:rPr lang="en-US"/>
              <a:t>TEXTBOOK MARKETPLACE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lang="en-US" sz="3600"/>
              <a:t>(THE A-TEAM)</a:t>
            </a:r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0">
                <a:latin typeface="Arial"/>
                <a:ea typeface="Arial"/>
                <a:cs typeface="Arial"/>
                <a:sym typeface="Arial"/>
              </a:rPr>
              <a:t>TUC NGUYEN - AMRA MO - JUN KWON - HAO WU</a:t>
            </a:r>
            <a:endParaRPr sz="1600" b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0">
                <a:latin typeface="Arial"/>
                <a:ea typeface="Arial"/>
                <a:cs typeface="Arial"/>
                <a:sym typeface="Arial"/>
              </a:rPr>
              <a:t>AMIR BESHIR - SOPHIA SHIN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en-US"/>
              <a:t>KANBAN BOARD</a:t>
            </a:r>
            <a:endParaRPr/>
          </a:p>
        </p:txBody>
      </p:sp>
      <p:pic>
        <p:nvPicPr>
          <p:cNvPr id="163" name="Google Shape;163;p24" descr="https://lh6.googleusercontent.com/dJ1TZ8sOOgNQPABYv5CRyZHB8gLRJrEAGYVCZI70npwEt-AO9CAbfF6YdbA8a5SQFSPJdL7dN3DRD3S8wGyO2kTcF4eMF3NiB6xEuo1-x-TKliSzKC8_NuV1mXyb9PkH_dMChKlq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1678" y="1128451"/>
            <a:ext cx="10178322" cy="546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400"/>
              <a:buFont typeface="Impact"/>
              <a:buNone/>
            </a:pPr>
            <a:r>
              <a:rPr lang="en-US"/>
              <a:t>USER INTERFACE DESIGN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7132" y="0"/>
            <a:ext cx="785773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4513" y="0"/>
            <a:ext cx="7882974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5874" y="0"/>
            <a:ext cx="7860252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en-US"/>
              <a:t>INTERFACE STANDARDS</a:t>
            </a:r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Users to choose a list of options they want to complete (Listing Browser, Create Sell Listing, Create Buy Listing) in the form of a button. 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User should be allowed to see a compiled list of books available or pending. 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All information is stored within the database. 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Create Sell Listing page will provide a fillable form for users to input their information to upload their book information to the database in order to be viewable by users on the Listing Browser Page. 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Each HTML page should not be complex and be relatively easy to navigate.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en-US"/>
              <a:t>SYSTEM IMPLEMENTATION</a:t>
            </a:r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Hardware and Software</a:t>
            </a:r>
            <a:endParaRPr/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Local PC or cloud computing</a:t>
            </a:r>
            <a:endParaRPr/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Windows or Linux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Quality Control</a:t>
            </a:r>
            <a:endParaRPr/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Bugs and / or vulnerabilities</a:t>
            </a:r>
            <a:endParaRPr/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Users’ sensitive information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Maintenance</a:t>
            </a:r>
            <a:endParaRPr/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Little issue, unless we expand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400"/>
              <a:buFont typeface="Impact"/>
              <a:buNone/>
            </a:pPr>
            <a:r>
              <a:rPr lang="en-US" dirty="0"/>
              <a:t>DEMO</a:t>
            </a:r>
            <a:endParaRPr dirty="0"/>
          </a:p>
        </p:txBody>
      </p:sp>
      <p:sp>
        <p:nvSpPr>
          <p:cNvPr id="151" name="Google Shape;151;p22"/>
          <p:cNvSpPr txBox="1"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US" dirty="0">
                <a:hlinkClick r:id="rId3"/>
              </a:rPr>
              <a:t>http://htmlpreview.github.io/?https://github.com/jkwon41/D5_IS436/blob/master/interface.html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en-US"/>
              <a:t>PROJECT WORK PLAN</a:t>
            </a:r>
            <a:endParaRPr/>
          </a:p>
        </p:txBody>
      </p:sp>
      <p:pic>
        <p:nvPicPr>
          <p:cNvPr id="157" name="Google Shape;157;p23" descr="https://lh3.googleusercontent.com/BvOnD9nDERke06spzOllfeZKoOAqLgpDl0nMQyjdGPzJjB-xLTF2tle6JlEhJ7AWTN1I6KpOcWU1oLLZybYIVCStt1BY4lQKrXmoXUcUb3NWr0TWSFJoNC3x0b1Obr7Q9OZMEDJ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2782" y="1493516"/>
            <a:ext cx="9607540" cy="4742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rgbClr val="000000"/>
      </a:dk1>
      <a:lt1>
        <a:srgbClr val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adge">
  <a:themeElements>
    <a:clrScheme name="Badge">
      <a:dk1>
        <a:srgbClr val="000000"/>
      </a:dk1>
      <a:lt1>
        <a:srgbClr val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Microsoft Office PowerPoint</Application>
  <PresentationFormat>Widescreen</PresentationFormat>
  <Paragraphs>25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Impact</vt:lpstr>
      <vt:lpstr>Gill Sans</vt:lpstr>
      <vt:lpstr>Arial</vt:lpstr>
      <vt:lpstr>Badge</vt:lpstr>
      <vt:lpstr>Badge</vt:lpstr>
      <vt:lpstr>UMBC  TEXTBOOK MARKETPLACE (THE A-TEAM)</vt:lpstr>
      <vt:lpstr>USER INTERFACE DESIGN</vt:lpstr>
      <vt:lpstr>PowerPoint Presentation</vt:lpstr>
      <vt:lpstr>PowerPoint Presentation</vt:lpstr>
      <vt:lpstr>PowerPoint Presentation</vt:lpstr>
      <vt:lpstr>INTERFACE STANDARDS</vt:lpstr>
      <vt:lpstr>SYSTEM IMPLEMENTATION</vt:lpstr>
      <vt:lpstr>DEMO</vt:lpstr>
      <vt:lpstr>PROJECT WORK PLAN</vt:lpstr>
      <vt:lpstr>KANBAN 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UMBC  TEXTBOOK MARKETPLACE (THE A-TEAM)</dc:title>
  <cp:lastModifiedBy>Tuc N</cp:lastModifiedBy>
  <cp:revision>1</cp:revision>
  <dcterms:modified xsi:type="dcterms:W3CDTF">2019-05-09T19:32:47Z</dcterms:modified>
</cp:coreProperties>
</file>