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671"/>
  </p:normalViewPr>
  <p:slideViewPr>
    <p:cSldViewPr snapToGrid="0">
      <p:cViewPr>
        <p:scale>
          <a:sx n="123" d="100"/>
          <a:sy n="123" d="100"/>
        </p:scale>
        <p:origin x="784" y="4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0022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22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fd46055b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fd46055b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79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fd46055b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fd46055b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16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d2b2f03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d2b2f03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49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fd46055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fd46055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89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fd46055b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fd46055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243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fd46055b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fd46055b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192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d46055b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d46055b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597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fd46055b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fd46055b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37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fd46055b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fd46055b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8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fd46055b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fd46055b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46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dirty="0"/>
              <a:pPr/>
              <a:t>2/21/19</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019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6769020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4862228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5039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8222627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dirty="0"/>
              <a:pPr/>
              <a:t>2/21/19</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4803132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411154259"/>
      </p:ext>
    </p:extLst>
  </p:cSld>
  <p:clrMapOvr>
    <a:masterClrMapping/>
  </p:clrMapOvr>
  <p:hf sldNum="0" hdr="0" ftr="0" dt="0"/>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737518944"/>
      </p:ext>
    </p:extLst>
  </p:cSld>
  <p:clrMapOvr>
    <a:masterClrMapping/>
  </p:clrMapOvr>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2828282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1061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dirty="0"/>
              <a:t>2/21/19</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723506"/>
      </p:ext>
    </p:extLst>
  </p:cSld>
  <p:clrMapOvr>
    <a:masterClrMapping/>
  </p:clrMapOvr>
  <p:hf sldNum="0" hdr="0" ftr="0" dt="0"/>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dirty="0"/>
              <a:t>2/21/19</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9829367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dirty="0"/>
              <a:pPr/>
              <a:t>2/21/19</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690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5430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15430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UMBC Textbook Marketplace</a:t>
            </a:r>
            <a:endParaRPr dirty="0"/>
          </a:p>
          <a:p>
            <a:pPr marL="0" lvl="0" indent="0" algn="ctr" rtl="0">
              <a:spcBef>
                <a:spcPts val="0"/>
              </a:spcBef>
              <a:spcAft>
                <a:spcPts val="0"/>
              </a:spcAft>
              <a:buNone/>
            </a:pPr>
            <a:r>
              <a:rPr lang="en" sz="3600" dirty="0"/>
              <a:t>(The A-Team)</a:t>
            </a:r>
            <a:endParaRPr sz="3600" dirty="0"/>
          </a:p>
        </p:txBody>
      </p:sp>
      <p:sp>
        <p:nvSpPr>
          <p:cNvPr id="57" name="Google Shape;57;p13"/>
          <p:cNvSpPr txBox="1">
            <a:spLocks noGrp="1"/>
          </p:cNvSpPr>
          <p:nvPr>
            <p:ph type="subTitle" idx="1"/>
          </p:nvPr>
        </p:nvSpPr>
        <p:spPr>
          <a:xfrm>
            <a:off x="1120957" y="4484398"/>
            <a:ext cx="6886422" cy="556709"/>
          </a:xfrm>
          <a:prstGeom prst="rect">
            <a:avLst/>
          </a:prstGeom>
        </p:spPr>
        <p:txBody>
          <a:bodyPr spcFirstLastPara="1" wrap="square" lIns="91425" tIns="91425" rIns="91425" bIns="91425" anchor="ctr" anchorCtr="0">
            <a:noAutofit/>
          </a:bodyPr>
          <a:lstStyle/>
          <a:p>
            <a:pPr marL="0" lvl="0" indent="0" algn="ctr" rtl="0">
              <a:lnSpc>
                <a:spcPct val="115000"/>
              </a:lnSpc>
              <a:spcBef>
                <a:spcPts val="700"/>
              </a:spcBef>
              <a:spcAft>
                <a:spcPts val="0"/>
              </a:spcAft>
              <a:buClr>
                <a:srgbClr val="000000"/>
              </a:buClr>
              <a:buSzPts val="1100"/>
              <a:buFont typeface="Arial"/>
              <a:buNone/>
            </a:pPr>
            <a:r>
              <a:rPr lang="en" sz="1600" b="0" dirty="0" err="1">
                <a:solidFill>
                  <a:srgbClr val="2A1A00"/>
                </a:solidFill>
                <a:latin typeface="Arial"/>
                <a:ea typeface="Arial"/>
                <a:cs typeface="Arial"/>
                <a:sym typeface="Arial"/>
              </a:rPr>
              <a:t>Tuc</a:t>
            </a:r>
            <a:r>
              <a:rPr lang="en" sz="1600" b="0" dirty="0">
                <a:solidFill>
                  <a:srgbClr val="2A1A00"/>
                </a:solidFill>
                <a:latin typeface="Arial"/>
                <a:ea typeface="Arial"/>
                <a:cs typeface="Arial"/>
                <a:sym typeface="Arial"/>
              </a:rPr>
              <a:t> Nguyen - Amra Mo - Jun Kwon - </a:t>
            </a:r>
            <a:r>
              <a:rPr lang="en" sz="1600" b="0" dirty="0" err="1">
                <a:solidFill>
                  <a:srgbClr val="2A1A00"/>
                </a:solidFill>
                <a:latin typeface="Arial"/>
                <a:ea typeface="Arial"/>
                <a:cs typeface="Arial"/>
                <a:sym typeface="Arial"/>
              </a:rPr>
              <a:t>Hao</a:t>
            </a:r>
            <a:r>
              <a:rPr lang="en" sz="1600" b="0" dirty="0">
                <a:solidFill>
                  <a:srgbClr val="2A1A00"/>
                </a:solidFill>
                <a:latin typeface="Arial"/>
                <a:ea typeface="Arial"/>
                <a:cs typeface="Arial"/>
                <a:sym typeface="Arial"/>
              </a:rPr>
              <a:t> Wu</a:t>
            </a:r>
            <a:endParaRPr sz="1600" b="0" dirty="0">
              <a:solidFill>
                <a:srgbClr val="2A1A00"/>
              </a:solidFill>
              <a:latin typeface="Arial"/>
              <a:ea typeface="Arial"/>
              <a:cs typeface="Arial"/>
              <a:sym typeface="Arial"/>
            </a:endParaRPr>
          </a:p>
          <a:p>
            <a:pPr marL="0" lvl="0" indent="0" algn="ctr" rtl="0">
              <a:lnSpc>
                <a:spcPct val="115000"/>
              </a:lnSpc>
              <a:spcBef>
                <a:spcPts val="700"/>
              </a:spcBef>
              <a:spcAft>
                <a:spcPts val="0"/>
              </a:spcAft>
              <a:buClr>
                <a:srgbClr val="000000"/>
              </a:buClr>
              <a:buSzPts val="1100"/>
              <a:buFont typeface="Arial"/>
              <a:buNone/>
            </a:pPr>
            <a:r>
              <a:rPr lang="en" sz="1600" b="0" dirty="0">
                <a:solidFill>
                  <a:srgbClr val="2A1A00"/>
                </a:solidFill>
                <a:latin typeface="Arial"/>
                <a:ea typeface="Arial"/>
                <a:cs typeface="Arial"/>
                <a:sym typeface="Arial"/>
              </a:rPr>
              <a:t>Amir </a:t>
            </a:r>
            <a:r>
              <a:rPr lang="en" sz="1600" b="0" dirty="0" err="1">
                <a:solidFill>
                  <a:srgbClr val="2A1A00"/>
                </a:solidFill>
                <a:latin typeface="Arial"/>
                <a:ea typeface="Arial"/>
                <a:cs typeface="Arial"/>
                <a:sym typeface="Arial"/>
              </a:rPr>
              <a:t>Beshir</a:t>
            </a:r>
            <a:r>
              <a:rPr lang="en" sz="1600" b="0" dirty="0">
                <a:solidFill>
                  <a:srgbClr val="2A1A00"/>
                </a:solidFill>
                <a:latin typeface="Arial"/>
                <a:ea typeface="Arial"/>
                <a:cs typeface="Arial"/>
                <a:sym typeface="Arial"/>
              </a:rPr>
              <a:t> - Sophia Shin</a:t>
            </a:r>
            <a:endParaRPr sz="1600" b="0" dirty="0">
              <a:solidFill>
                <a:srgbClr val="2A1A00"/>
              </a:solidFill>
              <a:latin typeface="Arial"/>
              <a:ea typeface="Arial"/>
              <a:cs typeface="Arial"/>
              <a:sym typeface="Arial"/>
            </a:endParaRPr>
          </a:p>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872050" y="152400"/>
            <a:ext cx="7399888" cy="48387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261313" y="152400"/>
            <a:ext cx="6621376" cy="483869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060303" y="2057642"/>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059845" y="199332"/>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Bio</a:t>
            </a:r>
            <a:endParaRPr dirty="0"/>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700"/>
              </a:spcBef>
              <a:spcAft>
                <a:spcPts val="0"/>
              </a:spcAft>
              <a:buNone/>
            </a:pPr>
            <a:r>
              <a:rPr lang="en" sz="1600" dirty="0" err="1">
                <a:solidFill>
                  <a:srgbClr val="2A1A00"/>
                </a:solidFill>
                <a:latin typeface="Arial"/>
                <a:ea typeface="Arial"/>
                <a:cs typeface="Arial"/>
                <a:sym typeface="Arial"/>
              </a:rPr>
              <a:t>Tuc</a:t>
            </a:r>
            <a:r>
              <a:rPr lang="en" sz="1600" dirty="0">
                <a:solidFill>
                  <a:srgbClr val="2A1A00"/>
                </a:solidFill>
                <a:latin typeface="Arial"/>
                <a:ea typeface="Arial"/>
                <a:cs typeface="Arial"/>
                <a:sym typeface="Arial"/>
              </a:rPr>
              <a:t> Nguyen </a:t>
            </a:r>
            <a:r>
              <a:rPr lang="mr-IN" sz="1600" dirty="0" smtClean="0">
                <a:solidFill>
                  <a:srgbClr val="2A1A00"/>
                </a:solidFill>
                <a:latin typeface="Arial"/>
                <a:ea typeface="Arial"/>
                <a:cs typeface="Arial"/>
                <a:sym typeface="Arial"/>
              </a:rPr>
              <a:t>–</a:t>
            </a:r>
            <a:r>
              <a:rPr lang="en" sz="1600" dirty="0" smtClean="0">
                <a:solidFill>
                  <a:srgbClr val="2A1A00"/>
                </a:solidFill>
                <a:latin typeface="Arial"/>
                <a:ea typeface="Arial"/>
                <a:cs typeface="Arial"/>
                <a:sym typeface="Arial"/>
              </a:rPr>
              <a:t> </a:t>
            </a:r>
            <a:r>
              <a:rPr lang="en-US" sz="1600" dirty="0" smtClean="0">
                <a:solidFill>
                  <a:srgbClr val="2A1A00"/>
                </a:solidFill>
                <a:latin typeface="Arial"/>
                <a:ea typeface="Arial"/>
                <a:cs typeface="Arial"/>
                <a:sym typeface="Arial"/>
              </a:rPr>
              <a:t>Project Manager</a:t>
            </a:r>
            <a:endParaRPr sz="1600" dirty="0">
              <a:solidFill>
                <a:srgbClr val="2A1A00"/>
              </a:solidFill>
              <a:latin typeface="Arial"/>
              <a:ea typeface="Arial"/>
              <a:cs typeface="Arial"/>
              <a:sym typeface="Arial"/>
            </a:endParaRPr>
          </a:p>
          <a:p>
            <a:pPr marL="0" lvl="0" indent="0" algn="ctr" rtl="0">
              <a:spcBef>
                <a:spcPts val="700"/>
              </a:spcBef>
              <a:spcAft>
                <a:spcPts val="0"/>
              </a:spcAft>
              <a:buNone/>
            </a:pPr>
            <a:r>
              <a:rPr lang="en" sz="1600" dirty="0">
                <a:solidFill>
                  <a:srgbClr val="2A1A00"/>
                </a:solidFill>
                <a:latin typeface="Arial"/>
                <a:ea typeface="Arial"/>
                <a:cs typeface="Arial"/>
                <a:sym typeface="Arial"/>
              </a:rPr>
              <a:t>Amra Mo - </a:t>
            </a:r>
            <a:r>
              <a:rPr lang="en-US" sz="1600" dirty="0" smtClean="0">
                <a:solidFill>
                  <a:srgbClr val="2A1A00"/>
                </a:solidFill>
                <a:latin typeface="Arial"/>
                <a:ea typeface="Arial"/>
                <a:cs typeface="Arial"/>
                <a:sym typeface="Arial"/>
              </a:rPr>
              <a:t>Programmer</a:t>
            </a:r>
            <a:endParaRPr sz="1600" dirty="0">
              <a:solidFill>
                <a:srgbClr val="2A1A00"/>
              </a:solidFill>
              <a:latin typeface="Arial"/>
              <a:ea typeface="Arial"/>
              <a:cs typeface="Arial"/>
              <a:sym typeface="Arial"/>
            </a:endParaRPr>
          </a:p>
          <a:p>
            <a:pPr marL="0" lvl="0" indent="0" algn="ctr" rtl="0">
              <a:spcBef>
                <a:spcPts val="700"/>
              </a:spcBef>
              <a:spcAft>
                <a:spcPts val="0"/>
              </a:spcAft>
              <a:buNone/>
            </a:pPr>
            <a:r>
              <a:rPr lang="en" sz="1600" dirty="0">
                <a:solidFill>
                  <a:srgbClr val="2A1A00"/>
                </a:solidFill>
                <a:latin typeface="Arial"/>
                <a:ea typeface="Arial"/>
                <a:cs typeface="Arial"/>
                <a:sym typeface="Arial"/>
              </a:rPr>
              <a:t>Jun Kwon - </a:t>
            </a:r>
            <a:r>
              <a:rPr lang="en-US" sz="1600" dirty="0" smtClean="0">
                <a:solidFill>
                  <a:srgbClr val="2A1A00"/>
                </a:solidFill>
                <a:latin typeface="Arial"/>
                <a:ea typeface="Arial"/>
                <a:cs typeface="Arial"/>
                <a:sym typeface="Arial"/>
              </a:rPr>
              <a:t>Programmer</a:t>
            </a:r>
            <a:endParaRPr sz="1600" dirty="0">
              <a:solidFill>
                <a:srgbClr val="2A1A00"/>
              </a:solidFill>
              <a:latin typeface="Arial"/>
              <a:ea typeface="Arial"/>
              <a:cs typeface="Arial"/>
              <a:sym typeface="Arial"/>
            </a:endParaRPr>
          </a:p>
          <a:p>
            <a:pPr marL="0" lvl="0" indent="0" algn="ctr" rtl="0">
              <a:spcBef>
                <a:spcPts val="700"/>
              </a:spcBef>
              <a:spcAft>
                <a:spcPts val="0"/>
              </a:spcAft>
              <a:buNone/>
            </a:pPr>
            <a:r>
              <a:rPr lang="en" sz="1600" dirty="0" err="1">
                <a:solidFill>
                  <a:srgbClr val="2A1A00"/>
                </a:solidFill>
                <a:latin typeface="Arial"/>
                <a:ea typeface="Arial"/>
                <a:cs typeface="Arial"/>
                <a:sym typeface="Arial"/>
              </a:rPr>
              <a:t>Hao</a:t>
            </a:r>
            <a:r>
              <a:rPr lang="en" sz="1600" dirty="0">
                <a:solidFill>
                  <a:srgbClr val="2A1A00"/>
                </a:solidFill>
                <a:latin typeface="Arial"/>
                <a:ea typeface="Arial"/>
                <a:cs typeface="Arial"/>
                <a:sym typeface="Arial"/>
              </a:rPr>
              <a:t> </a:t>
            </a:r>
            <a:r>
              <a:rPr lang="en" sz="1600" dirty="0" smtClean="0">
                <a:solidFill>
                  <a:srgbClr val="2A1A00"/>
                </a:solidFill>
                <a:latin typeface="Arial"/>
                <a:ea typeface="Arial"/>
                <a:cs typeface="Arial"/>
                <a:sym typeface="Arial"/>
              </a:rPr>
              <a:t>Wu</a:t>
            </a:r>
            <a:r>
              <a:rPr lang="en-US" sz="1600" dirty="0" smtClean="0">
                <a:solidFill>
                  <a:srgbClr val="2A1A00"/>
                </a:solidFill>
                <a:latin typeface="Arial"/>
                <a:ea typeface="Arial"/>
                <a:cs typeface="Arial"/>
                <a:sym typeface="Arial"/>
              </a:rPr>
              <a:t> </a:t>
            </a:r>
            <a:r>
              <a:rPr lang="mr-IN" sz="1600" dirty="0" smtClean="0">
                <a:solidFill>
                  <a:srgbClr val="2A1A00"/>
                </a:solidFill>
                <a:latin typeface="Arial"/>
                <a:ea typeface="Arial"/>
                <a:cs typeface="Arial"/>
                <a:sym typeface="Arial"/>
              </a:rPr>
              <a:t>–</a:t>
            </a:r>
            <a:r>
              <a:rPr lang="en-US" sz="1600" dirty="0" smtClean="0">
                <a:solidFill>
                  <a:srgbClr val="2A1A00"/>
                </a:solidFill>
                <a:latin typeface="Arial"/>
                <a:ea typeface="Arial"/>
                <a:cs typeface="Arial"/>
                <a:sym typeface="Arial"/>
              </a:rPr>
              <a:t> System Analyst</a:t>
            </a:r>
            <a:endParaRPr sz="1600" dirty="0">
              <a:solidFill>
                <a:srgbClr val="2A1A00"/>
              </a:solidFill>
              <a:latin typeface="Arial"/>
              <a:ea typeface="Arial"/>
              <a:cs typeface="Arial"/>
              <a:sym typeface="Arial"/>
            </a:endParaRPr>
          </a:p>
          <a:p>
            <a:pPr marL="0" lvl="0" indent="0" algn="ctr" rtl="0">
              <a:spcBef>
                <a:spcPts val="700"/>
              </a:spcBef>
              <a:spcAft>
                <a:spcPts val="0"/>
              </a:spcAft>
              <a:buNone/>
            </a:pPr>
            <a:r>
              <a:rPr lang="en" sz="1600" dirty="0">
                <a:solidFill>
                  <a:srgbClr val="2A1A00"/>
                </a:solidFill>
                <a:latin typeface="Arial"/>
                <a:ea typeface="Arial"/>
                <a:cs typeface="Arial"/>
                <a:sym typeface="Arial"/>
              </a:rPr>
              <a:t>Amir </a:t>
            </a:r>
            <a:r>
              <a:rPr lang="en" sz="1600" dirty="0" err="1">
                <a:solidFill>
                  <a:srgbClr val="2A1A00"/>
                </a:solidFill>
                <a:latin typeface="Arial"/>
                <a:ea typeface="Arial"/>
                <a:cs typeface="Arial"/>
                <a:sym typeface="Arial"/>
              </a:rPr>
              <a:t>Beshir</a:t>
            </a:r>
            <a:r>
              <a:rPr lang="en" sz="1600" dirty="0">
                <a:solidFill>
                  <a:srgbClr val="2A1A00"/>
                </a:solidFill>
                <a:latin typeface="Arial"/>
                <a:ea typeface="Arial"/>
                <a:cs typeface="Arial"/>
                <a:sym typeface="Arial"/>
              </a:rPr>
              <a:t> </a:t>
            </a:r>
            <a:r>
              <a:rPr lang="mr-IN" sz="1600" dirty="0" smtClean="0">
                <a:solidFill>
                  <a:srgbClr val="2A1A00"/>
                </a:solidFill>
                <a:latin typeface="Arial"/>
                <a:ea typeface="Arial"/>
                <a:cs typeface="Arial"/>
                <a:sym typeface="Arial"/>
              </a:rPr>
              <a:t>–</a:t>
            </a:r>
            <a:r>
              <a:rPr lang="en" sz="1600" dirty="0" smtClean="0">
                <a:solidFill>
                  <a:srgbClr val="2A1A00"/>
                </a:solidFill>
                <a:latin typeface="Arial"/>
                <a:ea typeface="Arial"/>
                <a:cs typeface="Arial"/>
                <a:sym typeface="Arial"/>
              </a:rPr>
              <a:t> </a:t>
            </a:r>
            <a:r>
              <a:rPr lang="en-US" sz="1600" dirty="0" smtClean="0">
                <a:solidFill>
                  <a:srgbClr val="2A1A00"/>
                </a:solidFill>
                <a:latin typeface="Arial"/>
                <a:ea typeface="Arial"/>
                <a:cs typeface="Arial"/>
                <a:sym typeface="Arial"/>
              </a:rPr>
              <a:t>Business Analyst</a:t>
            </a:r>
            <a:endParaRPr sz="1600" dirty="0">
              <a:solidFill>
                <a:srgbClr val="2A1A00"/>
              </a:solidFill>
              <a:latin typeface="Arial"/>
              <a:ea typeface="Arial"/>
              <a:cs typeface="Arial"/>
              <a:sym typeface="Arial"/>
            </a:endParaRPr>
          </a:p>
          <a:p>
            <a:pPr marL="0" lvl="0" indent="0" algn="ctr" rtl="0">
              <a:spcBef>
                <a:spcPts val="700"/>
              </a:spcBef>
              <a:spcAft>
                <a:spcPts val="0"/>
              </a:spcAft>
              <a:buClr>
                <a:srgbClr val="000000"/>
              </a:buClr>
              <a:buSzPts val="1100"/>
              <a:buFont typeface="Arial"/>
              <a:buNone/>
            </a:pPr>
            <a:r>
              <a:rPr lang="en" sz="1600" dirty="0">
                <a:solidFill>
                  <a:srgbClr val="2A1A00"/>
                </a:solidFill>
                <a:latin typeface="Arial"/>
                <a:ea typeface="Arial"/>
                <a:cs typeface="Arial"/>
                <a:sym typeface="Arial"/>
              </a:rPr>
              <a:t>Sophia </a:t>
            </a:r>
            <a:r>
              <a:rPr lang="en" sz="1600" dirty="0" smtClean="0">
                <a:solidFill>
                  <a:srgbClr val="2A1A00"/>
                </a:solidFill>
                <a:latin typeface="Arial"/>
                <a:ea typeface="Arial"/>
                <a:cs typeface="Arial"/>
                <a:sym typeface="Arial"/>
              </a:rPr>
              <a:t>Shin</a:t>
            </a:r>
            <a:r>
              <a:rPr lang="en-US" sz="1600" dirty="0" smtClean="0">
                <a:solidFill>
                  <a:srgbClr val="2A1A00"/>
                </a:solidFill>
                <a:latin typeface="Arial"/>
                <a:ea typeface="Arial"/>
                <a:cs typeface="Arial"/>
                <a:sym typeface="Arial"/>
              </a:rPr>
              <a:t> </a:t>
            </a:r>
            <a:r>
              <a:rPr lang="mr-IN" sz="1600" dirty="0" smtClean="0">
                <a:solidFill>
                  <a:srgbClr val="2A1A00"/>
                </a:solidFill>
                <a:latin typeface="Arial"/>
                <a:ea typeface="Arial"/>
                <a:cs typeface="Arial"/>
                <a:sym typeface="Arial"/>
              </a:rPr>
              <a:t>–</a:t>
            </a:r>
            <a:r>
              <a:rPr lang="en-US" sz="1600" dirty="0" smtClean="0">
                <a:solidFill>
                  <a:srgbClr val="2A1A00"/>
                </a:solidFill>
                <a:latin typeface="Arial"/>
                <a:ea typeface="Arial"/>
                <a:cs typeface="Arial"/>
                <a:sym typeface="Arial"/>
              </a:rPr>
              <a:t> System Analyst</a:t>
            </a:r>
            <a:endParaRPr sz="12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789682" y="230505"/>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we</a:t>
            </a:r>
            <a:endParaRPr dirty="0"/>
          </a:p>
        </p:txBody>
      </p:sp>
      <p:sp>
        <p:nvSpPr>
          <p:cNvPr id="69" name="Google Shape;69;p15"/>
          <p:cNvSpPr txBox="1">
            <a:spLocks noGrp="1"/>
          </p:cNvSpPr>
          <p:nvPr>
            <p:ph type="body" idx="1"/>
          </p:nvPr>
        </p:nvSpPr>
        <p:spPr>
          <a:xfrm>
            <a:off x="789682" y="1205345"/>
            <a:ext cx="8042618" cy="33635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mission is to create an application for UMBC that would serve as a marketplace for students to sell or purchase their textbooks amongst each other as a listing. </a:t>
            </a:r>
            <a:endParaRPr dirty="0"/>
          </a:p>
          <a:p>
            <a:pPr marL="0" lvl="0" indent="0" algn="l" rtl="0">
              <a:spcBef>
                <a:spcPts val="1600"/>
              </a:spcBef>
              <a:spcAft>
                <a:spcPts val="1600"/>
              </a:spcAft>
              <a:buNone/>
            </a:pPr>
            <a:r>
              <a:rPr lang="en" dirty="0"/>
              <a:t>We want to provide a safe service where UMBC-only students and alumni can reach out to one another on campus to get rid of their textbooks easier, as well as make money without going through the trouble of selling / purchasing their books by having them shipped off online.</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758536" y="216327"/>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functionality</a:t>
            </a:r>
            <a:endParaRPr dirty="0"/>
          </a:p>
        </p:txBody>
      </p:sp>
      <p:sp>
        <p:nvSpPr>
          <p:cNvPr id="75" name="Google Shape;75;p16"/>
          <p:cNvSpPr txBox="1">
            <a:spLocks noGrp="1"/>
          </p:cNvSpPr>
          <p:nvPr>
            <p:ph type="body" idx="1"/>
          </p:nvPr>
        </p:nvSpPr>
        <p:spPr>
          <a:xfrm>
            <a:off x="758536" y="1093850"/>
            <a:ext cx="4073564" cy="3475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100" u="sng">
                <a:solidFill>
                  <a:srgbClr val="000000"/>
                </a:solidFill>
                <a:latin typeface="Arial"/>
                <a:ea typeface="Arial"/>
                <a:cs typeface="Arial"/>
                <a:sym typeface="Arial"/>
              </a:rPr>
              <a:t>Listing creation and management</a:t>
            </a:r>
            <a:endParaRPr sz="1100" u="sng"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Ability to create a </a:t>
            </a:r>
            <a:r>
              <a:rPr lang="en" sz="1100" b="1" dirty="0">
                <a:solidFill>
                  <a:srgbClr val="000000"/>
                </a:solidFill>
                <a:latin typeface="Arial"/>
                <a:ea typeface="Arial"/>
                <a:cs typeface="Arial"/>
                <a:sym typeface="Arial"/>
              </a:rPr>
              <a:t>buying</a:t>
            </a:r>
            <a:r>
              <a:rPr lang="en" sz="1100" dirty="0">
                <a:solidFill>
                  <a:srgbClr val="000000"/>
                </a:solidFill>
                <a:latin typeface="Arial"/>
                <a:ea typeface="Arial"/>
                <a:cs typeface="Arial"/>
                <a:sym typeface="Arial"/>
              </a:rPr>
              <a:t> listing or a </a:t>
            </a:r>
            <a:r>
              <a:rPr lang="en" sz="1100" b="1" dirty="0">
                <a:solidFill>
                  <a:srgbClr val="000000"/>
                </a:solidFill>
                <a:latin typeface="Arial"/>
                <a:ea typeface="Arial"/>
                <a:cs typeface="Arial"/>
                <a:sym typeface="Arial"/>
              </a:rPr>
              <a:t>selling</a:t>
            </a:r>
            <a:r>
              <a:rPr lang="en" sz="1100" dirty="0">
                <a:solidFill>
                  <a:srgbClr val="000000"/>
                </a:solidFill>
                <a:latin typeface="Arial"/>
                <a:ea typeface="Arial"/>
                <a:cs typeface="Arial"/>
                <a:sym typeface="Arial"/>
              </a:rPr>
              <a:t> listing</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Fields such as contact information, book information, and pricing.</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Editing and deleting</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u="sng" dirty="0">
                <a:solidFill>
                  <a:srgbClr val="000000"/>
                </a:solidFill>
                <a:latin typeface="Arial"/>
                <a:ea typeface="Arial"/>
                <a:cs typeface="Arial"/>
                <a:sym typeface="Arial"/>
              </a:rPr>
              <a:t>Student profile creation</a:t>
            </a:r>
            <a:endParaRPr sz="1100" u="sng"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Login</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Contact information</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Picture</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600"/>
              </a:spcBef>
              <a:spcAft>
                <a:spcPts val="1600"/>
              </a:spcAft>
              <a:buNone/>
            </a:pPr>
            <a:endParaRPr dirty="0"/>
          </a:p>
        </p:txBody>
      </p:sp>
      <p:sp>
        <p:nvSpPr>
          <p:cNvPr id="76" name="Google Shape;76;p16"/>
          <p:cNvSpPr txBox="1"/>
          <p:nvPr/>
        </p:nvSpPr>
        <p:spPr>
          <a:xfrm>
            <a:off x="4757643" y="1017327"/>
            <a:ext cx="4220100" cy="431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u="sng"/>
              <a:t>Listing browser</a:t>
            </a:r>
            <a:endParaRPr sz="1100" u="sng" dirty="0"/>
          </a:p>
          <a:p>
            <a:pPr marL="0" lvl="0" indent="0" algn="l" rtl="0">
              <a:lnSpc>
                <a:spcPct val="115000"/>
              </a:lnSpc>
              <a:spcBef>
                <a:spcPts val="1600"/>
              </a:spcBef>
              <a:spcAft>
                <a:spcPts val="0"/>
              </a:spcAft>
              <a:buNone/>
            </a:pPr>
            <a:r>
              <a:rPr lang="en" sz="1100" dirty="0"/>
              <a:t>●</a:t>
            </a:r>
            <a:r>
              <a:rPr lang="en" sz="700" dirty="0">
                <a:latin typeface="Times New Roman"/>
                <a:ea typeface="Times New Roman"/>
                <a:cs typeface="Times New Roman"/>
                <a:sym typeface="Times New Roman"/>
              </a:rPr>
              <a:t>      </a:t>
            </a:r>
            <a:r>
              <a:rPr lang="en" sz="1100" dirty="0"/>
              <a:t>Ability to filter by categories such as buying or selling, price, author, and title.</a:t>
            </a:r>
            <a:endParaRPr sz="1100" dirty="0"/>
          </a:p>
          <a:p>
            <a:pPr marL="0" lvl="0" indent="0" algn="l" rtl="0">
              <a:lnSpc>
                <a:spcPct val="115000"/>
              </a:lnSpc>
              <a:spcBef>
                <a:spcPts val="1600"/>
              </a:spcBef>
              <a:spcAft>
                <a:spcPts val="0"/>
              </a:spcAft>
              <a:buNone/>
            </a:pPr>
            <a:r>
              <a:rPr lang="en" sz="1100" dirty="0"/>
              <a:t>●</a:t>
            </a:r>
            <a:r>
              <a:rPr lang="en" sz="700" dirty="0">
                <a:latin typeface="Times New Roman"/>
                <a:ea typeface="Times New Roman"/>
                <a:cs typeface="Times New Roman"/>
                <a:sym typeface="Times New Roman"/>
              </a:rPr>
              <a:t>      </a:t>
            </a:r>
            <a:r>
              <a:rPr lang="en" sz="1100" dirty="0"/>
              <a:t>Search function, with advanced search, able to search whether a listing is buying or selling, price ranges, catalog numbers, titles, authors, and editions.</a:t>
            </a:r>
            <a:endParaRPr sz="1100" dirty="0"/>
          </a:p>
          <a:p>
            <a:pPr marL="0" lvl="0" indent="0" algn="l" rtl="0">
              <a:lnSpc>
                <a:spcPct val="115000"/>
              </a:lnSpc>
              <a:spcBef>
                <a:spcPts val="1600"/>
              </a:spcBef>
              <a:spcAft>
                <a:spcPts val="0"/>
              </a:spcAft>
              <a:buNone/>
            </a:pPr>
            <a:r>
              <a:rPr lang="en" sz="1100" dirty="0"/>
              <a:t> </a:t>
            </a:r>
            <a:endParaRPr sz="1100" dirty="0"/>
          </a:p>
          <a:p>
            <a:pPr marL="0" lvl="0" indent="0" algn="l" rtl="0">
              <a:lnSpc>
                <a:spcPct val="115000"/>
              </a:lnSpc>
              <a:spcBef>
                <a:spcPts val="1600"/>
              </a:spcBef>
              <a:spcAft>
                <a:spcPts val="0"/>
              </a:spcAft>
              <a:buNone/>
            </a:pPr>
            <a:r>
              <a:rPr lang="en" sz="1100" u="sng" dirty="0"/>
              <a:t>Agreement functionality</a:t>
            </a:r>
            <a:endParaRPr sz="1100" u="sng" dirty="0"/>
          </a:p>
          <a:p>
            <a:pPr marL="0" lvl="0" indent="0" algn="l" rtl="0">
              <a:lnSpc>
                <a:spcPct val="115000"/>
              </a:lnSpc>
              <a:spcBef>
                <a:spcPts val="1600"/>
              </a:spcBef>
              <a:spcAft>
                <a:spcPts val="1600"/>
              </a:spcAft>
              <a:buNone/>
            </a:pPr>
            <a:r>
              <a:rPr lang="en" sz="1100" dirty="0"/>
              <a:t>●</a:t>
            </a:r>
            <a:r>
              <a:rPr lang="en" sz="700" dirty="0">
                <a:latin typeface="Times New Roman"/>
                <a:ea typeface="Times New Roman"/>
                <a:cs typeface="Times New Roman"/>
                <a:sym typeface="Times New Roman"/>
              </a:rPr>
              <a:t>      </a:t>
            </a:r>
            <a:r>
              <a:rPr lang="en" sz="1100" dirty="0"/>
              <a:t>When either seller or buyer is interested, the interested party can send their contact information to a listing’s creator. The creator can then decide to message the interested party or not.</a:t>
            </a:r>
            <a:endParaRPr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789682" y="240896"/>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Expected value &amp; Constraints</a:t>
            </a:r>
            <a:endParaRPr dirty="0"/>
          </a:p>
        </p:txBody>
      </p:sp>
      <p:sp>
        <p:nvSpPr>
          <p:cNvPr id="82" name="Google Shape;82;p17"/>
          <p:cNvSpPr txBox="1">
            <a:spLocks noGrp="1"/>
          </p:cNvSpPr>
          <p:nvPr>
            <p:ph type="body" idx="1"/>
          </p:nvPr>
        </p:nvSpPr>
        <p:spPr>
          <a:xfrm>
            <a:off x="883226" y="1228675"/>
            <a:ext cx="7949073"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100" b="1" dirty="0">
                <a:solidFill>
                  <a:srgbClr val="000000"/>
                </a:solidFill>
                <a:latin typeface="Arial"/>
                <a:ea typeface="Arial"/>
                <a:cs typeface="Arial"/>
                <a:sym typeface="Arial"/>
              </a:rPr>
              <a:t>Expected Value:    	</a:t>
            </a:r>
            <a:endParaRPr lang="en-US" sz="1100" b="1" dirty="0" smtClean="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lang="en-US" sz="1100" b="1"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100" dirty="0" smtClean="0">
                <a:solidFill>
                  <a:srgbClr val="000000"/>
                </a:solidFill>
                <a:latin typeface="Arial"/>
                <a:ea typeface="Arial"/>
                <a:cs typeface="Arial"/>
                <a:sym typeface="Arial"/>
              </a:rPr>
              <a:t>This </a:t>
            </a:r>
            <a:r>
              <a:rPr lang="en" sz="1100" dirty="0">
                <a:solidFill>
                  <a:srgbClr val="000000"/>
                </a:solidFill>
                <a:latin typeface="Arial"/>
                <a:ea typeface="Arial"/>
                <a:cs typeface="Arial"/>
                <a:sym typeface="Arial"/>
              </a:rPr>
              <a:t>app will help students reduce costs when it comes to purchasing books. The application will be able to self sustain itself for many years to come and will only need very minor updates and debugging. We expect to have a profit ranging between $50,000 to $100,000 in the initial startup from sponsorships and advertisements that will be incorporated to make this app free for the users.</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b="1" dirty="0">
                <a:solidFill>
                  <a:srgbClr val="000000"/>
                </a:solidFill>
                <a:latin typeface="Arial"/>
                <a:ea typeface="Arial"/>
                <a:cs typeface="Arial"/>
                <a:sym typeface="Arial"/>
              </a:rPr>
              <a:t>Special Issues or Constraints:</a:t>
            </a:r>
            <a:endParaRPr sz="1100" b="1"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b="1" dirty="0">
                <a:solidFill>
                  <a:srgbClr val="000000"/>
                </a:solidFill>
                <a:latin typeface="Arial"/>
                <a:ea typeface="Arial"/>
                <a:cs typeface="Arial"/>
                <a:sym typeface="Arial"/>
              </a:rPr>
              <a:t> </a:t>
            </a: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Feedback from beta testers to improve the product.</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Address security issues because student’s UMBC information is linked to their account with the app.</a:t>
            </a:r>
            <a:endParaRPr sz="1100" dirty="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1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100" dirty="0">
                <a:solidFill>
                  <a:srgbClr val="000000"/>
                </a:solidFill>
                <a:latin typeface="Arial"/>
                <a:ea typeface="Arial"/>
                <a:cs typeface="Arial"/>
                <a:sym typeface="Arial"/>
              </a:rPr>
              <a:t>The system must be operational prior in advance of the academic term starting.</a:t>
            </a:r>
            <a:endParaRPr sz="1100" dirty="0">
              <a:solidFill>
                <a:srgbClr val="000000"/>
              </a:solidFill>
              <a:latin typeface="Arial"/>
              <a:ea typeface="Arial"/>
              <a:cs typeface="Arial"/>
              <a:sym typeface="Arial"/>
            </a:endParaRPr>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852027" y="306045"/>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000000"/>
                </a:solidFill>
                <a:latin typeface="Arial"/>
                <a:ea typeface="Arial"/>
                <a:cs typeface="Arial"/>
                <a:sym typeface="Arial"/>
              </a:rPr>
              <a:t>Feasibility Analysis</a:t>
            </a:r>
            <a:endParaRPr sz="1800"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88" name="Google Shape;88;p18"/>
          <p:cNvSpPr txBox="1"/>
          <p:nvPr/>
        </p:nvSpPr>
        <p:spPr>
          <a:xfrm>
            <a:off x="852026" y="1107045"/>
            <a:ext cx="7920873" cy="3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t>Technical feasibility</a:t>
            </a:r>
            <a:r>
              <a:rPr lang="en" sz="1100" b="1" dirty="0" smtClean="0"/>
              <a:t>:</a:t>
            </a:r>
            <a:endParaRPr lang="en-US" sz="1100" b="1" dirty="0" smtClean="0"/>
          </a:p>
          <a:p>
            <a:pPr marL="0" lvl="0" indent="0" algn="l" rtl="0">
              <a:spcBef>
                <a:spcPts val="0"/>
              </a:spcBef>
              <a:spcAft>
                <a:spcPts val="0"/>
              </a:spcAft>
              <a:buNone/>
            </a:pPr>
            <a:r>
              <a:rPr lang="en" sz="1100" b="1" dirty="0" smtClean="0"/>
              <a:t>        </a:t>
            </a:r>
            <a:r>
              <a:rPr lang="en" sz="1100" b="1" dirty="0"/>
              <a:t>	</a:t>
            </a:r>
            <a:endParaRPr sz="1100" b="1" dirty="0"/>
          </a:p>
          <a:p>
            <a:pPr marL="0" lvl="0" indent="0" algn="l" rtl="0">
              <a:spcBef>
                <a:spcPts val="0"/>
              </a:spcBef>
              <a:spcAft>
                <a:spcPts val="0"/>
              </a:spcAft>
              <a:buNone/>
            </a:pPr>
            <a:endParaRPr sz="1100" u="sng" dirty="0"/>
          </a:p>
          <a:p>
            <a:pPr marL="0" lvl="0" indent="0" algn="l" rtl="0">
              <a:spcBef>
                <a:spcPts val="0"/>
              </a:spcBef>
              <a:spcAft>
                <a:spcPts val="0"/>
              </a:spcAft>
              <a:buNone/>
            </a:pPr>
            <a:r>
              <a:rPr lang="en" sz="1200" u="sng" dirty="0"/>
              <a:t>Familiarity with Application</a:t>
            </a:r>
            <a:endParaRPr sz="1200" u="sng" dirty="0"/>
          </a:p>
          <a:p>
            <a:pPr marL="0" lvl="0" indent="0" algn="l" rtl="0">
              <a:spcBef>
                <a:spcPts val="0"/>
              </a:spcBef>
              <a:spcAft>
                <a:spcPts val="0"/>
              </a:spcAft>
              <a:buNone/>
            </a:pPr>
            <a:r>
              <a:rPr lang="en" sz="1200" dirty="0"/>
              <a:t>We are familiar with the technology that may be required to create and implement this project, since similar services such as </a:t>
            </a:r>
            <a:r>
              <a:rPr lang="en" sz="1200" dirty="0" err="1"/>
              <a:t>Bookholders</a:t>
            </a:r>
            <a:r>
              <a:rPr lang="en" sz="1200" dirty="0"/>
              <a:t>, Facebook Market Place, and the UMBC bookstore exists.</a:t>
            </a:r>
            <a:endParaRPr sz="1200" dirty="0"/>
          </a:p>
          <a:p>
            <a:pPr marL="0" lvl="0" indent="0" algn="l" rtl="0">
              <a:spcBef>
                <a:spcPts val="0"/>
              </a:spcBef>
              <a:spcAft>
                <a:spcPts val="0"/>
              </a:spcAft>
              <a:buNone/>
            </a:pPr>
            <a:r>
              <a:rPr lang="en" sz="1200" dirty="0"/>
              <a:t> </a:t>
            </a:r>
            <a:endParaRPr sz="1200" dirty="0"/>
          </a:p>
          <a:p>
            <a:pPr marL="0" lvl="0" indent="0" algn="l" rtl="0">
              <a:spcBef>
                <a:spcPts val="0"/>
              </a:spcBef>
              <a:spcAft>
                <a:spcPts val="0"/>
              </a:spcAft>
              <a:buNone/>
            </a:pPr>
            <a:r>
              <a:rPr lang="en" sz="1200" u="sng" dirty="0"/>
              <a:t>Lack of familiarity with technology</a:t>
            </a:r>
            <a:endParaRPr sz="1200" u="sng" dirty="0"/>
          </a:p>
          <a:p>
            <a:pPr marL="0" lvl="0" indent="0" algn="l" rtl="0">
              <a:spcBef>
                <a:spcPts val="0"/>
              </a:spcBef>
              <a:spcAft>
                <a:spcPts val="0"/>
              </a:spcAft>
              <a:buNone/>
            </a:pPr>
            <a:r>
              <a:rPr lang="en" sz="1200" dirty="0"/>
              <a:t>However, with our limited skill sets and knowledge, we may not be able to build and fully launch a fully functional product with all the functions that we may want into a mobile application.</a:t>
            </a:r>
            <a:endParaRPr sz="1200" dirty="0"/>
          </a:p>
          <a:p>
            <a:pPr marL="0" lvl="0" indent="0" algn="l" rtl="0">
              <a:spcBef>
                <a:spcPts val="0"/>
              </a:spcBef>
              <a:spcAft>
                <a:spcPts val="0"/>
              </a:spcAft>
              <a:buNone/>
            </a:pPr>
            <a:r>
              <a:rPr lang="en" sz="1200" dirty="0"/>
              <a:t> </a:t>
            </a:r>
            <a:endParaRPr sz="1200" dirty="0"/>
          </a:p>
          <a:p>
            <a:pPr marL="0" lvl="0" indent="0" algn="l" rtl="0">
              <a:spcBef>
                <a:spcPts val="0"/>
              </a:spcBef>
              <a:spcAft>
                <a:spcPts val="0"/>
              </a:spcAft>
              <a:buNone/>
            </a:pPr>
            <a:r>
              <a:rPr lang="en" sz="1200" u="sng" dirty="0"/>
              <a:t>Project size</a:t>
            </a:r>
            <a:endParaRPr sz="1200" u="sng" dirty="0"/>
          </a:p>
          <a:p>
            <a:pPr marL="0" lvl="0" indent="0" algn="l" rtl="0">
              <a:spcBef>
                <a:spcPts val="0"/>
              </a:spcBef>
              <a:spcAft>
                <a:spcPts val="0"/>
              </a:spcAft>
              <a:buNone/>
            </a:pPr>
            <a:r>
              <a:rPr lang="en" sz="1200" dirty="0"/>
              <a:t>Due to our limited knowledge of how to actually make the product, it can be as hard and as big as our skills may allow. If we want to make a simple but functional product, it may take 2-3 months given our current standing.</a:t>
            </a:r>
            <a:endParaRPr sz="1200" dirty="0"/>
          </a:p>
          <a:p>
            <a:pPr marL="0" lvl="0" indent="0" algn="l" rtl="0">
              <a:spcBef>
                <a:spcPts val="0"/>
              </a:spcBef>
              <a:spcAft>
                <a:spcPts val="0"/>
              </a:spcAft>
              <a:buNone/>
            </a:pPr>
            <a:r>
              <a:rPr lang="en" sz="1200" dirty="0"/>
              <a:t> </a:t>
            </a:r>
            <a:endParaRPr sz="1200" dirty="0"/>
          </a:p>
          <a:p>
            <a:pPr marL="0" lvl="0" indent="0" algn="l" rtl="0">
              <a:spcBef>
                <a:spcPts val="0"/>
              </a:spcBef>
              <a:spcAft>
                <a:spcPts val="0"/>
              </a:spcAft>
              <a:buNone/>
            </a:pPr>
            <a:r>
              <a:rPr lang="en" sz="1200" u="sng" dirty="0"/>
              <a:t>Compatibility with existing systems</a:t>
            </a:r>
            <a:endParaRPr sz="1200" u="sng" dirty="0"/>
          </a:p>
          <a:p>
            <a:pPr marL="0" lvl="0" indent="0" algn="l" rtl="0">
              <a:spcBef>
                <a:spcPts val="0"/>
              </a:spcBef>
              <a:spcAft>
                <a:spcPts val="0"/>
              </a:spcAft>
              <a:buNone/>
            </a:pPr>
            <a:r>
              <a:rPr lang="en" sz="1200" dirty="0"/>
              <a:t>The product will be able to be used on most web browsers and mobile.</a:t>
            </a:r>
            <a:endParaRPr sz="1200" dirty="0"/>
          </a:p>
          <a:p>
            <a:pPr marL="0" lvl="0" indent="0" algn="l" rtl="0">
              <a:spcBef>
                <a:spcPts val="0"/>
              </a:spcBef>
              <a:spcAft>
                <a:spcPts val="0"/>
              </a:spcAft>
              <a:buNone/>
            </a:pPr>
            <a:r>
              <a:rPr lang="en" sz="1100" dirty="0"/>
              <a:t> </a:t>
            </a:r>
            <a:endParaRPr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1160902" y="854132"/>
            <a:ext cx="7011756" cy="37795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Economic feasibility:       </a:t>
            </a:r>
            <a:endParaRPr lang="en-US" sz="1200" b="1" dirty="0" smtClean="0"/>
          </a:p>
          <a:p>
            <a:pPr marL="0" lvl="0" indent="0" algn="l" rtl="0">
              <a:spcBef>
                <a:spcPts val="0"/>
              </a:spcBef>
              <a:spcAft>
                <a:spcPts val="0"/>
              </a:spcAft>
              <a:buNone/>
            </a:pPr>
            <a:r>
              <a:rPr lang="en" sz="1200" b="1" dirty="0"/>
              <a:t>	</a:t>
            </a:r>
            <a:endParaRPr sz="1200" b="1" dirty="0"/>
          </a:p>
          <a:p>
            <a:pPr marL="0" lvl="0" indent="0" algn="l" rtl="0">
              <a:spcBef>
                <a:spcPts val="0"/>
              </a:spcBef>
              <a:spcAft>
                <a:spcPts val="0"/>
              </a:spcAft>
              <a:buNone/>
            </a:pPr>
            <a:r>
              <a:rPr lang="en" sz="1200" dirty="0"/>
              <a:t> </a:t>
            </a:r>
            <a:endParaRPr sz="1200" dirty="0"/>
          </a:p>
          <a:p>
            <a:pPr marL="0" lvl="0" indent="0" algn="l" rtl="0">
              <a:spcBef>
                <a:spcPts val="0"/>
              </a:spcBef>
              <a:spcAft>
                <a:spcPts val="0"/>
              </a:spcAft>
              <a:buNone/>
            </a:pPr>
            <a:r>
              <a:rPr lang="en" sz="1200" u="sng" dirty="0"/>
              <a:t>Development Costs:</a:t>
            </a:r>
            <a:r>
              <a:rPr lang="en" sz="1200" dirty="0"/>
              <a:t>                                   	</a:t>
            </a:r>
            <a:r>
              <a:rPr lang="en" sz="1200" u="sng" dirty="0" smtClean="0"/>
              <a:t>Operational Costs:</a:t>
            </a:r>
            <a:endParaRPr sz="1200" u="sng" dirty="0" smtClean="0"/>
          </a:p>
          <a:p>
            <a:pPr marL="0" lvl="0" indent="0" algn="l" rtl="0">
              <a:spcBef>
                <a:spcPts val="0"/>
              </a:spcBef>
              <a:spcAft>
                <a:spcPts val="0"/>
              </a:spcAft>
              <a:buNone/>
            </a:pPr>
            <a:r>
              <a:rPr lang="en" sz="1200" dirty="0" smtClean="0"/>
              <a:t>                    	Development team salaries                        	Software upgrades</a:t>
            </a:r>
            <a:endParaRPr sz="1200" dirty="0" smtClean="0"/>
          </a:p>
          <a:p>
            <a:pPr marL="0" lvl="0" indent="0" algn="l" rtl="0">
              <a:spcBef>
                <a:spcPts val="0"/>
              </a:spcBef>
              <a:spcAft>
                <a:spcPts val="0"/>
              </a:spcAft>
              <a:buNone/>
            </a:pPr>
            <a:r>
              <a:rPr lang="en" sz="1200" dirty="0" smtClean="0"/>
              <a:t>                    </a:t>
            </a:r>
            <a:r>
              <a:rPr lang="en" sz="1200" dirty="0"/>
              <a:t>	Software licensing fees                               	Hardware repair and upgrades</a:t>
            </a:r>
            <a:endParaRPr sz="1200" dirty="0"/>
          </a:p>
          <a:p>
            <a:pPr marL="0" lvl="0" indent="0" algn="l" rtl="0">
              <a:spcBef>
                <a:spcPts val="0"/>
              </a:spcBef>
              <a:spcAft>
                <a:spcPts val="0"/>
              </a:spcAft>
              <a:buNone/>
            </a:pPr>
            <a:r>
              <a:rPr lang="en" sz="1200" dirty="0"/>
              <a:t>                    	Data conversion costs                               	Operational team salaries</a:t>
            </a:r>
            <a:endParaRPr sz="1200" dirty="0"/>
          </a:p>
          <a:p>
            <a:pPr marL="0" lvl="0" indent="0" algn="l" rtl="0">
              <a:spcBef>
                <a:spcPts val="0"/>
              </a:spcBef>
              <a:spcAft>
                <a:spcPts val="0"/>
              </a:spcAft>
              <a:buNone/>
            </a:pPr>
            <a:r>
              <a:rPr lang="en" sz="1200" dirty="0"/>
              <a:t>                    	Development training</a:t>
            </a:r>
            <a:endParaRPr sz="1200" dirty="0"/>
          </a:p>
          <a:p>
            <a:pPr marL="0" lvl="0" indent="0" algn="l" rtl="0">
              <a:spcBef>
                <a:spcPts val="0"/>
              </a:spcBef>
              <a:spcAft>
                <a:spcPts val="0"/>
              </a:spcAft>
              <a:buNone/>
            </a:pPr>
            <a:r>
              <a:rPr lang="en" sz="1200" dirty="0"/>
              <a:t>        	</a:t>
            </a:r>
            <a:endParaRPr sz="1200" dirty="0"/>
          </a:p>
          <a:p>
            <a:pPr marL="0" lvl="0" indent="0" algn="l" rtl="0">
              <a:spcBef>
                <a:spcPts val="0"/>
              </a:spcBef>
              <a:spcAft>
                <a:spcPts val="0"/>
              </a:spcAft>
              <a:buNone/>
            </a:pPr>
            <a:r>
              <a:rPr lang="en" sz="1200" dirty="0"/>
              <a:t> </a:t>
            </a:r>
            <a:endParaRPr sz="1200" dirty="0" smtClean="0"/>
          </a:p>
          <a:p>
            <a:pPr marL="0" lvl="0" indent="0" algn="l" rtl="0">
              <a:spcBef>
                <a:spcPts val="0"/>
              </a:spcBef>
              <a:spcAft>
                <a:spcPts val="0"/>
              </a:spcAft>
              <a:buNone/>
            </a:pPr>
            <a:r>
              <a:rPr lang="en" sz="1200" u="sng" dirty="0" smtClean="0"/>
              <a:t>Tangible Benefits:</a:t>
            </a:r>
            <a:r>
              <a:rPr lang="en" sz="1200" dirty="0" smtClean="0"/>
              <a:t>                                       	</a:t>
            </a:r>
            <a:r>
              <a:rPr lang="en" sz="1200" u="sng" dirty="0" smtClean="0"/>
              <a:t>Intangible Benefits:</a:t>
            </a:r>
            <a:endParaRPr sz="1200" u="sng" dirty="0" smtClean="0"/>
          </a:p>
          <a:p>
            <a:pPr marL="0" lvl="0" indent="0" algn="l" rtl="0">
              <a:spcBef>
                <a:spcPts val="0"/>
              </a:spcBef>
              <a:spcAft>
                <a:spcPts val="0"/>
              </a:spcAft>
              <a:buNone/>
            </a:pPr>
            <a:r>
              <a:rPr lang="en" sz="1200" dirty="0" smtClean="0"/>
              <a:t>                    	Increased sales                                          	Increased market share                                         	Reductions in inventory      	                    	Higher-quality products                  	</a:t>
            </a:r>
            <a:endParaRPr sz="1200" dirty="0" smtClean="0"/>
          </a:p>
          <a:p>
            <a:pPr marL="0" lvl="0" indent="0" algn="l" rtl="0">
              <a:spcBef>
                <a:spcPts val="0"/>
              </a:spcBef>
              <a:spcAft>
                <a:spcPts val="0"/>
              </a:spcAft>
              <a:buNone/>
            </a:pPr>
            <a:r>
              <a:rPr lang="en" sz="1200" dirty="0" smtClean="0"/>
              <a:t>                    	Reductions in customer complaints           	Improved customer service  </a:t>
            </a:r>
            <a:endParaRPr sz="1200" dirty="0" smtClean="0"/>
          </a:p>
          <a:p>
            <a:pPr marL="0" lvl="0" indent="0" algn="l" rtl="0">
              <a:spcBef>
                <a:spcPts val="0"/>
              </a:spcBef>
              <a:spcAft>
                <a:spcPts val="0"/>
              </a:spcAft>
              <a:buNone/>
            </a:pPr>
            <a:r>
              <a:rPr lang="en" sz="1200" dirty="0" smtClean="0"/>
              <a:t>                                                                                            	Increased brand recognition</a:t>
            </a:r>
            <a:endParaRPr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4;p19"/>
          <p:cNvPicPr preferRelativeResize="0"/>
          <p:nvPr/>
        </p:nvPicPr>
        <p:blipFill>
          <a:blip r:embed="rId2">
            <a:alphaModFix/>
          </a:blip>
          <a:stretch>
            <a:fillRect/>
          </a:stretch>
        </p:blipFill>
        <p:spPr>
          <a:xfrm>
            <a:off x="1737811" y="134424"/>
            <a:ext cx="5213707" cy="4790867"/>
          </a:xfrm>
          <a:prstGeom prst="rect">
            <a:avLst/>
          </a:prstGeom>
          <a:noFill/>
          <a:ln>
            <a:noFill/>
          </a:ln>
        </p:spPr>
      </p:pic>
    </p:spTree>
    <p:extLst>
      <p:ext uri="{BB962C8B-B14F-4D97-AF65-F5344CB8AC3E}">
        <p14:creationId xmlns:p14="http://schemas.microsoft.com/office/powerpoint/2010/main" val="382697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p:nvPr/>
        </p:nvSpPr>
        <p:spPr>
          <a:xfrm>
            <a:off x="893618" y="225500"/>
            <a:ext cx="7911382" cy="48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Organizational feasibility:           	</a:t>
            </a:r>
            <a:endParaRPr b="1" dirty="0"/>
          </a:p>
          <a:p>
            <a:pPr marL="0" lvl="0" indent="0" algn="l" rtl="0">
              <a:spcBef>
                <a:spcPts val="0"/>
              </a:spcBef>
              <a:spcAft>
                <a:spcPts val="0"/>
              </a:spcAft>
              <a:buNone/>
            </a:pPr>
            <a:endParaRPr u="sng" dirty="0"/>
          </a:p>
          <a:p>
            <a:pPr marL="0" lvl="0" indent="0" algn="l" rtl="0">
              <a:spcBef>
                <a:spcPts val="0"/>
              </a:spcBef>
              <a:spcAft>
                <a:spcPts val="0"/>
              </a:spcAft>
              <a:buNone/>
            </a:pPr>
            <a:endParaRPr u="sng" dirty="0"/>
          </a:p>
          <a:p>
            <a:pPr marL="0" lvl="0" indent="0" algn="l" rtl="0">
              <a:spcBef>
                <a:spcPts val="0"/>
              </a:spcBef>
              <a:spcAft>
                <a:spcPts val="0"/>
              </a:spcAft>
              <a:buNone/>
            </a:pPr>
            <a:endParaRPr u="sng" dirty="0"/>
          </a:p>
          <a:p>
            <a:pPr marL="0" lvl="0" indent="0" algn="l" rtl="0">
              <a:spcBef>
                <a:spcPts val="0"/>
              </a:spcBef>
              <a:spcAft>
                <a:spcPts val="0"/>
              </a:spcAft>
              <a:buNone/>
            </a:pPr>
            <a:r>
              <a:rPr lang="en" u="sng" dirty="0"/>
              <a:t>Organization members</a:t>
            </a:r>
            <a:endParaRPr u="sng" dirty="0"/>
          </a:p>
          <a:p>
            <a:pPr marL="0" lvl="0" indent="0" algn="l" rtl="0">
              <a:spcBef>
                <a:spcPts val="0"/>
              </a:spcBef>
              <a:spcAft>
                <a:spcPts val="0"/>
              </a:spcAft>
              <a:buNone/>
            </a:pPr>
            <a:r>
              <a:rPr lang="en" dirty="0"/>
              <a:t>The structure of our organization is very diverse. This limits the number of stakeholders. As of now, the only stakeholders are the current founders, </a:t>
            </a:r>
            <a:r>
              <a:rPr lang="en" dirty="0" err="1"/>
              <a:t>Tuc</a:t>
            </a:r>
            <a:r>
              <a:rPr lang="en" dirty="0"/>
              <a:t>, Amra, Jun, </a:t>
            </a:r>
            <a:r>
              <a:rPr lang="en" dirty="0" err="1"/>
              <a:t>Hao</a:t>
            </a:r>
            <a:r>
              <a:rPr lang="en" dirty="0"/>
              <a:t>, Amir, and Sophia. We all have a base foundation of coding but we individually have experience in particular aspects. </a:t>
            </a:r>
            <a:r>
              <a:rPr lang="en" dirty="0" err="1"/>
              <a:t>Tuc</a:t>
            </a:r>
            <a:r>
              <a:rPr lang="en" dirty="0"/>
              <a:t> has experience as a supervisor, Amra has experience as a network administrator, Jun has experience as a systems administrator, Sophia has experience with web applications, </a:t>
            </a:r>
            <a:r>
              <a:rPr lang="en" dirty="0" err="1"/>
              <a:t>Hao</a:t>
            </a:r>
            <a:r>
              <a:rPr lang="en" dirty="0"/>
              <a:t> has experience as a systems analyst, and Amir has experience as a business analyst.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t>Possible partnerships/competition</a:t>
            </a:r>
            <a:endParaRPr u="sng" dirty="0"/>
          </a:p>
          <a:p>
            <a:pPr marL="0" lvl="0" indent="0" algn="l" rtl="0">
              <a:spcBef>
                <a:spcPts val="0"/>
              </a:spcBef>
              <a:spcAft>
                <a:spcPts val="0"/>
              </a:spcAft>
              <a:buNone/>
            </a:pPr>
            <a:r>
              <a:rPr lang="en" b="1" dirty="0"/>
              <a:t> </a:t>
            </a:r>
            <a:endParaRPr b="1" dirty="0"/>
          </a:p>
          <a:p>
            <a:pPr marL="0" lvl="0" indent="0" algn="l" rtl="0">
              <a:spcBef>
                <a:spcPts val="0"/>
              </a:spcBef>
              <a:spcAft>
                <a:spcPts val="0"/>
              </a:spcAft>
              <a:buNone/>
            </a:pPr>
            <a:r>
              <a:rPr lang="en" dirty="0"/>
              <a:t>Possible competition:  Other textbook marketplaces like </a:t>
            </a:r>
            <a:r>
              <a:rPr lang="en" dirty="0" err="1"/>
              <a:t>Abebook.com</a:t>
            </a:r>
            <a:r>
              <a:rPr lang="en" dirty="0"/>
              <a:t>, </a:t>
            </a:r>
            <a:r>
              <a:rPr lang="en" dirty="0" err="1"/>
              <a:t>Textbooks.com</a:t>
            </a:r>
            <a:r>
              <a:rPr lang="en" dirty="0"/>
              <a:t>, Amazon, etc.</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Possible partnerships: UMBC bookstore, UMBC SGA</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7</TotalTime>
  <Words>293</Words>
  <Application>Microsoft Macintosh PowerPoint</Application>
  <PresentationFormat>On-screen Show (16:9)</PresentationFormat>
  <Paragraphs>84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Impact</vt:lpstr>
      <vt:lpstr>Times New Roman</vt:lpstr>
      <vt:lpstr>Gill Sans MT</vt:lpstr>
      <vt:lpstr>Badge</vt:lpstr>
      <vt:lpstr>UMBC Textbook Marketplace (The A-Team)</vt:lpstr>
      <vt:lpstr>Bio</vt:lpstr>
      <vt:lpstr>What are we</vt:lpstr>
      <vt:lpstr>functionality</vt:lpstr>
      <vt:lpstr>Expected value &amp; Constraints</vt:lpstr>
      <vt:lpstr>Feasibility Analysis   </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UMBC Textbook Marketplace (The A-Team)</dc:title>
  <cp:lastModifiedBy>Microsoft Office User</cp:lastModifiedBy>
  <cp:revision>9</cp:revision>
  <dcterms:modified xsi:type="dcterms:W3CDTF">2019-02-21T22:01:18Z</dcterms:modified>
</cp:coreProperties>
</file>