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7" r:id="rId3"/>
    <p:sldId id="257" r:id="rId4"/>
    <p:sldId id="258" r:id="rId5"/>
    <p:sldId id="259" r:id="rId6"/>
    <p:sldId id="260" r:id="rId7"/>
    <p:sldId id="261" r:id="rId8"/>
    <p:sldId id="262" r:id="rId9"/>
    <p:sldId id="263"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279"/>
  </p:normalViewPr>
  <p:slideViewPr>
    <p:cSldViewPr snapToGrid="0" snapToObjects="1">
      <p:cViewPr>
        <p:scale>
          <a:sx n="93" d="100"/>
          <a:sy n="93" d="100"/>
        </p:scale>
        <p:origin x="784"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D606C3-6BA3-FF43-8FA4-61A706C1AE70}" type="datetimeFigureOut">
              <a:rPr lang="en-US" smtClean="0"/>
              <a:t>3/28/19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681023-E9B8-7A4A-8678-9D1F62A3DF88}" type="slidenum">
              <a:rPr lang="en-US" smtClean="0"/>
              <a:t>‹#›</a:t>
            </a:fld>
            <a:endParaRPr lang="en-US"/>
          </a:p>
        </p:txBody>
      </p:sp>
    </p:spTree>
    <p:extLst>
      <p:ext uri="{BB962C8B-B14F-4D97-AF65-F5344CB8AC3E}">
        <p14:creationId xmlns:p14="http://schemas.microsoft.com/office/powerpoint/2010/main" val="196070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 speaks about their interview and of</a:t>
            </a:r>
            <a:r>
              <a:rPr lang="en-US" baseline="0" dirty="0" smtClean="0"/>
              <a:t> the most </a:t>
            </a:r>
            <a:r>
              <a:rPr lang="en-US" baseline="0" smtClean="0"/>
              <a:t>important aspects of it</a:t>
            </a:r>
            <a:endParaRPr lang="en-US" dirty="0"/>
          </a:p>
        </p:txBody>
      </p:sp>
      <p:sp>
        <p:nvSpPr>
          <p:cNvPr id="4" name="Slide Number Placeholder 3"/>
          <p:cNvSpPr>
            <a:spLocks noGrp="1"/>
          </p:cNvSpPr>
          <p:nvPr>
            <p:ph type="sldNum" sz="quarter" idx="10"/>
          </p:nvPr>
        </p:nvSpPr>
        <p:spPr/>
        <p:txBody>
          <a:bodyPr/>
          <a:lstStyle/>
          <a:p>
            <a:fld id="{7B681023-E9B8-7A4A-8678-9D1F62A3DF88}" type="slidenum">
              <a:rPr lang="en-US" smtClean="0"/>
              <a:t>2</a:t>
            </a:fld>
            <a:endParaRPr lang="en-US"/>
          </a:p>
        </p:txBody>
      </p:sp>
    </p:spTree>
    <p:extLst>
      <p:ext uri="{BB962C8B-B14F-4D97-AF65-F5344CB8AC3E}">
        <p14:creationId xmlns:p14="http://schemas.microsoft.com/office/powerpoint/2010/main" val="1653377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Hao</a:t>
            </a:r>
            <a:endParaRPr lang="en-US" dirty="0"/>
          </a:p>
        </p:txBody>
      </p:sp>
      <p:sp>
        <p:nvSpPr>
          <p:cNvPr id="4" name="Slide Number Placeholder 3"/>
          <p:cNvSpPr>
            <a:spLocks noGrp="1"/>
          </p:cNvSpPr>
          <p:nvPr>
            <p:ph type="sldNum" sz="quarter" idx="10"/>
          </p:nvPr>
        </p:nvSpPr>
        <p:spPr/>
        <p:txBody>
          <a:bodyPr/>
          <a:lstStyle/>
          <a:p>
            <a:fld id="{7B681023-E9B8-7A4A-8678-9D1F62A3DF88}" type="slidenum">
              <a:rPr lang="en-US" smtClean="0"/>
              <a:t>4</a:t>
            </a:fld>
            <a:endParaRPr lang="en-US"/>
          </a:p>
        </p:txBody>
      </p:sp>
    </p:spTree>
    <p:extLst>
      <p:ext uri="{BB962C8B-B14F-4D97-AF65-F5344CB8AC3E}">
        <p14:creationId xmlns:p14="http://schemas.microsoft.com/office/powerpoint/2010/main" val="1760281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amir</a:t>
            </a:r>
            <a:endParaRPr lang="en-US" dirty="0"/>
          </a:p>
        </p:txBody>
      </p:sp>
      <p:sp>
        <p:nvSpPr>
          <p:cNvPr id="4" name="Slide Number Placeholder 3"/>
          <p:cNvSpPr>
            <a:spLocks noGrp="1"/>
          </p:cNvSpPr>
          <p:nvPr>
            <p:ph type="sldNum" sz="quarter" idx="10"/>
          </p:nvPr>
        </p:nvSpPr>
        <p:spPr/>
        <p:txBody>
          <a:bodyPr/>
          <a:lstStyle/>
          <a:p>
            <a:fld id="{7B681023-E9B8-7A4A-8678-9D1F62A3DF88}" type="slidenum">
              <a:rPr lang="en-US" smtClean="0"/>
              <a:t>5</a:t>
            </a:fld>
            <a:endParaRPr lang="en-US"/>
          </a:p>
        </p:txBody>
      </p:sp>
    </p:spTree>
    <p:extLst>
      <p:ext uri="{BB962C8B-B14F-4D97-AF65-F5344CB8AC3E}">
        <p14:creationId xmlns:p14="http://schemas.microsoft.com/office/powerpoint/2010/main" val="2040651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amir</a:t>
            </a:r>
            <a:endParaRPr lang="en-US" dirty="0"/>
          </a:p>
        </p:txBody>
      </p:sp>
      <p:sp>
        <p:nvSpPr>
          <p:cNvPr id="4" name="Slide Number Placeholder 3"/>
          <p:cNvSpPr>
            <a:spLocks noGrp="1"/>
          </p:cNvSpPr>
          <p:nvPr>
            <p:ph type="sldNum" sz="quarter" idx="10"/>
          </p:nvPr>
        </p:nvSpPr>
        <p:spPr/>
        <p:txBody>
          <a:bodyPr/>
          <a:lstStyle/>
          <a:p>
            <a:fld id="{7B681023-E9B8-7A4A-8678-9D1F62A3DF88}" type="slidenum">
              <a:rPr lang="en-US" smtClean="0"/>
              <a:t>6</a:t>
            </a:fld>
            <a:endParaRPr lang="en-US"/>
          </a:p>
        </p:txBody>
      </p:sp>
    </p:spTree>
    <p:extLst>
      <p:ext uri="{BB962C8B-B14F-4D97-AF65-F5344CB8AC3E}">
        <p14:creationId xmlns:p14="http://schemas.microsoft.com/office/powerpoint/2010/main" val="1975960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sophia</a:t>
            </a:r>
            <a:endParaRPr lang="en-US" dirty="0"/>
          </a:p>
        </p:txBody>
      </p:sp>
      <p:sp>
        <p:nvSpPr>
          <p:cNvPr id="4" name="Slide Number Placeholder 3"/>
          <p:cNvSpPr>
            <a:spLocks noGrp="1"/>
          </p:cNvSpPr>
          <p:nvPr>
            <p:ph type="sldNum" sz="quarter" idx="10"/>
          </p:nvPr>
        </p:nvSpPr>
        <p:spPr/>
        <p:txBody>
          <a:bodyPr/>
          <a:lstStyle/>
          <a:p>
            <a:fld id="{7B681023-E9B8-7A4A-8678-9D1F62A3DF88}" type="slidenum">
              <a:rPr lang="en-US" smtClean="0"/>
              <a:t>7</a:t>
            </a:fld>
            <a:endParaRPr lang="en-US"/>
          </a:p>
        </p:txBody>
      </p:sp>
    </p:spTree>
    <p:extLst>
      <p:ext uri="{BB962C8B-B14F-4D97-AF65-F5344CB8AC3E}">
        <p14:creationId xmlns:p14="http://schemas.microsoft.com/office/powerpoint/2010/main" val="317097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tuc</a:t>
            </a:r>
            <a:endParaRPr lang="en-US" dirty="0"/>
          </a:p>
        </p:txBody>
      </p:sp>
      <p:sp>
        <p:nvSpPr>
          <p:cNvPr id="4" name="Slide Number Placeholder 3"/>
          <p:cNvSpPr>
            <a:spLocks noGrp="1"/>
          </p:cNvSpPr>
          <p:nvPr>
            <p:ph type="sldNum" sz="quarter" idx="10"/>
          </p:nvPr>
        </p:nvSpPr>
        <p:spPr/>
        <p:txBody>
          <a:bodyPr/>
          <a:lstStyle/>
          <a:p>
            <a:fld id="{7B681023-E9B8-7A4A-8678-9D1F62A3DF88}" type="slidenum">
              <a:rPr lang="en-US" smtClean="0"/>
              <a:t>8</a:t>
            </a:fld>
            <a:endParaRPr lang="en-US"/>
          </a:p>
        </p:txBody>
      </p:sp>
    </p:spTree>
    <p:extLst>
      <p:ext uri="{BB962C8B-B14F-4D97-AF65-F5344CB8AC3E}">
        <p14:creationId xmlns:p14="http://schemas.microsoft.com/office/powerpoint/2010/main" val="1036140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jun</a:t>
            </a:r>
            <a:endParaRPr lang="en-US" dirty="0"/>
          </a:p>
        </p:txBody>
      </p:sp>
      <p:sp>
        <p:nvSpPr>
          <p:cNvPr id="4" name="Slide Number Placeholder 3"/>
          <p:cNvSpPr>
            <a:spLocks noGrp="1"/>
          </p:cNvSpPr>
          <p:nvPr>
            <p:ph type="sldNum" sz="quarter" idx="10"/>
          </p:nvPr>
        </p:nvSpPr>
        <p:spPr/>
        <p:txBody>
          <a:bodyPr/>
          <a:lstStyle/>
          <a:p>
            <a:fld id="{7B681023-E9B8-7A4A-8678-9D1F62A3DF88}" type="slidenum">
              <a:rPr lang="en-US" smtClean="0"/>
              <a:t>9</a:t>
            </a:fld>
            <a:endParaRPr lang="en-US"/>
          </a:p>
        </p:txBody>
      </p:sp>
    </p:spTree>
    <p:extLst>
      <p:ext uri="{BB962C8B-B14F-4D97-AF65-F5344CB8AC3E}">
        <p14:creationId xmlns:p14="http://schemas.microsoft.com/office/powerpoint/2010/main" val="463480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Amra</a:t>
            </a:r>
            <a:endParaRPr lang="en-US" dirty="0"/>
          </a:p>
        </p:txBody>
      </p:sp>
      <p:sp>
        <p:nvSpPr>
          <p:cNvPr id="4" name="Slide Number Placeholder 3"/>
          <p:cNvSpPr>
            <a:spLocks noGrp="1"/>
          </p:cNvSpPr>
          <p:nvPr>
            <p:ph type="sldNum" sz="quarter" idx="10"/>
          </p:nvPr>
        </p:nvSpPr>
        <p:spPr/>
        <p:txBody>
          <a:bodyPr/>
          <a:lstStyle/>
          <a:p>
            <a:fld id="{7B681023-E9B8-7A4A-8678-9D1F62A3DF88}" type="slidenum">
              <a:rPr lang="en-US" smtClean="0"/>
              <a:t>10</a:t>
            </a:fld>
            <a:endParaRPr lang="en-US"/>
          </a:p>
        </p:txBody>
      </p:sp>
    </p:spTree>
    <p:extLst>
      <p:ext uri="{BB962C8B-B14F-4D97-AF65-F5344CB8AC3E}">
        <p14:creationId xmlns:p14="http://schemas.microsoft.com/office/powerpoint/2010/main" val="1131176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Amra</a:t>
            </a:r>
            <a:endParaRPr lang="en-US" dirty="0"/>
          </a:p>
        </p:txBody>
      </p:sp>
      <p:sp>
        <p:nvSpPr>
          <p:cNvPr id="4" name="Slide Number Placeholder 3"/>
          <p:cNvSpPr>
            <a:spLocks noGrp="1"/>
          </p:cNvSpPr>
          <p:nvPr>
            <p:ph type="sldNum" sz="quarter" idx="10"/>
          </p:nvPr>
        </p:nvSpPr>
        <p:spPr/>
        <p:txBody>
          <a:bodyPr/>
          <a:lstStyle/>
          <a:p>
            <a:fld id="{7B681023-E9B8-7A4A-8678-9D1F62A3DF88}" type="slidenum">
              <a:rPr lang="en-US" smtClean="0"/>
              <a:t>11</a:t>
            </a:fld>
            <a:endParaRPr lang="en-US"/>
          </a:p>
        </p:txBody>
      </p:sp>
    </p:spTree>
    <p:extLst>
      <p:ext uri="{BB962C8B-B14F-4D97-AF65-F5344CB8AC3E}">
        <p14:creationId xmlns:p14="http://schemas.microsoft.com/office/powerpoint/2010/main" val="1656478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3/28/19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3/28/19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3/28/19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3/28/19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3/28/19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UMBC Textbook Marketplace</a:t>
            </a:r>
            <a:br>
              <a:rPr lang="en-US" dirty="0" smtClean="0"/>
            </a:br>
            <a:r>
              <a:rPr lang="en-US" sz="2400" dirty="0" smtClean="0"/>
              <a:t>(the </a:t>
            </a:r>
            <a:r>
              <a:rPr lang="en-US" sz="2400" dirty="0" err="1" smtClean="0"/>
              <a:t>a-Team</a:t>
            </a:r>
            <a:r>
              <a:rPr lang="en-US" sz="2400" dirty="0" smtClean="0"/>
              <a:t>)</a:t>
            </a:r>
            <a:br>
              <a:rPr lang="en-US" sz="2400" dirty="0" smtClean="0"/>
            </a:br>
            <a:r>
              <a:rPr lang="en-US" sz="2400" dirty="0" smtClean="0"/>
              <a:t>D2</a:t>
            </a:r>
            <a:endParaRPr lang="en-US" sz="2400" dirty="0"/>
          </a:p>
        </p:txBody>
      </p:sp>
      <p:sp>
        <p:nvSpPr>
          <p:cNvPr id="3" name="Subtitle 2"/>
          <p:cNvSpPr>
            <a:spLocks noGrp="1"/>
          </p:cNvSpPr>
          <p:nvPr>
            <p:ph type="subTitle" idx="1"/>
          </p:nvPr>
        </p:nvSpPr>
        <p:spPr/>
        <p:txBody>
          <a:bodyPr>
            <a:noAutofit/>
          </a:bodyPr>
          <a:lstStyle/>
          <a:p>
            <a:r>
              <a:rPr lang="en-US" sz="1600" b="0" dirty="0"/>
              <a:t/>
            </a:r>
            <a:br>
              <a:rPr lang="en-US" sz="1600" b="0" dirty="0"/>
            </a:br>
            <a:r>
              <a:rPr lang="en-US" sz="1600" b="0" dirty="0" err="1"/>
              <a:t>Tuc</a:t>
            </a:r>
            <a:r>
              <a:rPr lang="en-US" sz="1600" b="0" dirty="0"/>
              <a:t> Nguyen - Amra Mo - Jun Kwon - </a:t>
            </a:r>
            <a:r>
              <a:rPr lang="en-US" sz="1600" b="0" dirty="0" err="1"/>
              <a:t>Hao</a:t>
            </a:r>
            <a:r>
              <a:rPr lang="en-US" sz="1600" b="0" dirty="0"/>
              <a:t> Wu </a:t>
            </a:r>
          </a:p>
          <a:p>
            <a:r>
              <a:rPr lang="en-US" sz="1600" b="0" dirty="0"/>
              <a:t>Amir </a:t>
            </a:r>
            <a:r>
              <a:rPr lang="en-US" sz="1600" b="0" dirty="0" err="1"/>
              <a:t>Beshir</a:t>
            </a:r>
            <a:r>
              <a:rPr lang="en-US" sz="1600" b="0" dirty="0"/>
              <a:t> - Sophia Shin</a:t>
            </a:r>
          </a:p>
          <a:p>
            <a:r>
              <a:rPr lang="en-US" sz="1600" dirty="0"/>
              <a:t/>
            </a:r>
            <a:br>
              <a:rPr lang="en-US" sz="1600" dirty="0"/>
            </a:br>
            <a:endParaRPr lang="en-US" sz="1600" dirty="0"/>
          </a:p>
        </p:txBody>
      </p:sp>
    </p:spTree>
    <p:extLst>
      <p:ext uri="{BB962C8B-B14F-4D97-AF65-F5344CB8AC3E}">
        <p14:creationId xmlns:p14="http://schemas.microsoft.com/office/powerpoint/2010/main" val="84353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Level Use Case Diagram</a:t>
            </a:r>
            <a:r>
              <a:rPr lang="en-US" dirty="0"/>
              <a:t/>
            </a:r>
            <a:br>
              <a:rPr lang="en-US" dirty="0"/>
            </a:br>
            <a:endParaRPr lang="en-US" dirty="0"/>
          </a:p>
        </p:txBody>
      </p:sp>
      <p:pic>
        <p:nvPicPr>
          <p:cNvPr id="5" name="image1.jpg"/>
          <p:cNvPicPr/>
          <p:nvPr/>
        </p:nvPicPr>
        <p:blipFill>
          <a:blip r:embed="rId3"/>
          <a:srcRect/>
          <a:stretch>
            <a:fillRect/>
          </a:stretch>
        </p:blipFill>
        <p:spPr>
          <a:xfrm>
            <a:off x="2251363" y="1874517"/>
            <a:ext cx="7585364" cy="4138356"/>
          </a:xfrm>
          <a:prstGeom prst="rect">
            <a:avLst/>
          </a:prstGeom>
          <a:ln/>
        </p:spPr>
      </p:pic>
    </p:spTree>
    <p:extLst>
      <p:ext uri="{BB962C8B-B14F-4D97-AF65-F5344CB8AC3E}">
        <p14:creationId xmlns:p14="http://schemas.microsoft.com/office/powerpoint/2010/main" val="982906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Subsystem descriptions</a:t>
            </a:r>
            <a:endParaRPr lang="en-US" dirty="0"/>
          </a:p>
        </p:txBody>
      </p:sp>
      <p:sp>
        <p:nvSpPr>
          <p:cNvPr id="3" name="Content Placeholder 2"/>
          <p:cNvSpPr>
            <a:spLocks noGrp="1"/>
          </p:cNvSpPr>
          <p:nvPr>
            <p:ph idx="1"/>
          </p:nvPr>
        </p:nvSpPr>
        <p:spPr>
          <a:xfrm>
            <a:off x="1251678" y="1128451"/>
            <a:ext cx="10178322" cy="5577149"/>
          </a:xfrm>
        </p:spPr>
        <p:txBody>
          <a:bodyPr>
            <a:normAutofit/>
          </a:bodyPr>
          <a:lstStyle/>
          <a:p>
            <a:endParaRPr lang="en-US" dirty="0" smtClean="0"/>
          </a:p>
          <a:p>
            <a:r>
              <a:rPr lang="en-US" dirty="0" smtClean="0"/>
              <a:t>System </a:t>
            </a:r>
            <a:r>
              <a:rPr lang="en-US" dirty="0"/>
              <a:t>Access </a:t>
            </a:r>
            <a:r>
              <a:rPr lang="en-US" dirty="0" smtClean="0"/>
              <a:t>Subsystem: Handles login, validates student ID</a:t>
            </a:r>
            <a:endParaRPr lang="en-US" dirty="0"/>
          </a:p>
          <a:p>
            <a:r>
              <a:rPr lang="en-US" dirty="0"/>
              <a:t> Display Main </a:t>
            </a:r>
            <a:r>
              <a:rPr lang="en-US" dirty="0" smtClean="0"/>
              <a:t>Screen: Handles </a:t>
            </a:r>
            <a:r>
              <a:rPr lang="en-US" dirty="0"/>
              <a:t>a window that shows option for the user to pick </a:t>
            </a:r>
            <a:r>
              <a:rPr lang="en-US" dirty="0" smtClean="0"/>
              <a:t>amongst</a:t>
            </a:r>
          </a:p>
          <a:p>
            <a:pPr lvl="1"/>
            <a:r>
              <a:rPr lang="en-US" dirty="0" smtClean="0"/>
              <a:t>Buy Listing</a:t>
            </a:r>
          </a:p>
          <a:p>
            <a:pPr lvl="1"/>
            <a:r>
              <a:rPr lang="en-US" dirty="0" smtClean="0"/>
              <a:t>Sell Listing</a:t>
            </a:r>
          </a:p>
          <a:p>
            <a:pPr lvl="1"/>
            <a:r>
              <a:rPr lang="en-US" dirty="0" smtClean="0"/>
              <a:t>Listing Browser</a:t>
            </a:r>
            <a:endParaRPr lang="en-US" dirty="0"/>
          </a:p>
          <a:p>
            <a:r>
              <a:rPr lang="en-US" dirty="0" smtClean="0"/>
              <a:t>Book </a:t>
            </a:r>
            <a:r>
              <a:rPr lang="en-US" dirty="0"/>
              <a:t>Info </a:t>
            </a:r>
            <a:r>
              <a:rPr lang="en-US" dirty="0" smtClean="0"/>
              <a:t>Subsystem: Provides information about books on record / Inventory System</a:t>
            </a:r>
            <a:endParaRPr lang="en-US" dirty="0"/>
          </a:p>
          <a:p>
            <a:r>
              <a:rPr lang="en-US" dirty="0"/>
              <a:t>Manage Student Info </a:t>
            </a:r>
            <a:r>
              <a:rPr lang="en-US" dirty="0" smtClean="0"/>
              <a:t>Subsystem:  Who is selling or buying books</a:t>
            </a:r>
            <a:endParaRPr lang="en-US" dirty="0"/>
          </a:p>
          <a:p>
            <a:r>
              <a:rPr lang="en-US" dirty="0"/>
              <a:t>Database </a:t>
            </a:r>
            <a:r>
              <a:rPr lang="en-US" dirty="0" smtClean="0"/>
              <a:t>Subsystem:</a:t>
            </a:r>
          </a:p>
          <a:p>
            <a:pPr lvl="1"/>
            <a:r>
              <a:rPr lang="en-US" dirty="0" smtClean="0"/>
              <a:t>Contains data needed to store for application</a:t>
            </a:r>
          </a:p>
          <a:p>
            <a:pPr lvl="1"/>
            <a:r>
              <a:rPr lang="en-US" dirty="0" smtClean="0"/>
              <a:t>Retrieves, updates, and delete functions for data stored</a:t>
            </a:r>
          </a:p>
          <a:p>
            <a:pPr lvl="1"/>
            <a:r>
              <a:rPr lang="en-US" dirty="0" smtClean="0"/>
              <a:t>Information about books (Title, Catalog #,  Author, Year, Edition, etc.)</a:t>
            </a:r>
            <a:endParaRPr lang="en-US" dirty="0"/>
          </a:p>
          <a:p>
            <a:endParaRPr lang="en-US" dirty="0"/>
          </a:p>
        </p:txBody>
      </p:sp>
    </p:spTree>
    <p:extLst>
      <p:ext uri="{BB962C8B-B14F-4D97-AF65-F5344CB8AC3E}">
        <p14:creationId xmlns:p14="http://schemas.microsoft.com/office/powerpoint/2010/main" val="1100661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102520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Questionaires</a:t>
            </a:r>
            <a:endParaRPr lang="en-US" dirty="0"/>
          </a:p>
        </p:txBody>
      </p:sp>
    </p:spTree>
    <p:extLst>
      <p:ext uri="{BB962C8B-B14F-4D97-AF65-F5344CB8AC3E}">
        <p14:creationId xmlns:p14="http://schemas.microsoft.com/office/powerpoint/2010/main" val="1047372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Requirements definition</a:t>
            </a:r>
            <a:endParaRPr lang="en-US" dirty="0"/>
          </a:p>
        </p:txBody>
      </p:sp>
    </p:spTree>
    <p:extLst>
      <p:ext uri="{BB962C8B-B14F-4D97-AF65-F5344CB8AC3E}">
        <p14:creationId xmlns:p14="http://schemas.microsoft.com/office/powerpoint/2010/main" val="137671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6500" y="1472326"/>
            <a:ext cx="3987587" cy="5795320"/>
          </a:xfrm>
        </p:spPr>
        <p:txBody>
          <a:bodyPr>
            <a:normAutofit lnSpcReduction="10000"/>
          </a:bodyPr>
          <a:lstStyle/>
          <a:p>
            <a:pPr marL="0" indent="0">
              <a:buNone/>
            </a:pPr>
            <a:r>
              <a:rPr lang="en-US" u="sng" dirty="0" smtClean="0">
                <a:solidFill>
                  <a:schemeClr val="tx1"/>
                </a:solidFill>
              </a:rPr>
              <a:t>Process-Oriented</a:t>
            </a:r>
            <a:r>
              <a:rPr lang="en-US" u="sng" dirty="0">
                <a:solidFill>
                  <a:schemeClr val="tx1"/>
                </a:solidFill>
              </a:rPr>
              <a:t>:</a:t>
            </a:r>
            <a:r>
              <a:rPr lang="en-US" dirty="0">
                <a:solidFill>
                  <a:schemeClr val="tx1"/>
                </a:solidFill>
              </a:rPr>
              <a:t>  </a:t>
            </a:r>
          </a:p>
          <a:p>
            <a:pPr marL="0" indent="0" fontAlgn="base">
              <a:buNone/>
            </a:pPr>
            <a:endParaRPr lang="en-US" dirty="0" smtClean="0">
              <a:solidFill>
                <a:schemeClr val="tx1"/>
              </a:solidFill>
            </a:endParaRPr>
          </a:p>
          <a:p>
            <a:pPr marL="0" indent="0" fontAlgn="base">
              <a:buNone/>
            </a:pPr>
            <a:r>
              <a:rPr lang="en-US" dirty="0" smtClean="0">
                <a:solidFill>
                  <a:schemeClr val="tx1"/>
                </a:solidFill>
              </a:rPr>
              <a:t>User </a:t>
            </a:r>
            <a:r>
              <a:rPr lang="en-US" dirty="0">
                <a:solidFill>
                  <a:schemeClr val="tx1"/>
                </a:solidFill>
              </a:rPr>
              <a:t>must be able </a:t>
            </a:r>
            <a:r>
              <a:rPr lang="en-US" dirty="0" smtClean="0">
                <a:solidFill>
                  <a:schemeClr val="tx1"/>
                </a:solidFill>
              </a:rPr>
              <a:t>to:</a:t>
            </a:r>
          </a:p>
          <a:p>
            <a:pPr fontAlgn="base"/>
            <a:r>
              <a:rPr lang="en-US" dirty="0">
                <a:solidFill>
                  <a:schemeClr val="tx1"/>
                </a:solidFill>
              </a:rPr>
              <a:t>S</a:t>
            </a:r>
            <a:r>
              <a:rPr lang="en-US" dirty="0" smtClean="0">
                <a:solidFill>
                  <a:schemeClr val="tx1"/>
                </a:solidFill>
              </a:rPr>
              <a:t>ell </a:t>
            </a:r>
            <a:r>
              <a:rPr lang="en-US" dirty="0">
                <a:solidFill>
                  <a:schemeClr val="tx1"/>
                </a:solidFill>
              </a:rPr>
              <a:t>and buy.</a:t>
            </a:r>
          </a:p>
          <a:p>
            <a:pPr fontAlgn="base"/>
            <a:r>
              <a:rPr lang="en-US" dirty="0">
                <a:solidFill>
                  <a:schemeClr val="tx1"/>
                </a:solidFill>
              </a:rPr>
              <a:t>C</a:t>
            </a:r>
            <a:r>
              <a:rPr lang="en-US" dirty="0" smtClean="0">
                <a:solidFill>
                  <a:schemeClr val="tx1"/>
                </a:solidFill>
              </a:rPr>
              <a:t>reate </a:t>
            </a:r>
            <a:r>
              <a:rPr lang="en-US" dirty="0">
                <a:solidFill>
                  <a:schemeClr val="tx1"/>
                </a:solidFill>
              </a:rPr>
              <a:t>and delete new accounts on our page.</a:t>
            </a:r>
          </a:p>
          <a:p>
            <a:pPr fontAlgn="base"/>
            <a:r>
              <a:rPr lang="en-US" dirty="0">
                <a:solidFill>
                  <a:schemeClr val="tx1"/>
                </a:solidFill>
              </a:rPr>
              <a:t>A</a:t>
            </a:r>
            <a:r>
              <a:rPr lang="en-US" dirty="0" smtClean="0">
                <a:solidFill>
                  <a:schemeClr val="tx1"/>
                </a:solidFill>
              </a:rPr>
              <a:t>ble </a:t>
            </a:r>
            <a:r>
              <a:rPr lang="en-US" dirty="0">
                <a:solidFill>
                  <a:schemeClr val="tx1"/>
                </a:solidFill>
              </a:rPr>
              <a:t>to browse textbook listings.</a:t>
            </a:r>
          </a:p>
          <a:p>
            <a:pPr fontAlgn="base"/>
            <a:r>
              <a:rPr lang="en-US" dirty="0">
                <a:solidFill>
                  <a:schemeClr val="tx1"/>
                </a:solidFill>
              </a:rPr>
              <a:t>A</a:t>
            </a:r>
            <a:r>
              <a:rPr lang="en-US" dirty="0" smtClean="0">
                <a:solidFill>
                  <a:schemeClr val="tx1"/>
                </a:solidFill>
              </a:rPr>
              <a:t>dd</a:t>
            </a:r>
            <a:r>
              <a:rPr lang="en-US" dirty="0">
                <a:solidFill>
                  <a:schemeClr val="tx1"/>
                </a:solidFill>
              </a:rPr>
              <a:t>, remove, and change any information.</a:t>
            </a:r>
          </a:p>
          <a:p>
            <a:pPr fontAlgn="base"/>
            <a:r>
              <a:rPr lang="en-US" dirty="0" smtClean="0">
                <a:solidFill>
                  <a:schemeClr val="tx1"/>
                </a:solidFill>
              </a:rPr>
              <a:t>Make and </a:t>
            </a:r>
            <a:r>
              <a:rPr lang="en-US" dirty="0">
                <a:solidFill>
                  <a:schemeClr val="tx1"/>
                </a:solidFill>
              </a:rPr>
              <a:t>reject offers made by other users.</a:t>
            </a:r>
          </a:p>
          <a:p>
            <a:pPr fontAlgn="base"/>
            <a:r>
              <a:rPr lang="en-US" dirty="0" smtClean="0">
                <a:solidFill>
                  <a:schemeClr val="tx1"/>
                </a:solidFill>
              </a:rPr>
              <a:t>User </a:t>
            </a:r>
            <a:r>
              <a:rPr lang="en-US" dirty="0">
                <a:solidFill>
                  <a:schemeClr val="tx1"/>
                </a:solidFill>
              </a:rPr>
              <a:t>may select new or used items</a:t>
            </a:r>
          </a:p>
          <a:p>
            <a:pPr marL="0" indent="0">
              <a:buNone/>
            </a:pPr>
            <a:r>
              <a:rPr lang="en-US" dirty="0"/>
              <a:t/>
            </a:r>
            <a:br>
              <a:rPr lang="en-US" dirty="0"/>
            </a:br>
            <a:endParaRPr lang="en-US" dirty="0"/>
          </a:p>
        </p:txBody>
      </p:sp>
      <p:sp>
        <p:nvSpPr>
          <p:cNvPr id="4" name="Rectangle 3"/>
          <p:cNvSpPr/>
          <p:nvPr/>
        </p:nvSpPr>
        <p:spPr>
          <a:xfrm>
            <a:off x="6841150" y="1472326"/>
            <a:ext cx="4367178" cy="3447098"/>
          </a:xfrm>
          <a:prstGeom prst="rect">
            <a:avLst/>
          </a:prstGeom>
        </p:spPr>
        <p:txBody>
          <a:bodyPr wrap="square">
            <a:spAutoFit/>
          </a:bodyPr>
          <a:lstStyle/>
          <a:p>
            <a:r>
              <a:rPr lang="en-US" sz="2000" u="sng" dirty="0"/>
              <a:t>Information-Oriented: </a:t>
            </a:r>
            <a:endParaRPr lang="en-US" sz="2000" u="sng" dirty="0" smtClean="0"/>
          </a:p>
          <a:p>
            <a:endParaRPr lang="en-US" sz="2000" dirty="0"/>
          </a:p>
          <a:p>
            <a:pPr marL="285750" indent="-285750" fontAlgn="base">
              <a:buFont typeface="Arial" charset="0"/>
              <a:buChar char="•"/>
            </a:pPr>
            <a:r>
              <a:rPr lang="en-US" sz="2000" dirty="0"/>
              <a:t>Add new users </a:t>
            </a:r>
          </a:p>
          <a:p>
            <a:pPr marL="285750" indent="-285750" fontAlgn="base">
              <a:buFont typeface="Arial" charset="0"/>
              <a:buChar char="•"/>
            </a:pPr>
            <a:r>
              <a:rPr lang="en-US" sz="2000" dirty="0" smtClean="0"/>
              <a:t>Update </a:t>
            </a:r>
            <a:r>
              <a:rPr lang="en-US" sz="2000" dirty="0"/>
              <a:t>user info</a:t>
            </a:r>
          </a:p>
          <a:p>
            <a:pPr marL="285750" indent="-285750" fontAlgn="base">
              <a:buFont typeface="Arial" charset="0"/>
              <a:buChar char="•"/>
            </a:pPr>
            <a:r>
              <a:rPr lang="en-US" sz="2000" dirty="0" smtClean="0"/>
              <a:t>Add </a:t>
            </a:r>
            <a:r>
              <a:rPr lang="en-US" sz="2000" dirty="0"/>
              <a:t>new or user book/items</a:t>
            </a:r>
          </a:p>
          <a:p>
            <a:pPr marL="285750" indent="-285750" fontAlgn="base">
              <a:buFont typeface="Arial" charset="0"/>
              <a:buChar char="•"/>
            </a:pPr>
            <a:r>
              <a:rPr lang="en-US" sz="2000" dirty="0" smtClean="0"/>
              <a:t>Update </a:t>
            </a:r>
            <a:r>
              <a:rPr lang="en-US" sz="2000" dirty="0"/>
              <a:t>new book/items</a:t>
            </a:r>
          </a:p>
          <a:p>
            <a:pPr marL="285750" indent="-285750" fontAlgn="base">
              <a:buFont typeface="Arial" charset="0"/>
              <a:buChar char="•"/>
            </a:pPr>
            <a:r>
              <a:rPr lang="en-US" sz="2000" dirty="0" smtClean="0"/>
              <a:t>Payment</a:t>
            </a:r>
            <a:endParaRPr lang="en-US" sz="2000" dirty="0"/>
          </a:p>
          <a:p>
            <a:pPr marL="285750" indent="-285750" fontAlgn="base">
              <a:buFont typeface="Arial" charset="0"/>
              <a:buChar char="•"/>
            </a:pPr>
            <a:r>
              <a:rPr lang="en-US" sz="2000" dirty="0" smtClean="0"/>
              <a:t>Authentication</a:t>
            </a:r>
            <a:endParaRPr lang="en-US" sz="2000" dirty="0"/>
          </a:p>
          <a:p>
            <a:pPr marL="285750" indent="-285750" fontAlgn="base">
              <a:buFont typeface="Arial" charset="0"/>
              <a:buChar char="•"/>
            </a:pPr>
            <a:r>
              <a:rPr lang="en-US" sz="2000" dirty="0" smtClean="0"/>
              <a:t>Search</a:t>
            </a:r>
            <a:endParaRPr lang="en-US" sz="2000" dirty="0"/>
          </a:p>
          <a:p>
            <a:pPr marL="285750" indent="-285750" fontAlgn="base">
              <a:buFont typeface="Arial" charset="0"/>
              <a:buChar char="•"/>
            </a:pPr>
            <a:r>
              <a:rPr lang="en-US" sz="2000" dirty="0" smtClean="0"/>
              <a:t>Request </a:t>
            </a:r>
            <a:r>
              <a:rPr lang="en-US" sz="2000" dirty="0"/>
              <a:t>books/items</a:t>
            </a:r>
          </a:p>
          <a:p>
            <a:endParaRPr lang="en-US" dirty="0"/>
          </a:p>
        </p:txBody>
      </p:sp>
      <p:sp>
        <p:nvSpPr>
          <p:cNvPr id="5" name="Title 1"/>
          <p:cNvSpPr>
            <a:spLocks noGrp="1"/>
          </p:cNvSpPr>
          <p:nvPr>
            <p:ph type="title"/>
          </p:nvPr>
        </p:nvSpPr>
        <p:spPr>
          <a:xfrm>
            <a:off x="1251678" y="382385"/>
            <a:ext cx="10178322" cy="1492132"/>
          </a:xfrm>
        </p:spPr>
        <p:txBody>
          <a:bodyPr/>
          <a:lstStyle/>
          <a:p>
            <a:r>
              <a:rPr lang="en-US" dirty="0" smtClean="0"/>
              <a:t>Functional Requirements</a:t>
            </a:r>
            <a:endParaRPr lang="en-US" dirty="0"/>
          </a:p>
        </p:txBody>
      </p:sp>
    </p:spTree>
    <p:extLst>
      <p:ext uri="{BB962C8B-B14F-4D97-AF65-F5344CB8AC3E}">
        <p14:creationId xmlns:p14="http://schemas.microsoft.com/office/powerpoint/2010/main" val="424238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functional requirements</a:t>
            </a:r>
            <a:endParaRPr lang="en-US" dirty="0"/>
          </a:p>
        </p:txBody>
      </p:sp>
      <p:sp>
        <p:nvSpPr>
          <p:cNvPr id="3" name="Content Placeholder 2"/>
          <p:cNvSpPr>
            <a:spLocks noGrp="1"/>
          </p:cNvSpPr>
          <p:nvPr>
            <p:ph idx="1"/>
          </p:nvPr>
        </p:nvSpPr>
        <p:spPr/>
        <p:txBody>
          <a:bodyPr/>
          <a:lstStyle/>
          <a:p>
            <a:pPr marL="0" indent="0">
              <a:buNone/>
            </a:pPr>
            <a:r>
              <a:rPr lang="en-US" b="1" dirty="0"/>
              <a:t>Operational: </a:t>
            </a:r>
            <a:endParaRPr lang="en-US" b="1" dirty="0" smtClean="0"/>
          </a:p>
          <a:p>
            <a:pPr marL="0" indent="0">
              <a:buNone/>
            </a:pPr>
            <a:r>
              <a:rPr lang="en-US" dirty="0" smtClean="0"/>
              <a:t>To </a:t>
            </a:r>
            <a:r>
              <a:rPr lang="en-US" dirty="0"/>
              <a:t>start building the application to run on most web browsers, we need to choose a web framework that is tested to run successfully on Chrome, Firefox, Safari, Edge, and other important browsers. Use popular tools such as </a:t>
            </a:r>
            <a:r>
              <a:rPr lang="en-US" dirty="0" err="1"/>
              <a:t>Jquery</a:t>
            </a:r>
            <a:r>
              <a:rPr lang="en-US" dirty="0"/>
              <a:t> and other frameworks that are proven to work. </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771151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functional requirements</a:t>
            </a:r>
          </a:p>
        </p:txBody>
      </p:sp>
      <p:sp>
        <p:nvSpPr>
          <p:cNvPr id="3" name="Content Placeholder 2"/>
          <p:cNvSpPr>
            <a:spLocks noGrp="1"/>
          </p:cNvSpPr>
          <p:nvPr>
            <p:ph idx="1"/>
          </p:nvPr>
        </p:nvSpPr>
        <p:spPr/>
        <p:txBody>
          <a:bodyPr/>
          <a:lstStyle/>
          <a:p>
            <a:pPr marL="0" indent="0">
              <a:buNone/>
            </a:pPr>
            <a:r>
              <a:rPr lang="en-US" b="1" dirty="0" smtClean="0"/>
              <a:t>Performance:</a:t>
            </a:r>
          </a:p>
          <a:p>
            <a:pPr marL="0" indent="0">
              <a:buNone/>
            </a:pPr>
            <a:r>
              <a:rPr lang="en-US" dirty="0" smtClean="0"/>
              <a:t>To </a:t>
            </a:r>
            <a:r>
              <a:rPr lang="en-US" dirty="0"/>
              <a:t>maximize the performance of the application we need to choose a web server that is fast and can handle many user connections. </a:t>
            </a:r>
            <a:r>
              <a:rPr lang="en-US" dirty="0" err="1"/>
              <a:t>Nginx</a:t>
            </a:r>
            <a:r>
              <a:rPr lang="en-US" dirty="0"/>
              <a:t> and the Apache load balancers are good choices to use to distribute user traffic to different application servers. </a:t>
            </a:r>
            <a:endParaRPr lang="en-US" dirty="0" smtClean="0"/>
          </a:p>
          <a:p>
            <a:pPr marL="0" indent="0">
              <a:buNone/>
            </a:pPr>
            <a:r>
              <a:rPr lang="en-US" dirty="0" smtClean="0"/>
              <a:t>The </a:t>
            </a:r>
            <a:r>
              <a:rPr lang="en-US" dirty="0"/>
              <a:t>system should be available for user 24 hours per day, 365 days per year. It should also be able to support simultaneous users at all other times. </a:t>
            </a:r>
          </a:p>
          <a:p>
            <a:endParaRPr lang="en-US" dirty="0"/>
          </a:p>
        </p:txBody>
      </p:sp>
    </p:spTree>
    <p:extLst>
      <p:ext uri="{BB962C8B-B14F-4D97-AF65-F5344CB8AC3E}">
        <p14:creationId xmlns:p14="http://schemas.microsoft.com/office/powerpoint/2010/main" val="1315634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functional requirements</a:t>
            </a:r>
          </a:p>
        </p:txBody>
      </p:sp>
      <p:sp>
        <p:nvSpPr>
          <p:cNvPr id="3" name="Content Placeholder 2"/>
          <p:cNvSpPr>
            <a:spLocks noGrp="1"/>
          </p:cNvSpPr>
          <p:nvPr>
            <p:ph idx="1"/>
          </p:nvPr>
        </p:nvSpPr>
        <p:spPr/>
        <p:txBody>
          <a:bodyPr/>
          <a:lstStyle/>
          <a:p>
            <a:pPr marL="0" indent="0">
              <a:buNone/>
            </a:pPr>
            <a:r>
              <a:rPr lang="en-US" b="1" dirty="0"/>
              <a:t>Security</a:t>
            </a:r>
            <a:r>
              <a:rPr lang="en-US" b="1" dirty="0" smtClean="0"/>
              <a:t>:</a:t>
            </a:r>
          </a:p>
          <a:p>
            <a:pPr marL="0" indent="0">
              <a:buNone/>
            </a:pPr>
            <a:r>
              <a:rPr lang="en-US" dirty="0" smtClean="0"/>
              <a:t>System </a:t>
            </a:r>
            <a:r>
              <a:rPr lang="en-US" dirty="0"/>
              <a:t>administrators will be allowed permissions to maintain the system. Developers should be authorized to access the system source code to provide new features and fix bugs associated with the system. </a:t>
            </a:r>
            <a:endParaRPr lang="en-US" dirty="0" smtClean="0"/>
          </a:p>
          <a:p>
            <a:pPr marL="0" indent="0">
              <a:buNone/>
            </a:pPr>
            <a:r>
              <a:rPr lang="en-US" dirty="0" smtClean="0"/>
              <a:t>Student </a:t>
            </a:r>
            <a:r>
              <a:rPr lang="en-US" dirty="0"/>
              <a:t>users will only have permissions to view and edit their own book listings and system account information. Interpersonal politics affects the performance of the entire project. Buyer and seller protection and information security should be a priority for any ecommerce site.</a:t>
            </a:r>
          </a:p>
          <a:p>
            <a:endParaRPr lang="en-US" dirty="0"/>
          </a:p>
        </p:txBody>
      </p:sp>
    </p:spTree>
    <p:extLst>
      <p:ext uri="{BB962C8B-B14F-4D97-AF65-F5344CB8AC3E}">
        <p14:creationId xmlns:p14="http://schemas.microsoft.com/office/powerpoint/2010/main" val="1059961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functional requirements</a:t>
            </a:r>
          </a:p>
        </p:txBody>
      </p:sp>
      <p:sp>
        <p:nvSpPr>
          <p:cNvPr id="3" name="Content Placeholder 2"/>
          <p:cNvSpPr>
            <a:spLocks noGrp="1"/>
          </p:cNvSpPr>
          <p:nvPr>
            <p:ph idx="1"/>
          </p:nvPr>
        </p:nvSpPr>
        <p:spPr/>
        <p:txBody>
          <a:bodyPr/>
          <a:lstStyle/>
          <a:p>
            <a:pPr marL="0" indent="0">
              <a:buNone/>
            </a:pPr>
            <a:r>
              <a:rPr lang="en-US" b="1" dirty="0"/>
              <a:t>Cultural and political</a:t>
            </a:r>
            <a:r>
              <a:rPr lang="en-US" b="1" dirty="0" smtClean="0"/>
              <a:t>:</a:t>
            </a:r>
          </a:p>
          <a:p>
            <a:pPr marL="0" indent="0">
              <a:buNone/>
            </a:pPr>
            <a:r>
              <a:rPr lang="en-US" b="1" dirty="0" smtClean="0"/>
              <a:t> </a:t>
            </a:r>
            <a:r>
              <a:rPr lang="en-US" dirty="0"/>
              <a:t>Our primary tools will be from academic partners in the industry such as Dell, Cisco, IBM, etc. We could choose to use cloud services such as Amazon Web Services, Microsoft Azure, or Google Compute Cloud instead of buying our own hardware for the servers. </a:t>
            </a:r>
            <a:endParaRPr lang="en-US" dirty="0" smtClean="0"/>
          </a:p>
          <a:p>
            <a:pPr marL="0" indent="0">
              <a:buNone/>
            </a:pPr>
            <a:r>
              <a:rPr lang="en-US" dirty="0" smtClean="0"/>
              <a:t>Find </a:t>
            </a:r>
            <a:r>
              <a:rPr lang="en-US" dirty="0"/>
              <a:t>partnerships in order to reduce costs in the future. In order to reduce costs now, make minimal mistakes in the programming, have effective project management practices, and use minimum viable product releases. </a:t>
            </a:r>
            <a:endParaRPr lang="en-US" dirty="0" smtClean="0"/>
          </a:p>
          <a:p>
            <a:pPr marL="0" indent="0">
              <a:buNone/>
            </a:pPr>
            <a:r>
              <a:rPr lang="en-US" dirty="0" smtClean="0"/>
              <a:t>System </a:t>
            </a:r>
            <a:r>
              <a:rPr lang="en-US" dirty="0"/>
              <a:t>should distinguish between US currency and currency from other nations. Student’s personal information is protected in compliance with the Data Protection Act</a:t>
            </a:r>
          </a:p>
          <a:p>
            <a:endParaRPr lang="en-US" dirty="0"/>
          </a:p>
        </p:txBody>
      </p:sp>
    </p:spTree>
    <p:extLst>
      <p:ext uri="{BB962C8B-B14F-4D97-AF65-F5344CB8AC3E}">
        <p14:creationId xmlns:p14="http://schemas.microsoft.com/office/powerpoint/2010/main" val="62817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Description/Requirements:</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Subsystems </a:t>
            </a:r>
            <a:r>
              <a:rPr lang="en-US" dirty="0"/>
              <a:t>could include a database system, a load balancing system, a network logging and metrics system, and a dedicated security system.</a:t>
            </a:r>
          </a:p>
          <a:p>
            <a:pPr marL="0" indent="0">
              <a:buNone/>
            </a:pPr>
            <a:r>
              <a:rPr lang="en-US" dirty="0"/>
              <a:t> </a:t>
            </a:r>
          </a:p>
          <a:p>
            <a:r>
              <a:rPr lang="en-US" dirty="0"/>
              <a:t>Running the system on a Linux based platform such as Ubuntu LTS or </a:t>
            </a:r>
            <a:r>
              <a:rPr lang="en-US" dirty="0" err="1"/>
              <a:t>CentOS</a:t>
            </a:r>
            <a:r>
              <a:rPr lang="en-US" dirty="0"/>
              <a:t> would allow us to have a solid and free operating system that has security updates and supports our enterprise requirements.</a:t>
            </a:r>
          </a:p>
          <a:p>
            <a:endParaRPr lang="en-US" dirty="0"/>
          </a:p>
          <a:p>
            <a:r>
              <a:rPr lang="en-US" dirty="0"/>
              <a:t>We need to build the system around the requirements. Use encryption, user rights restrictions, and connection blocking, and separation of duties for security. Use load balancers and commonly used frameworks in order to maximize usability across phone OSs and browsers. Cloud computing and open source software can reduce cost across the application.</a:t>
            </a:r>
          </a:p>
          <a:p>
            <a:endParaRPr lang="en-US" dirty="0"/>
          </a:p>
        </p:txBody>
      </p:sp>
    </p:spTree>
    <p:extLst>
      <p:ext uri="{BB962C8B-B14F-4D97-AF65-F5344CB8AC3E}">
        <p14:creationId xmlns:p14="http://schemas.microsoft.com/office/powerpoint/2010/main" val="112956641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49</TotalTime>
  <Words>534</Words>
  <Application>Microsoft Macintosh PowerPoint</Application>
  <PresentationFormat>Widescreen</PresentationFormat>
  <Paragraphs>82</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Gill Sans MT</vt:lpstr>
      <vt:lpstr>Impact</vt:lpstr>
      <vt:lpstr>Arial</vt:lpstr>
      <vt:lpstr>Badge</vt:lpstr>
      <vt:lpstr>UMBC Textbook Marketplace (the a-Team) D2</vt:lpstr>
      <vt:lpstr>Questionaires</vt:lpstr>
      <vt:lpstr>Requirements definition</vt:lpstr>
      <vt:lpstr>Functional Requirements</vt:lpstr>
      <vt:lpstr>Non functional requirements</vt:lpstr>
      <vt:lpstr>Non functional requirements</vt:lpstr>
      <vt:lpstr>Non functional requirements</vt:lpstr>
      <vt:lpstr>Non functional requirements</vt:lpstr>
      <vt:lpstr>System Description/Requirements: </vt:lpstr>
      <vt:lpstr>System Level Use Case Diagram </vt:lpstr>
      <vt:lpstr>Subsystem descriptions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UMBC Textbook Marketplace (the a-Team)</dc:title>
  <dc:creator>Microsoft Office User</dc:creator>
  <cp:lastModifiedBy>Microsoft Office User</cp:lastModifiedBy>
  <cp:revision>24</cp:revision>
  <dcterms:created xsi:type="dcterms:W3CDTF">2019-02-21T20:53:45Z</dcterms:created>
  <dcterms:modified xsi:type="dcterms:W3CDTF">2019-03-28T19:51:49Z</dcterms:modified>
</cp:coreProperties>
</file>