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6" r:id="rId2"/>
    <p:sldId id="263" r:id="rId3"/>
    <p:sldId id="257" r:id="rId4"/>
    <p:sldId id="261" r:id="rId5"/>
    <p:sldId id="269" r:id="rId6"/>
    <p:sldId id="260" r:id="rId7"/>
    <p:sldId id="272" r:id="rId8"/>
    <p:sldId id="273" r:id="rId9"/>
    <p:sldId id="274" r:id="rId10"/>
    <p:sldId id="270" r:id="rId11"/>
    <p:sldId id="271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AAC46A-2009-8CC7-93B5-65D26B3C9522}" v="382" dt="2024-11-13T21:19:52.966"/>
    <p1510:client id="{2FB59748-4A07-B2B2-7975-116CBD17758A}" v="1174" dt="2024-11-15T02:58:06.573"/>
    <p1510:client id="{5ED714DF-F7D8-FE48-F9FA-762C9A274A1E}" v="70" dt="2024-11-14T18:32:20.153"/>
    <p1510:client id="{67D1E0EC-2A35-4A27-8D7E-D4B584702FF9}" v="90" dt="2024-11-15T04:41:18.058"/>
    <p1510:client id="{702161D4-2B71-9E87-61E4-A3A1CF7C466A}" v="297" dt="2024-11-13T21:38:52.187"/>
    <p1510:client id="{77ECCBED-E39C-8799-6175-099C5EEEA3B3}" v="104" dt="2024-11-13T20:52:45.887"/>
    <p1510:client id="{B0932A4E-4A82-293B-5CCF-906B83B6BE4C}" v="1" dt="2024-11-15T01:39:55.222"/>
    <p1510:client id="{B6D87E99-AA2A-482F-88F4-8CCDF33B5674}" v="148" dt="2024-11-15T04:13:08.486"/>
    <p1510:client id="{CC0870D8-39A2-6DD0-D43C-DB9648CE8405}" v="400" dt="2024-11-13T20:40:42.726"/>
    <p1510:client id="{CE710EF8-266A-93C7-7C09-EA00587ECAD0}" v="403" dt="2024-11-15T03:29:17.754"/>
    <p1510:client id="{D20049F1-09E5-9E7D-7FCD-2D4A96097830}" v="421" dt="2024-11-14T06:39:07.587"/>
    <p1510:client id="{DFFAC832-275D-351F-A209-3E8C7E00FB5C}" v="121" dt="2024-11-13T20:48:18.792"/>
    <p1510:client id="{EC790C21-0C23-291C-ACC7-E4B527153567}" v="544" dt="2024-11-15T03:08:11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cometmail-my.sharepoint.com/personal/mlc190004_utdallas_edu/Documents/CAS%20Data%20Visualization%20Case%20Michael's%20Edi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 Data Visualization Case Michael's Edits.xlsx]Historical Hurricane 1 Task!PivotTable7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Maximum Wind Speed per Year</a:t>
            </a:r>
          </a:p>
        </c:rich>
      </c:tx>
      <c:layout>
        <c:manualLayout>
          <c:xMode val="edge"/>
          <c:yMode val="edge"/>
          <c:x val="0.29835960527380873"/>
          <c:y val="4.09882213550426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C00000"/>
            </a:solidFill>
            <a:round/>
          </a:ln>
          <a:effectLst/>
        </c:spPr>
        <c:marker>
          <c:symbol val="circle"/>
          <c:size val="5"/>
          <c:spPr>
            <a:solidFill>
              <a:srgbClr val="C00000"/>
            </a:solidFill>
            <a:ln w="9525">
              <a:solidFill>
                <a:srgbClr val="C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C00000"/>
            </a:solidFill>
            <a:round/>
          </a:ln>
          <a:effectLst/>
        </c:spPr>
        <c:marker>
          <c:symbol val="circle"/>
          <c:size val="5"/>
          <c:spPr>
            <a:solidFill>
              <a:srgbClr val="C00000"/>
            </a:solidFill>
            <a:ln w="9525">
              <a:solidFill>
                <a:srgbClr val="C00000"/>
              </a:solidFill>
            </a:ln>
            <a:effectLst/>
          </c:spPr>
        </c:marker>
      </c:pivotFmt>
      <c:pivotFmt>
        <c:idx val="2"/>
        <c:spPr>
          <a:solidFill>
            <a:schemeClr val="accent1"/>
          </a:solidFill>
          <a:ln w="28575" cap="rnd">
            <a:solidFill>
              <a:srgbClr val="C00000"/>
            </a:solidFill>
            <a:round/>
          </a:ln>
          <a:effectLst/>
        </c:spPr>
        <c:marker>
          <c:symbol val="circle"/>
          <c:size val="5"/>
          <c:spPr>
            <a:solidFill>
              <a:srgbClr val="C00000"/>
            </a:solidFill>
            <a:ln w="9525">
              <a:solidFill>
                <a:srgbClr val="C00000"/>
              </a:solidFill>
            </a:ln>
            <a:effectLst/>
          </c:spPr>
        </c:marker>
      </c:pivotFmt>
      <c:pivotFmt>
        <c:idx val="3"/>
        <c:spPr>
          <a:solidFill>
            <a:schemeClr val="accent1"/>
          </a:solidFill>
          <a:ln w="28575" cap="rnd">
            <a:solidFill>
              <a:srgbClr val="C00000"/>
            </a:solidFill>
            <a:round/>
          </a:ln>
          <a:effectLst/>
        </c:spPr>
        <c:marker>
          <c:symbol val="circle"/>
          <c:size val="5"/>
          <c:spPr>
            <a:solidFill>
              <a:srgbClr val="C00000"/>
            </a:solidFill>
            <a:ln w="9525">
              <a:solidFill>
                <a:srgbClr val="C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rgbClr val="C00000"/>
            </a:solidFill>
            <a:round/>
          </a:ln>
          <a:effectLst/>
        </c:spPr>
        <c:marker>
          <c:symbol val="circle"/>
          <c:size val="5"/>
          <c:spPr>
            <a:solidFill>
              <a:srgbClr val="C00000"/>
            </a:solidFill>
            <a:ln w="9525">
              <a:solidFill>
                <a:srgbClr val="C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rgbClr val="C00000"/>
            </a:solidFill>
            <a:round/>
          </a:ln>
          <a:effectLst/>
        </c:spPr>
        <c:marker>
          <c:symbol val="circle"/>
          <c:size val="5"/>
          <c:spPr>
            <a:solidFill>
              <a:srgbClr val="C00000"/>
            </a:solidFill>
            <a:ln w="9525">
              <a:solidFill>
                <a:srgbClr val="C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rgbClr val="C0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rgbClr val="C0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rgbClr val="C0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'Historical Hurricane 1 Task'!$V$4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rgbClr val="0070C0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3.3023295868687542E-3"/>
                  <c:y val="-0.2945476079781045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cat>
            <c:strRef>
              <c:f>'Historical Hurricane 1 Task'!$U$5:$U$41</c:f>
              <c:strCache>
                <c:ptCount val="36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1989</c:v>
                </c:pt>
                <c:pt idx="5">
                  <c:v>1990</c:v>
                </c:pt>
                <c:pt idx="6">
                  <c:v>1991</c:v>
                </c:pt>
                <c:pt idx="7">
                  <c:v>1992</c:v>
                </c:pt>
                <c:pt idx="8">
                  <c:v>1993</c:v>
                </c:pt>
                <c:pt idx="9">
                  <c:v>1994</c:v>
                </c:pt>
                <c:pt idx="10">
                  <c:v>1995</c:v>
                </c:pt>
                <c:pt idx="11">
                  <c:v>1996</c:v>
                </c:pt>
                <c:pt idx="12">
                  <c:v>1997</c:v>
                </c:pt>
                <c:pt idx="13">
                  <c:v>1998</c:v>
                </c:pt>
                <c:pt idx="14">
                  <c:v>1999</c:v>
                </c:pt>
                <c:pt idx="15">
                  <c:v>2000</c:v>
                </c:pt>
                <c:pt idx="16">
                  <c:v>2001</c:v>
                </c:pt>
                <c:pt idx="17">
                  <c:v>2002</c:v>
                </c:pt>
                <c:pt idx="18">
                  <c:v>2003</c:v>
                </c:pt>
                <c:pt idx="19">
                  <c:v>2004</c:v>
                </c:pt>
                <c:pt idx="20">
                  <c:v>2005</c:v>
                </c:pt>
                <c:pt idx="21">
                  <c:v>2006</c:v>
                </c:pt>
                <c:pt idx="22">
                  <c:v>2007</c:v>
                </c:pt>
                <c:pt idx="23">
                  <c:v>2008</c:v>
                </c:pt>
                <c:pt idx="24">
                  <c:v>2009</c:v>
                </c:pt>
                <c:pt idx="25">
                  <c:v>2010</c:v>
                </c:pt>
                <c:pt idx="26">
                  <c:v>2011</c:v>
                </c:pt>
                <c:pt idx="27">
                  <c:v>2012</c:v>
                </c:pt>
                <c:pt idx="28">
                  <c:v>2013</c:v>
                </c:pt>
                <c:pt idx="29">
                  <c:v>2014</c:v>
                </c:pt>
                <c:pt idx="30">
                  <c:v>2015</c:v>
                </c:pt>
                <c:pt idx="31">
                  <c:v>2016</c:v>
                </c:pt>
                <c:pt idx="32">
                  <c:v>2017</c:v>
                </c:pt>
                <c:pt idx="33">
                  <c:v>2018</c:v>
                </c:pt>
                <c:pt idx="34">
                  <c:v>2019</c:v>
                </c:pt>
                <c:pt idx="35">
                  <c:v>2020</c:v>
                </c:pt>
              </c:strCache>
            </c:strRef>
          </c:cat>
          <c:val>
            <c:numRef>
              <c:f>'Historical Hurricane 1 Task'!$V$5:$V$41</c:f>
              <c:numCache>
                <c:formatCode>General</c:formatCode>
                <c:ptCount val="36"/>
                <c:pt idx="0">
                  <c:v>115</c:v>
                </c:pt>
                <c:pt idx="1">
                  <c:v>125</c:v>
                </c:pt>
                <c:pt idx="2">
                  <c:v>50</c:v>
                </c:pt>
                <c:pt idx="3">
                  <c:v>160</c:v>
                </c:pt>
                <c:pt idx="4">
                  <c:v>140</c:v>
                </c:pt>
                <c:pt idx="5">
                  <c:v>135</c:v>
                </c:pt>
                <c:pt idx="6">
                  <c:v>105</c:v>
                </c:pt>
                <c:pt idx="7">
                  <c:v>150</c:v>
                </c:pt>
                <c:pt idx="8">
                  <c:v>130</c:v>
                </c:pt>
                <c:pt idx="9">
                  <c:v>140</c:v>
                </c:pt>
                <c:pt idx="10">
                  <c:v>115</c:v>
                </c:pt>
                <c:pt idx="11">
                  <c:v>100</c:v>
                </c:pt>
                <c:pt idx="12">
                  <c:v>160</c:v>
                </c:pt>
                <c:pt idx="13">
                  <c:v>155</c:v>
                </c:pt>
                <c:pt idx="14">
                  <c:v>125</c:v>
                </c:pt>
                <c:pt idx="15">
                  <c:v>135</c:v>
                </c:pt>
                <c:pt idx="16">
                  <c:v>125</c:v>
                </c:pt>
                <c:pt idx="17">
                  <c:v>140</c:v>
                </c:pt>
                <c:pt idx="18">
                  <c:v>145</c:v>
                </c:pt>
                <c:pt idx="19">
                  <c:v>145</c:v>
                </c:pt>
                <c:pt idx="20">
                  <c:v>160</c:v>
                </c:pt>
                <c:pt idx="21">
                  <c:v>130</c:v>
                </c:pt>
                <c:pt idx="22">
                  <c:v>150</c:v>
                </c:pt>
                <c:pt idx="23">
                  <c:v>135</c:v>
                </c:pt>
                <c:pt idx="24">
                  <c:v>155</c:v>
                </c:pt>
                <c:pt idx="25">
                  <c:v>140</c:v>
                </c:pt>
                <c:pt idx="26">
                  <c:v>135</c:v>
                </c:pt>
                <c:pt idx="27">
                  <c:v>100</c:v>
                </c:pt>
                <c:pt idx="28">
                  <c:v>50</c:v>
                </c:pt>
                <c:pt idx="29">
                  <c:v>130</c:v>
                </c:pt>
                <c:pt idx="30">
                  <c:v>185</c:v>
                </c:pt>
                <c:pt idx="31">
                  <c:v>145</c:v>
                </c:pt>
                <c:pt idx="32">
                  <c:v>155</c:v>
                </c:pt>
                <c:pt idx="33">
                  <c:v>140</c:v>
                </c:pt>
                <c:pt idx="34">
                  <c:v>160</c:v>
                </c:pt>
                <c:pt idx="35">
                  <c:v>130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97-4F9B-8977-5E1AB3EB929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090877056"/>
        <c:axId val="2091394384"/>
      </c:lineChart>
      <c:dateAx>
        <c:axId val="2090877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1394384"/>
        <c:crosses val="autoZero"/>
        <c:auto val="0"/>
        <c:lblOffset val="100"/>
        <c:baseTimeUnit val="days"/>
        <c:majorUnit val="5"/>
        <c:minorUnit val="5"/>
      </c:dateAx>
      <c:valAx>
        <c:axId val="2091394384"/>
        <c:scaling>
          <c:orientation val="minMax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Wind</a:t>
                </a:r>
                <a:r>
                  <a:rPr lang="en-US" sz="1600" baseline="0"/>
                  <a:t> Speed  (KTS)</a:t>
                </a:r>
                <a:endParaRPr lang="en-US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0877056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72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1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3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6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90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9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7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4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1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95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ajatkins02/1245703" TargetMode="External"/><Relationship Id="rId2" Type="http://schemas.openxmlformats.org/officeDocument/2006/relationships/hyperlink" Target="http://ajatkins02.shinyapps.io/MgmtRequest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Boats by town">
            <a:extLst>
              <a:ext uri="{FF2B5EF4-FFF2-40B4-BE49-F238E27FC236}">
                <a16:creationId xmlns:a16="http://schemas.microsoft.com/office/drawing/2014/main" id="{76EA9796-AEB3-4DA6-DD55-B7822435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3092" r="-2" b="12634"/>
          <a:stretch/>
        </p:blipFill>
        <p:spPr>
          <a:xfrm>
            <a:off x="-15" y="10"/>
            <a:ext cx="12192000" cy="685799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94D9B3F-30BE-E319-7F04-9A241019C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Rockwell"/>
                <a:cs typeface="Calibri Light"/>
              </a:rPr>
              <a:t>Catastrophe Insurance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822E3-C257-56CD-D549-61FCE7B95A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>
                <a:cs typeface="Calibri Light"/>
              </a:rPr>
              <a:t>Presented by: </a:t>
            </a:r>
            <a:r>
              <a:rPr lang="en-US" b="1" i="1">
                <a:cs typeface="Calibri Light"/>
              </a:rPr>
              <a:t>Spilled Milk</a:t>
            </a:r>
          </a:p>
          <a:p>
            <a:r>
              <a:rPr lang="en-US">
                <a:cs typeface="Calibri Light"/>
              </a:rPr>
              <a:t>Andrew </a:t>
            </a:r>
            <a:r>
              <a:rPr lang="en-US" err="1">
                <a:cs typeface="Calibri Light"/>
              </a:rPr>
              <a:t>Atkins|Michael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Campbell|Benji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Vazquez|James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WOod</a:t>
            </a:r>
            <a:endParaRPr lang="en-US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2892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6D74-AAB6-251B-CA07-F4F0A164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>
                <a:latin typeface="Rockwell Light"/>
                <a:cs typeface="Calibri Light"/>
              </a:rPr>
              <a:t>Maximum Loss Risk Assessment</a:t>
            </a:r>
            <a:endParaRPr lang="en-US"/>
          </a:p>
        </p:txBody>
      </p:sp>
      <p:pic>
        <p:nvPicPr>
          <p:cNvPr id="4" name="Picture 3" descr="A map of the united states with red and yellow dots&#10;&#10;Description automatically generated">
            <a:extLst>
              <a:ext uri="{FF2B5EF4-FFF2-40B4-BE49-F238E27FC236}">
                <a16:creationId xmlns:a16="http://schemas.microsoft.com/office/drawing/2014/main" id="{DDC23D82-BF69-9FB5-9511-A272901BC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474" y="1805857"/>
            <a:ext cx="8773025" cy="440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94357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6D74-AAB6-251B-CA07-F4F0A164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>
                <a:latin typeface="Rockwell Light"/>
                <a:cs typeface="Calibri Light"/>
              </a:rPr>
              <a:t>Maximum Loss Risk Assessment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84F09-40F9-B94F-37C8-9B383F384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5516145" cy="736282"/>
          </a:xfrm>
        </p:spPr>
        <p:txBody>
          <a:bodyPr/>
          <a:lstStyle/>
          <a:p>
            <a:r>
              <a:rPr lang="en-US">
                <a:cs typeface="Calibri"/>
              </a:rPr>
              <a:t>Insights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8AF6F4-6F83-5BEC-B276-1BF5B9E16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5516145" cy="3286760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b="1">
                <a:cs typeface="Calibri"/>
              </a:rPr>
              <a:t>Frequency of Hurricane Interactions:</a:t>
            </a:r>
            <a:endParaRPr lang="en-US">
              <a:cs typeface="Calibri"/>
            </a:endParaRPr>
          </a:p>
          <a:p>
            <a:pPr marL="383540" lvl="1" indent="-91440">
              <a:buFont typeface="Courier New" panose="020F0502020204030204" pitchFamily="34" charset="0"/>
              <a:buChar char="o"/>
            </a:pPr>
            <a:r>
              <a:rPr lang="en-US"/>
              <a:t> There is not a strong correlation between the maximum loss risk and the premium per $100 total insured value</a:t>
            </a:r>
            <a:endParaRPr lang="en-US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b="1">
                <a:cs typeface="Calibri"/>
              </a:rPr>
              <a:t>Inland Locations:</a:t>
            </a:r>
            <a:endParaRPr lang="en-US"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>
                <a:cs typeface="Calibri"/>
              </a:rPr>
              <a:t>These locations may be less vulnerable, allowing HELP to maintain a balanced portfolio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b="1">
                <a:cs typeface="Calibri"/>
              </a:rPr>
              <a:t>Suggestions:</a:t>
            </a:r>
          </a:p>
          <a:p>
            <a:pPr marL="383540" lvl="1" indent="-91440">
              <a:buFont typeface="Courier New" panose="020F0502020204030204" pitchFamily="34" charset="0"/>
              <a:buChar char="o"/>
            </a:pPr>
            <a:r>
              <a:rPr lang="en-US">
                <a:cs typeface="Calibri"/>
              </a:rPr>
              <a:t>The rates of the following locations are not well correlated with the catastrophe risk posed to them: </a:t>
            </a:r>
            <a:endParaRPr lang="en-US">
              <a:ea typeface="+mn-lt"/>
              <a:cs typeface="+mn-lt"/>
            </a:endParaRPr>
          </a:p>
          <a:p>
            <a:pPr marL="292100" lvl="1" indent="0">
              <a:buNone/>
            </a:pPr>
            <a:r>
              <a:rPr lang="en-US">
                <a:ea typeface="+mn-lt"/>
                <a:cs typeface="+mn-lt"/>
              </a:rPr>
              <a:t> 6, 12, 13, 18, 23</a:t>
            </a:r>
            <a:endParaRPr lang="en-US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44BBB-D92F-8A97-D414-0872A86B1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5655" y="1846052"/>
            <a:ext cx="4240025" cy="736282"/>
          </a:xfrm>
        </p:spPr>
        <p:txBody>
          <a:bodyPr/>
          <a:lstStyle/>
          <a:p>
            <a:r>
              <a:rPr lang="en-US">
                <a:cs typeface="Calibri"/>
              </a:rPr>
              <a:t>Key Assumptions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5D854E-104E-FFCA-0A6D-EB457A4D0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5655" y="2594826"/>
            <a:ext cx="4240025" cy="3286760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Risk Thresholds:</a:t>
            </a:r>
            <a:endParaRPr lang="en-US">
              <a:ea typeface="Calibri"/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>
                <a:ea typeface="Calibri"/>
                <a:cs typeface="Calibri"/>
              </a:rPr>
              <a:t>Based on number of interactions with historical hurricanes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>
                <a:ea typeface="Calibri"/>
                <a:cs typeface="Calibri"/>
              </a:rPr>
              <a:t>Green = zero interactions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>
                <a:ea typeface="Calibri"/>
                <a:cs typeface="Calibri"/>
              </a:rPr>
              <a:t>Yellow </a:t>
            </a:r>
            <a:r>
              <a:rPr lang="en-US"/>
              <a:t>≤</a:t>
            </a:r>
            <a:r>
              <a:rPr lang="en-US" sz="1500">
                <a:solidFill>
                  <a:srgbClr val="E8E8E8"/>
                </a:solidFill>
                <a:ea typeface="+mn-lt"/>
                <a:cs typeface="Calibri"/>
              </a:rPr>
              <a:t> </a:t>
            </a:r>
            <a:r>
              <a:rPr lang="en-US">
                <a:ea typeface="Calibri"/>
                <a:cs typeface="Calibri"/>
              </a:rPr>
              <a:t>16 interactions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>
                <a:ea typeface="Calibri"/>
                <a:cs typeface="Calibri"/>
              </a:rPr>
              <a:t>Red &gt; 16 interactions</a:t>
            </a:r>
          </a:p>
          <a:p>
            <a:pPr>
              <a:buFont typeface="Arial,Sans-Serif" panose="020F0502020204030204" pitchFamily="34" charset="0"/>
              <a:buChar char="•"/>
            </a:pPr>
            <a:r>
              <a:rPr lang="en-US">
                <a:ea typeface="Calibri"/>
                <a:cs typeface="Calibri"/>
              </a:rPr>
              <a:t>Marker sizes are scaled by logarithm of Total Insured Value (TIV)</a:t>
            </a:r>
          </a:p>
        </p:txBody>
      </p:sp>
    </p:spTree>
    <p:extLst>
      <p:ext uri="{BB962C8B-B14F-4D97-AF65-F5344CB8AC3E}">
        <p14:creationId xmlns:p14="http://schemas.microsoft.com/office/powerpoint/2010/main" val="992169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B197-4729-97E1-BC76-0B6C6E4A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ckwell Light"/>
                <a:cs typeface="Calibri Light"/>
              </a:rPr>
              <a:t>Future Work</a:t>
            </a:r>
            <a:endParaRPr lang="en-US">
              <a:latin typeface="Rockwell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AEDAE-825B-48EF-6728-FEB79A23E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2400" b="1">
                <a:cs typeface="Calibri"/>
              </a:rPr>
              <a:t>Explore Diversification Opportunities</a:t>
            </a:r>
          </a:p>
          <a:p>
            <a:pPr marL="200660" lvl="1" indent="0">
              <a:buNone/>
            </a:pPr>
            <a:r>
              <a:rPr lang="en-US" sz="2400">
                <a:cs typeface="Calibri"/>
              </a:rPr>
              <a:t>Consider assessing the feasibility of expanding into regions with different risk profiles to reduce concentration risk in high-exposure areas, thus enhancing overall portfolio resilience.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endParaRPr lang="en-US" sz="240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400" b="1">
                <a:cs typeface="Calibri"/>
              </a:rPr>
              <a:t>Conduct Comparative Analysis with Industry Benchmarks</a:t>
            </a:r>
            <a:endParaRPr lang="en-US" sz="2400">
              <a:cs typeface="Calibri"/>
            </a:endParaRPr>
          </a:p>
          <a:p>
            <a:pPr marL="200660" lvl="1" indent="0">
              <a:buNone/>
            </a:pPr>
            <a:r>
              <a:rPr lang="en-US" sz="2400">
                <a:cs typeface="Calibri"/>
              </a:rPr>
              <a:t>Compare</a:t>
            </a:r>
            <a:r>
              <a:rPr lang="en-US" sz="2400">
                <a:ea typeface="+mn-lt"/>
                <a:cs typeface="+mn-lt"/>
              </a:rPr>
              <a:t> HELP’s loss ratios, premiums, and TIV changes with industry averages to gauge performance and highlight areas for competitive improvement.</a:t>
            </a:r>
            <a:endParaRPr lang="en-US" sz="2400">
              <a:cs typeface="Calibri"/>
            </a:endParaRPr>
          </a:p>
          <a:p>
            <a:pPr marL="0" indent="0">
              <a:buFont typeface="Arial" panose="020F0502020204030204" pitchFamily="34" charset="0"/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642829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78F5-E384-5FCB-7BEF-14504519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>
                <a:latin typeface="Rockwell Light"/>
                <a:cs typeface="Calibri Light"/>
              </a:rPr>
              <a:t>HELP Consultation Overview</a:t>
            </a:r>
            <a:endParaRPr lang="en-US" sz="4200">
              <a:latin typeface="Rockwell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26A48-D3F6-75C3-32EB-08842E06F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2619675"/>
          </a:xfrm>
          <a:ln>
            <a:noFill/>
          </a:ln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cs typeface="Calibri"/>
              </a:rPr>
              <a:t>Purpose: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Analyze historical hurricane data to assess property portfolio exposure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Provide actionable insights and strategies for improving portfolio resilience and ensuring premium adequacy over 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BAEB8-5313-2010-5750-7FB4D4FA1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2619676"/>
          </a:xfrm>
          <a:ln>
            <a:noFill/>
          </a:ln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cs typeface="Calibri"/>
              </a:rPr>
              <a:t>Datasets Used: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pPr>
              <a:buFont typeface="Arial,Sans-Serif"/>
              <a:buChar char="•"/>
            </a:pPr>
            <a:r>
              <a:rPr lang="en-US">
                <a:solidFill>
                  <a:srgbClr val="404040"/>
                </a:solidFill>
                <a:cs typeface="Calibri"/>
              </a:rPr>
              <a:t>Historical Hurricane 1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pPr>
              <a:buFont typeface="Arial,Sans-Serif" panose="020F0502020204030204" pitchFamily="34" charset="0"/>
              <a:buChar char="•"/>
            </a:pPr>
            <a:r>
              <a:rPr lang="en-US">
                <a:solidFill>
                  <a:srgbClr val="404040"/>
                </a:solidFill>
                <a:cs typeface="Calibri"/>
              </a:rPr>
              <a:t>Historical Hurricane 2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pPr>
              <a:buFont typeface="Arial,Sans-Serif" panose="020F0502020204030204" pitchFamily="34" charset="0"/>
              <a:buChar char="•"/>
            </a:pPr>
            <a:r>
              <a:rPr lang="en-US">
                <a:solidFill>
                  <a:srgbClr val="404040"/>
                </a:solidFill>
                <a:cs typeface="Calibri"/>
              </a:rPr>
              <a:t>Exposures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34C15B-4779-AC56-B313-79B9BACB1F7F}"/>
              </a:ext>
            </a:extLst>
          </p:cNvPr>
          <p:cNvSpPr txBox="1">
            <a:spLocks/>
          </p:cNvSpPr>
          <p:nvPr/>
        </p:nvSpPr>
        <p:spPr>
          <a:xfrm>
            <a:off x="1099285" y="4464608"/>
            <a:ext cx="10071233" cy="124607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cs typeface="Calibri"/>
              </a:rPr>
              <a:t>For more detailed information: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Further analysis is conducted in supplementary files</a:t>
            </a:r>
          </a:p>
        </p:txBody>
      </p:sp>
    </p:spTree>
    <p:extLst>
      <p:ext uri="{BB962C8B-B14F-4D97-AF65-F5344CB8AC3E}">
        <p14:creationId xmlns:p14="http://schemas.microsoft.com/office/powerpoint/2010/main" val="42462528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76A8E-036D-A2E1-28B7-7C2847352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  <a:latin typeface="Rockwell"/>
              </a:rPr>
              <a:t>Findings</a:t>
            </a:r>
            <a:br>
              <a:rPr lang="en-US" sz="5400">
                <a:latin typeface="Rockwell"/>
              </a:rPr>
            </a:br>
            <a:r>
              <a:rPr lang="en-US" sz="2400">
                <a:solidFill>
                  <a:schemeClr val="bg1">
                    <a:lumMod val="49000"/>
                  </a:schemeClr>
                </a:solidFill>
                <a:latin typeface="Rockwell Light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Management Request App</a:t>
            </a:r>
            <a:br>
              <a:rPr lang="en-US" sz="2400">
                <a:latin typeface="Rockwell Light"/>
                <a:ea typeface="+mj-lt"/>
                <a:cs typeface="+mj-lt"/>
              </a:rPr>
            </a:br>
            <a:r>
              <a:rPr lang="en-US" sz="2400">
                <a:solidFill>
                  <a:schemeClr val="bg1">
                    <a:lumMod val="49000"/>
                  </a:schemeClr>
                </a:solidFill>
                <a:latin typeface="Rockwell Light"/>
                <a:ea typeface="+mj-lt"/>
                <a:cs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Interactive Map</a:t>
            </a:r>
            <a:endParaRPr lang="en-US" sz="2400">
              <a:solidFill>
                <a:schemeClr val="bg1">
                  <a:lumMod val="49000"/>
                </a:schemeClr>
              </a:solidFill>
              <a:latin typeface="Rockwell Light"/>
              <a:ea typeface="+mj-lt"/>
              <a:cs typeface="+mj-lt"/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316326"/>
      </p:ext>
    </p:extLst>
  </p:cSld>
  <p:clrMapOvr>
    <a:masterClrMapping/>
  </p:clrMapOvr>
  <p:transition spd="slow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DCDD-51D4-F29B-5400-7F458E9E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>
                <a:latin typeface="Rockwell Light"/>
                <a:cs typeface="Calibri Light"/>
              </a:rPr>
              <a:t>Loss Ratio Trends</a:t>
            </a:r>
            <a:endParaRPr lang="en-US"/>
          </a:p>
        </p:txBody>
      </p:sp>
      <p:pic>
        <p:nvPicPr>
          <p:cNvPr id="9" name="Content Placeholder 8" descr="A graph showing the growth of the year&#10;&#10;Description automatically generated">
            <a:extLst>
              <a:ext uri="{FF2B5EF4-FFF2-40B4-BE49-F238E27FC236}">
                <a16:creationId xmlns:a16="http://schemas.microsoft.com/office/drawing/2014/main" id="{AA4D61B6-EC3A-B04D-2F24-77D2EBBF3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98"/>
          <a:stretch/>
        </p:blipFill>
        <p:spPr>
          <a:xfrm>
            <a:off x="1127359" y="2126783"/>
            <a:ext cx="9998231" cy="3220630"/>
          </a:xfrm>
        </p:spPr>
      </p:pic>
    </p:spTree>
    <p:extLst>
      <p:ext uri="{BB962C8B-B14F-4D97-AF65-F5344CB8AC3E}">
        <p14:creationId xmlns:p14="http://schemas.microsoft.com/office/powerpoint/2010/main" val="202074298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DCDD-51D4-F29B-5400-7F458E9E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>
                <a:latin typeface="Rockwell Light"/>
                <a:cs typeface="Calibri Light"/>
              </a:rPr>
              <a:t>Loss Ratio Trends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532077-7883-0476-FB64-AF946DE23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5612317" cy="736282"/>
          </a:xfrm>
        </p:spPr>
        <p:txBody>
          <a:bodyPr/>
          <a:lstStyle/>
          <a:p>
            <a:r>
              <a:rPr lang="en-US">
                <a:ea typeface="Calibri"/>
                <a:cs typeface="Calibri"/>
              </a:rPr>
              <a:t>Insights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A1402-D0F4-7AE1-DDAF-958FCF923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5612317" cy="3286760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b="1">
                <a:ea typeface="Calibri"/>
                <a:cs typeface="Calibri"/>
              </a:rPr>
              <a:t>Improving Loss Ratios: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2000">
                <a:ea typeface="Calibri"/>
                <a:cs typeface="Calibri"/>
              </a:rPr>
              <a:t>Suggest improved risk management, lower claims, or adjusted premium pricing to maintain profitability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b="1">
                <a:ea typeface="Calibri"/>
                <a:cs typeface="Calibri"/>
              </a:rPr>
              <a:t>Deteriorating Loss Ratios: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2000">
                <a:ea typeface="Calibri"/>
                <a:cs typeface="Calibri"/>
              </a:rPr>
              <a:t>May indicate rising claim costs or underpriced premiums relative to the risk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b="1">
                <a:ea typeface="Calibri"/>
                <a:cs typeface="Calibri"/>
              </a:rPr>
              <a:t>Suggestions: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2000">
                <a:ea typeface="Calibri"/>
                <a:cs typeface="Calibri"/>
              </a:rPr>
              <a:t>Adjust premium rates based on historical loss data and forecasted climate trends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endParaRPr lang="en-US" sz="2000">
              <a:ea typeface="Calibri"/>
              <a:cs typeface="Calibri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C7251C-CBDA-8C7B-7091-7D7732180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2346" y="1846052"/>
            <a:ext cx="4063334" cy="736282"/>
          </a:xfrm>
        </p:spPr>
        <p:txBody>
          <a:bodyPr/>
          <a:lstStyle/>
          <a:p>
            <a:r>
              <a:rPr lang="en-US">
                <a:cs typeface="Calibri"/>
              </a:rPr>
              <a:t>Key Assumptions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7BDD51-3777-4DAE-406B-6ED3700E4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92346" y="2582334"/>
            <a:ext cx="4063334" cy="3286760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>
                <a:cs typeface="Calibri"/>
              </a:rPr>
              <a:t>Loss Ratio Calculation:</a:t>
            </a:r>
            <a:endParaRPr lang="en-US" b="1">
              <a:solidFill>
                <a:srgbClr val="000000"/>
              </a:solidFill>
              <a:ea typeface="Calibri"/>
              <a:cs typeface="Calibri"/>
            </a:endParaRPr>
          </a:p>
          <a:p>
            <a:pPr marL="0" indent="0">
              <a:lnSpc>
                <a:spcPct val="0"/>
              </a:lnSpc>
              <a:spcAft>
                <a:spcPts val="1000"/>
              </a:spcAft>
              <a:buNone/>
            </a:pPr>
            <a:r>
              <a:rPr lang="en-US">
                <a:cs typeface="Calibri"/>
              </a:rPr>
              <a:t>(Loss Ratio) = (Losses / Premium)</a:t>
            </a:r>
          </a:p>
          <a:p>
            <a:pPr>
              <a:spcBef>
                <a:spcPts val="3000"/>
              </a:spcBef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Assumes stable coverage terms</a:t>
            </a:r>
            <a:endParaRPr lang="en-US"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Uses cumulative data to reflect profitability trends</a:t>
            </a:r>
          </a:p>
        </p:txBody>
      </p:sp>
    </p:spTree>
    <p:extLst>
      <p:ext uri="{BB962C8B-B14F-4D97-AF65-F5344CB8AC3E}">
        <p14:creationId xmlns:p14="http://schemas.microsoft.com/office/powerpoint/2010/main" val="89351807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6D74-AAB6-251B-CA07-F4F0A164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>
                <a:latin typeface="Rockwell Light"/>
                <a:cs typeface="Calibri Light"/>
              </a:rPr>
              <a:t>Premium vs. Insured Value Trends</a:t>
            </a:r>
          </a:p>
        </p:txBody>
      </p:sp>
      <p:pic>
        <p:nvPicPr>
          <p:cNvPr id="4" name="Content Placeholder 3" descr="A graph showing the growth of a stock market&#10;&#10;Description automatically generated">
            <a:extLst>
              <a:ext uri="{FF2B5EF4-FFF2-40B4-BE49-F238E27FC236}">
                <a16:creationId xmlns:a16="http://schemas.microsoft.com/office/drawing/2014/main" id="{F81D1C76-3DFD-CBAE-BD85-09091825C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90" b="522"/>
          <a:stretch/>
        </p:blipFill>
        <p:spPr>
          <a:xfrm>
            <a:off x="703289" y="2043370"/>
            <a:ext cx="10833659" cy="3493575"/>
          </a:xfrm>
        </p:spPr>
      </p:pic>
    </p:spTree>
    <p:extLst>
      <p:ext uri="{BB962C8B-B14F-4D97-AF65-F5344CB8AC3E}">
        <p14:creationId xmlns:p14="http://schemas.microsoft.com/office/powerpoint/2010/main" val="4020218992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6D74-AAB6-251B-CA07-F4F0A164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>
                <a:latin typeface="Rockwell Light"/>
                <a:cs typeface="Calibri Light"/>
              </a:rPr>
              <a:t>Premium vs. Insured Value Trends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432FE-D05A-19A4-69C8-DB8895CF7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6120173" cy="736282"/>
          </a:xfrm>
        </p:spPr>
        <p:txBody>
          <a:bodyPr/>
          <a:lstStyle/>
          <a:p>
            <a:r>
              <a:rPr lang="en-US">
                <a:cs typeface="Calibri"/>
              </a:rPr>
              <a:t>Insights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6ED72-100C-305C-6B41-FAE3ECBFB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6120173" cy="3286760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Arial,Sans-Serif" panose="020F0502020204030204" pitchFamily="34" charset="0"/>
              <a:buChar char="•"/>
            </a:pPr>
            <a:r>
              <a:rPr lang="en-US" b="1">
                <a:ea typeface="+mn-lt"/>
                <a:cs typeface="+mn-lt"/>
              </a:rPr>
              <a:t>Stabilization or Fluctuation in Rates</a:t>
            </a:r>
            <a:r>
              <a:rPr lang="en-US">
                <a:ea typeface="+mn-lt"/>
                <a:cs typeface="+mn-lt"/>
              </a:rPr>
              <a:t>: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383540" lvl="1">
              <a:buFont typeface="Courier New,monospace" panose="020F0502020204030204" pitchFamily="34" charset="0"/>
              <a:buChar char="o"/>
            </a:pPr>
            <a:r>
              <a:rPr lang="en-US" sz="2000">
                <a:ea typeface="+mn-lt"/>
                <a:cs typeface="+mn-lt"/>
              </a:rPr>
              <a:t>Consistent premiums per unit of insured value suggest stable pricing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b="1">
                <a:cs typeface="Calibri"/>
              </a:rPr>
              <a:t>Adjustments Reflect Broader Market Factors:</a:t>
            </a:r>
          </a:p>
          <a:p>
            <a:pPr marL="383540" lvl="1" indent="-91440">
              <a:buFont typeface="Courier New" panose="020F0502020204030204" pitchFamily="34" charset="0"/>
              <a:buChar char="o"/>
            </a:pPr>
            <a:r>
              <a:rPr lang="en-US" sz="2000">
                <a:ea typeface="+mn-lt"/>
                <a:cs typeface="+mn-lt"/>
              </a:rPr>
              <a:t>Increase could be driven by inflation, industry-standard adjustments, or evolving risk assessment strategy</a:t>
            </a:r>
          </a:p>
          <a:p>
            <a:pPr indent="-91440">
              <a:buFont typeface="Arial,Sans-Serif" panose="020F0502020204030204" pitchFamily="34" charset="0"/>
              <a:buChar char="•"/>
            </a:pPr>
            <a:r>
              <a:rPr lang="en-US" b="1">
                <a:solidFill>
                  <a:srgbClr val="404040"/>
                </a:solidFill>
                <a:cs typeface="Calibri" panose="020F0502020204030204"/>
              </a:rPr>
              <a:t>Suggestions:</a:t>
            </a:r>
          </a:p>
          <a:p>
            <a:pPr marL="383540" lvl="1" indent="-91440">
              <a:buFont typeface="Courier New" panose="020F0502020204030204" pitchFamily="34" charset="0"/>
              <a:buChar char="o"/>
            </a:pPr>
            <a:r>
              <a:rPr lang="en-US" sz="2000">
                <a:solidFill>
                  <a:srgbClr val="404040"/>
                </a:solidFill>
                <a:cs typeface="Calibri" panose="020F0502020204030204"/>
              </a:rPr>
              <a:t>Implement annual review of premium rates</a:t>
            </a:r>
          </a:p>
          <a:p>
            <a:pPr marL="383540" lvl="1" indent="-91440">
              <a:buFont typeface="Courier New" panose="020F0502020204030204" pitchFamily="34" charset="0"/>
              <a:buChar char="o"/>
            </a:pPr>
            <a:r>
              <a:rPr lang="en-US" sz="2000">
                <a:solidFill>
                  <a:srgbClr val="404040"/>
                </a:solidFill>
                <a:cs typeface="Calibri" panose="020F0502020204030204"/>
              </a:rPr>
              <a:t>Adjust for trends in prior year's loss experience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C8E00-09EB-F942-C929-B02E4DE18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52885" y="1846052"/>
            <a:ext cx="3702795" cy="736282"/>
          </a:xfrm>
        </p:spPr>
        <p:txBody>
          <a:bodyPr/>
          <a:lstStyle/>
          <a:p>
            <a:r>
              <a:rPr lang="en-US">
                <a:cs typeface="Calibri"/>
              </a:rPr>
              <a:t>Key Assumptions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580BD0-BD11-9424-EEFC-F5E60D97C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52885" y="2582334"/>
            <a:ext cx="3702795" cy="3286760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Calibri"/>
                <a:cs typeface="Calibri"/>
              </a:rPr>
              <a:t>Assume reported Total Insured Value and premium amounts consistently represent same types of policies and coverage limits over time</a:t>
            </a:r>
          </a:p>
        </p:txBody>
      </p:sp>
    </p:spTree>
    <p:extLst>
      <p:ext uri="{BB962C8B-B14F-4D97-AF65-F5344CB8AC3E}">
        <p14:creationId xmlns:p14="http://schemas.microsoft.com/office/powerpoint/2010/main" val="1213275011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D2EE-60E7-A11F-B7BF-35DF1726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200">
                <a:latin typeface="Rockwell Light"/>
                <a:cs typeface="Calibri Light"/>
              </a:rPr>
              <a:t>Changes in Wind Speed</a:t>
            </a:r>
            <a:endParaRPr lang="en-US" sz="4200">
              <a:latin typeface="Rockwell Light"/>
            </a:endParaRP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1967AD7-9985-422A-862E-0E6517D9D315}"/>
              </a:ext>
              <a:ext uri="{147F2762-F138-4A5C-976F-8EAC2B608ADB}">
                <a16:predDERef xmlns:a16="http://schemas.microsoft.com/office/drawing/2014/main" pred="{BEF3077A-E584-A963-6A03-D1BAC610E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16618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633705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722D-CB4D-B4E6-492E-5CF1A84C7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>
                <a:latin typeface="Rockwell Light"/>
                <a:cs typeface="Calibri Light"/>
              </a:rPr>
              <a:t>Changes in Wind Speed</a:t>
            </a:r>
            <a:endParaRPr lang="en-US" sz="4200">
              <a:solidFill>
                <a:srgbClr val="000000"/>
              </a:solidFill>
              <a:latin typeface="Rockwell Light"/>
              <a:cs typeface="Calibri Ligh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EE0A5-613F-F3BE-EF1B-6CF4BF0F3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6241422" cy="736282"/>
          </a:xfrm>
        </p:spPr>
        <p:txBody>
          <a:bodyPr/>
          <a:lstStyle/>
          <a:p>
            <a:r>
              <a:rPr lang="en-US">
                <a:cs typeface="Calibri"/>
              </a:rPr>
              <a:t>Insights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010C-EF6A-5C7E-C251-AD275D187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6241422" cy="32867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b="1">
                <a:cs typeface="Calibri"/>
              </a:rPr>
              <a:t>Upward Trend in Maximum Wind Speeds:</a:t>
            </a:r>
          </a:p>
          <a:p>
            <a:pPr marL="383540" lvl="1" indent="-91440">
              <a:buFont typeface="Courier New" panose="020F0502020204030204" pitchFamily="34" charset="0"/>
              <a:buChar char="o"/>
            </a:pPr>
            <a:r>
              <a:rPr lang="en-US" sz="2000">
                <a:cs typeface="Calibri"/>
              </a:rPr>
              <a:t>Regression line indicates a trend toward more intense storms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b="1">
                <a:cs typeface="Calibri"/>
              </a:rPr>
              <a:t>Suggestions: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2000">
                <a:cs typeface="Calibri"/>
              </a:rPr>
              <a:t>Gather additional data on building materials, construction quality, resilience to high winds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2000">
                <a:cs typeface="Calibri"/>
              </a:rPr>
              <a:t>Offer lower premiums for more resilient buildings, charge higher rates for those at greater risk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FE094-2DCD-46F2-95A6-2A80F0683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50112" y="1846052"/>
            <a:ext cx="3505568" cy="736282"/>
          </a:xfrm>
        </p:spPr>
        <p:txBody>
          <a:bodyPr/>
          <a:lstStyle/>
          <a:p>
            <a:r>
              <a:rPr lang="en-US">
                <a:cs typeface="Calibri"/>
              </a:rPr>
              <a:t>Key Assumptions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D9132-9508-AAE4-2209-068887A23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50112" y="2582334"/>
            <a:ext cx="3505568" cy="32867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Consistent measurement standards over time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Increase in storm intensity is continuous/unaffected by phenomena such as El Niño and La Niña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Unique Hurricane Naming and Timing: Assumes that no two hurricanes exist with the same name and at the same time.</a:t>
            </a:r>
          </a:p>
          <a:p>
            <a:pPr>
              <a:buFont typeface="Arial" panose="020F0502020204030204" pitchFamily="34" charset="0"/>
              <a:buChar char="•"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5417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Retrospect</vt:lpstr>
      <vt:lpstr>Catastrophe Insurance Technology</vt:lpstr>
      <vt:lpstr>HELP Consultation Overview</vt:lpstr>
      <vt:lpstr>Findings Management Request App Interactive Map</vt:lpstr>
      <vt:lpstr>Loss Ratio Trends</vt:lpstr>
      <vt:lpstr>Loss Ratio Trends</vt:lpstr>
      <vt:lpstr>Premium vs. Insured Value Trends</vt:lpstr>
      <vt:lpstr>Premium vs. Insured Value Trends</vt:lpstr>
      <vt:lpstr>Changes in Wind Speed</vt:lpstr>
      <vt:lpstr>Changes in Wind Speed</vt:lpstr>
      <vt:lpstr>Maximum Loss Risk Assessment</vt:lpstr>
      <vt:lpstr>Maximum Loss Risk Assessment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</cp:revision>
  <dcterms:created xsi:type="dcterms:W3CDTF">2024-11-12T01:39:30Z</dcterms:created>
  <dcterms:modified xsi:type="dcterms:W3CDTF">2024-11-15T04:42:18Z</dcterms:modified>
</cp:coreProperties>
</file>