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6" r:id="rId1"/>
  </p:sldMasterIdLst>
  <p:notesMasterIdLst>
    <p:notesMasterId r:id="rId15"/>
  </p:notesMasterIdLst>
  <p:handoutMasterIdLst>
    <p:handoutMasterId r:id="rId16"/>
  </p:handoutMasterIdLst>
  <p:sldIdLst>
    <p:sldId id="274" r:id="rId2"/>
    <p:sldId id="257" r:id="rId3"/>
    <p:sldId id="266" r:id="rId4"/>
    <p:sldId id="258" r:id="rId5"/>
    <p:sldId id="259" r:id="rId6"/>
    <p:sldId id="272" r:id="rId7"/>
    <p:sldId id="261" r:id="rId8"/>
    <p:sldId id="262" r:id="rId9"/>
    <p:sldId id="265" r:id="rId10"/>
    <p:sldId id="273" r:id="rId11"/>
    <p:sldId id="270" r:id="rId12"/>
    <p:sldId id="271" r:id="rId13"/>
    <p:sldId id="269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39" autoAdjust="0"/>
    <p:restoredTop sz="94474" autoAdjust="0"/>
  </p:normalViewPr>
  <p:slideViewPr>
    <p:cSldViewPr snapToGrid="0" snapToObjects="1">
      <p:cViewPr varScale="1">
        <p:scale>
          <a:sx n="128" d="100"/>
          <a:sy n="128" d="100"/>
        </p:scale>
        <p:origin x="168" y="5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HackerRankTest</a:t>
            </a:r>
            <a:r>
              <a:rPr lang="en-US" dirty="0"/>
              <a:t> project for Java compatibility demo</a:t>
            </a:r>
          </a:p>
          <a:p>
            <a:r>
              <a:rPr lang="en-US" dirty="0"/>
              <a:t>Use </a:t>
            </a:r>
            <a:r>
              <a:rPr lang="en-US" dirty="0" err="1"/>
              <a:t>VideoGame</a:t>
            </a:r>
            <a:r>
              <a:rPr lang="en-US" dirty="0"/>
              <a:t> source in </a:t>
            </a:r>
            <a:r>
              <a:rPr lang="en-US" dirty="0" err="1"/>
              <a:t>tasktracker</a:t>
            </a:r>
            <a:r>
              <a:rPr lang="en-US" dirty="0"/>
              <a:t>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7639-C25F-694D-8468-D92E8717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5D5D0-7E66-6A49-8F2B-DF7A21497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B58F-6A94-AD4A-93BE-A5E8B8BC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8B27-213D-1845-BA35-6CDA5CBC5B02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4223-57CF-9A4A-9C20-45B892D2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042-C2C1-704E-8565-693CA3DA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AD45-A23C-7440-8D8F-86E64A40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62E5-245B-BE4A-8B80-B92A8C31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E036D-BCCF-5C40-A63A-B502076B5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5B01-4E13-7345-BDD7-B1E67D23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6128-0D2A-1245-9422-C3BE68F27997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3E6E-CAC2-D844-A5F5-3BDE2FDD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5331-0D72-6B4F-A1AA-FBA7BA4A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E3B32-29A4-6F44-9EBE-2E2D644B3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F8D2E-6947-5041-A4FE-7FA62BF7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8905-AE98-CC4D-AC00-FBF337E8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D2AB-239F-2F48-8CAB-B916A8C6725B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3F81-0E88-C548-996C-97D41253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8C89-20D4-B54D-920E-37669604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6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933F-E581-284D-9F44-23CAF5A7BE8E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FB6B-7974-BC47-8B12-FCA27EBCD9A0}" type="datetime1">
              <a:rPr lang="en-US" smtClean="0"/>
              <a:t>10/1/18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D1B4-B935-9340-8D2A-BD0AA583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1AAA-1FC7-B342-940D-D056A377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099C-672D-074A-99B8-12A2A30D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5957-40B6-744E-99B6-AB95327FBD2E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C7E8-8B05-2C47-ABD7-B487EF9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580A-D2E1-5B48-990A-38BAD8A9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6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31DD-D27B-5940-A0A7-118FA450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9B83-9D03-A24F-BBD1-49014620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0C6F-1E18-B94F-9076-90E22D5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26D-E7B7-DA40-93F8-CA6510E6F0EE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21D2-7FEB-794F-8D5A-635EFD30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A22E-25C7-744E-8515-91BE3DFE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316F-D20C-2F44-AA48-087DF6B8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266D-81AB-084A-B269-501ABD16C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CB7D-987A-D342-8232-2E5D2C0BF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C0B6-7B6E-8141-9EEB-29C0DAD3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9881-841B-FD47-8067-4CE54162D2D7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5B17-1F00-0F4A-8D5A-40AA0985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F402A-F250-2F46-A306-D0DCCD85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651C-B3A0-E943-A491-FEC2E062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22DAC-043C-F34B-9770-1C4D2CE6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B7BC6-D58B-6343-BB91-19EA46EB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59911-C94B-3B4E-B962-9630F7CAC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C57E9-FC5D-E143-8D69-CA7442AAC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3449D-9D7F-7C4B-9685-1FD565D1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7BF9-37F6-DD44-9E60-798365980305}" type="datetime1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41FD-449F-CF45-BEAD-A7AD1A32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D8182-683E-2549-9B51-380DE0A8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7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2FB8-416F-3648-A9D6-DF7C9CEF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36FB2-FAEE-6F48-9F00-4E8E8DBD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12C7-2D69-FD44-8352-9031E5BB8854}" type="datetime1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99A8D-6CB5-BD4B-BA66-FD079986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E7031-483E-0F45-B5C4-F54AA5B0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0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8981D-0A83-DB4B-A6A9-BF9A8970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22B3-CCBA-7E4B-9576-3F4BAADBA1E6}" type="datetime1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75DCA-5A05-5D43-9835-BE618851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EED99-CB13-A94F-A8E0-743C21A6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2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0D4F-519A-BF46-9F0F-2B5D45F8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B7B4-EA8C-204C-9721-F00327C1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EB8C0-E27A-0F44-9881-46D009F2F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8DC6-2A8A-364B-96EE-CA0FF75D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070B-3D41-AA46-9B8A-CB2ED9C06DB1}" type="datetime1">
              <a:rPr lang="en-US" smtClean="0"/>
              <a:t>10/1/18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328EF-43E4-7540-8C41-B4A28809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17B7-EE9F-3442-970C-6D9D565B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1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77BD-C4F5-3A40-9306-EF84AFC8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AD65-763D-6A4A-B9B0-D23025908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BAAA-7561-9C49-A71A-CB0C11B3F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AD4F7-19D6-1E47-AF9F-C805BCAF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3566-357D-9145-AFF5-B5286448FCC5}" type="datetime1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175E-E932-CA47-A086-030283C1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666D-2410-FF45-A82B-40B4BDE7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5C6FC-DD63-4F4D-8407-A7764B69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CB4CC-2AAE-E64C-8039-BBE0122B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BAD2-1554-3B41-B068-AD156259D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A468-7FFD-8642-805A-7250196496B4}" type="datetime1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83C8-F67D-FB44-BE03-F66288B38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9AEB-DEF4-2D47-82B8-66B7DA09E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775" r:id="rId12"/>
    <p:sldLayoutId id="2147483773" r:id="rId13"/>
  </p:sldLayoutIdLst>
  <p:hf hdr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lambda/" TargetMode="External"/><Relationship Id="rId3" Type="http://schemas.openxmlformats.org/officeDocument/2006/relationships/hyperlink" Target="https://github.com/jkwuc89/kotlinawslambda" TargetMode="External"/><Relationship Id="rId7" Type="http://schemas.openxmlformats.org/officeDocument/2006/relationships/hyperlink" Target="https://maven.apache.org/" TargetMode="External"/><Relationship Id="rId2" Type="http://schemas.openxmlformats.org/officeDocument/2006/relationships/hyperlink" Target="https://goo.gl/EHfT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dle.org/" TargetMode="External"/><Relationship Id="rId11" Type="http://schemas.openxmlformats.org/officeDocument/2006/relationships/hyperlink" Target="https://docs.aws.amazon.com/lambda/latest/dg/lambda-java-how-to-create-deployment-package.html" TargetMode="External"/><Relationship Id="rId5" Type="http://schemas.openxmlformats.org/officeDocument/2006/relationships/hyperlink" Target="https://try.kotlinlang.org/" TargetMode="External"/><Relationship Id="rId10" Type="http://schemas.openxmlformats.org/officeDocument/2006/relationships/hyperlink" Target="https://docs.aws.amazon.com/lambda/latest/dg/java-handler-using-predefined-interfaces.html" TargetMode="External"/><Relationship Id="rId4" Type="http://schemas.openxmlformats.org/officeDocument/2006/relationships/hyperlink" Target="https://github.com/jkwuc89/tasktracker" TargetMode="External"/><Relationship Id="rId9" Type="http://schemas.openxmlformats.org/officeDocument/2006/relationships/hyperlink" Target="https://docs.aws.amazon.com/lambda/latest/dg/java-programming-mode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kwuc89/tasktracker" TargetMode="External"/><Relationship Id="rId5" Type="http://schemas.openxmlformats.org/officeDocument/2006/relationships/hyperlink" Target="https://goo.gl/DQ7cEU" TargetMode="Externa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wuc89/kotlinawslambda" TargetMode="External"/><Relationship Id="rId2" Type="http://schemas.openxmlformats.org/officeDocument/2006/relationships/hyperlink" Target="https://goo.gl/EHfT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mprovin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lin/kotlinx.serializ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blog/2017/01/04/introducing-kotlin-support-in-spring-framework-5-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ventof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MwSrkA" TargetMode="External"/><Relationship Id="rId5" Type="http://schemas.openxmlformats.org/officeDocument/2006/relationships/hyperlink" Target="http://sdkman.io/" TargetMode="External"/><Relationship Id="rId4" Type="http://schemas.openxmlformats.org/officeDocument/2006/relationships/hyperlink" Target="https://www.getpostman.com/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C672-9095-724D-96F3-ACC93ACBD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Java Lambda Functions with Kotlin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4D6A3-63B7-0F41-AEC1-93E8955E2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Wedinger</a:t>
            </a:r>
          </a:p>
          <a:p>
            <a:r>
              <a:rPr lang="en-US" dirty="0"/>
              <a:t>Senior Software Engineer – Root Insurance</a:t>
            </a:r>
          </a:p>
        </p:txBody>
      </p:sp>
    </p:spTree>
    <p:extLst>
      <p:ext uri="{BB962C8B-B14F-4D97-AF65-F5344CB8AC3E}">
        <p14:creationId xmlns:p14="http://schemas.microsoft.com/office/powerpoint/2010/main" val="407340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E4B9-8E19-3043-BE27-4533F815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52BF-883C-E14F-8DFA-B2B8A11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335" indent="-342900">
              <a:buFont typeface="+mj-lt"/>
              <a:buAutoNum type="arabicPeriod"/>
            </a:pPr>
            <a:r>
              <a:rPr lang="en-US" dirty="0"/>
              <a:t>Implement the function using the predefined AWS Lambda core interface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Build the deployment package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Create a new AWS lambda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Upload the deployment package to AWS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Test the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BONUS: Configure and execute REST API wrapper for the lambda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DB8324-FAF9-A74C-8961-BC4E3DB4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30C-6F03-F84C-944B-1C568222F063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BE206F-0326-CC46-B76C-2445D5E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7B488E-317A-564B-B78C-A12AEA87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D5F0-355A-C845-A929-8F23CA86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67B1-D15E-A444-907D-026A0468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do this! (demo / code walkthrough)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2746321-7BAA-914D-B5E6-2DD55C3D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E3F-9686-E74E-A1C5-774AE4FD679D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2A48E94-4EDC-D24B-A977-EF0FFA42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776032-7E0B-B442-B066-78B12D8C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1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F82-0D62-FF4F-A850-9372C7C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6424-1019-BB43-86AA-8BD2FD87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This Presentation: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https://goo.gl/EHfTEC</a:t>
            </a:r>
            <a:endParaRPr lang="en-US" sz="1600" dirty="0"/>
          </a:p>
          <a:p>
            <a:r>
              <a:rPr lang="en-US" sz="1600" dirty="0" err="1"/>
              <a:t>Github</a:t>
            </a:r>
            <a:r>
              <a:rPr lang="en-US" sz="1600" dirty="0"/>
              <a:t> repositories:</a:t>
            </a:r>
          </a:p>
          <a:p>
            <a:pPr lvl="1"/>
            <a:r>
              <a:rPr lang="en-US" sz="1450" dirty="0"/>
              <a:t>Lambda Function: </a:t>
            </a:r>
            <a:r>
              <a:rPr lang="en-US" sz="1450" dirty="0">
                <a:hlinkClick r:id="rId3"/>
              </a:rPr>
              <a:t>https://github.com/jkwuc89/kotlinawslambda</a:t>
            </a:r>
            <a:endParaRPr lang="en-US" sz="1450" dirty="0"/>
          </a:p>
          <a:p>
            <a:pPr lvl="1"/>
            <a:r>
              <a:rPr lang="en-US" sz="1450" dirty="0" err="1"/>
              <a:t>TaskTracker</a:t>
            </a:r>
            <a:r>
              <a:rPr lang="en-US" sz="1450" dirty="0"/>
              <a:t>: </a:t>
            </a:r>
            <a:r>
              <a:rPr lang="en-US" sz="1450" dirty="0">
                <a:hlinkClick r:id="rId4"/>
              </a:rPr>
              <a:t>https://github.com/jkwuc89/tasktracker</a:t>
            </a:r>
            <a:endParaRPr lang="en-US" sz="1450" dirty="0"/>
          </a:p>
          <a:p>
            <a:r>
              <a:rPr lang="en-US" sz="1600" dirty="0"/>
              <a:t>Try Kotlin: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https://try.kotlinlang.org</a:t>
            </a:r>
            <a:endParaRPr lang="en-US" sz="1600" dirty="0"/>
          </a:p>
          <a:p>
            <a:r>
              <a:rPr lang="en-US" sz="1600" dirty="0"/>
              <a:t>Gradle: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https://gradle.org</a:t>
            </a:r>
            <a:endParaRPr lang="en-US" sz="1600" dirty="0"/>
          </a:p>
          <a:p>
            <a:r>
              <a:rPr lang="en-US" sz="1600" dirty="0"/>
              <a:t>Maven:</a:t>
            </a:r>
            <a:br>
              <a:rPr lang="en-US" sz="1600" dirty="0"/>
            </a:br>
            <a:r>
              <a:rPr lang="en-US" sz="1600" dirty="0">
                <a:hlinkClick r:id="rId7"/>
              </a:rPr>
              <a:t>https://maven.apache.org</a:t>
            </a:r>
            <a:endParaRPr lang="en-US" sz="1600" dirty="0"/>
          </a:p>
          <a:p>
            <a:r>
              <a:rPr lang="en-US" sz="1600" dirty="0"/>
              <a:t>AWS Lambda Function Documentation</a:t>
            </a:r>
            <a:br>
              <a:rPr lang="en-US" sz="1600" dirty="0"/>
            </a:br>
            <a:r>
              <a:rPr lang="en-US" sz="1600" dirty="0">
                <a:hlinkClick r:id="rId8"/>
              </a:rPr>
              <a:t>https://aws.amazon.com/lambda/</a:t>
            </a:r>
            <a:br>
              <a:rPr lang="en-US" sz="1600" dirty="0"/>
            </a:br>
            <a:r>
              <a:rPr lang="en-US" sz="1600" dirty="0">
                <a:hlinkClick r:id="rId9"/>
              </a:rPr>
              <a:t>https://docs.aws.amazon.com/lambda/latest/dg/java-programming-model.html</a:t>
            </a:r>
            <a:br>
              <a:rPr lang="en-US" sz="1600" dirty="0"/>
            </a:br>
            <a:r>
              <a:rPr lang="en-US" sz="1600" dirty="0">
                <a:hlinkClick r:id="rId10"/>
              </a:rPr>
              <a:t>https://docs.aws.amazon.com/lambda/latest/dg/java-handler-using-predefined-interfaces.html</a:t>
            </a:r>
            <a:br>
              <a:rPr lang="en-US" sz="1600" dirty="0"/>
            </a:br>
            <a:r>
              <a:rPr lang="en-US" sz="1600" dirty="0">
                <a:hlinkClick r:id="rId11"/>
              </a:rPr>
              <a:t>https://docs.aws.amazon.com/lambda/latest/dg/lambda-java-how-to-create-deployment-package.html</a:t>
            </a:r>
            <a:endParaRPr lang="en-US" sz="1600" dirty="0"/>
          </a:p>
          <a:p>
            <a:endParaRPr lang="en-US" sz="1600" dirty="0"/>
          </a:p>
          <a:p>
            <a:pPr marL="51435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5FC8E0B-95B7-0D4D-9A5A-A2E51606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81AE-07D0-B247-929E-89BE96173440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F03EF-4646-A94A-9FC9-0DF0921F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904B42-0CFE-704D-92F9-CF449D22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6339-C805-F149-9761-3970846A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BC5C-9019-6D45-A70E-8AE5D4C1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keith.wedinger@improving.com</a:t>
            </a:r>
            <a:endParaRPr lang="en-US" sz="2000" dirty="0"/>
          </a:p>
          <a:p>
            <a:r>
              <a:rPr lang="en-US" sz="2000" dirty="0"/>
              <a:t>Twitter: @jkwuc89</a:t>
            </a:r>
          </a:p>
          <a:p>
            <a:r>
              <a:rPr lang="en-US" sz="2000" dirty="0"/>
              <a:t>Blog: </a:t>
            </a:r>
            <a:r>
              <a:rPr lang="en-US" sz="2000" dirty="0">
                <a:hlinkClick r:id="rId2"/>
              </a:rPr>
              <a:t>https://jkwuc89.github.io</a:t>
            </a:r>
            <a:endParaRPr lang="en-US" sz="2000" dirty="0"/>
          </a:p>
          <a:p>
            <a:r>
              <a:rPr lang="en-US" sz="2000" dirty="0"/>
              <a:t>LinkedIn: </a:t>
            </a:r>
            <a:r>
              <a:rPr lang="en-US" sz="2000" dirty="0">
                <a:hlinkClick r:id="rId3"/>
              </a:rPr>
              <a:t>https://www.linkedin.com/in/kwedinger</a:t>
            </a:r>
            <a:endParaRPr lang="en-US" sz="2000" dirty="0"/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https://github.com/jkwuc89</a:t>
            </a:r>
            <a:endParaRPr lang="en-US" sz="2000" dirty="0"/>
          </a:p>
          <a:p>
            <a:r>
              <a:rPr lang="en-US" sz="2000" dirty="0"/>
              <a:t>Untapped (for craft beer folks 🍺): jkwuc89</a:t>
            </a:r>
          </a:p>
          <a:p>
            <a:r>
              <a:rPr lang="en-US" sz="2000" dirty="0"/>
              <a:t>This presentation (again): </a:t>
            </a:r>
            <a:r>
              <a:rPr lang="en-US" sz="2000" dirty="0">
                <a:hlinkClick r:id="rId5"/>
              </a:rPr>
              <a:t>https://goo.gl/DQ7cEU</a:t>
            </a:r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 repo (again): </a:t>
            </a:r>
            <a:r>
              <a:rPr lang="en-US" sz="2000" dirty="0">
                <a:hlinkClick r:id="rId6"/>
              </a:rPr>
              <a:t>https://github.com/jkwuc89/tasktracker</a:t>
            </a:r>
            <a:endParaRPr lang="en-US" sz="2000" dirty="0"/>
          </a:p>
          <a:p>
            <a:pPr marL="51435" indent="0">
              <a:buNone/>
            </a:pPr>
            <a:endParaRPr lang="en-US" sz="2000" dirty="0"/>
          </a:p>
          <a:p>
            <a:pPr marL="51435" indent="0" algn="ctr">
              <a:buNone/>
            </a:pPr>
            <a:r>
              <a:rPr lang="en-US" sz="4000" b="1" dirty="0">
                <a:solidFill>
                  <a:schemeClr val="accent1"/>
                </a:solidFill>
              </a:rPr>
              <a:t>THANK YOU FOR ATTENDING!!</a:t>
            </a:r>
          </a:p>
          <a:p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671AD2C-2E61-0E47-BB06-0ECA605B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5A40-A93A-F546-99E4-15E941AFDCDE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4CA5F7-5891-3245-A436-B3A795C7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64C56-5423-4A4F-B9B6-4544C877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EA95-BB16-3742-876E-A41F29E7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129A-4023-334B-B984-DFE3844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AWS Lambda Elevator Pitch</a:t>
            </a:r>
          </a:p>
          <a:p>
            <a:r>
              <a:rPr lang="en-US" sz="2400" dirty="0"/>
              <a:t>Why Kotlin?</a:t>
            </a:r>
          </a:p>
          <a:p>
            <a:r>
              <a:rPr lang="en-US" sz="2400" dirty="0"/>
              <a:t>So, how do we do this?</a:t>
            </a:r>
          </a:p>
          <a:p>
            <a:r>
              <a:rPr lang="en-US" sz="2400" dirty="0"/>
              <a:t>Links</a:t>
            </a:r>
          </a:p>
          <a:p>
            <a:r>
              <a:rPr lang="en-US" sz="2400" dirty="0"/>
              <a:t>Questions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D78815-A1B4-6C44-A6F1-5DDD1C5E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B77-2546-E24A-8CE5-D6A6150A518D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04A7F7-B3A3-2F4E-B7AF-42A84673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ED3595-9870-FD41-A0ED-B41EFA8C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28AE-A3E3-764E-9B6A-8217D54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C3316-0DC7-FE42-8C97-F233651D0BEC}"/>
              </a:ext>
            </a:extLst>
          </p:cNvPr>
          <p:cNvSpPr txBox="1"/>
          <p:nvPr/>
        </p:nvSpPr>
        <p:spPr>
          <a:xfrm>
            <a:off x="289324" y="4772685"/>
            <a:ext cx="11631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need to write down or take pics of slide deck content</a:t>
            </a:r>
          </a:p>
          <a:p>
            <a:pPr algn="ctr"/>
            <a:r>
              <a:rPr lang="en-US" sz="2800" dirty="0"/>
              <a:t>Presentation: </a:t>
            </a:r>
            <a:r>
              <a:rPr lang="en-US" sz="2800" dirty="0">
                <a:hlinkClick r:id="rId2"/>
              </a:rPr>
              <a:t>https://goo.gl/EHfTEC</a:t>
            </a:r>
            <a:endParaRPr lang="en-US" sz="2800" dirty="0"/>
          </a:p>
          <a:p>
            <a:pPr algn="ctr"/>
            <a:r>
              <a:rPr lang="en-US" sz="2800" dirty="0" err="1"/>
              <a:t>Github</a:t>
            </a:r>
            <a:r>
              <a:rPr lang="en-US" sz="2800" dirty="0"/>
              <a:t> repository: </a:t>
            </a:r>
            <a:r>
              <a:rPr lang="en-US" sz="2800" dirty="0">
                <a:hlinkClick r:id="rId3"/>
              </a:rPr>
              <a:t>https://github.com/jkwuc89/kotlinawslambda</a:t>
            </a:r>
            <a:endParaRPr lang="en-US" sz="2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7E9C43-DFA2-F043-9ABF-7448676C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3396-6093-FA48-B85F-62CA2E626F30}" type="datetime1">
              <a:rPr lang="en-US" smtClean="0"/>
              <a:t>10/1/18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18AE62-0741-7D46-9816-5EDA2828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823D19-58A2-D94F-999B-283D7DBC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732057-1F87-8C4A-B4A9-6499762D1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68151" y="1690689"/>
            <a:ext cx="2852523" cy="2845172"/>
          </a:xfrm>
        </p:spPr>
      </p:pic>
    </p:spTree>
    <p:extLst>
      <p:ext uri="{BB962C8B-B14F-4D97-AF65-F5344CB8AC3E}">
        <p14:creationId xmlns:p14="http://schemas.microsoft.com/office/powerpoint/2010/main" val="39230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635-4966-BC4A-84DD-29BFC0E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D2F1-0788-8746-8807-EE55D7BB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28+ year career</a:t>
            </a:r>
          </a:p>
          <a:p>
            <a:r>
              <a:rPr lang="en-US" sz="2400" dirty="0"/>
              <a:t>Several development projects for multiple companies</a:t>
            </a:r>
          </a:p>
          <a:p>
            <a:pPr lvl="1"/>
            <a:r>
              <a:rPr lang="en-US" sz="2000" dirty="0"/>
              <a:t>IBM, Lexmark, Diebold, Limited Brands, Sterling Commerce, IBM (again), Leading EDJE, Crown Equipment Corp, Wendy’s, OEC, Improving, Ohio State, Abercrombie &amp; Fitch</a:t>
            </a:r>
          </a:p>
          <a:p>
            <a:r>
              <a:rPr lang="en-US" sz="2400" dirty="0"/>
              <a:t>Enjoy dining, traveling and craft brewery exploration with my wife</a:t>
            </a:r>
          </a:p>
          <a:p>
            <a:r>
              <a:rPr lang="en-US" sz="2400" dirty="0"/>
              <a:t>Who are you?</a:t>
            </a:r>
          </a:p>
          <a:p>
            <a:endParaRPr lang="en-US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F0BCBD-B357-E241-A4C0-9981456A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244E-41D8-AA42-8B9B-7EE03FFE790D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7BF7836-BFF4-A447-A286-04303C10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C3FB3C-8F6B-EF47-BF47-F307688C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29B8-0887-0E44-94F7-FF3426F4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(Improving)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34A7-7358-3F4D-B766-3F662601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Values: Excellence, Involvement, and Dedication</a:t>
            </a:r>
            <a:r>
              <a:rPr lang="en-US" sz="2000" dirty="0"/>
              <a:t> </a:t>
            </a:r>
          </a:p>
          <a:p>
            <a:r>
              <a:rPr lang="en-US" sz="2000" dirty="0"/>
              <a:t>Complete IT services firm, offering training, consulting, recruiting, and project services</a:t>
            </a:r>
          </a:p>
          <a:p>
            <a:r>
              <a:rPr lang="en-US" sz="2000" dirty="0"/>
              <a:t>Offices in Columbus, Cleveland, Calgary, Minneapolis, Dallas, Houston and College Station</a:t>
            </a:r>
          </a:p>
          <a:p>
            <a:r>
              <a:rPr lang="en-US" sz="2000" dirty="0"/>
              <a:t>Creating a great place to work by </a:t>
            </a:r>
          </a:p>
          <a:p>
            <a:pPr lvl="1"/>
            <a:r>
              <a:rPr lang="en-US" sz="1800" dirty="0"/>
              <a:t>Cultivating an environment that fosters authentic and long term professional relationships </a:t>
            </a:r>
          </a:p>
          <a:p>
            <a:pPr lvl="1"/>
            <a:r>
              <a:rPr lang="en-US" sz="1800" dirty="0"/>
              <a:t>Sharing the success and accomplishments of the company </a:t>
            </a:r>
          </a:p>
          <a:p>
            <a:pPr lvl="1"/>
            <a:r>
              <a:rPr lang="en-US" sz="1800" dirty="0"/>
              <a:t>Promoting open and honest communication </a:t>
            </a:r>
          </a:p>
          <a:p>
            <a:pPr lvl="1"/>
            <a:r>
              <a:rPr lang="en-US" sz="1800" dirty="0"/>
              <a:t>Providing creative ways for each of us to learn and grow</a:t>
            </a:r>
          </a:p>
          <a:p>
            <a:pPr lvl="1"/>
            <a:r>
              <a:rPr lang="en-US" sz="1800" dirty="0"/>
              <a:t>Encouraging a positive atmosphere which is both friendly and fun</a:t>
            </a:r>
          </a:p>
          <a:p>
            <a:r>
              <a:rPr lang="en-US" sz="1950" dirty="0">
                <a:hlinkClick r:id="rId2"/>
              </a:rPr>
              <a:t>http://improving.com</a:t>
            </a:r>
            <a:endParaRPr lang="en-US" sz="1950" dirty="0"/>
          </a:p>
          <a:p>
            <a:pPr marL="51435" indent="0">
              <a:buNone/>
            </a:pPr>
            <a:endParaRPr lang="en-US" sz="195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E837635-BE8E-DC42-9AAD-543144F47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BE3B-434A-4A43-BB3B-1EA5BEE9C30E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735C77-F02D-2B42-888A-7AFF0835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0E2B3D-519A-6246-BE1F-03C0D8E6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D339-1E2E-944A-8563-AA22857F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62E8-9121-AB4F-AF9B-2487EDB8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“Serverless” computing…what does this mean?</a:t>
            </a:r>
          </a:p>
          <a:p>
            <a:r>
              <a:rPr lang="en-US" dirty="0"/>
              <a:t>“Run code without thinking about servers”</a:t>
            </a:r>
          </a:p>
          <a:p>
            <a:pPr lvl="1"/>
            <a:r>
              <a:rPr lang="en-US" dirty="0"/>
              <a:t>No servers to provision or manage</a:t>
            </a:r>
          </a:p>
          <a:p>
            <a:pPr lvl="2"/>
            <a:r>
              <a:rPr lang="en-US" dirty="0"/>
              <a:t>Performs all the operational and administrative activities on your behalf</a:t>
            </a:r>
          </a:p>
          <a:p>
            <a:pPr lvl="1"/>
            <a:r>
              <a:rPr lang="en-US" dirty="0"/>
              <a:t>Lambda only runs when triggered</a:t>
            </a:r>
          </a:p>
          <a:p>
            <a:pPr lvl="1"/>
            <a:r>
              <a:rPr lang="en-US" dirty="0"/>
              <a:t>Uses only the compute resources needed</a:t>
            </a:r>
          </a:p>
          <a:p>
            <a:pPr lvl="2"/>
            <a:r>
              <a:rPr lang="en-US" dirty="0"/>
              <a:t>Automatic scales up to large number of parallel executions</a:t>
            </a:r>
          </a:p>
          <a:p>
            <a:pPr lvl="2"/>
            <a:r>
              <a:rPr lang="en-US" dirty="0"/>
              <a:t>Automatic downscaling by terminating execution when function ends</a:t>
            </a:r>
          </a:p>
          <a:p>
            <a:pPr lvl="1"/>
            <a:r>
              <a:rPr lang="en-US" dirty="0"/>
              <a:t>Pay as you Go pricing rounded to nearest 100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Generous free tier: See </a:t>
            </a:r>
            <a:r>
              <a:rPr lang="en-US" dirty="0">
                <a:hlinkClick r:id="rId2"/>
              </a:rPr>
              <a:t>https://aws.amazon.com/lambda/pricing/</a:t>
            </a:r>
            <a:endParaRPr lang="en-US" dirty="0"/>
          </a:p>
          <a:p>
            <a:pPr lvl="1"/>
            <a:r>
              <a:rPr lang="en-US" dirty="0"/>
              <a:t>Native support for:</a:t>
            </a:r>
          </a:p>
          <a:p>
            <a:pPr lvl="2"/>
            <a:r>
              <a:rPr lang="en-US" dirty="0"/>
              <a:t>C# with .NET Core 1.0 or 2.0</a:t>
            </a:r>
          </a:p>
          <a:p>
            <a:pPr lvl="2"/>
            <a:r>
              <a:rPr lang="en-US" dirty="0"/>
              <a:t>Java 8</a:t>
            </a:r>
          </a:p>
          <a:p>
            <a:pPr lvl="2"/>
            <a:r>
              <a:rPr lang="en-US" dirty="0"/>
              <a:t>NodeJS 6.10 or 8.10</a:t>
            </a:r>
          </a:p>
          <a:p>
            <a:pPr lvl="2"/>
            <a:r>
              <a:rPr lang="en-US" dirty="0"/>
              <a:t>Python 2.7 or 3.6</a:t>
            </a:r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9CCAE1-C6EF-D94A-8A5E-516C36CA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FE6E-FA00-124B-A222-C2299CA2B7B2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B53234-7059-C141-9780-01285A1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076D8A-A682-5045-82AA-B8CF5DF3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9C2F-85A6-1F48-B084-1DDE61AB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C40A-DF6E-9741-96BE-4CB57A69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Reason #1: 100% compatibility with Java</a:t>
            </a:r>
          </a:p>
          <a:p>
            <a:pPr lvl="1"/>
            <a:r>
              <a:rPr lang="en-US" dirty="0"/>
              <a:t>Mix and match Java code and </a:t>
            </a:r>
            <a:r>
              <a:rPr lang="en-US" dirty="0" err="1"/>
              <a:t>Kotlin</a:t>
            </a:r>
            <a:r>
              <a:rPr lang="en-US" dirty="0"/>
              <a:t> code freely!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#2: Code brevity</a:t>
            </a:r>
          </a:p>
          <a:p>
            <a:pPr lvl="1"/>
            <a:r>
              <a:rPr lang="en-US" dirty="0"/>
              <a:t>Prime example: Data classes</a:t>
            </a:r>
          </a:p>
          <a:p>
            <a:pPr lvl="2"/>
            <a:r>
              <a:rPr lang="en-US" dirty="0"/>
              <a:t>No more writing getters/setters/</a:t>
            </a:r>
            <a:r>
              <a:rPr lang="en-US" dirty="0" err="1"/>
              <a:t>hashCode</a:t>
            </a:r>
            <a:r>
              <a:rPr lang="en-US" dirty="0"/>
              <a:t>/equals/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JSON serialization is coming: </a:t>
            </a:r>
            <a:r>
              <a:rPr lang="en-US" dirty="0">
                <a:hlinkClick r:id="rId3"/>
              </a:rPr>
              <a:t>https://github.com/Kotlin/kotlinx.serialization</a:t>
            </a:r>
            <a:endParaRPr lang="en-US" dirty="0"/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#3: Ecosystem support</a:t>
            </a:r>
          </a:p>
          <a:p>
            <a:pPr lvl="1"/>
            <a:r>
              <a:rPr lang="en-US" dirty="0"/>
              <a:t>IntelliJ IDEA</a:t>
            </a:r>
          </a:p>
          <a:p>
            <a:pPr lvl="1"/>
            <a:r>
              <a:rPr lang="en-US" dirty="0"/>
              <a:t>Spring Framework 5.0</a:t>
            </a:r>
          </a:p>
          <a:p>
            <a:pPr lvl="2"/>
            <a:r>
              <a:rPr lang="en-US" dirty="0">
                <a:hlinkClick r:id="rId4"/>
              </a:rPr>
              <a:t>https://spring.io/blog/2017/01/04/introducing-kotlin-support-in-spring-framework-5-0</a:t>
            </a:r>
            <a:endParaRPr lang="en-US" dirty="0"/>
          </a:p>
          <a:p>
            <a:pPr lvl="1"/>
            <a:r>
              <a:rPr lang="en-US" dirty="0"/>
              <a:t>Android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1B805F-4B25-DF46-8CC8-DEF5D1C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022-2D37-A442-BF0D-962CFBDC1E4F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7A5EC93-2530-CE4D-AC5D-498F079D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5771A1-3F70-2E4A-84F2-F0458C8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7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005E-2764-DA4D-8B29-5547B81A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520C-7947-094A-81DA-E71851EC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So, how do I learn?</a:t>
            </a:r>
          </a:p>
          <a:p>
            <a:pPr lvl="1"/>
            <a:r>
              <a:rPr lang="en-US" sz="2400" dirty="0"/>
              <a:t>Documentation</a:t>
            </a:r>
          </a:p>
          <a:p>
            <a:pPr lvl="2"/>
            <a:r>
              <a:rPr lang="en-US" sz="2000" dirty="0">
                <a:hlinkClick r:id="rId2"/>
              </a:rPr>
              <a:t>https://kotlinlang.org/docs/reference/</a:t>
            </a:r>
            <a:endParaRPr lang="en-US" sz="2000" dirty="0"/>
          </a:p>
          <a:p>
            <a:pPr lvl="1"/>
            <a:r>
              <a:rPr lang="en-US" sz="2400" dirty="0" err="1"/>
              <a:t>Kotlin</a:t>
            </a:r>
            <a:r>
              <a:rPr lang="en-US" sz="2400" dirty="0"/>
              <a:t> </a:t>
            </a:r>
            <a:r>
              <a:rPr lang="en-US" sz="2400" dirty="0" err="1"/>
              <a:t>Koans</a:t>
            </a:r>
            <a:endParaRPr lang="en-US" sz="2400" dirty="0"/>
          </a:p>
          <a:p>
            <a:pPr lvl="2"/>
            <a:r>
              <a:rPr lang="en-US" sz="2000" dirty="0"/>
              <a:t>Completely online, no local tools necessary</a:t>
            </a:r>
          </a:p>
          <a:p>
            <a:pPr lvl="2"/>
            <a:r>
              <a:rPr lang="en-US" sz="2000" dirty="0">
                <a:hlinkClick r:id="rId3"/>
              </a:rPr>
              <a:t>https://try.kotlinlang.org/</a:t>
            </a:r>
            <a:endParaRPr lang="en-US" sz="2000" dirty="0"/>
          </a:p>
          <a:p>
            <a:pPr lvl="1"/>
            <a:r>
              <a:rPr lang="en-US" sz="2000" dirty="0"/>
              <a:t>Pick a project or challenge and implement it in </a:t>
            </a:r>
            <a:r>
              <a:rPr lang="en-US" sz="2000" dirty="0" err="1"/>
              <a:t>Kotlin</a:t>
            </a:r>
            <a:endParaRPr lang="en-US" sz="2000" dirty="0"/>
          </a:p>
          <a:p>
            <a:pPr lvl="2"/>
            <a:r>
              <a:rPr lang="en-US" sz="2000" dirty="0"/>
              <a:t>Advent of Code - </a:t>
            </a:r>
            <a:r>
              <a:rPr lang="en-US" sz="2000" dirty="0">
                <a:hlinkClick r:id="rId4"/>
              </a:rPr>
              <a:t>http://adventofcode.com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311A8-9750-9B41-ACC5-58A0AD86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00D3-85F8-9C41-B3C3-A18873D7AF03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FEE2D1-6B65-F14F-B280-52E404A7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FF8391-D60B-F24C-8840-7965421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743A-6C42-8644-AA7A-4FE77DBC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6633-5D07-9B44-AD8F-EED4A2BC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2000" dirty="0"/>
              <a:t>First, some prerequisites, recommendations and tips</a:t>
            </a:r>
          </a:p>
          <a:p>
            <a:r>
              <a:rPr lang="en-US" sz="2000" dirty="0"/>
              <a:t>Install </a:t>
            </a:r>
            <a:r>
              <a:rPr lang="en-US" sz="2000" b="1" dirty="0"/>
              <a:t>AWS CLI</a:t>
            </a:r>
          </a:p>
          <a:p>
            <a:pPr lvl="1"/>
            <a:r>
              <a:rPr lang="en-US" sz="1850" dirty="0">
                <a:hlinkClick r:id="rId3"/>
              </a:rPr>
              <a:t>https://aws.amazon.com/cli/</a:t>
            </a:r>
            <a:endParaRPr lang="en-US" sz="1850" dirty="0"/>
          </a:p>
          <a:p>
            <a:pPr lvl="2"/>
            <a:r>
              <a:rPr lang="en-US" sz="1700" dirty="0"/>
              <a:t>Windows version uses Windows installer</a:t>
            </a:r>
          </a:p>
          <a:p>
            <a:pPr lvl="2"/>
            <a:r>
              <a:rPr lang="en-US" sz="1700" dirty="0"/>
              <a:t>Mac OS version requires Python and pip (use pip3 if using Python 3)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Postman</a:t>
            </a:r>
            <a:r>
              <a:rPr lang="en-US" sz="2000" dirty="0"/>
              <a:t> for REST API testing</a:t>
            </a:r>
          </a:p>
          <a:p>
            <a:pPr lvl="1"/>
            <a:r>
              <a:rPr lang="en-US" sz="1850" dirty="0">
                <a:hlinkClick r:id="rId4"/>
              </a:rPr>
              <a:t>https://www.getpostman.com/apps</a:t>
            </a:r>
            <a:endParaRPr lang="en-US" sz="1850" dirty="0"/>
          </a:p>
          <a:p>
            <a:r>
              <a:rPr lang="en-US" sz="2000" dirty="0"/>
              <a:t>Use </a:t>
            </a:r>
            <a:r>
              <a:rPr lang="en-US" sz="2000" b="1" dirty="0" err="1"/>
              <a:t>sdkman</a:t>
            </a:r>
            <a:r>
              <a:rPr lang="en-US" sz="2000" dirty="0"/>
              <a:t> to manage and use multiple </a:t>
            </a:r>
            <a:r>
              <a:rPr lang="en-US" sz="2000" dirty="0" err="1"/>
              <a:t>gradle</a:t>
            </a:r>
            <a:r>
              <a:rPr lang="en-US" sz="2000" dirty="0"/>
              <a:t> / </a:t>
            </a:r>
            <a:r>
              <a:rPr lang="en-US" sz="2000" dirty="0" err="1"/>
              <a:t>kotlin</a:t>
            </a:r>
            <a:r>
              <a:rPr lang="en-US" sz="2000" dirty="0"/>
              <a:t> / maven versions</a:t>
            </a:r>
          </a:p>
          <a:p>
            <a:pPr lvl="1"/>
            <a:r>
              <a:rPr lang="en-US" sz="1800" dirty="0">
                <a:hlinkClick r:id="rId5"/>
              </a:rPr>
              <a:t>http://sdkman.io</a:t>
            </a:r>
            <a:endParaRPr lang="en-US" sz="1800" dirty="0"/>
          </a:p>
          <a:p>
            <a:r>
              <a:rPr lang="en-US" sz="2000" dirty="0"/>
              <a:t>Use </a:t>
            </a:r>
            <a:r>
              <a:rPr lang="en-US" sz="2000" dirty="0" err="1"/>
              <a:t>gradle</a:t>
            </a:r>
            <a:r>
              <a:rPr lang="en-US" sz="2000" dirty="0"/>
              <a:t> wrapper inside Gradle based projects (demo soon)</a:t>
            </a:r>
          </a:p>
          <a:p>
            <a:r>
              <a:rPr lang="en-US" sz="2000" dirty="0"/>
              <a:t>Install a clipboard manager</a:t>
            </a:r>
          </a:p>
          <a:p>
            <a:pPr lvl="1"/>
            <a:r>
              <a:rPr lang="en-US" sz="1800" dirty="0"/>
              <a:t>I like </a:t>
            </a:r>
            <a:r>
              <a:rPr lang="en-US" sz="1800" b="1" dirty="0" err="1"/>
              <a:t>Copy’em</a:t>
            </a:r>
            <a:r>
              <a:rPr lang="en-US" sz="1800" b="1" dirty="0"/>
              <a:t> Paste </a:t>
            </a:r>
            <a:r>
              <a:rPr lang="en-US" sz="1800" dirty="0"/>
              <a:t>- </a:t>
            </a:r>
            <a:r>
              <a:rPr lang="en-US" sz="1800" dirty="0">
                <a:hlinkClick r:id="rId6"/>
              </a:rPr>
              <a:t>https://goo.gl/MwSrkA</a:t>
            </a:r>
            <a:endParaRPr lang="en-US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D2D117-5E90-FC46-A2DD-E992EB7C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CDA-5709-E44F-B381-D5CB3CB1E13A}" type="datetime1">
              <a:rPr lang="en-US" smtClean="0"/>
              <a:t>10/1/18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8A800E-2571-4943-91FA-3A26AD77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8CE1A8-44C1-4843-84B6-39FBB6BF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tf04033929</Template>
  <TotalTime>454</TotalTime>
  <Words>870</Words>
  <Application>Microsoft Macintosh PowerPoint</Application>
  <PresentationFormat>Custom</PresentationFormat>
  <Paragraphs>155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 Theme</vt:lpstr>
      <vt:lpstr>AWS Java Lambda Functions with Kotlin</vt:lpstr>
      <vt:lpstr>Agenda</vt:lpstr>
      <vt:lpstr>Before We Get Started…</vt:lpstr>
      <vt:lpstr>Introduction (me)</vt:lpstr>
      <vt:lpstr>Introduction (Improving)</vt:lpstr>
      <vt:lpstr>AWS Lambda Elevator Pitch</vt:lpstr>
      <vt:lpstr>Why Kotlin?</vt:lpstr>
      <vt:lpstr>Why Kotlin?</vt:lpstr>
      <vt:lpstr>So, how do we do this?</vt:lpstr>
      <vt:lpstr>So, how do we do this?</vt:lpstr>
      <vt:lpstr>So, how do we do this?</vt:lpstr>
      <vt:lpstr>Links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Java Lambda Functions with Kotlin</dc:title>
  <dc:creator>KEITH WEDINGER</dc:creator>
  <cp:lastModifiedBy>KEITH WEDINGER</cp:lastModifiedBy>
  <cp:revision>45</cp:revision>
  <dcterms:created xsi:type="dcterms:W3CDTF">2018-06-05T21:49:50Z</dcterms:created>
  <dcterms:modified xsi:type="dcterms:W3CDTF">2018-10-01T14:31:58Z</dcterms:modified>
</cp:coreProperties>
</file>