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3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6" r:id="rId4"/>
    <p:sldId id="258" r:id="rId5"/>
    <p:sldId id="259" r:id="rId6"/>
    <p:sldId id="272" r:id="rId7"/>
    <p:sldId id="261" r:id="rId8"/>
    <p:sldId id="262" r:id="rId9"/>
    <p:sldId id="265" r:id="rId10"/>
    <p:sldId id="273" r:id="rId11"/>
    <p:sldId id="270" r:id="rId12"/>
    <p:sldId id="271" r:id="rId13"/>
    <p:sldId id="269" r:id="rId1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AF6"/>
    <a:srgbClr val="FDFFFD"/>
    <a:srgbClr val="FFFDF0"/>
    <a:srgbClr val="FFFEF1"/>
    <a:srgbClr val="FFFFF2"/>
    <a:srgbClr val="0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09" autoAdjust="0"/>
    <p:restoredTop sz="94474" autoAdjust="0"/>
  </p:normalViewPr>
  <p:slideViewPr>
    <p:cSldViewPr snapToGrid="0" snapToObjects="1">
      <p:cViewPr varScale="1">
        <p:scale>
          <a:sx n="128" d="100"/>
          <a:sy n="128" d="100"/>
        </p:scale>
        <p:origin x="168" y="53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8" d="100"/>
          <a:sy n="108" d="100"/>
        </p:scale>
        <p:origin x="2704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8E617-937E-FC4A-8748-C6BABACC53FE}" type="datetimeFigureOut">
              <a:rPr lang="en-US" smtClean="0"/>
              <a:t>10/1/18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E5334-810D-C443-935F-B933F0519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85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1E76F-63EC-3849-B890-E56FE4AABDB1}" type="datetimeFigureOut">
              <a:rPr lang="en-US" smtClean="0"/>
              <a:t>10/1/18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E2218-332F-2046-8919-12C975A9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73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12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25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HackerRankTest</a:t>
            </a:r>
            <a:r>
              <a:rPr lang="en-US" dirty="0"/>
              <a:t> project for Java compatibility demo</a:t>
            </a:r>
          </a:p>
          <a:p>
            <a:r>
              <a:rPr lang="en-US" dirty="0"/>
              <a:t>Use </a:t>
            </a:r>
            <a:r>
              <a:rPr lang="en-US" dirty="0" err="1"/>
              <a:t>VideoGame</a:t>
            </a:r>
            <a:r>
              <a:rPr lang="en-US" dirty="0"/>
              <a:t> source in </a:t>
            </a:r>
            <a:r>
              <a:rPr lang="en-US" dirty="0" err="1"/>
              <a:t>tasktracker</a:t>
            </a:r>
            <a:r>
              <a:rPr lang="en-US" dirty="0"/>
              <a:t>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3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67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4403" y="5497350"/>
            <a:ext cx="9282753" cy="557036"/>
          </a:xfrm>
        </p:spPr>
        <p:txBody>
          <a:bodyPr>
            <a:no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403" y="6054386"/>
            <a:ext cx="9282753" cy="525236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16356" y="2064771"/>
            <a:ext cx="6400800" cy="19248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90963" y="1295401"/>
            <a:ext cx="9034069" cy="45372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89325" y="169154"/>
            <a:ext cx="1163134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325" y="823731"/>
            <a:ext cx="11631346" cy="340973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 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251262" y="6356352"/>
            <a:ext cx="1210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C5AF0-5E41-B042-958C-1721F105CD05}" type="datetime1">
              <a:rPr lang="en-US" smtClean="0"/>
              <a:t>10/1/18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325" y="6356352"/>
            <a:ext cx="7702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900" y="1030147"/>
            <a:ext cx="1978755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030" y="1030147"/>
            <a:ext cx="7229722" cy="47803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94435" y="224495"/>
            <a:ext cx="2844059" cy="365125"/>
          </a:xfrm>
          <a:prstGeom prst="rect">
            <a:avLst/>
          </a:prstGeom>
        </p:spPr>
        <p:txBody>
          <a:bodyPr/>
          <a:lstStyle/>
          <a:p>
            <a:fld id="{66FD81AA-1FF7-F44E-9A25-A2825881B37B}" type="datetime1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635102" y="6040421"/>
            <a:ext cx="466832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AWS Java Lambda Functions with Kotlin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7181" y="224494"/>
            <a:ext cx="1775745" cy="365125"/>
          </a:xfrm>
          <a:prstGeom prst="rect">
            <a:avLst/>
          </a:prstGeom>
        </p:spPr>
        <p:txBody>
          <a:bodyPr/>
          <a:lstStyle/>
          <a:p>
            <a:fld id="{FDD84730-9A28-D44A-A27A-CC381838E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325" y="169154"/>
            <a:ext cx="1163134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0963" y="1460501"/>
            <a:ext cx="9034069" cy="4486429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289325" y="823731"/>
            <a:ext cx="11631346" cy="409421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 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251262" y="6356352"/>
            <a:ext cx="1210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713AB-6C81-BB44-8D40-AE3E8FBDBEA8}" type="datetime1">
              <a:rPr lang="en-US" smtClean="0"/>
              <a:t>10/1/18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325" y="6356352"/>
            <a:ext cx="7702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" y="0"/>
            <a:ext cx="12188824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749" y="3146971"/>
            <a:ext cx="11034094" cy="712745"/>
          </a:xfrm>
        </p:spPr>
        <p:txBody>
          <a:bodyPr anchor="t">
            <a:normAutofit/>
          </a:bodyPr>
          <a:lstStyle>
            <a:lvl1pPr algn="ctr">
              <a:defRPr sz="3200" b="1" i="0" cap="none" baseline="0">
                <a:solidFill>
                  <a:schemeClr val="bg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7758" y="3892451"/>
            <a:ext cx="8847651" cy="487680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" y="0"/>
            <a:ext cx="1218882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98749" y="3146971"/>
            <a:ext cx="11034094" cy="712745"/>
          </a:xfrm>
        </p:spPr>
        <p:txBody>
          <a:bodyPr anchor="t">
            <a:normAutofit/>
          </a:bodyPr>
          <a:lstStyle>
            <a:lvl1pPr algn="ctr">
              <a:defRPr sz="3200" b="1" i="0" cap="none" baseline="0">
                <a:solidFill>
                  <a:schemeClr val="bg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1677758" y="3892451"/>
            <a:ext cx="8847651" cy="487680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7236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94563" y="1284923"/>
            <a:ext cx="5704370" cy="4874578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42710" y="1284923"/>
            <a:ext cx="5728748" cy="4874577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89325" y="169154"/>
            <a:ext cx="1163134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325" y="823731"/>
            <a:ext cx="11631346" cy="340973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 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251262" y="6356352"/>
            <a:ext cx="1210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ECAF2-4F7E-9045-BC0E-90443DC223CE}" type="datetime1">
              <a:rPr lang="en-US" smtClean="0"/>
              <a:t>10/1/18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325" y="6356352"/>
            <a:ext cx="7702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63" y="1367441"/>
            <a:ext cx="5713685" cy="434519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564" y="1924612"/>
            <a:ext cx="5703444" cy="4222188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  <a:lvl2pPr>
              <a:defRPr sz="1500">
                <a:solidFill>
                  <a:schemeClr val="accent6"/>
                </a:solidFill>
              </a:defRPr>
            </a:lvl2pPr>
            <a:lvl3pPr>
              <a:defRPr sz="1350">
                <a:solidFill>
                  <a:schemeClr val="accent6"/>
                </a:solidFill>
              </a:defRPr>
            </a:lvl3pPr>
            <a:lvl4pPr>
              <a:defRPr sz="1200">
                <a:solidFill>
                  <a:schemeClr val="accent6"/>
                </a:solidFill>
              </a:defRPr>
            </a:lvl4pPr>
            <a:lvl5pPr>
              <a:defRPr sz="1200">
                <a:solidFill>
                  <a:schemeClr val="accent6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2710" y="1367441"/>
            <a:ext cx="5728748" cy="434519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2710" y="1924612"/>
            <a:ext cx="5728748" cy="4222188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  <a:lvl2pPr>
              <a:defRPr sz="1500">
                <a:solidFill>
                  <a:schemeClr val="accent6"/>
                </a:solidFill>
              </a:defRPr>
            </a:lvl2pPr>
            <a:lvl3pPr>
              <a:defRPr sz="1350">
                <a:solidFill>
                  <a:schemeClr val="accent6"/>
                </a:solidFill>
              </a:defRPr>
            </a:lvl3pPr>
            <a:lvl4pPr>
              <a:defRPr sz="1200">
                <a:solidFill>
                  <a:schemeClr val="accent6"/>
                </a:solidFill>
              </a:defRPr>
            </a:lvl4pPr>
            <a:lvl5pPr>
              <a:defRPr sz="1200">
                <a:solidFill>
                  <a:schemeClr val="accent6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89325" y="169154"/>
            <a:ext cx="1163134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325" y="823731"/>
            <a:ext cx="11631346" cy="421058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 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6"/>
          </p:nvPr>
        </p:nvSpPr>
        <p:spPr>
          <a:xfrm>
            <a:off x="1251262" y="6356352"/>
            <a:ext cx="1210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EE6F9-CE5C-E349-B049-03D39CC2B63C}" type="datetime1">
              <a:rPr lang="en-US" smtClean="0"/>
              <a:t>10/1/18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289325" y="6356352"/>
            <a:ext cx="7702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9325" y="169154"/>
            <a:ext cx="1163134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325" y="823731"/>
            <a:ext cx="11631346" cy="340973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 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251262" y="6356352"/>
            <a:ext cx="1210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7F7AE-3571-4242-BA7B-AD04F7748B8F}" type="datetime1">
              <a:rPr lang="en-US" smtClean="0"/>
              <a:t>10/1/18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325" y="6356352"/>
            <a:ext cx="7702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64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080072" y="-21511"/>
            <a:ext cx="4904211" cy="6271840"/>
          </a:xfrm>
          <a:prstGeom prst="rect">
            <a:avLst/>
          </a:prstGeom>
          <a:solidFill>
            <a:srgbClr val="F5F5F5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197180" y="-21510"/>
            <a:ext cx="4672383" cy="6239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2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94435" y="224495"/>
            <a:ext cx="284405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66FFE1-3721-EF4B-889E-E42A6B33304C}" type="datetime1">
              <a:rPr lang="en-US" smtClean="0"/>
              <a:t>10/1/18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97181" y="224494"/>
            <a:ext cx="177574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207116" y="601886"/>
            <a:ext cx="4748439" cy="56484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462" y="856527"/>
            <a:ext cx="4119514" cy="5150734"/>
          </a:xfrm>
        </p:spPr>
        <p:txBody>
          <a:bodyPr/>
          <a:lstStyle>
            <a:lvl1pPr>
              <a:defRPr sz="1800"/>
            </a:lvl1pPr>
            <a:lvl2pPr>
              <a:defRPr sz="1650"/>
            </a:lvl2pPr>
            <a:lvl3pPr>
              <a:defRPr sz="1500"/>
            </a:lvl3pPr>
            <a:lvl4pPr>
              <a:defRPr sz="135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199570" y="6088284"/>
            <a:ext cx="4672383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6986" y="5724838"/>
            <a:ext cx="4657006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/>
              <a:t>AWS Java Lambda Functions with Kotlin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131" y="2657437"/>
            <a:ext cx="4404949" cy="1463153"/>
          </a:xfrm>
        </p:spPr>
        <p:txBody>
          <a:bodyPr anchor="b">
            <a:normAutofit/>
          </a:bodyPr>
          <a:lstStyle>
            <a:lvl1pPr algn="l">
              <a:defRPr sz="21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3813" y="4136994"/>
            <a:ext cx="4397233" cy="151790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1207116" y="601886"/>
            <a:ext cx="4748439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39930" y="693795"/>
            <a:ext cx="4478331" cy="546811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-420260" y="-36576"/>
            <a:ext cx="13239661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0921" y="1323984"/>
            <a:ext cx="4400166" cy="146304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1198" y="2796171"/>
            <a:ext cx="4399618" cy="1519561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424242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5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262" y="6356352"/>
            <a:ext cx="1210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AB2A5-1A35-3740-B238-3D8D1F515C37}" type="datetime1">
              <a:rPr lang="en-US" smtClean="0"/>
              <a:t>10/1/18</a:t>
            </a:fld>
            <a:endParaRPr lang="en-US"/>
          </a:p>
        </p:txBody>
      </p:sp>
      <p:sp>
        <p:nvSpPr>
          <p:cNvPr id="5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5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325" y="6356352"/>
            <a:ext cx="7702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5564"/>
            <a:ext cx="4178300" cy="60263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1" y="1078993"/>
            <a:ext cx="11379200" cy="4753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591801" y="6365877"/>
            <a:ext cx="1168400" cy="355600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390962" y="6356352"/>
            <a:ext cx="1210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3B40B-DE00-824C-8C47-6379AD442C2A}" type="datetime1">
              <a:rPr lang="en-US" smtClean="0"/>
              <a:t>10/1/18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9829" y="6356352"/>
            <a:ext cx="7092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" y="6356352"/>
            <a:ext cx="7702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ABC6B-F667-1540-8370-D056DC2C0F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76" r:id="rId4"/>
    <p:sldLayoutId id="2147483767" r:id="rId5"/>
    <p:sldLayoutId id="2147483768" r:id="rId6"/>
    <p:sldLayoutId id="2147483775" r:id="rId7"/>
    <p:sldLayoutId id="2147483771" r:id="rId8"/>
    <p:sldLayoutId id="2147483772" r:id="rId9"/>
    <p:sldLayoutId id="2147483773" r:id="rId10"/>
    <p:sldLayoutId id="2147483774" r:id="rId11"/>
  </p:sldLayoutIdLst>
  <p:hf hdr="0" dt="0"/>
  <p:txStyles>
    <p:titleStyle>
      <a:lvl1pPr algn="l" defTabSz="685800" rtl="0" eaLnBrk="1" latinLnBrk="0" hangingPunct="1">
        <a:spcBef>
          <a:spcPct val="0"/>
        </a:spcBef>
        <a:buNone/>
        <a:defRPr sz="3000" b="1" i="0" kern="1200" baseline="0">
          <a:solidFill>
            <a:schemeClr val="accent1"/>
          </a:solidFill>
          <a:latin typeface="Century Gothic" charset="0"/>
          <a:ea typeface="Century Gothic" charset="0"/>
          <a:cs typeface="Century Gothic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05740" algn="l" defTabSz="685800" rtl="0" eaLnBrk="1" latinLnBrk="0" hangingPunct="1">
        <a:spcBef>
          <a:spcPct val="20000"/>
        </a:spcBef>
        <a:buClr>
          <a:schemeClr val="accent1"/>
        </a:buClr>
        <a:buSzPct val="120000"/>
        <a:buFont typeface="Arial" charset="0"/>
        <a:buChar char="•"/>
        <a:defRPr sz="1800" b="0" i="0" kern="120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1pPr>
      <a:lvl2pPr marL="480060" indent="-20574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Courier New" charset="0"/>
        <a:buChar char="o"/>
        <a:defRPr sz="1650" b="0" i="0" kern="120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2pPr>
      <a:lvl3pPr marL="685800" indent="-171450" algn="l" defTabSz="685800" rtl="0" eaLnBrk="1" latinLnBrk="0" hangingPunct="1">
        <a:spcBef>
          <a:spcPct val="20000"/>
        </a:spcBef>
        <a:buClr>
          <a:schemeClr val="accent1"/>
        </a:buClr>
        <a:buSzPct val="70000"/>
        <a:buFont typeface="Wingdings" charset="2"/>
        <a:buChar char="q"/>
        <a:defRPr sz="1500" b="0" i="0" kern="120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3pPr>
      <a:lvl4pPr marL="843534" indent="-17145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§"/>
        <a:defRPr sz="1350" b="0" i="0" kern="120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4pPr>
      <a:lvl5pPr marL="994410" indent="-17145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Arial" charset="0"/>
        <a:buChar char="•"/>
        <a:defRPr sz="1200" b="0" i="0" kern="1200" baseline="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5pPr>
      <a:lvl6pPr marL="1138428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6pPr>
      <a:lvl7pPr marL="1289304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7pPr>
      <a:lvl8pPr marL="1440180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8pPr>
      <a:lvl9pPr marL="1591056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aws.amazon.com/lambda/" TargetMode="External"/><Relationship Id="rId3" Type="http://schemas.openxmlformats.org/officeDocument/2006/relationships/hyperlink" Target="https://github.com/jkwuc89/kotlinawslambda" TargetMode="External"/><Relationship Id="rId7" Type="http://schemas.openxmlformats.org/officeDocument/2006/relationships/hyperlink" Target="https://maven.apache.org/" TargetMode="External"/><Relationship Id="rId2" Type="http://schemas.openxmlformats.org/officeDocument/2006/relationships/hyperlink" Target="https://goo.gl/EHfTE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radle.org/" TargetMode="External"/><Relationship Id="rId11" Type="http://schemas.openxmlformats.org/officeDocument/2006/relationships/hyperlink" Target="https://docs.aws.amazon.com/lambda/latest/dg/lambda-java-how-to-create-deployment-package.html" TargetMode="External"/><Relationship Id="rId5" Type="http://schemas.openxmlformats.org/officeDocument/2006/relationships/hyperlink" Target="https://try.kotlinlang.org/" TargetMode="External"/><Relationship Id="rId10" Type="http://schemas.openxmlformats.org/officeDocument/2006/relationships/hyperlink" Target="https://docs.aws.amazon.com/lambda/latest/dg/java-handler-using-predefined-interfaces.html" TargetMode="External"/><Relationship Id="rId4" Type="http://schemas.openxmlformats.org/officeDocument/2006/relationships/hyperlink" Target="https://github.com/jkwuc89/tasktracker" TargetMode="External"/><Relationship Id="rId9" Type="http://schemas.openxmlformats.org/officeDocument/2006/relationships/hyperlink" Target="https://docs.aws.amazon.com/lambda/latest/dg/java-programming-model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kwedinger" TargetMode="External"/><Relationship Id="rId2" Type="http://schemas.openxmlformats.org/officeDocument/2006/relationships/hyperlink" Target="https://jkwuc89.github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kwuc89/tasktracker" TargetMode="External"/><Relationship Id="rId5" Type="http://schemas.openxmlformats.org/officeDocument/2006/relationships/hyperlink" Target="https://goo.gl/DQ7cEU" TargetMode="External"/><Relationship Id="rId4" Type="http://schemas.openxmlformats.org/officeDocument/2006/relationships/hyperlink" Target="https://github.com/jkwuc8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EHfTEC" TargetMode="External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kwuc89/kotlinawslambd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improving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lambda/pricin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tlin/kotlinx.serializa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ring.io/blog/2017/01/04/introducing-kotlin-support-in-spring-framework-5-0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ry.kotlinlang.org/" TargetMode="External"/><Relationship Id="rId2" Type="http://schemas.openxmlformats.org/officeDocument/2006/relationships/hyperlink" Target="https://kotlinlang.org/docs/referenc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dventofcode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cli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oo.gl/MwSrkA" TargetMode="External"/><Relationship Id="rId5" Type="http://schemas.openxmlformats.org/officeDocument/2006/relationships/hyperlink" Target="http://sdkman.io/" TargetMode="External"/><Relationship Id="rId4" Type="http://schemas.openxmlformats.org/officeDocument/2006/relationships/hyperlink" Target="https://www.getpostman.com/app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403" y="5685183"/>
            <a:ext cx="9282753" cy="894439"/>
          </a:xfrm>
        </p:spPr>
        <p:txBody>
          <a:bodyPr>
            <a:normAutofit/>
          </a:bodyPr>
          <a:lstStyle/>
          <a:p>
            <a:r>
              <a:rPr lang="en-US" sz="1800" dirty="0"/>
              <a:t>Keith Wedinger</a:t>
            </a:r>
          </a:p>
          <a:p>
            <a:r>
              <a:rPr lang="en-US" sz="1800" dirty="0"/>
              <a:t>Senior Software Engineer, </a:t>
            </a:r>
            <a:r>
              <a:rPr lang="en-US" sz="1800"/>
              <a:t>Root Insurance</a:t>
            </a:r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434402" y="5020272"/>
            <a:ext cx="9282753" cy="557036"/>
          </a:xfrm>
        </p:spPr>
        <p:txBody>
          <a:bodyPr/>
          <a:lstStyle/>
          <a:p>
            <a:r>
              <a:rPr lang="en-US" dirty="0"/>
              <a:t>AWS Java Lambda Functions with Kotlin</a:t>
            </a:r>
          </a:p>
        </p:txBody>
      </p:sp>
    </p:spTree>
    <p:extLst>
      <p:ext uri="{BB962C8B-B14F-4D97-AF65-F5344CB8AC3E}">
        <p14:creationId xmlns:p14="http://schemas.microsoft.com/office/powerpoint/2010/main" val="918530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FE4B9-8E19-3043-BE27-4533F815A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how do we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A52BF-883C-E14F-8DFA-B2B8A1185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4335" indent="-342900">
              <a:buFont typeface="+mj-lt"/>
              <a:buAutoNum type="arabicPeriod"/>
            </a:pPr>
            <a:r>
              <a:rPr lang="en-US" dirty="0"/>
              <a:t>Implement the function using the predefined AWS Lambda core interface</a:t>
            </a:r>
          </a:p>
          <a:p>
            <a:pPr marL="394335" indent="-342900">
              <a:buFont typeface="+mj-lt"/>
              <a:buAutoNum type="arabicPeriod"/>
            </a:pPr>
            <a:r>
              <a:rPr lang="en-US" dirty="0"/>
              <a:t>Build the deployment package</a:t>
            </a:r>
          </a:p>
          <a:p>
            <a:pPr marL="394335" indent="-342900">
              <a:buFont typeface="+mj-lt"/>
              <a:buAutoNum type="arabicPeriod"/>
            </a:pPr>
            <a:r>
              <a:rPr lang="en-US" dirty="0"/>
              <a:t>Create a new AWS lambda function</a:t>
            </a:r>
          </a:p>
          <a:p>
            <a:pPr marL="394335" indent="-342900">
              <a:buFont typeface="+mj-lt"/>
              <a:buAutoNum type="arabicPeriod"/>
            </a:pPr>
            <a:r>
              <a:rPr lang="en-US" dirty="0"/>
              <a:t>Upload the deployment package to AWS</a:t>
            </a:r>
          </a:p>
          <a:p>
            <a:pPr marL="394335" indent="-342900">
              <a:buFont typeface="+mj-lt"/>
              <a:buAutoNum type="arabicPeriod"/>
            </a:pPr>
            <a:r>
              <a:rPr lang="en-US" dirty="0"/>
              <a:t>Test the function</a:t>
            </a:r>
          </a:p>
          <a:p>
            <a:pPr marL="394335" indent="-342900">
              <a:buFont typeface="+mj-lt"/>
              <a:buAutoNum type="arabicPeriod"/>
            </a:pPr>
            <a:r>
              <a:rPr lang="en-US" dirty="0"/>
              <a:t>BONUS: Configure and execute REST API wrapper for the lambda function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F7ABB60-3B3D-944C-A328-DF8FC18E8B8D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2E5F1-A975-4A42-9225-C5970192F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941A6-D874-8146-BF12-DA0AC419B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077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7D5F0-355A-C845-A929-8F23CA86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how do we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467B1-D15E-A444-907D-026A04681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Let’s do this! (demo / code walkthrough)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CC62F3A-88F1-D643-B02B-D37CFE56569F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AAF1F-311D-7543-9D16-E7D194E26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D4419-596C-4243-A369-0800DBC91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210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B2F82-0D62-FF4F-A850-9372C7C1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6424-1019-BB43-86AA-8BD2FD87B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25" y="1460501"/>
            <a:ext cx="11631346" cy="4486429"/>
          </a:xfrm>
        </p:spPr>
        <p:txBody>
          <a:bodyPr>
            <a:normAutofit/>
          </a:bodyPr>
          <a:lstStyle/>
          <a:p>
            <a:r>
              <a:rPr lang="en-US" sz="1600" dirty="0"/>
              <a:t>This Presentation:</a:t>
            </a:r>
            <a:br>
              <a:rPr lang="en-US" sz="1600" dirty="0"/>
            </a:br>
            <a:r>
              <a:rPr lang="en-US" sz="1600" dirty="0">
                <a:hlinkClick r:id="rId2"/>
              </a:rPr>
              <a:t>https://goo.gl/EHfTEC</a:t>
            </a:r>
            <a:endParaRPr lang="en-US" sz="1600" dirty="0"/>
          </a:p>
          <a:p>
            <a:r>
              <a:rPr lang="en-US" sz="1600" dirty="0" err="1"/>
              <a:t>Github</a:t>
            </a:r>
            <a:r>
              <a:rPr lang="en-US" sz="1600" dirty="0"/>
              <a:t> repositories:</a:t>
            </a:r>
          </a:p>
          <a:p>
            <a:pPr lvl="1"/>
            <a:r>
              <a:rPr lang="en-US" sz="1450" dirty="0"/>
              <a:t>Lambda Function: </a:t>
            </a:r>
            <a:r>
              <a:rPr lang="en-US" sz="1450" dirty="0">
                <a:hlinkClick r:id="rId3"/>
              </a:rPr>
              <a:t>https://github.com/jkwuc89/kotlinawslambda</a:t>
            </a:r>
            <a:endParaRPr lang="en-US" sz="1450" dirty="0"/>
          </a:p>
          <a:p>
            <a:pPr lvl="1"/>
            <a:r>
              <a:rPr lang="en-US" sz="1450" dirty="0" err="1"/>
              <a:t>TaskTracker</a:t>
            </a:r>
            <a:r>
              <a:rPr lang="en-US" sz="1450" dirty="0"/>
              <a:t>: </a:t>
            </a:r>
            <a:r>
              <a:rPr lang="en-US" sz="1450" dirty="0">
                <a:hlinkClick r:id="rId4"/>
              </a:rPr>
              <a:t>https://github.com/jkwuc89/tasktracker</a:t>
            </a:r>
            <a:endParaRPr lang="en-US" sz="1450" dirty="0"/>
          </a:p>
          <a:p>
            <a:r>
              <a:rPr lang="en-US" sz="1600" dirty="0"/>
              <a:t>Try Kotlin:</a:t>
            </a:r>
            <a:br>
              <a:rPr lang="en-US" sz="1600" dirty="0"/>
            </a:br>
            <a:r>
              <a:rPr lang="en-US" sz="1600" dirty="0">
                <a:hlinkClick r:id="rId5"/>
              </a:rPr>
              <a:t>https://try.kotlinlang.org</a:t>
            </a:r>
            <a:endParaRPr lang="en-US" sz="1600" dirty="0"/>
          </a:p>
          <a:p>
            <a:r>
              <a:rPr lang="en-US" sz="1600" dirty="0"/>
              <a:t>Gradle:</a:t>
            </a:r>
            <a:br>
              <a:rPr lang="en-US" sz="1600" dirty="0"/>
            </a:br>
            <a:r>
              <a:rPr lang="en-US" sz="1600" dirty="0">
                <a:hlinkClick r:id="rId6"/>
              </a:rPr>
              <a:t>https://gradle.org</a:t>
            </a:r>
            <a:endParaRPr lang="en-US" sz="1600" dirty="0"/>
          </a:p>
          <a:p>
            <a:r>
              <a:rPr lang="en-US" sz="1600" dirty="0"/>
              <a:t>Maven:</a:t>
            </a:r>
            <a:br>
              <a:rPr lang="en-US" sz="1600" dirty="0"/>
            </a:br>
            <a:r>
              <a:rPr lang="en-US" sz="1600" dirty="0">
                <a:hlinkClick r:id="rId7"/>
              </a:rPr>
              <a:t>https://maven.apache.org</a:t>
            </a:r>
            <a:endParaRPr lang="en-US" sz="1600" dirty="0"/>
          </a:p>
          <a:p>
            <a:r>
              <a:rPr lang="en-US" sz="1600" dirty="0"/>
              <a:t>AWS Lambda Function Documentation</a:t>
            </a:r>
            <a:br>
              <a:rPr lang="en-US" sz="1600" dirty="0"/>
            </a:br>
            <a:r>
              <a:rPr lang="en-US" sz="1600" dirty="0">
                <a:hlinkClick r:id="rId8"/>
              </a:rPr>
              <a:t>https://aws.amazon.com/lambda/</a:t>
            </a:r>
            <a:br>
              <a:rPr lang="en-US" sz="1600" dirty="0"/>
            </a:br>
            <a:r>
              <a:rPr lang="en-US" sz="1600" dirty="0">
                <a:hlinkClick r:id="rId9"/>
              </a:rPr>
              <a:t>https://docs.aws.amazon.com/lambda/latest/dg/java-programming-model.html</a:t>
            </a:r>
            <a:br>
              <a:rPr lang="en-US" sz="1600" dirty="0"/>
            </a:br>
            <a:r>
              <a:rPr lang="en-US" sz="1600" dirty="0">
                <a:hlinkClick r:id="rId10"/>
              </a:rPr>
              <a:t>https://docs.aws.amazon.com/lambda/latest/dg/java-handler-using-predefined-interfaces.html</a:t>
            </a:r>
            <a:br>
              <a:rPr lang="en-US" sz="1600" dirty="0"/>
            </a:br>
            <a:r>
              <a:rPr lang="en-US" sz="1600" dirty="0">
                <a:hlinkClick r:id="rId11"/>
              </a:rPr>
              <a:t>https://docs.aws.amazon.com/lambda/latest/dg/lambda-java-how-to-create-deployment-package.html</a:t>
            </a:r>
            <a:endParaRPr lang="en-US" sz="1600" dirty="0"/>
          </a:p>
          <a:p>
            <a:endParaRPr lang="en-US" sz="1600" dirty="0"/>
          </a:p>
          <a:p>
            <a:pPr marL="51435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A3820C2-B40F-8A4D-A37D-62770F40CA48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4C7D0-1E6B-C046-B901-7FA182C5F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861B6-A1A7-C54F-8115-BA4212716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99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6339-C805-F149-9761-3970846A2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BBC5C-9019-6D45-A70E-8AE5D4C13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keith.wedinger@improving.com</a:t>
            </a:r>
            <a:endParaRPr lang="en-US" sz="2000" dirty="0"/>
          </a:p>
          <a:p>
            <a:r>
              <a:rPr lang="en-US" sz="2000" dirty="0"/>
              <a:t>Twitter: @jkwuc89</a:t>
            </a:r>
          </a:p>
          <a:p>
            <a:r>
              <a:rPr lang="en-US" sz="2000" dirty="0"/>
              <a:t>Blog: </a:t>
            </a:r>
            <a:r>
              <a:rPr lang="en-US" sz="2000" dirty="0">
                <a:hlinkClick r:id="rId2"/>
              </a:rPr>
              <a:t>https://jkwuc89.github.io</a:t>
            </a:r>
            <a:endParaRPr lang="en-US" sz="2000" dirty="0"/>
          </a:p>
          <a:p>
            <a:r>
              <a:rPr lang="en-US" sz="2000" dirty="0"/>
              <a:t>LinkedIn: </a:t>
            </a:r>
            <a:r>
              <a:rPr lang="en-US" sz="2000" dirty="0">
                <a:hlinkClick r:id="rId3"/>
              </a:rPr>
              <a:t>https://www.linkedin.com/in/kwedinger</a:t>
            </a:r>
            <a:endParaRPr lang="en-US" sz="2000" dirty="0"/>
          </a:p>
          <a:p>
            <a:r>
              <a:rPr lang="en-US" sz="2000" dirty="0"/>
              <a:t>GitHub: </a:t>
            </a:r>
            <a:r>
              <a:rPr lang="en-US" sz="2000" dirty="0">
                <a:hlinkClick r:id="rId4"/>
              </a:rPr>
              <a:t>https://github.com/jkwuc89</a:t>
            </a:r>
            <a:endParaRPr lang="en-US" sz="2000" dirty="0"/>
          </a:p>
          <a:p>
            <a:r>
              <a:rPr lang="en-US" sz="2000" dirty="0"/>
              <a:t>Untapped (for craft beer folks 🍺): jkwuc89</a:t>
            </a:r>
          </a:p>
          <a:p>
            <a:r>
              <a:rPr lang="en-US" sz="2000" dirty="0"/>
              <a:t>This presentation (again): </a:t>
            </a:r>
            <a:r>
              <a:rPr lang="en-US" sz="2000" dirty="0">
                <a:hlinkClick r:id="rId5"/>
              </a:rPr>
              <a:t>https://goo.gl/DQ7cEU</a:t>
            </a:r>
            <a:endParaRPr lang="en-US" sz="2000" dirty="0"/>
          </a:p>
          <a:p>
            <a:r>
              <a:rPr lang="en-US" sz="2000" dirty="0" err="1"/>
              <a:t>Github</a:t>
            </a:r>
            <a:r>
              <a:rPr lang="en-US" sz="2000" dirty="0"/>
              <a:t> repo (again): </a:t>
            </a:r>
            <a:r>
              <a:rPr lang="en-US" sz="2000" dirty="0">
                <a:hlinkClick r:id="rId6"/>
              </a:rPr>
              <a:t>https://github.com/jkwuc89/tasktracker</a:t>
            </a:r>
            <a:endParaRPr lang="en-US" sz="2000" dirty="0"/>
          </a:p>
          <a:p>
            <a:pPr marL="51435" indent="0">
              <a:buNone/>
            </a:pPr>
            <a:endParaRPr lang="en-US" sz="2000" dirty="0"/>
          </a:p>
          <a:p>
            <a:pPr marL="51435" indent="0" algn="ctr">
              <a:buNone/>
            </a:pPr>
            <a:r>
              <a:rPr lang="en-US" sz="4000" b="1" dirty="0">
                <a:solidFill>
                  <a:schemeClr val="accent1"/>
                </a:solidFill>
              </a:rPr>
              <a:t>THANK YOU FOR ATTENDING!!</a:t>
            </a:r>
          </a:p>
          <a:p>
            <a:endParaRPr lang="en-US" sz="20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9CB2240-6451-6F43-823E-2BFBB12FCF86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F1DCA-C888-4F4B-89E9-EFA2A85D5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DA90E-1164-CB49-BB04-39D0328A5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61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1EA95-BB16-3742-876E-A41F29E75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0129A-4023-334B-B984-DFE3844B1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AWS Lambda Elevator Pitch</a:t>
            </a:r>
          </a:p>
          <a:p>
            <a:r>
              <a:rPr lang="en-US" sz="2400" dirty="0"/>
              <a:t>Why Kotlin?</a:t>
            </a:r>
          </a:p>
          <a:p>
            <a:r>
              <a:rPr lang="en-US" sz="2400" dirty="0"/>
              <a:t>So, how do we do this?</a:t>
            </a:r>
          </a:p>
          <a:p>
            <a:r>
              <a:rPr lang="en-US" sz="2400" dirty="0"/>
              <a:t>Links</a:t>
            </a:r>
          </a:p>
          <a:p>
            <a:r>
              <a:rPr lang="en-US" sz="2400" dirty="0"/>
              <a:t>Questions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AC6D470-5992-C345-9DEC-960511667D11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155C1-BF6E-5745-92DF-ADCB7B682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4E391-83E3-FF40-992E-18DE009D2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43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28AE-A3E3-764E-9B6A-8217D547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Get Started…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164050-9FAD-6B4B-AF7E-39F246972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4567" y="1233152"/>
            <a:ext cx="3340861" cy="3340861"/>
          </a:xfr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494F5345-2D74-7D49-8027-AF99D65D7382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A7598-D015-D140-A248-0F4C10D6E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54E07-A14C-CB46-8835-DD36BE322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AC3316-0DC7-FE42-8C97-F233651D0BEC}"/>
              </a:ext>
            </a:extLst>
          </p:cNvPr>
          <p:cNvSpPr txBox="1"/>
          <p:nvPr/>
        </p:nvSpPr>
        <p:spPr>
          <a:xfrm>
            <a:off x="289324" y="4772685"/>
            <a:ext cx="116313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 need to write down or take pics of slide deck content</a:t>
            </a:r>
          </a:p>
          <a:p>
            <a:pPr algn="ctr"/>
            <a:r>
              <a:rPr lang="en-US" sz="2800" dirty="0"/>
              <a:t>Presentation: </a:t>
            </a:r>
            <a:r>
              <a:rPr lang="en-US" sz="2800" dirty="0">
                <a:hlinkClick r:id="rId3"/>
              </a:rPr>
              <a:t>https://goo.gl/EHfTEC</a:t>
            </a:r>
            <a:endParaRPr lang="en-US" sz="2800" dirty="0"/>
          </a:p>
          <a:p>
            <a:pPr algn="ctr"/>
            <a:r>
              <a:rPr lang="en-US" sz="2800" dirty="0" err="1"/>
              <a:t>Github</a:t>
            </a:r>
            <a:r>
              <a:rPr lang="en-US" sz="2800" dirty="0"/>
              <a:t> repository: </a:t>
            </a:r>
            <a:r>
              <a:rPr lang="en-US" sz="2800" dirty="0">
                <a:hlinkClick r:id="rId4"/>
              </a:rPr>
              <a:t>https://github.com/jkwuc89/kotlinawslambda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3086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C7635-4966-BC4A-84DD-29BFC0ED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CD2F1-0788-8746-8807-EE55D7BB7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28+ year career</a:t>
            </a:r>
          </a:p>
          <a:p>
            <a:r>
              <a:rPr lang="en-US" sz="2400" dirty="0"/>
              <a:t>Several development projects for multiple companies</a:t>
            </a:r>
          </a:p>
          <a:p>
            <a:pPr lvl="1"/>
            <a:r>
              <a:rPr lang="en-US" sz="2000" dirty="0"/>
              <a:t>IBM, Lexmark, Diebold, Limited Brands, Sterling Commerce, IBM (again), Leading EDJE, Crown Equipment Corp, Wendy’s, OEC, Improving, Ohio State, Abercrombie &amp; Fitch</a:t>
            </a:r>
          </a:p>
          <a:p>
            <a:r>
              <a:rPr lang="en-US" sz="2400" dirty="0"/>
              <a:t>Enjoy dining, traveling and craft brewery exploration with my wife</a:t>
            </a:r>
          </a:p>
          <a:p>
            <a:r>
              <a:rPr lang="en-US" sz="2400" dirty="0"/>
              <a:t>Who are you?</a:t>
            </a:r>
          </a:p>
          <a:p>
            <a:endParaRPr lang="en-US" sz="24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97E533F-79B0-1242-B668-3B28772F61F0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E2D86-ADF2-A446-92C2-2DE3B2C01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65DAA-3C97-BB48-980B-806F5C93A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063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029B8-0887-0E44-94F7-FF3426F4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(Improving)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434A7-7358-3F4D-B766-3F6626014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Values: Excellence, Involvement, and Dedication</a:t>
            </a:r>
            <a:r>
              <a:rPr lang="en-US" sz="2000" dirty="0"/>
              <a:t> </a:t>
            </a:r>
          </a:p>
          <a:p>
            <a:r>
              <a:rPr lang="en-US" sz="2000" dirty="0"/>
              <a:t>Complete IT services firm, offering training, consulting, recruiting, and project services</a:t>
            </a:r>
          </a:p>
          <a:p>
            <a:r>
              <a:rPr lang="en-US" sz="2000" dirty="0"/>
              <a:t>Offices in Columbus, Cleveland, Calgary, Minneapolis, Dallas, Houston and College Station</a:t>
            </a:r>
          </a:p>
          <a:p>
            <a:r>
              <a:rPr lang="en-US" sz="2000" dirty="0"/>
              <a:t>Creating a great place to work by </a:t>
            </a:r>
          </a:p>
          <a:p>
            <a:pPr lvl="1"/>
            <a:r>
              <a:rPr lang="en-US" sz="1800" dirty="0"/>
              <a:t>Cultivating an environment that fosters authentic and long term professional relationships </a:t>
            </a:r>
          </a:p>
          <a:p>
            <a:pPr lvl="1"/>
            <a:r>
              <a:rPr lang="en-US" sz="1800" dirty="0"/>
              <a:t>Sharing the success and accomplishments of the company </a:t>
            </a:r>
          </a:p>
          <a:p>
            <a:pPr lvl="1"/>
            <a:r>
              <a:rPr lang="en-US" sz="1800" dirty="0"/>
              <a:t>Promoting open and honest communication </a:t>
            </a:r>
          </a:p>
          <a:p>
            <a:pPr lvl="1"/>
            <a:r>
              <a:rPr lang="en-US" sz="1800" dirty="0"/>
              <a:t>Providing creative ways for each of us to learn and grow</a:t>
            </a:r>
          </a:p>
          <a:p>
            <a:pPr lvl="1"/>
            <a:r>
              <a:rPr lang="en-US" sz="1800" dirty="0"/>
              <a:t>Encouraging a positive atmosphere which is both friendly and fun</a:t>
            </a:r>
          </a:p>
          <a:p>
            <a:r>
              <a:rPr lang="en-US" sz="1950" dirty="0">
                <a:hlinkClick r:id="rId2"/>
              </a:rPr>
              <a:t>http://improving.com</a:t>
            </a:r>
            <a:endParaRPr lang="en-US" sz="1950" dirty="0"/>
          </a:p>
          <a:p>
            <a:pPr marL="51435" indent="0">
              <a:buNone/>
            </a:pPr>
            <a:endParaRPr lang="en-US" sz="195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DF9A954-920E-734B-BC6B-DAB19D274AC3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7DCCD-B733-914A-AB9B-8803BCA87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67A40-2014-2441-9229-6743DB3B7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75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D339-1E2E-944A-8563-AA22857F3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Lambda Elevator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062E8-9121-AB4F-AF9B-2487EDB8D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“Serverless” computing…what does this mean?</a:t>
            </a:r>
          </a:p>
          <a:p>
            <a:r>
              <a:rPr lang="en-US" dirty="0"/>
              <a:t>“Run code without thinking about servers”</a:t>
            </a:r>
          </a:p>
          <a:p>
            <a:pPr lvl="1"/>
            <a:r>
              <a:rPr lang="en-US" dirty="0"/>
              <a:t>No servers to provision or manage</a:t>
            </a:r>
          </a:p>
          <a:p>
            <a:pPr lvl="2"/>
            <a:r>
              <a:rPr lang="en-US" dirty="0"/>
              <a:t>Performs all the operational and administrative activities on your behalf</a:t>
            </a:r>
          </a:p>
          <a:p>
            <a:pPr lvl="1"/>
            <a:r>
              <a:rPr lang="en-US" dirty="0"/>
              <a:t>Lambda only runs when triggered</a:t>
            </a:r>
          </a:p>
          <a:p>
            <a:pPr lvl="1"/>
            <a:r>
              <a:rPr lang="en-US" dirty="0"/>
              <a:t>Uses only the compute resources needed</a:t>
            </a:r>
          </a:p>
          <a:p>
            <a:pPr lvl="2"/>
            <a:r>
              <a:rPr lang="en-US" dirty="0"/>
              <a:t>Automatic scales up to large number of parallel executions</a:t>
            </a:r>
          </a:p>
          <a:p>
            <a:pPr lvl="2"/>
            <a:r>
              <a:rPr lang="en-US" dirty="0"/>
              <a:t>Automatic downscaling by terminating execution when function ends</a:t>
            </a:r>
          </a:p>
          <a:p>
            <a:pPr lvl="1"/>
            <a:r>
              <a:rPr lang="en-US" dirty="0"/>
              <a:t>Pay as you Go pricing rounded to nearest 100 </a:t>
            </a:r>
            <a:r>
              <a:rPr lang="en-US" dirty="0" err="1"/>
              <a:t>ms</a:t>
            </a:r>
            <a:endParaRPr lang="en-US" dirty="0"/>
          </a:p>
          <a:p>
            <a:pPr lvl="2"/>
            <a:r>
              <a:rPr lang="en-US" dirty="0"/>
              <a:t>Generous free tier: See </a:t>
            </a:r>
            <a:r>
              <a:rPr lang="en-US" dirty="0">
                <a:hlinkClick r:id="rId2"/>
              </a:rPr>
              <a:t>https://aws.amazon.com/lambda/pricing/</a:t>
            </a:r>
            <a:endParaRPr lang="en-US" dirty="0"/>
          </a:p>
          <a:p>
            <a:pPr lvl="1"/>
            <a:r>
              <a:rPr lang="en-US" dirty="0"/>
              <a:t>Native support for:</a:t>
            </a:r>
          </a:p>
          <a:p>
            <a:pPr lvl="2"/>
            <a:r>
              <a:rPr lang="en-US" dirty="0"/>
              <a:t>C# with .NET Core 1.0 or 2.0</a:t>
            </a:r>
          </a:p>
          <a:p>
            <a:pPr lvl="2"/>
            <a:r>
              <a:rPr lang="en-US" dirty="0"/>
              <a:t>Java 8</a:t>
            </a:r>
          </a:p>
          <a:p>
            <a:pPr lvl="2"/>
            <a:r>
              <a:rPr lang="en-US" dirty="0"/>
              <a:t>NodeJS 6.10 or 8.10</a:t>
            </a:r>
          </a:p>
          <a:p>
            <a:pPr lvl="2"/>
            <a:r>
              <a:rPr lang="en-US" dirty="0"/>
              <a:t>Python 2.7 or 3.6</a:t>
            </a:r>
          </a:p>
          <a:p>
            <a:pPr lvl="1"/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7F32C62-F1D1-2B4C-85F2-92258682D1CE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3FABB-4992-6E43-95FB-C5C28B23D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66874-E8F4-BB4D-AC40-F55F4D5E6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13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9C2F-85A6-1F48-B084-1DDE61AB2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Kotlin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7C40A-DF6E-9741-96BE-4CB57A697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Reason #1: 100% compatibility with Java</a:t>
            </a:r>
          </a:p>
          <a:p>
            <a:pPr lvl="1"/>
            <a:r>
              <a:rPr lang="en-US" dirty="0"/>
              <a:t>Mix and match Java code and </a:t>
            </a:r>
            <a:r>
              <a:rPr lang="en-US" dirty="0" err="1"/>
              <a:t>Kotlin</a:t>
            </a:r>
            <a:r>
              <a:rPr lang="en-US" dirty="0"/>
              <a:t> code freely!</a:t>
            </a:r>
          </a:p>
          <a:p>
            <a:pPr lvl="1"/>
            <a:r>
              <a:rPr lang="en-US" dirty="0"/>
              <a:t>Demo</a:t>
            </a:r>
          </a:p>
          <a:p>
            <a:r>
              <a:rPr lang="en-US" dirty="0"/>
              <a:t>Reason #2: Code brevity</a:t>
            </a:r>
          </a:p>
          <a:p>
            <a:pPr lvl="1"/>
            <a:r>
              <a:rPr lang="en-US" dirty="0"/>
              <a:t>Prime example: Data classes</a:t>
            </a:r>
          </a:p>
          <a:p>
            <a:pPr lvl="2"/>
            <a:r>
              <a:rPr lang="en-US" dirty="0"/>
              <a:t>No more writing getters/setters/</a:t>
            </a:r>
            <a:r>
              <a:rPr lang="en-US" dirty="0" err="1"/>
              <a:t>hashCode</a:t>
            </a:r>
            <a:r>
              <a:rPr lang="en-US" dirty="0"/>
              <a:t>/equals/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JSON serialization is coming: </a:t>
            </a:r>
            <a:r>
              <a:rPr lang="en-US" dirty="0">
                <a:hlinkClick r:id="rId3"/>
              </a:rPr>
              <a:t>https://github.com/Kotlin/kotlinx.serialization</a:t>
            </a:r>
            <a:endParaRPr lang="en-US" dirty="0"/>
          </a:p>
          <a:p>
            <a:pPr lvl="1"/>
            <a:r>
              <a:rPr lang="en-US" dirty="0"/>
              <a:t>Demo</a:t>
            </a:r>
          </a:p>
          <a:p>
            <a:r>
              <a:rPr lang="en-US" dirty="0"/>
              <a:t>Reason #3: Ecosystem support</a:t>
            </a:r>
          </a:p>
          <a:p>
            <a:pPr lvl="1"/>
            <a:r>
              <a:rPr lang="en-US" dirty="0"/>
              <a:t>IntelliJ IDEA</a:t>
            </a:r>
          </a:p>
          <a:p>
            <a:pPr lvl="1"/>
            <a:r>
              <a:rPr lang="en-US" dirty="0"/>
              <a:t>Spring Framework 5.0</a:t>
            </a:r>
          </a:p>
          <a:p>
            <a:pPr lvl="2"/>
            <a:r>
              <a:rPr lang="en-US" dirty="0">
                <a:hlinkClick r:id="rId4"/>
              </a:rPr>
              <a:t>https://spring.io/blog/2017/01/04/introducing-kotlin-support-in-spring-framework-5-0</a:t>
            </a:r>
            <a:endParaRPr lang="en-US" dirty="0"/>
          </a:p>
          <a:p>
            <a:pPr lvl="1"/>
            <a:r>
              <a:rPr lang="en-US" dirty="0"/>
              <a:t>Android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52221BF-98F6-934D-84FC-A5C3EACB4147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51EEB-57C6-024E-B90E-03EBDCB2F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FAAC5-FC95-C843-ADEA-B9D8D66A0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272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E005E-2764-DA4D-8B29-5547B81AB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Kotlin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A520C-7947-094A-81DA-E71851EC0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So, how do I learn?</a:t>
            </a:r>
          </a:p>
          <a:p>
            <a:pPr lvl="1"/>
            <a:r>
              <a:rPr lang="en-US" sz="2400" dirty="0"/>
              <a:t>Documentation</a:t>
            </a:r>
          </a:p>
          <a:p>
            <a:pPr lvl="2"/>
            <a:r>
              <a:rPr lang="en-US" sz="2000" dirty="0">
                <a:hlinkClick r:id="rId2"/>
              </a:rPr>
              <a:t>https://kotlinlang.org/docs/reference/</a:t>
            </a:r>
            <a:endParaRPr lang="en-US" sz="2000" dirty="0"/>
          </a:p>
          <a:p>
            <a:pPr lvl="1"/>
            <a:r>
              <a:rPr lang="en-US" sz="2400" dirty="0" err="1"/>
              <a:t>Kotlin</a:t>
            </a:r>
            <a:r>
              <a:rPr lang="en-US" sz="2400" dirty="0"/>
              <a:t> </a:t>
            </a:r>
            <a:r>
              <a:rPr lang="en-US" sz="2400" dirty="0" err="1"/>
              <a:t>Koans</a:t>
            </a:r>
            <a:endParaRPr lang="en-US" sz="2400" dirty="0"/>
          </a:p>
          <a:p>
            <a:pPr lvl="2"/>
            <a:r>
              <a:rPr lang="en-US" sz="2000" dirty="0"/>
              <a:t>Completely online, no local tools necessary</a:t>
            </a:r>
          </a:p>
          <a:p>
            <a:pPr lvl="2"/>
            <a:r>
              <a:rPr lang="en-US" sz="2000" dirty="0">
                <a:hlinkClick r:id="rId3"/>
              </a:rPr>
              <a:t>https://try.kotlinlang.org/</a:t>
            </a:r>
            <a:endParaRPr lang="en-US" sz="2000" dirty="0"/>
          </a:p>
          <a:p>
            <a:pPr lvl="1"/>
            <a:r>
              <a:rPr lang="en-US" sz="2000" dirty="0"/>
              <a:t>Pick a project or challenge and implement it in </a:t>
            </a:r>
            <a:r>
              <a:rPr lang="en-US" sz="2000" dirty="0" err="1"/>
              <a:t>Kotlin</a:t>
            </a:r>
            <a:endParaRPr lang="en-US" sz="2000" dirty="0"/>
          </a:p>
          <a:p>
            <a:pPr lvl="2"/>
            <a:r>
              <a:rPr lang="en-US" sz="2000" dirty="0"/>
              <a:t>Advent of Code - </a:t>
            </a:r>
            <a:r>
              <a:rPr lang="en-US" sz="2000" dirty="0">
                <a:hlinkClick r:id="rId4"/>
              </a:rPr>
              <a:t>http://adventofcode.com</a:t>
            </a:r>
            <a:endParaRPr lang="en-US" sz="2000" dirty="0"/>
          </a:p>
          <a:p>
            <a:pPr lvl="2"/>
            <a:endParaRPr lang="en-US" sz="20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B326C52-2385-074C-AD86-6059FA534673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7C899-C7E9-CB47-9A81-7259E1E47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Dogs and Cats, Living Together: Kotlin, Spring Boot and REST on Azure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9A58A-0FC0-4742-9E7C-6F8A0FE0A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632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743A-6C42-8644-AA7A-4FE77DBCC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So, how do we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06633-5D07-9B44-AD8F-EED4A2BC5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" indent="0">
              <a:buNone/>
            </a:pPr>
            <a:r>
              <a:rPr lang="en-US" sz="2000" dirty="0"/>
              <a:t>First, some prerequisites, recommendations and tips</a:t>
            </a:r>
          </a:p>
          <a:p>
            <a:r>
              <a:rPr lang="en-US" sz="2000" dirty="0"/>
              <a:t>Install </a:t>
            </a:r>
            <a:r>
              <a:rPr lang="en-US" sz="2000" b="1" dirty="0"/>
              <a:t>AWS CLI</a:t>
            </a:r>
          </a:p>
          <a:p>
            <a:pPr lvl="1"/>
            <a:r>
              <a:rPr lang="en-US" sz="1850" dirty="0">
                <a:hlinkClick r:id="rId3"/>
              </a:rPr>
              <a:t>https://aws.amazon.com/cli/</a:t>
            </a:r>
            <a:endParaRPr lang="en-US" sz="1850" dirty="0"/>
          </a:p>
          <a:p>
            <a:pPr lvl="2"/>
            <a:r>
              <a:rPr lang="en-US" sz="1700" dirty="0"/>
              <a:t>Windows version uses Windows installer</a:t>
            </a:r>
          </a:p>
          <a:p>
            <a:pPr lvl="2"/>
            <a:r>
              <a:rPr lang="en-US" sz="1700" dirty="0"/>
              <a:t>Mac OS version requires Python and pip (use pip3 if using Python 3)</a:t>
            </a:r>
          </a:p>
          <a:p>
            <a:r>
              <a:rPr lang="en-US" sz="2000" dirty="0"/>
              <a:t>Use </a:t>
            </a:r>
            <a:r>
              <a:rPr lang="en-US" sz="2000" b="1" dirty="0"/>
              <a:t>Postman</a:t>
            </a:r>
            <a:r>
              <a:rPr lang="en-US" sz="2000" dirty="0"/>
              <a:t> for REST API testing</a:t>
            </a:r>
          </a:p>
          <a:p>
            <a:pPr lvl="1"/>
            <a:r>
              <a:rPr lang="en-US" sz="1850" dirty="0">
                <a:hlinkClick r:id="rId4"/>
              </a:rPr>
              <a:t>https://www.getpostman.com/apps</a:t>
            </a:r>
            <a:endParaRPr lang="en-US" sz="1850" dirty="0"/>
          </a:p>
          <a:p>
            <a:r>
              <a:rPr lang="en-US" sz="2000" dirty="0"/>
              <a:t>Use </a:t>
            </a:r>
            <a:r>
              <a:rPr lang="en-US" sz="2000" b="1" dirty="0" err="1"/>
              <a:t>sdkman</a:t>
            </a:r>
            <a:r>
              <a:rPr lang="en-US" sz="2000" dirty="0"/>
              <a:t> to manage and use multiple </a:t>
            </a:r>
            <a:r>
              <a:rPr lang="en-US" sz="2000" dirty="0" err="1"/>
              <a:t>gradle</a:t>
            </a:r>
            <a:r>
              <a:rPr lang="en-US" sz="2000" dirty="0"/>
              <a:t> / </a:t>
            </a:r>
            <a:r>
              <a:rPr lang="en-US" sz="2000" dirty="0" err="1"/>
              <a:t>kotlin</a:t>
            </a:r>
            <a:r>
              <a:rPr lang="en-US" sz="2000" dirty="0"/>
              <a:t> / maven versions</a:t>
            </a:r>
          </a:p>
          <a:p>
            <a:pPr lvl="1"/>
            <a:r>
              <a:rPr lang="en-US" sz="1800" dirty="0">
                <a:hlinkClick r:id="rId5"/>
              </a:rPr>
              <a:t>http://sdkman.io</a:t>
            </a:r>
            <a:endParaRPr lang="en-US" sz="1800" dirty="0"/>
          </a:p>
          <a:p>
            <a:r>
              <a:rPr lang="en-US" sz="2000" dirty="0"/>
              <a:t>Use </a:t>
            </a:r>
            <a:r>
              <a:rPr lang="en-US" sz="2000" dirty="0" err="1"/>
              <a:t>gradle</a:t>
            </a:r>
            <a:r>
              <a:rPr lang="en-US" sz="2000" dirty="0"/>
              <a:t> wrapper inside Gradle based projects (demo soon)</a:t>
            </a:r>
          </a:p>
          <a:p>
            <a:r>
              <a:rPr lang="en-US" sz="2000" dirty="0"/>
              <a:t>Install a clipboard manager</a:t>
            </a:r>
          </a:p>
          <a:p>
            <a:pPr lvl="1"/>
            <a:r>
              <a:rPr lang="en-US" sz="1800" dirty="0"/>
              <a:t>I like </a:t>
            </a:r>
            <a:r>
              <a:rPr lang="en-US" sz="1800" b="1" dirty="0" err="1"/>
              <a:t>Copy’em</a:t>
            </a:r>
            <a:r>
              <a:rPr lang="en-US" sz="1800" b="1" dirty="0"/>
              <a:t> Paste </a:t>
            </a:r>
            <a:r>
              <a:rPr lang="en-US" sz="1800" dirty="0"/>
              <a:t>- </a:t>
            </a:r>
            <a:r>
              <a:rPr lang="en-US" sz="1800" dirty="0">
                <a:hlinkClick r:id="rId6"/>
              </a:rPr>
              <a:t>https://goo.gl/MwSrkA</a:t>
            </a:r>
            <a:endParaRPr lang="en-US" sz="18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A7FC29D-DE93-D640-8034-41978FD492C6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>
            <a:normAutofit/>
          </a:bodyPr>
          <a:lstStyle/>
          <a:p>
            <a:endParaRPr lang="en-US" sz="2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D5634-CB80-2D45-A34C-24C66E612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600"/>
              <a:t>AWS Java Lambda Functions with Kotlin</a:t>
            </a:r>
            <a:endParaRPr lang="en-US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CA060-3F57-694F-9B42-08335B8611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z="1600" smtClean="0"/>
              <a:pPr algn="l"/>
              <a:t>9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2645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improving-2016-new">
      <a:dk1>
        <a:srgbClr val="005596"/>
      </a:dk1>
      <a:lt1>
        <a:srgbClr val="FEFFFF"/>
      </a:lt1>
      <a:dk2>
        <a:srgbClr val="4497D2"/>
      </a:dk2>
      <a:lt2>
        <a:srgbClr val="FFFFFF"/>
      </a:lt2>
      <a:accent1>
        <a:srgbClr val="005596"/>
      </a:accent1>
      <a:accent2>
        <a:srgbClr val="4497D2"/>
      </a:accent2>
      <a:accent3>
        <a:srgbClr val="A9A9A9"/>
      </a:accent3>
      <a:accent4>
        <a:srgbClr val="F4BA41"/>
      </a:accent4>
      <a:accent5>
        <a:srgbClr val="5BC1A6"/>
      </a:accent5>
      <a:accent6>
        <a:srgbClr val="58595A"/>
      </a:accent6>
      <a:hlink>
        <a:srgbClr val="4497D2"/>
      </a:hlink>
      <a:folHlink>
        <a:srgbClr val="A9A9A9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rp-preso-template-wide" id="{82099FDF-ED78-944C-B473-843A9EEB90A9}" vid="{B996CAFE-6E4C-BD42-BEFA-20A2991285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411</TotalTime>
  <Words>868</Words>
  <Application>Microsoft Macintosh PowerPoint</Application>
  <PresentationFormat>Custom</PresentationFormat>
  <Paragraphs>144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Century Gothic</vt:lpstr>
      <vt:lpstr>Courier New</vt:lpstr>
      <vt:lpstr>Tahoma</vt:lpstr>
      <vt:lpstr>Wingdings</vt:lpstr>
      <vt:lpstr>Wingdings 2</vt:lpstr>
      <vt:lpstr>Austin</vt:lpstr>
      <vt:lpstr>AWS Java Lambda Functions with Kotlin</vt:lpstr>
      <vt:lpstr>Agenda</vt:lpstr>
      <vt:lpstr>Before We Get Started…</vt:lpstr>
      <vt:lpstr>Introduction (me)</vt:lpstr>
      <vt:lpstr>Introduction (Improving)</vt:lpstr>
      <vt:lpstr>AWS Lambda Elevator Pitch</vt:lpstr>
      <vt:lpstr>Why Kotlin?</vt:lpstr>
      <vt:lpstr>Why Kotlin?</vt:lpstr>
      <vt:lpstr>So, how do we do this?</vt:lpstr>
      <vt:lpstr>So, how do we do this?</vt:lpstr>
      <vt:lpstr>So, how do we do this?</vt:lpstr>
      <vt:lpstr>Links</vt:lpstr>
      <vt:lpstr>Questions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Java Lambda Functions with Kotlin</dc:title>
  <dc:creator>KEITH WEDINGER</dc:creator>
  <cp:lastModifiedBy>KEITH WEDINGER</cp:lastModifiedBy>
  <cp:revision>37</cp:revision>
  <dcterms:created xsi:type="dcterms:W3CDTF">2018-06-05T21:49:50Z</dcterms:created>
  <dcterms:modified xsi:type="dcterms:W3CDTF">2018-10-01T12:49:40Z</dcterms:modified>
</cp:coreProperties>
</file>