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57" r:id="rId2"/>
    <p:sldId id="295" r:id="rId3"/>
    <p:sldId id="258" r:id="rId4"/>
    <p:sldId id="260" r:id="rId5"/>
    <p:sldId id="294" r:id="rId6"/>
    <p:sldId id="279" r:id="rId7"/>
    <p:sldId id="280" r:id="rId8"/>
    <p:sldId id="281" r:id="rId9"/>
    <p:sldId id="283" r:id="rId10"/>
    <p:sldId id="282" r:id="rId11"/>
    <p:sldId id="284" r:id="rId12"/>
    <p:sldId id="285" r:id="rId13"/>
    <p:sldId id="286" r:id="rId14"/>
    <p:sldId id="287" r:id="rId15"/>
    <p:sldId id="288" r:id="rId16"/>
    <p:sldId id="289" r:id="rId17"/>
    <p:sldId id="290" r:id="rId18"/>
    <p:sldId id="293" r:id="rId19"/>
    <p:sldId id="291" r:id="rId20"/>
    <p:sldId id="292" r:id="rId21"/>
    <p:sldId id="27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82403" autoAdjust="0"/>
  </p:normalViewPr>
  <p:slideViewPr>
    <p:cSldViewPr>
      <p:cViewPr varScale="1">
        <p:scale>
          <a:sx n="114" d="100"/>
          <a:sy n="114" d="100"/>
        </p:scale>
        <p:origin x="-2200" y="-1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102" d="100"/>
          <a:sy n="102" d="100"/>
        </p:scale>
        <p:origin x="-4456" y="-10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notesMaster" Target="notesMasters/notesMaster1.xml"/><Relationship Id="rId24" Type="http://schemas.openxmlformats.org/officeDocument/2006/relationships/handoutMaster" Target="handoutMasters/handoutMaster1.xml"/><Relationship Id="rId25" Type="http://schemas.openxmlformats.org/officeDocument/2006/relationships/printerSettings" Target="printerSettings/printerSettings1.bin"/><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B6131E3-072D-1447-B771-F05C9D397949}" type="datetimeFigureOut">
              <a:rPr lang="en-US" smtClean="0"/>
              <a:t>11/21/14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94934F0-5B1B-8749-81A0-841A016B70B5}" type="slidenum">
              <a:rPr lang="en-US" smtClean="0"/>
              <a:t>‹#›</a:t>
            </a:fld>
            <a:endParaRPr lang="en-US" dirty="0"/>
          </a:p>
        </p:txBody>
      </p:sp>
    </p:spTree>
    <p:extLst>
      <p:ext uri="{BB962C8B-B14F-4D97-AF65-F5344CB8AC3E}">
        <p14:creationId xmlns:p14="http://schemas.microsoft.com/office/powerpoint/2010/main" val="88403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4C9721-1813-4A55-A5DA-76417DB5EE62}" type="datetimeFigureOut">
              <a:rPr lang="en-US" smtClean="0"/>
              <a:t>11/21/14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D4B8C3-E62F-4D90-96E6-3B107CCE0282}" type="slidenum">
              <a:rPr lang="en-US" smtClean="0"/>
              <a:t>‹#›</a:t>
            </a:fld>
            <a:endParaRPr lang="en-US" dirty="0"/>
          </a:p>
        </p:txBody>
      </p:sp>
    </p:spTree>
    <p:extLst>
      <p:ext uri="{BB962C8B-B14F-4D97-AF65-F5344CB8AC3E}">
        <p14:creationId xmlns:p14="http://schemas.microsoft.com/office/powerpoint/2010/main" val="148530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09ECF4-2FF5-41AA-8B53-E32E4ADBE53E}" type="slidenum">
              <a:rPr lang="en-US" smtClean="0"/>
              <a:t>1</a:t>
            </a:fld>
            <a:endParaRPr lang="en-US" dirty="0"/>
          </a:p>
        </p:txBody>
      </p:sp>
    </p:spTree>
    <p:extLst>
      <p:ext uri="{BB962C8B-B14F-4D97-AF65-F5344CB8AC3E}">
        <p14:creationId xmlns:p14="http://schemas.microsoft.com/office/powerpoint/2010/main" val="23072488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Font typeface="Arial" panose="020B0604020202020204" pitchFamily="34" charset="0"/>
              <a:buNone/>
            </a:pPr>
            <a:endParaRPr lang="en-US"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3A09ECF4-2FF5-41AA-8B53-E32E4ADBE53E}" type="slidenum">
              <a:rPr lang="en-US" smtClean="0"/>
              <a:t>3</a:t>
            </a:fld>
            <a:endParaRPr lang="en-US" dirty="0"/>
          </a:p>
        </p:txBody>
      </p:sp>
    </p:spTree>
    <p:extLst>
      <p:ext uri="{BB962C8B-B14F-4D97-AF65-F5344CB8AC3E}">
        <p14:creationId xmlns:p14="http://schemas.microsoft.com/office/powerpoint/2010/main" val="2307248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smtClean="0"/>
              <a:t>iOS</a:t>
            </a:r>
            <a:r>
              <a:rPr lang="en-US" baseline="0" dirty="0" smtClean="0"/>
              <a:t> and Windows are more controlled ecosystems.</a:t>
            </a:r>
          </a:p>
          <a:p>
            <a:pPr marL="171450" indent="-171450">
              <a:buFont typeface="Arial" panose="020B0604020202020204" pitchFamily="34" charset="0"/>
              <a:buChar char="•"/>
            </a:pPr>
            <a:r>
              <a:rPr lang="en-US" baseline="0" dirty="0" smtClean="0"/>
              <a:t>Android can be forked and modified by OEMs. Samsung does this quite often.</a:t>
            </a:r>
          </a:p>
          <a:p>
            <a:pPr marL="171450" indent="-171450">
              <a:buFont typeface="Arial" panose="020B0604020202020204" pitchFamily="34" charset="0"/>
              <a:buChar char="•"/>
            </a:pPr>
            <a:r>
              <a:rPr lang="en-US" baseline="0" dirty="0" smtClean="0"/>
              <a:t>Lock in on a minimum platform version</a:t>
            </a:r>
            <a:endParaRPr lang="en-US" dirty="0"/>
          </a:p>
        </p:txBody>
      </p:sp>
      <p:sp>
        <p:nvSpPr>
          <p:cNvPr id="4" name="Slide Number Placeholder 3"/>
          <p:cNvSpPr>
            <a:spLocks noGrp="1"/>
          </p:cNvSpPr>
          <p:nvPr>
            <p:ph type="sldNum" sz="quarter" idx="10"/>
          </p:nvPr>
        </p:nvSpPr>
        <p:spPr/>
        <p:txBody>
          <a:bodyPr/>
          <a:lstStyle/>
          <a:p>
            <a:fld id="{E5D4B8C3-E62F-4D90-96E6-3B107CCE0282}" type="slidenum">
              <a:rPr lang="en-US" smtClean="0"/>
              <a:t>7</a:t>
            </a:fld>
            <a:endParaRPr lang="en-US" dirty="0"/>
          </a:p>
        </p:txBody>
      </p:sp>
    </p:spTree>
    <p:extLst>
      <p:ext uri="{BB962C8B-B14F-4D97-AF65-F5344CB8AC3E}">
        <p14:creationId xmlns:p14="http://schemas.microsoft.com/office/powerpoint/2010/main" val="3689853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11/21/14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5330499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11/21/14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73479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11/21/14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2002032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9824-C09F-4166-9A2C-6C9FA577887A}" type="datetimeFigureOut">
              <a:rPr lang="en-US" smtClean="0"/>
              <a:t>11/21/14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171695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6A9824-C09F-4166-9A2C-6C9FA577887A}" type="datetimeFigureOut">
              <a:rPr lang="en-US" smtClean="0"/>
              <a:t>11/21/14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837517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6A9824-C09F-4166-9A2C-6C9FA577887A}" type="datetimeFigureOut">
              <a:rPr lang="en-US" smtClean="0"/>
              <a:t>11/21/14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87403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6A9824-C09F-4166-9A2C-6C9FA577887A}" type="datetimeFigureOut">
              <a:rPr lang="en-US" smtClean="0"/>
              <a:t>11/21/14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13827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6A9824-C09F-4166-9A2C-6C9FA577887A}" type="datetimeFigureOut">
              <a:rPr lang="en-US" smtClean="0"/>
              <a:t>11/21/14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3063114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A9824-C09F-4166-9A2C-6C9FA577887A}" type="datetimeFigureOut">
              <a:rPr lang="en-US" smtClean="0"/>
              <a:t>11/21/14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442649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A9824-C09F-4166-9A2C-6C9FA577887A}" type="datetimeFigureOut">
              <a:rPr lang="en-US" smtClean="0"/>
              <a:t>11/21/14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932463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A9824-C09F-4166-9A2C-6C9FA577887A}" type="datetimeFigureOut">
              <a:rPr lang="en-US" smtClean="0"/>
              <a:t>11/21/14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18428D-D386-4495-92DE-F6DE735AACA7}" type="slidenum">
              <a:rPr lang="en-US" smtClean="0"/>
              <a:t>‹#›</a:t>
            </a:fld>
            <a:endParaRPr lang="en-US" dirty="0"/>
          </a:p>
        </p:txBody>
      </p:sp>
    </p:spTree>
    <p:extLst>
      <p:ext uri="{BB962C8B-B14F-4D97-AF65-F5344CB8AC3E}">
        <p14:creationId xmlns:p14="http://schemas.microsoft.com/office/powerpoint/2010/main" val="410231774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10" name="Picture 2"/>
          <p:cNvPicPr>
            <a:picLocks noChangeAspect="1" noChangeArrowheads="1"/>
          </p:cNvPicPr>
          <p:nvPr/>
        </p:nvPicPr>
        <p:blipFill>
          <a:blip r:embed="rId14" cstate="print">
            <a:extLst>
              <a:ext uri="{28A0092B-C50C-407E-A947-70E740481C1C}">
                <a14:useLocalDpi xmlns:a14="http://schemas.microsoft.com/office/drawing/2010/main" val="0"/>
              </a:ext>
            </a:extLst>
          </a:blip>
          <a:stretch>
            <a:fillRect/>
          </a:stretch>
        </p:blipFill>
        <p:spPr bwMode="auto">
          <a:xfrm>
            <a:off x="5943600" y="6248400"/>
            <a:ext cx="3077353" cy="5330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A9824-C09F-4166-9A2C-6C9FA577887A}" type="datetimeFigureOut">
              <a:rPr lang="en-US" smtClean="0"/>
              <a:t>11/21/14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18428D-D386-4495-92DE-F6DE735AACA7}" type="slidenum">
              <a:rPr lang="en-US" smtClean="0"/>
              <a:t>‹#›</a:t>
            </a:fld>
            <a:endParaRPr lang="en-US" dirty="0"/>
          </a:p>
        </p:txBody>
      </p:sp>
    </p:spTree>
    <p:extLst>
      <p:ext uri="{BB962C8B-B14F-4D97-AF65-F5344CB8AC3E}">
        <p14:creationId xmlns:p14="http://schemas.microsoft.com/office/powerpoint/2010/main" val="1338859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4" name="Title 3"/>
          <p:cNvSpPr>
            <a:spLocks noGrp="1"/>
          </p:cNvSpPr>
          <p:nvPr>
            <p:ph type="ctrTitle"/>
          </p:nvPr>
        </p:nvSpPr>
        <p:spPr/>
        <p:txBody>
          <a:bodyPr>
            <a:normAutofit fontScale="90000"/>
          </a:bodyPr>
          <a:lstStyle/>
          <a:p>
            <a:r>
              <a:rPr lang="en-US" dirty="0"/>
              <a:t>Hybrid or Native - What Should Be Your Mobile Strategy and Why</a:t>
            </a:r>
          </a:p>
        </p:txBody>
      </p:sp>
      <p:sp>
        <p:nvSpPr>
          <p:cNvPr id="5" name="Subtitle 4"/>
          <p:cNvSpPr>
            <a:spLocks noGrp="1"/>
          </p:cNvSpPr>
          <p:nvPr>
            <p:ph type="subTitle" idx="1"/>
          </p:nvPr>
        </p:nvSpPr>
        <p:spPr/>
        <p:txBody>
          <a:bodyPr/>
          <a:lstStyle/>
          <a:p>
            <a:r>
              <a:rPr lang="en-US" dirty="0" smtClean="0"/>
              <a:t>Keith Wedinger</a:t>
            </a:r>
          </a:p>
          <a:p>
            <a:r>
              <a:rPr lang="en-US" dirty="0" smtClean="0"/>
              <a:t>Solutions Architect</a:t>
            </a:r>
            <a:endParaRPr lang="en-US" dirty="0"/>
          </a:p>
        </p:txBody>
      </p:sp>
      <p:pic>
        <p:nvPicPr>
          <p:cNvPr id="7"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43600" y="6248400"/>
            <a:ext cx="3072900" cy="532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5542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Approach</a:t>
            </a:r>
            <a:endParaRPr lang="en-US" dirty="0"/>
          </a:p>
        </p:txBody>
      </p:sp>
      <p:sp>
        <p:nvSpPr>
          <p:cNvPr id="3" name="Content Placeholder 2"/>
          <p:cNvSpPr>
            <a:spLocks noGrp="1"/>
          </p:cNvSpPr>
          <p:nvPr>
            <p:ph idx="1"/>
          </p:nvPr>
        </p:nvSpPr>
        <p:spPr/>
        <p:txBody>
          <a:bodyPr>
            <a:normAutofit/>
          </a:bodyPr>
          <a:lstStyle/>
          <a:p>
            <a:r>
              <a:rPr lang="en-US" sz="2800" dirty="0" smtClean="0"/>
              <a:t>PhoneGap</a:t>
            </a:r>
          </a:p>
          <a:p>
            <a:pPr lvl="1"/>
            <a:r>
              <a:rPr lang="en-US" sz="2400" dirty="0" smtClean="0"/>
              <a:t>Develop, package </a:t>
            </a:r>
            <a:r>
              <a:rPr lang="en-US" sz="2400" dirty="0"/>
              <a:t>and distribute a web app as a native </a:t>
            </a:r>
            <a:r>
              <a:rPr lang="en-US" sz="2400" dirty="0" smtClean="0"/>
              <a:t>app</a:t>
            </a:r>
          </a:p>
          <a:p>
            <a:pPr lvl="1"/>
            <a:r>
              <a:rPr lang="en-US" sz="2400" dirty="0" smtClean="0"/>
              <a:t>Supported </a:t>
            </a:r>
            <a:r>
              <a:rPr lang="en-US" sz="2400" dirty="0"/>
              <a:t>platforms:  Android, Blackberry, iOS, Symbian, </a:t>
            </a:r>
            <a:r>
              <a:rPr lang="en-US" sz="2400" dirty="0" err="1"/>
              <a:t>WebOS</a:t>
            </a:r>
            <a:r>
              <a:rPr lang="en-US" sz="2400" dirty="0"/>
              <a:t>, Windows Phone</a:t>
            </a:r>
          </a:p>
          <a:p>
            <a:pPr lvl="1"/>
            <a:r>
              <a:rPr lang="en-US" sz="2400" dirty="0"/>
              <a:t>App runs inside device’s internal browser via web view started by </a:t>
            </a:r>
            <a:r>
              <a:rPr lang="en-US" sz="2400" dirty="0" smtClean="0"/>
              <a:t>PhoneGap </a:t>
            </a:r>
            <a:r>
              <a:rPr lang="en-US" sz="2400" dirty="0"/>
              <a:t>provided native code for each platform</a:t>
            </a:r>
          </a:p>
          <a:p>
            <a:pPr lvl="1"/>
            <a:r>
              <a:rPr lang="en-US" sz="2400" dirty="0" smtClean="0"/>
              <a:t>Key Skills</a:t>
            </a:r>
          </a:p>
          <a:p>
            <a:pPr lvl="2"/>
            <a:r>
              <a:rPr lang="en-US" sz="2000" dirty="0" smtClean="0"/>
              <a:t>HTML, CSS, JavaScript</a:t>
            </a:r>
          </a:p>
          <a:p>
            <a:pPr lvl="2"/>
            <a:r>
              <a:rPr lang="en-US" sz="2000" dirty="0" smtClean="0"/>
              <a:t>Some native development required if custom plugin development is required</a:t>
            </a:r>
            <a:endParaRPr lang="en-US" sz="2000" dirty="0"/>
          </a:p>
        </p:txBody>
      </p:sp>
    </p:spTree>
    <p:extLst>
      <p:ext uri="{BB962C8B-B14F-4D97-AF65-F5344CB8AC3E}">
        <p14:creationId xmlns:p14="http://schemas.microsoft.com/office/powerpoint/2010/main" val="23909085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Pros</a:t>
            </a:r>
          </a:p>
          <a:p>
            <a:pPr lvl="1"/>
            <a:r>
              <a:rPr lang="en-US" dirty="0"/>
              <a:t>Single code base that supports multiple platforms</a:t>
            </a:r>
          </a:p>
          <a:p>
            <a:pPr lvl="2"/>
            <a:r>
              <a:rPr lang="en-US" dirty="0"/>
              <a:t>Same code base can be used to deliver browser based web app</a:t>
            </a:r>
          </a:p>
          <a:p>
            <a:pPr lvl="1"/>
            <a:r>
              <a:rPr lang="en-US" dirty="0"/>
              <a:t>Uses well-known and widely used web based technologies (HTML, CSS, JavaScript)</a:t>
            </a:r>
          </a:p>
          <a:p>
            <a:pPr lvl="2"/>
            <a:r>
              <a:rPr lang="en-US" dirty="0"/>
              <a:t>Opens up large pool of developers and designers from which to build out team</a:t>
            </a:r>
          </a:p>
          <a:p>
            <a:pPr lvl="1"/>
            <a:r>
              <a:rPr lang="en-US" dirty="0"/>
              <a:t>Suitable for apps with form based layouts that </a:t>
            </a:r>
            <a:r>
              <a:rPr lang="en-US" dirty="0" smtClean="0"/>
              <a:t>integrate with </a:t>
            </a:r>
            <a:r>
              <a:rPr lang="en-US" dirty="0"/>
              <a:t>server based enterprise </a:t>
            </a:r>
            <a:r>
              <a:rPr lang="en-US" dirty="0" smtClean="0"/>
              <a:t>data and services</a:t>
            </a:r>
          </a:p>
          <a:p>
            <a:pPr lvl="1"/>
            <a:r>
              <a:rPr lang="en-US" dirty="0" smtClean="0"/>
              <a:t>Backed by IBM and Microsoft</a:t>
            </a:r>
            <a:endParaRPr lang="en-US" dirty="0"/>
          </a:p>
        </p:txBody>
      </p:sp>
    </p:spTree>
    <p:extLst>
      <p:ext uri="{BB962C8B-B14F-4D97-AF65-F5344CB8AC3E}">
        <p14:creationId xmlns:p14="http://schemas.microsoft.com/office/powerpoint/2010/main" val="1063409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Approach</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Cons</a:t>
            </a:r>
          </a:p>
          <a:p>
            <a:pPr lvl="1"/>
            <a:r>
              <a:rPr lang="en-US" dirty="0"/>
              <a:t>Performance</a:t>
            </a:r>
          </a:p>
          <a:p>
            <a:pPr lvl="2"/>
            <a:r>
              <a:rPr lang="en-US" dirty="0"/>
              <a:t>Constrained by implementation of the web browser inside the mobile device and not necessarily the hardware capabilities of the device</a:t>
            </a:r>
          </a:p>
          <a:p>
            <a:pPr lvl="2"/>
            <a:r>
              <a:rPr lang="en-US" dirty="0" smtClean="0"/>
              <a:t>Not well suited </a:t>
            </a:r>
            <a:r>
              <a:rPr lang="en-US" dirty="0"/>
              <a:t>for highly graphical, CPU intensive / memory intensive apps</a:t>
            </a:r>
          </a:p>
          <a:p>
            <a:pPr lvl="2"/>
            <a:r>
              <a:rPr lang="en-US" dirty="0"/>
              <a:t>Not </a:t>
            </a:r>
            <a:r>
              <a:rPr lang="en-US" dirty="0" smtClean="0"/>
              <a:t>well suited </a:t>
            </a:r>
            <a:r>
              <a:rPr lang="en-US" dirty="0"/>
              <a:t>for complex UI layouts especially those with lots of dynamic / real time updates</a:t>
            </a:r>
          </a:p>
          <a:p>
            <a:pPr lvl="1"/>
            <a:r>
              <a:rPr lang="en-US" dirty="0"/>
              <a:t>UI look and feel constrained by what is possible using web based </a:t>
            </a:r>
            <a:r>
              <a:rPr lang="en-US" dirty="0" smtClean="0"/>
              <a:t>technologies</a:t>
            </a:r>
            <a:endParaRPr lang="en-US" dirty="0"/>
          </a:p>
          <a:p>
            <a:pPr lvl="1"/>
            <a:r>
              <a:rPr lang="en-US" dirty="0"/>
              <a:t>UI look and feel "anomalies" caused by underlying web browser rendering issues can result in </a:t>
            </a:r>
            <a:r>
              <a:rPr lang="en-US" dirty="0" smtClean="0"/>
              <a:t>workarounds </a:t>
            </a:r>
            <a:r>
              <a:rPr lang="en-US" dirty="0"/>
              <a:t>and UI layout compromises</a:t>
            </a:r>
          </a:p>
        </p:txBody>
      </p:sp>
    </p:spTree>
    <p:extLst>
      <p:ext uri="{BB962C8B-B14F-4D97-AF65-F5344CB8AC3E}">
        <p14:creationId xmlns:p14="http://schemas.microsoft.com/office/powerpoint/2010/main" val="604330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Approach</a:t>
            </a:r>
            <a:endParaRPr lang="en-US" dirty="0"/>
          </a:p>
        </p:txBody>
      </p:sp>
      <p:sp>
        <p:nvSpPr>
          <p:cNvPr id="3" name="Content Placeholder 2"/>
          <p:cNvSpPr>
            <a:spLocks noGrp="1"/>
          </p:cNvSpPr>
          <p:nvPr>
            <p:ph idx="1"/>
          </p:nvPr>
        </p:nvSpPr>
        <p:spPr/>
        <p:txBody>
          <a:bodyPr>
            <a:normAutofit lnSpcReduction="10000"/>
          </a:bodyPr>
          <a:lstStyle/>
          <a:p>
            <a:r>
              <a:rPr lang="en-US" dirty="0" smtClean="0"/>
              <a:t>Android</a:t>
            </a:r>
          </a:p>
          <a:p>
            <a:pPr lvl="1"/>
            <a:r>
              <a:rPr lang="en-US" dirty="0" smtClean="0"/>
              <a:t>Android SDK + Java</a:t>
            </a:r>
          </a:p>
          <a:p>
            <a:pPr lvl="1"/>
            <a:r>
              <a:rPr lang="en-US" dirty="0" smtClean="0"/>
              <a:t>Typically Eclipse or Android Studio (</a:t>
            </a:r>
            <a:r>
              <a:rPr lang="en-US" dirty="0" err="1" smtClean="0"/>
              <a:t>IntelliJ</a:t>
            </a:r>
            <a:r>
              <a:rPr lang="en-US" dirty="0" smtClean="0"/>
              <a:t> IDEA based)</a:t>
            </a:r>
          </a:p>
          <a:p>
            <a:r>
              <a:rPr lang="en-US" dirty="0" smtClean="0"/>
              <a:t>iOS</a:t>
            </a:r>
          </a:p>
          <a:p>
            <a:pPr lvl="1"/>
            <a:r>
              <a:rPr lang="en-US" dirty="0" smtClean="0"/>
              <a:t>iOS SDK + Objective C and/or Swift</a:t>
            </a:r>
          </a:p>
          <a:p>
            <a:pPr lvl="1"/>
            <a:r>
              <a:rPr lang="en-US" dirty="0" err="1" smtClean="0"/>
              <a:t>Xcode</a:t>
            </a:r>
            <a:r>
              <a:rPr lang="en-US" dirty="0" smtClean="0"/>
              <a:t> only</a:t>
            </a:r>
          </a:p>
          <a:p>
            <a:r>
              <a:rPr lang="en-US" dirty="0" smtClean="0"/>
              <a:t>Windows</a:t>
            </a:r>
          </a:p>
          <a:p>
            <a:pPr lvl="1"/>
            <a:r>
              <a:rPr lang="en-US" dirty="0" smtClean="0"/>
              <a:t>Windows Phone SDK + Visual Studio + C++</a:t>
            </a:r>
            <a:endParaRPr lang="en-US" dirty="0"/>
          </a:p>
        </p:txBody>
      </p:sp>
    </p:spTree>
    <p:extLst>
      <p:ext uri="{BB962C8B-B14F-4D97-AF65-F5344CB8AC3E}">
        <p14:creationId xmlns:p14="http://schemas.microsoft.com/office/powerpoint/2010/main" val="2056055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Approach</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Pros</a:t>
            </a:r>
          </a:p>
          <a:p>
            <a:pPr lvl="1"/>
            <a:r>
              <a:rPr lang="en-US" dirty="0"/>
              <a:t>Performance</a:t>
            </a:r>
          </a:p>
          <a:p>
            <a:pPr lvl="2"/>
            <a:r>
              <a:rPr lang="en-US" dirty="0"/>
              <a:t>Constrained only by hardware capabilities of </a:t>
            </a:r>
            <a:r>
              <a:rPr lang="en-US" dirty="0" smtClean="0"/>
              <a:t>targeted devices</a:t>
            </a:r>
            <a:endParaRPr lang="en-US" dirty="0"/>
          </a:p>
          <a:p>
            <a:pPr lvl="2"/>
            <a:r>
              <a:rPr lang="en-US" dirty="0"/>
              <a:t>Suitable for highly graphical, CPU intensive / memory intensive apps</a:t>
            </a:r>
          </a:p>
          <a:p>
            <a:pPr lvl="2"/>
            <a:r>
              <a:rPr lang="en-US" dirty="0"/>
              <a:t>Suitable for complex UI layouts with lots of dynamic / real time updates</a:t>
            </a:r>
          </a:p>
          <a:p>
            <a:pPr lvl="1"/>
            <a:r>
              <a:rPr lang="en-US" dirty="0" smtClean="0"/>
              <a:t>UI </a:t>
            </a:r>
            <a:r>
              <a:rPr lang="en-US" dirty="0"/>
              <a:t>look and feel constrained only by capabilities of the underlying </a:t>
            </a:r>
            <a:r>
              <a:rPr lang="en-US" dirty="0" smtClean="0"/>
              <a:t>platform</a:t>
            </a:r>
          </a:p>
          <a:p>
            <a:pPr lvl="1"/>
            <a:r>
              <a:rPr lang="en-US" dirty="0" smtClean="0"/>
              <a:t>Native can give you the best user experience</a:t>
            </a:r>
          </a:p>
          <a:p>
            <a:pPr lvl="1"/>
            <a:r>
              <a:rPr lang="en-US" dirty="0" smtClean="0"/>
              <a:t>Access to the latest and greatest platform features</a:t>
            </a:r>
            <a:endParaRPr lang="en-US" dirty="0"/>
          </a:p>
        </p:txBody>
      </p:sp>
    </p:spTree>
    <p:extLst>
      <p:ext uri="{BB962C8B-B14F-4D97-AF65-F5344CB8AC3E}">
        <p14:creationId xmlns:p14="http://schemas.microsoft.com/office/powerpoint/2010/main" val="29111209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Native Approach</a:t>
            </a:r>
            <a:endParaRPr lang="en-US" dirty="0"/>
          </a:p>
        </p:txBody>
      </p:sp>
      <p:sp>
        <p:nvSpPr>
          <p:cNvPr id="3" name="Content Placeholder 2"/>
          <p:cNvSpPr>
            <a:spLocks noGrp="1"/>
          </p:cNvSpPr>
          <p:nvPr>
            <p:ph idx="1"/>
          </p:nvPr>
        </p:nvSpPr>
        <p:spPr/>
        <p:txBody>
          <a:bodyPr>
            <a:normAutofit/>
          </a:bodyPr>
          <a:lstStyle/>
          <a:p>
            <a:r>
              <a:rPr lang="en-US" dirty="0" smtClean="0"/>
              <a:t>Cons</a:t>
            </a:r>
          </a:p>
          <a:p>
            <a:pPr lvl="1"/>
            <a:r>
              <a:rPr lang="en-US" dirty="0"/>
              <a:t>Each supported platform requires a completely separate mobile app to be developed almost entirely from </a:t>
            </a:r>
            <a:r>
              <a:rPr lang="en-US" dirty="0" smtClean="0"/>
              <a:t>scratch</a:t>
            </a:r>
          </a:p>
          <a:p>
            <a:pPr lvl="2"/>
            <a:r>
              <a:rPr lang="en-US" dirty="0" smtClean="0"/>
              <a:t>Very limited code reuse</a:t>
            </a:r>
          </a:p>
          <a:p>
            <a:pPr lvl="1"/>
            <a:r>
              <a:rPr lang="en-US" dirty="0" smtClean="0"/>
              <a:t>Development </a:t>
            </a:r>
            <a:r>
              <a:rPr lang="en-US" dirty="0"/>
              <a:t>staff increases by a factor of at least 1 for each supported platform</a:t>
            </a:r>
          </a:p>
        </p:txBody>
      </p:sp>
    </p:spTree>
    <p:extLst>
      <p:ext uri="{BB962C8B-B14F-4D97-AF65-F5344CB8AC3E}">
        <p14:creationId xmlns:p14="http://schemas.microsoft.com/office/powerpoint/2010/main" val="3972819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Native Approaches</a:t>
            </a:r>
            <a:endParaRPr lang="en-US" dirty="0"/>
          </a:p>
        </p:txBody>
      </p:sp>
      <p:sp>
        <p:nvSpPr>
          <p:cNvPr id="3" name="Content Placeholder 2"/>
          <p:cNvSpPr>
            <a:spLocks noGrp="1"/>
          </p:cNvSpPr>
          <p:nvPr>
            <p:ph idx="1"/>
          </p:nvPr>
        </p:nvSpPr>
        <p:spPr/>
        <p:txBody>
          <a:bodyPr>
            <a:normAutofit/>
          </a:bodyPr>
          <a:lstStyle/>
          <a:p>
            <a:r>
              <a:rPr lang="en-US" sz="3600" dirty="0" smtClean="0"/>
              <a:t>Build native apps using skills you already have</a:t>
            </a:r>
          </a:p>
          <a:p>
            <a:pPr lvl="1"/>
            <a:r>
              <a:rPr lang="en-US" dirty="0" smtClean="0"/>
              <a:t>JavaScript</a:t>
            </a:r>
          </a:p>
          <a:p>
            <a:pPr lvl="1"/>
            <a:r>
              <a:rPr lang="en-US" dirty="0" smtClean="0"/>
              <a:t>.NET</a:t>
            </a:r>
          </a:p>
          <a:p>
            <a:r>
              <a:rPr lang="en-US" sz="3600" dirty="0" smtClean="0"/>
              <a:t>Build native apps with one codebase (almost)</a:t>
            </a:r>
          </a:p>
          <a:p>
            <a:endParaRPr lang="en-US" sz="3600" dirty="0" smtClean="0"/>
          </a:p>
          <a:p>
            <a:pPr lvl="1"/>
            <a:endParaRPr lang="en-US" sz="3200" dirty="0"/>
          </a:p>
        </p:txBody>
      </p:sp>
    </p:spTree>
    <p:extLst>
      <p:ext uri="{BB962C8B-B14F-4D97-AF65-F5344CB8AC3E}">
        <p14:creationId xmlns:p14="http://schemas.microsoft.com/office/powerpoint/2010/main" val="749542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Native Approaches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Examples</a:t>
            </a:r>
          </a:p>
          <a:p>
            <a:pPr lvl="1"/>
            <a:r>
              <a:rPr lang="en-US" dirty="0" err="1"/>
              <a:t>Appcelerator</a:t>
            </a:r>
            <a:r>
              <a:rPr lang="en-US" dirty="0"/>
              <a:t> / Titanium</a:t>
            </a:r>
          </a:p>
          <a:p>
            <a:pPr lvl="2"/>
            <a:r>
              <a:rPr lang="en-US" dirty="0"/>
              <a:t>JavaScript based custom framework</a:t>
            </a:r>
          </a:p>
          <a:p>
            <a:pPr lvl="2"/>
            <a:r>
              <a:rPr lang="en-US" dirty="0"/>
              <a:t>Custom IDE, SDK and APIs</a:t>
            </a:r>
          </a:p>
          <a:p>
            <a:pPr lvl="2"/>
            <a:r>
              <a:rPr lang="en-US" dirty="0"/>
              <a:t>Potentially large learning curve</a:t>
            </a:r>
          </a:p>
          <a:p>
            <a:pPr lvl="2"/>
            <a:r>
              <a:rPr lang="en-US" dirty="0"/>
              <a:t>Vendor lock-in</a:t>
            </a:r>
          </a:p>
          <a:p>
            <a:pPr lvl="1"/>
            <a:r>
              <a:rPr lang="en-US" dirty="0" err="1" smtClean="0"/>
              <a:t>Xamarin</a:t>
            </a:r>
            <a:endParaRPr lang="en-US" dirty="0" smtClean="0"/>
          </a:p>
          <a:p>
            <a:pPr lvl="2"/>
            <a:r>
              <a:rPr lang="en-US" dirty="0" smtClean="0"/>
              <a:t>The ".NET" option</a:t>
            </a:r>
          </a:p>
          <a:p>
            <a:pPr lvl="2"/>
            <a:r>
              <a:rPr lang="en-US" dirty="0" smtClean="0"/>
              <a:t>Based </a:t>
            </a:r>
            <a:r>
              <a:rPr lang="en-US" dirty="0"/>
              <a:t>on C#</a:t>
            </a:r>
          </a:p>
          <a:p>
            <a:pPr lvl="2"/>
            <a:r>
              <a:rPr lang="en-US" dirty="0" smtClean="0"/>
              <a:t>Based </a:t>
            </a:r>
            <a:r>
              <a:rPr lang="en-US" dirty="0"/>
              <a:t>on Mono version of .NET</a:t>
            </a:r>
          </a:p>
          <a:p>
            <a:pPr lvl="2"/>
            <a:r>
              <a:rPr lang="en-US" dirty="0" smtClean="0"/>
              <a:t>75</a:t>
            </a:r>
            <a:r>
              <a:rPr lang="en-US" dirty="0"/>
              <a:t>% shared code (principally backend)</a:t>
            </a:r>
          </a:p>
          <a:p>
            <a:pPr lvl="2"/>
            <a:r>
              <a:rPr lang="en-US" dirty="0" smtClean="0"/>
              <a:t>25</a:t>
            </a:r>
            <a:r>
              <a:rPr lang="en-US" dirty="0"/>
              <a:t>% unique for platform specific UI layouts</a:t>
            </a:r>
          </a:p>
          <a:p>
            <a:pPr lvl="3"/>
            <a:r>
              <a:rPr lang="en-US" dirty="0" smtClean="0"/>
              <a:t>Can </a:t>
            </a:r>
            <a:r>
              <a:rPr lang="en-US" dirty="0"/>
              <a:t>use </a:t>
            </a:r>
            <a:r>
              <a:rPr lang="en-US" dirty="0" err="1"/>
              <a:t>Xamarin</a:t>
            </a:r>
            <a:r>
              <a:rPr lang="en-US" dirty="0"/>
              <a:t> forms to share UI layouts</a:t>
            </a:r>
          </a:p>
          <a:p>
            <a:pPr lvl="2"/>
            <a:r>
              <a:rPr lang="en-US" dirty="0" smtClean="0"/>
              <a:t>Expensive</a:t>
            </a:r>
            <a:endParaRPr lang="en-US" dirty="0"/>
          </a:p>
        </p:txBody>
      </p:sp>
    </p:spTree>
    <p:extLst>
      <p:ext uri="{BB962C8B-B14F-4D97-AF65-F5344CB8AC3E}">
        <p14:creationId xmlns:p14="http://schemas.microsoft.com/office/powerpoint/2010/main" val="2341178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Which Approach Should I Use?</a:t>
            </a:r>
            <a:endParaRPr lang="en-US" dirty="0"/>
          </a:p>
        </p:txBody>
      </p:sp>
      <p:sp>
        <p:nvSpPr>
          <p:cNvPr id="3" name="Content Placeholder 2"/>
          <p:cNvSpPr>
            <a:spLocks noGrp="1"/>
          </p:cNvSpPr>
          <p:nvPr>
            <p:ph idx="1"/>
          </p:nvPr>
        </p:nvSpPr>
        <p:spPr/>
        <p:txBody>
          <a:bodyPr/>
          <a:lstStyle/>
          <a:p>
            <a:r>
              <a:rPr lang="en-US" dirty="0" smtClean="0"/>
              <a:t>And the answer is....</a:t>
            </a:r>
            <a:r>
              <a:rPr lang="en-US" b="1" u="sng" dirty="0" smtClean="0"/>
              <a:t>it depends</a:t>
            </a:r>
          </a:p>
          <a:p>
            <a:r>
              <a:rPr lang="en-US" dirty="0"/>
              <a:t>Choose the approach that best meets your needs based on everything we've covered</a:t>
            </a:r>
          </a:p>
          <a:p>
            <a:r>
              <a:rPr lang="en-US" dirty="0" smtClean="0"/>
              <a:t>Use prototypes to help make determination</a:t>
            </a:r>
          </a:p>
          <a:p>
            <a:r>
              <a:rPr lang="en-US" dirty="0" smtClean="0"/>
              <a:t>Avoid "I have a hammer and everything looks like a nail"</a:t>
            </a:r>
          </a:p>
          <a:p>
            <a:r>
              <a:rPr lang="en-US" dirty="0" smtClean="0"/>
              <a:t>Avoid the "cool factor"</a:t>
            </a:r>
          </a:p>
          <a:p>
            <a:endParaRPr lang="en-US" dirty="0"/>
          </a:p>
        </p:txBody>
      </p:sp>
    </p:spTree>
    <p:extLst>
      <p:ext uri="{BB962C8B-B14F-4D97-AF65-F5344CB8AC3E}">
        <p14:creationId xmlns:p14="http://schemas.microsoft.com/office/powerpoint/2010/main" val="1754263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Discussion</a:t>
            </a:r>
            <a:endParaRPr lang="en-US" dirty="0"/>
          </a:p>
        </p:txBody>
      </p:sp>
      <p:sp>
        <p:nvSpPr>
          <p:cNvPr id="3" name="Content Placeholder 2"/>
          <p:cNvSpPr>
            <a:spLocks noGrp="1"/>
          </p:cNvSpPr>
          <p:nvPr>
            <p:ph idx="1"/>
          </p:nvPr>
        </p:nvSpPr>
        <p:spPr/>
        <p:txBody>
          <a:bodyPr/>
          <a:lstStyle/>
          <a:p>
            <a:r>
              <a:rPr lang="en-US" dirty="0" smtClean="0"/>
              <a:t>The floor is now open...</a:t>
            </a:r>
            <a:endParaRPr lang="en-US" dirty="0"/>
          </a:p>
        </p:txBody>
      </p:sp>
    </p:spTree>
    <p:extLst>
      <p:ext uri="{BB962C8B-B14F-4D97-AF65-F5344CB8AC3E}">
        <p14:creationId xmlns:p14="http://schemas.microsoft.com/office/powerpoint/2010/main" val="310520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hank You Sponsors.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4789171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Info</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PhoneGap</a:t>
            </a:r>
          </a:p>
          <a:p>
            <a:pPr lvl="1"/>
            <a:r>
              <a:rPr lang="en-US" dirty="0"/>
              <a:t>http://phonegap.com</a:t>
            </a:r>
            <a:r>
              <a:rPr lang="en-US" dirty="0" smtClean="0"/>
              <a:t>/</a:t>
            </a:r>
          </a:p>
          <a:p>
            <a:r>
              <a:rPr lang="en-US" dirty="0" smtClean="0"/>
              <a:t>Android</a:t>
            </a:r>
          </a:p>
          <a:p>
            <a:pPr lvl="1"/>
            <a:r>
              <a:rPr lang="en-US" dirty="0"/>
              <a:t>http://</a:t>
            </a:r>
            <a:r>
              <a:rPr lang="en-US" dirty="0" smtClean="0"/>
              <a:t>developer.android.com</a:t>
            </a:r>
          </a:p>
          <a:p>
            <a:r>
              <a:rPr lang="en-US" dirty="0" smtClean="0"/>
              <a:t>iOS</a:t>
            </a:r>
          </a:p>
          <a:p>
            <a:pPr lvl="1"/>
            <a:r>
              <a:rPr lang="en-US" dirty="0"/>
              <a:t>https://developer.apple.com</a:t>
            </a:r>
            <a:r>
              <a:rPr lang="en-US" dirty="0" smtClean="0"/>
              <a:t>/</a:t>
            </a:r>
          </a:p>
          <a:p>
            <a:r>
              <a:rPr lang="en-US" dirty="0" smtClean="0"/>
              <a:t>Windows</a:t>
            </a:r>
          </a:p>
          <a:p>
            <a:pPr lvl="1"/>
            <a:r>
              <a:rPr lang="en-US" dirty="0"/>
              <a:t>https://</a:t>
            </a:r>
            <a:r>
              <a:rPr lang="en-US" dirty="0" smtClean="0"/>
              <a:t>dev.windows.com/en-us/develop</a:t>
            </a:r>
          </a:p>
          <a:p>
            <a:r>
              <a:rPr lang="en-US" dirty="0" err="1" smtClean="0"/>
              <a:t>Appcelerator</a:t>
            </a:r>
            <a:r>
              <a:rPr lang="en-US" dirty="0" smtClean="0"/>
              <a:t> / Titanium</a:t>
            </a:r>
          </a:p>
          <a:p>
            <a:pPr lvl="1"/>
            <a:r>
              <a:rPr lang="en-US" dirty="0"/>
              <a:t>http://www.appcelerator.com</a:t>
            </a:r>
            <a:r>
              <a:rPr lang="en-US" dirty="0" smtClean="0"/>
              <a:t>/</a:t>
            </a:r>
          </a:p>
          <a:p>
            <a:r>
              <a:rPr lang="en-US" dirty="0" err="1" smtClean="0"/>
              <a:t>Xamarin</a:t>
            </a:r>
            <a:endParaRPr lang="en-US" dirty="0" smtClean="0"/>
          </a:p>
          <a:p>
            <a:pPr lvl="1"/>
            <a:r>
              <a:rPr lang="en-US" dirty="0"/>
              <a:t>http://xamarin.com/</a:t>
            </a:r>
            <a:endParaRPr lang="en-US" dirty="0" smtClean="0"/>
          </a:p>
          <a:p>
            <a:endParaRPr lang="en-US" dirty="0"/>
          </a:p>
        </p:txBody>
      </p:sp>
    </p:spTree>
    <p:extLst>
      <p:ext uri="{BB962C8B-B14F-4D97-AF65-F5344CB8AC3E}">
        <p14:creationId xmlns:p14="http://schemas.microsoft.com/office/powerpoint/2010/main" val="3548620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lstStyle/>
          <a:p>
            <a:r>
              <a:rPr lang="en-US" dirty="0"/>
              <a:t>My contact info:</a:t>
            </a:r>
          </a:p>
          <a:p>
            <a:pPr lvl="1"/>
            <a:r>
              <a:rPr lang="en-US" dirty="0"/>
              <a:t>keith.wedinger@leadingedje.com</a:t>
            </a:r>
          </a:p>
          <a:p>
            <a:pPr lvl="1"/>
            <a:r>
              <a:rPr lang="en-US" dirty="0"/>
              <a:t>Twitter: @jkwuc89</a:t>
            </a:r>
          </a:p>
          <a:p>
            <a:endParaRPr lang="en-US" dirty="0"/>
          </a:p>
        </p:txBody>
      </p:sp>
    </p:spTree>
    <p:extLst>
      <p:ext uri="{BB962C8B-B14F-4D97-AF65-F5344CB8AC3E}">
        <p14:creationId xmlns:p14="http://schemas.microsoft.com/office/powerpoint/2010/main" val="1023252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3630"/>
            <a:ext cx="9144000" cy="6858000"/>
          </a:xfrm>
          <a:prstGeom prst="rect">
            <a:avLst/>
          </a:prstGeom>
        </p:spPr>
      </p:pic>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943600" y="6248400"/>
            <a:ext cx="3072900" cy="53227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smtClean="0"/>
              <a:t>Agenda</a:t>
            </a:r>
            <a:endParaRPr lang="en-US" dirty="0"/>
          </a:p>
        </p:txBody>
      </p:sp>
      <p:sp>
        <p:nvSpPr>
          <p:cNvPr id="6" name="Content Placeholder 5"/>
          <p:cNvSpPr>
            <a:spLocks noGrp="1"/>
          </p:cNvSpPr>
          <p:nvPr>
            <p:ph idx="1"/>
          </p:nvPr>
        </p:nvSpPr>
        <p:spPr/>
        <p:txBody>
          <a:bodyPr>
            <a:normAutofit/>
          </a:bodyPr>
          <a:lstStyle/>
          <a:p>
            <a:r>
              <a:rPr lang="en-US" sz="2000" dirty="0" smtClean="0"/>
              <a:t>Introduction</a:t>
            </a:r>
          </a:p>
          <a:p>
            <a:r>
              <a:rPr lang="en-US" sz="2000" dirty="0" smtClean="0"/>
              <a:t>Before You Decide</a:t>
            </a:r>
          </a:p>
          <a:p>
            <a:r>
              <a:rPr lang="en-US" sz="2000" dirty="0" smtClean="0"/>
              <a:t>Platform Costs</a:t>
            </a:r>
          </a:p>
          <a:p>
            <a:r>
              <a:rPr lang="en-US" sz="2000" dirty="0" smtClean="0"/>
              <a:t>Hybrid Approach</a:t>
            </a:r>
          </a:p>
          <a:p>
            <a:r>
              <a:rPr lang="en-US" sz="2000" dirty="0" smtClean="0"/>
              <a:t>Native Approach</a:t>
            </a:r>
          </a:p>
          <a:p>
            <a:r>
              <a:rPr lang="en-US" sz="2000" dirty="0" smtClean="0"/>
              <a:t>Pseudo Native Approaches</a:t>
            </a:r>
          </a:p>
          <a:p>
            <a:r>
              <a:rPr lang="en-US" sz="2000" dirty="0" smtClean="0"/>
              <a:t>Discussion</a:t>
            </a:r>
          </a:p>
          <a:p>
            <a:r>
              <a:rPr lang="en-US" sz="2000" dirty="0" smtClean="0"/>
              <a:t>Additional Info</a:t>
            </a:r>
          </a:p>
          <a:p>
            <a:r>
              <a:rPr lang="en-US" sz="2000" dirty="0" smtClean="0"/>
              <a:t>Questions</a:t>
            </a:r>
            <a:endParaRPr lang="en-US" sz="2000" dirty="0"/>
          </a:p>
        </p:txBody>
      </p:sp>
    </p:spTree>
    <p:extLst>
      <p:ext uri="{BB962C8B-B14F-4D97-AF65-F5344CB8AC3E}">
        <p14:creationId xmlns:p14="http://schemas.microsoft.com/office/powerpoint/2010/main" val="38274683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400" dirty="0" smtClean="0"/>
              <a:t>About me</a:t>
            </a:r>
          </a:p>
          <a:p>
            <a:pPr lvl="1"/>
            <a:r>
              <a:rPr lang="en-US" sz="2000" dirty="0" smtClean="0"/>
              <a:t>Over </a:t>
            </a:r>
            <a:r>
              <a:rPr lang="en-US" sz="2000" dirty="0"/>
              <a:t>25 years experience designing, developing and delivering high quality software solutions for several companies including Lexmark, Diebold, Limited Brands, Sterling Commerce and IBM. C</a:t>
            </a:r>
            <a:r>
              <a:rPr lang="en-US" sz="2000" dirty="0" smtClean="0"/>
              <a:t>ompleted </a:t>
            </a:r>
            <a:r>
              <a:rPr lang="en-US" sz="2000" dirty="0"/>
              <a:t>a </a:t>
            </a:r>
            <a:r>
              <a:rPr lang="en-US" sz="2000" dirty="0" smtClean="0"/>
              <a:t>PhoneGap / web technology based Android </a:t>
            </a:r>
            <a:r>
              <a:rPr lang="en-US" sz="2000" dirty="0"/>
              <a:t>mobile app solution to help automate the workflow for </a:t>
            </a:r>
            <a:r>
              <a:rPr lang="en-US" sz="2000" dirty="0" smtClean="0"/>
              <a:t>trucking company's 1,200 </a:t>
            </a:r>
            <a:r>
              <a:rPr lang="en-US" sz="2000" dirty="0"/>
              <a:t>service technicians. </a:t>
            </a:r>
            <a:r>
              <a:rPr lang="en-US" sz="2000" dirty="0" smtClean="0"/>
              <a:t>Completed </a:t>
            </a:r>
            <a:r>
              <a:rPr lang="en-US" sz="2000" dirty="0"/>
              <a:t>push notification support for </a:t>
            </a:r>
            <a:r>
              <a:rPr lang="en-US" sz="2000" dirty="0" smtClean="0"/>
              <a:t>client’s </a:t>
            </a:r>
            <a:r>
              <a:rPr lang="en-US" sz="2000" dirty="0"/>
              <a:t>native Android app that allows the client’s employees to be notified of new equipment alarms. </a:t>
            </a:r>
            <a:r>
              <a:rPr lang="en-US" sz="2000" dirty="0" smtClean="0"/>
              <a:t>Presented at </a:t>
            </a:r>
            <a:r>
              <a:rPr lang="en-US" sz="2000" dirty="0"/>
              <a:t>Columbus Code Camp, </a:t>
            </a:r>
            <a:r>
              <a:rPr lang="en-US" sz="2000" dirty="0" err="1"/>
              <a:t>StirTrek</a:t>
            </a:r>
            <a:r>
              <a:rPr lang="en-US" sz="2000" dirty="0"/>
              <a:t> and M3. </a:t>
            </a:r>
            <a:r>
              <a:rPr lang="en-US" sz="2000" dirty="0" smtClean="0"/>
              <a:t>Currently </a:t>
            </a:r>
            <a:r>
              <a:rPr lang="en-US" sz="2000" dirty="0"/>
              <a:t>working on the </a:t>
            </a:r>
            <a:r>
              <a:rPr lang="en-US" sz="2000" dirty="0" smtClean="0"/>
              <a:t>architecture and design </a:t>
            </a:r>
            <a:r>
              <a:rPr lang="en-US" sz="2000" dirty="0"/>
              <a:t>of </a:t>
            </a:r>
            <a:r>
              <a:rPr lang="en-US" sz="2000" dirty="0" smtClean="0"/>
              <a:t>a </a:t>
            </a:r>
            <a:r>
              <a:rPr lang="en-US" sz="2000" dirty="0"/>
              <a:t>mobile and server vehicle health management solution for a large trucking company</a:t>
            </a:r>
            <a:r>
              <a:rPr lang="en-US" sz="2000" dirty="0" smtClean="0"/>
              <a:t>.</a:t>
            </a:r>
          </a:p>
        </p:txBody>
      </p:sp>
    </p:spTree>
    <p:extLst>
      <p:ext uri="{BB962C8B-B14F-4D97-AF65-F5344CB8AC3E}">
        <p14:creationId xmlns:p14="http://schemas.microsoft.com/office/powerpoint/2010/main" val="2746077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About Leading EDJE</a:t>
            </a:r>
          </a:p>
          <a:p>
            <a:pPr lvl="1"/>
            <a:r>
              <a:rPr lang="en-US" dirty="0"/>
              <a:t>At Leading EDJE solving problems is our sweet spot!  We are an IT Consulting firm specializing in building custom application solutions utilizing leading edge technologies.  We have a unique culture which promotes high positive energy with an entrepreneurial spirit.  Our firm is made of exceptionally talented individuals who deliver exceptional results.  We choose to live our lives by making the right decisions as opposed to the "right now" ones.</a:t>
            </a:r>
          </a:p>
        </p:txBody>
      </p:sp>
    </p:spTree>
    <p:extLst>
      <p:ext uri="{BB962C8B-B14F-4D97-AF65-F5344CB8AC3E}">
        <p14:creationId xmlns:p14="http://schemas.microsoft.com/office/powerpoint/2010/main" val="24711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You Decide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Requirements</a:t>
            </a:r>
          </a:p>
          <a:p>
            <a:pPr lvl="1"/>
            <a:r>
              <a:rPr lang="en-US" dirty="0" smtClean="0"/>
              <a:t>What business problem are you trying to solve?</a:t>
            </a:r>
          </a:p>
          <a:p>
            <a:pPr lvl="1"/>
            <a:r>
              <a:rPr lang="en-US" dirty="0" smtClean="0"/>
              <a:t>What benefits will your mobile app bring to your users and to your enterprise?:</a:t>
            </a:r>
          </a:p>
          <a:p>
            <a:pPr lvl="3"/>
            <a:r>
              <a:rPr lang="en-US" dirty="0" smtClean="0"/>
              <a:t>Improve productivity</a:t>
            </a:r>
          </a:p>
          <a:p>
            <a:pPr lvl="3"/>
            <a:r>
              <a:rPr lang="en-US" dirty="0" smtClean="0"/>
              <a:t>Reduce costs</a:t>
            </a:r>
          </a:p>
          <a:p>
            <a:pPr lvl="3"/>
            <a:r>
              <a:rPr lang="en-US" dirty="0" smtClean="0"/>
              <a:t>Increase level of self-service</a:t>
            </a:r>
          </a:p>
          <a:p>
            <a:pPr lvl="1"/>
            <a:r>
              <a:rPr lang="en-US" dirty="0" smtClean="0"/>
              <a:t>What data / systems will the app interface with?</a:t>
            </a:r>
          </a:p>
          <a:p>
            <a:pPr lvl="2"/>
            <a:r>
              <a:rPr lang="en-US" dirty="0" smtClean="0"/>
              <a:t>Mobile app will often serve as a portal to your enterprise data</a:t>
            </a:r>
          </a:p>
          <a:p>
            <a:pPr lvl="1"/>
            <a:r>
              <a:rPr lang="en-US" dirty="0" smtClean="0"/>
              <a:t>"I/We need a mobile app" is not good enough</a:t>
            </a:r>
          </a:p>
          <a:p>
            <a:pPr marL="1371600" lvl="3" indent="0">
              <a:buNone/>
            </a:pPr>
            <a:endParaRPr lang="en-US" dirty="0"/>
          </a:p>
        </p:txBody>
      </p:sp>
    </p:spTree>
    <p:extLst>
      <p:ext uri="{BB962C8B-B14F-4D97-AF65-F5344CB8AC3E}">
        <p14:creationId xmlns:p14="http://schemas.microsoft.com/office/powerpoint/2010/main" val="3572239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You Decide</a:t>
            </a:r>
            <a:endParaRPr lang="en-US" dirty="0"/>
          </a:p>
        </p:txBody>
      </p:sp>
      <p:sp>
        <p:nvSpPr>
          <p:cNvPr id="3" name="Content Placeholder 2"/>
          <p:cNvSpPr>
            <a:spLocks noGrp="1"/>
          </p:cNvSpPr>
          <p:nvPr>
            <p:ph idx="1"/>
          </p:nvPr>
        </p:nvSpPr>
        <p:spPr/>
        <p:txBody>
          <a:bodyPr>
            <a:normAutofit lnSpcReduction="10000"/>
          </a:bodyPr>
          <a:lstStyle/>
          <a:p>
            <a:r>
              <a:rPr lang="en-US" dirty="0" smtClean="0"/>
              <a:t>Define your targeted user base</a:t>
            </a:r>
          </a:p>
          <a:p>
            <a:pPr lvl="1"/>
            <a:r>
              <a:rPr lang="en-US" dirty="0" smtClean="0"/>
              <a:t>Mobile platforms AND versions</a:t>
            </a:r>
          </a:p>
          <a:p>
            <a:pPr lvl="1"/>
            <a:r>
              <a:rPr lang="en-US" dirty="0" smtClean="0"/>
              <a:t>Hardware</a:t>
            </a:r>
          </a:p>
          <a:p>
            <a:pPr lvl="2"/>
            <a:r>
              <a:rPr lang="en-US" dirty="0" smtClean="0"/>
              <a:t>Tablets and/or phones</a:t>
            </a:r>
          </a:p>
          <a:p>
            <a:pPr lvl="2"/>
            <a:r>
              <a:rPr lang="en-US" dirty="0"/>
              <a:t>S</a:t>
            </a:r>
            <a:r>
              <a:rPr lang="en-US" dirty="0" smtClean="0"/>
              <a:t>creen sizes and resolutions</a:t>
            </a:r>
          </a:p>
          <a:p>
            <a:pPr lvl="2"/>
            <a:r>
              <a:rPr lang="en-US" dirty="0" smtClean="0"/>
              <a:t>Screen orientations</a:t>
            </a:r>
          </a:p>
          <a:p>
            <a:pPr lvl="3"/>
            <a:r>
              <a:rPr lang="en-US" dirty="0" smtClean="0"/>
              <a:t>Is supporting portrait and landscape necessary?</a:t>
            </a:r>
          </a:p>
          <a:p>
            <a:pPr lvl="2"/>
            <a:r>
              <a:rPr lang="en-US" dirty="0" smtClean="0"/>
              <a:t>Each variation can increase UX development time by 25-50%</a:t>
            </a:r>
          </a:p>
          <a:p>
            <a:pPr lvl="2"/>
            <a:r>
              <a:rPr lang="en-US" dirty="0" smtClean="0"/>
              <a:t>Each variation can increase UX testing time by up to 100%</a:t>
            </a:r>
          </a:p>
        </p:txBody>
      </p:sp>
    </p:spTree>
    <p:extLst>
      <p:ext uri="{BB962C8B-B14F-4D97-AF65-F5344CB8AC3E}">
        <p14:creationId xmlns:p14="http://schemas.microsoft.com/office/powerpoint/2010/main" val="304646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Before You Decide</a:t>
            </a:r>
            <a:endParaRPr lang="en-US" dirty="0"/>
          </a:p>
        </p:txBody>
      </p:sp>
      <p:sp>
        <p:nvSpPr>
          <p:cNvPr id="3" name="Content Placeholder 2"/>
          <p:cNvSpPr>
            <a:spLocks noGrp="1"/>
          </p:cNvSpPr>
          <p:nvPr>
            <p:ph idx="1"/>
          </p:nvPr>
        </p:nvSpPr>
        <p:spPr/>
        <p:txBody>
          <a:bodyPr>
            <a:normAutofit lnSpcReduction="10000"/>
          </a:bodyPr>
          <a:lstStyle/>
          <a:p>
            <a:r>
              <a:rPr lang="en-US" dirty="0" smtClean="0"/>
              <a:t>Know Your Team</a:t>
            </a:r>
          </a:p>
          <a:p>
            <a:pPr lvl="1"/>
            <a:r>
              <a:rPr lang="en-US" dirty="0" smtClean="0"/>
              <a:t>What skills can you leverage?</a:t>
            </a:r>
          </a:p>
          <a:p>
            <a:pPr lvl="2"/>
            <a:r>
              <a:rPr lang="en-US" dirty="0" smtClean="0"/>
              <a:t>Languages</a:t>
            </a:r>
          </a:p>
          <a:p>
            <a:pPr lvl="2"/>
            <a:r>
              <a:rPr lang="en-US" dirty="0" smtClean="0"/>
              <a:t>Platforms</a:t>
            </a:r>
          </a:p>
          <a:p>
            <a:pPr lvl="2"/>
            <a:r>
              <a:rPr lang="en-US" dirty="0" smtClean="0"/>
              <a:t>UX Design</a:t>
            </a:r>
          </a:p>
          <a:p>
            <a:pPr lvl="2"/>
            <a:r>
              <a:rPr lang="en-US" dirty="0" smtClean="0"/>
              <a:t>QA</a:t>
            </a:r>
          </a:p>
          <a:p>
            <a:pPr lvl="2"/>
            <a:r>
              <a:rPr lang="en-US" dirty="0" smtClean="0"/>
              <a:t>Previous mobile app development experience a plus but not an absolute necessity</a:t>
            </a:r>
          </a:p>
          <a:p>
            <a:r>
              <a:rPr lang="en-US" dirty="0" smtClean="0"/>
              <a:t>Know your existing code base</a:t>
            </a:r>
          </a:p>
          <a:p>
            <a:pPr lvl="1"/>
            <a:r>
              <a:rPr lang="en-US" dirty="0" smtClean="0"/>
              <a:t>What can you reuse / leverage?</a:t>
            </a:r>
          </a:p>
          <a:p>
            <a:pPr marL="914400" lvl="2" indent="0">
              <a:buNone/>
            </a:pPr>
            <a:endParaRPr lang="en-US" dirty="0"/>
          </a:p>
        </p:txBody>
      </p:sp>
    </p:spTree>
    <p:extLst>
      <p:ext uri="{BB962C8B-B14F-4D97-AF65-F5344CB8AC3E}">
        <p14:creationId xmlns:p14="http://schemas.microsoft.com/office/powerpoint/2010/main" val="1530175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Platform Costs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Independent of chosen approach</a:t>
            </a:r>
          </a:p>
          <a:p>
            <a:r>
              <a:rPr lang="en-US" dirty="0" smtClean="0"/>
              <a:t>Devices</a:t>
            </a:r>
          </a:p>
          <a:p>
            <a:pPr lvl="1"/>
            <a:r>
              <a:rPr lang="en-US" dirty="0" smtClean="0"/>
              <a:t>Need real device for each targeted platform variation</a:t>
            </a:r>
          </a:p>
          <a:p>
            <a:r>
              <a:rPr lang="en-US" dirty="0" smtClean="0"/>
              <a:t>Development environments</a:t>
            </a:r>
          </a:p>
          <a:p>
            <a:pPr lvl="1"/>
            <a:r>
              <a:rPr lang="en-US" dirty="0"/>
              <a:t>Android</a:t>
            </a:r>
          </a:p>
          <a:p>
            <a:pPr lvl="2"/>
            <a:r>
              <a:rPr lang="en-US" dirty="0"/>
              <a:t>PCs running Windows or Linux or Macs</a:t>
            </a:r>
          </a:p>
          <a:p>
            <a:pPr lvl="2"/>
            <a:r>
              <a:rPr lang="en-US" dirty="0" smtClean="0"/>
              <a:t>IDE and development tools are free</a:t>
            </a:r>
          </a:p>
          <a:p>
            <a:pPr lvl="1"/>
            <a:r>
              <a:rPr lang="en-US" dirty="0" smtClean="0"/>
              <a:t>iOS</a:t>
            </a:r>
          </a:p>
          <a:p>
            <a:pPr lvl="2"/>
            <a:r>
              <a:rPr lang="en-US" dirty="0" smtClean="0"/>
              <a:t>Apple Developer Program Membership</a:t>
            </a:r>
          </a:p>
          <a:p>
            <a:pPr lvl="3"/>
            <a:r>
              <a:rPr lang="en-US" dirty="0" smtClean="0"/>
              <a:t>$99 for individual per year, $299 for enterprise per year</a:t>
            </a:r>
          </a:p>
          <a:p>
            <a:pPr lvl="2"/>
            <a:r>
              <a:rPr lang="en-US" dirty="0" smtClean="0"/>
              <a:t>Mac(s)</a:t>
            </a:r>
          </a:p>
          <a:p>
            <a:pPr lvl="2"/>
            <a:r>
              <a:rPr lang="en-US" dirty="0" err="1" smtClean="0"/>
              <a:t>Xcode</a:t>
            </a:r>
            <a:r>
              <a:rPr lang="en-US" dirty="0" smtClean="0"/>
              <a:t> is free</a:t>
            </a:r>
          </a:p>
          <a:p>
            <a:pPr lvl="1"/>
            <a:r>
              <a:rPr lang="en-US" dirty="0" smtClean="0"/>
              <a:t>Windows</a:t>
            </a:r>
          </a:p>
          <a:p>
            <a:pPr lvl="2"/>
            <a:r>
              <a:rPr lang="en-US" dirty="0" smtClean="0"/>
              <a:t>Windows PCs only</a:t>
            </a:r>
          </a:p>
          <a:p>
            <a:pPr lvl="2"/>
            <a:r>
              <a:rPr lang="en-US" dirty="0" smtClean="0"/>
              <a:t>Visual Studio, cost is dependent upon version and licensing</a:t>
            </a:r>
          </a:p>
          <a:p>
            <a:pPr lvl="2"/>
            <a:endParaRPr lang="en-US" dirty="0"/>
          </a:p>
        </p:txBody>
      </p:sp>
    </p:spTree>
    <p:extLst>
      <p:ext uri="{BB962C8B-B14F-4D97-AF65-F5344CB8AC3E}">
        <p14:creationId xmlns:p14="http://schemas.microsoft.com/office/powerpoint/2010/main" val="3529117439"/>
      </p:ext>
    </p:extLst>
  </p:cSld>
  <p:clrMapOvr>
    <a:masterClrMapping/>
  </p:clrMapOvr>
</p:sld>
</file>

<file path=ppt/theme/theme1.xml><?xml version="1.0" encoding="utf-8"?>
<a:theme xmlns:a="http://schemas.openxmlformats.org/drawingml/2006/main" name="Leading EDJE PP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New Leading EDJE PPT.potx" id="{5C6AC6B5-17D9-4479-9B29-856B1ED6C0B6}" vid="{0839C13E-6787-4728-AED1-0E9B11F967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Leading EDJE PPT</Template>
  <TotalTime>122</TotalTime>
  <Words>1015</Words>
  <Application>Microsoft Macintosh PowerPoint</Application>
  <PresentationFormat>On-screen Show (4:3)</PresentationFormat>
  <Paragraphs>163</Paragraphs>
  <Slides>21</Slides>
  <Notes>3</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Leading EDJE PPT</vt:lpstr>
      <vt:lpstr>Hybrid or Native - What Should Be Your Mobile Strategy and Why</vt:lpstr>
      <vt:lpstr>PowerPoint Presentation</vt:lpstr>
      <vt:lpstr>Agenda</vt:lpstr>
      <vt:lpstr>Introduction</vt:lpstr>
      <vt:lpstr>Introduction</vt:lpstr>
      <vt:lpstr>Before You Decide</vt:lpstr>
      <vt:lpstr>Before You Decide</vt:lpstr>
      <vt:lpstr>Before You Decide</vt:lpstr>
      <vt:lpstr>Platform Costs</vt:lpstr>
      <vt:lpstr>Hybrid Approach</vt:lpstr>
      <vt:lpstr>Hybrid Approach</vt:lpstr>
      <vt:lpstr>Hybrid Approach</vt:lpstr>
      <vt:lpstr>Native Approach</vt:lpstr>
      <vt:lpstr>Native Approach</vt:lpstr>
      <vt:lpstr>Native Approach</vt:lpstr>
      <vt:lpstr>Pseudo Native Approaches</vt:lpstr>
      <vt:lpstr>Pseudo Native Approaches</vt:lpstr>
      <vt:lpstr>Which Approach Should I Use?</vt:lpstr>
      <vt:lpstr>Discussion</vt:lpstr>
      <vt:lpstr>Additional Info</vt:lpstr>
      <vt:lpstr>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Hybrid or Native - What Should Be Your Mobile Strategy and Why</dc:title>
  <dc:creator>KEITH WEDINGER</dc:creator>
  <cp:lastModifiedBy>Keith Wedinger</cp:lastModifiedBy>
  <cp:revision>47</cp:revision>
  <dcterms:created xsi:type="dcterms:W3CDTF">2014-11-10T23:38:49Z</dcterms:created>
  <dcterms:modified xsi:type="dcterms:W3CDTF">2014-11-21T17:18:18Z</dcterms:modified>
</cp:coreProperties>
</file>