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0"/>
  </p:notesMasterIdLst>
  <p:sldIdLst>
    <p:sldId id="315" r:id="rId2"/>
    <p:sldId id="258" r:id="rId3"/>
    <p:sldId id="306" r:id="rId4"/>
    <p:sldId id="320" r:id="rId5"/>
    <p:sldId id="321" r:id="rId6"/>
    <p:sldId id="307" r:id="rId7"/>
    <p:sldId id="319" r:id="rId8"/>
    <p:sldId id="308" r:id="rId9"/>
    <p:sldId id="316" r:id="rId10"/>
    <p:sldId id="309" r:id="rId11"/>
    <p:sldId id="310" r:id="rId12"/>
    <p:sldId id="311" r:id="rId13"/>
    <p:sldId id="312" r:id="rId14"/>
    <p:sldId id="313" r:id="rId15"/>
    <p:sldId id="314" r:id="rId16"/>
    <p:sldId id="317" r:id="rId17"/>
    <p:sldId id="318" r:id="rId18"/>
    <p:sldId id="305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86" autoAdjust="0"/>
    <p:restoredTop sz="88645" autoAdjust="0"/>
  </p:normalViewPr>
  <p:slideViewPr>
    <p:cSldViewPr>
      <p:cViewPr varScale="1">
        <p:scale>
          <a:sx n="128" d="100"/>
          <a:sy n="128" d="100"/>
        </p:scale>
        <p:origin x="221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4C9721-1813-4A55-A5DA-76417DB5EE62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D4B8C3-E62F-4D90-96E6-3B107CCE02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04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lvl="1" indent="0">
              <a:buFont typeface="Arial" panose="020B0604020202020204" pitchFamily="34" charset="0"/>
              <a:buNone/>
            </a:pPr>
            <a:endParaRPr 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09ECF4-2FF5-41AA-8B53-E32E4ADBE53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248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Who are</a:t>
            </a:r>
            <a:r>
              <a:rPr lang="en-US" baseline="0" dirty="0"/>
              <a:t> you?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Developers, Project managers, Business analysts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Java, .NET,  Web, Mobile</a:t>
            </a:r>
          </a:p>
          <a:p>
            <a:pPr marL="171450" indent="-171450">
              <a:buFont typeface="Arial" charset="0"/>
              <a:buChar char="•"/>
            </a:pPr>
            <a:r>
              <a:rPr lang="en-US" baseline="0" dirty="0"/>
              <a:t>Current documentation level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4B8C3-E62F-4D90-96E6-3B107CCE028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611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Jeffrey Lebowski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4B8C3-E62F-4D90-96E6-3B107CCE028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6433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Using VM technology can significantly</a:t>
            </a:r>
            <a:r>
              <a:rPr lang="en-US" baseline="0" dirty="0"/>
              <a:t> simplify the development environment setup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4B8C3-E62F-4D90-96E6-3B107CCE028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950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Don't</a:t>
            </a:r>
            <a:r>
              <a:rPr lang="en-US" baseline="0" dirty="0"/>
              <a:t> recommend using a tool based on hand coded mark up like Mark Down. Tool should allow the writer to focus on writing.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D4B8C3-E62F-4D90-96E6-3B107CCE028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181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 anchor="b" anchorCtr="0"/>
          <a:lstStyle>
            <a:lvl1pPr algn="l">
              <a:defRPr>
                <a:solidFill>
                  <a:srgbClr val="1F21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617383"/>
            <a:ext cx="6400800" cy="1752600"/>
          </a:xfrm>
        </p:spPr>
        <p:txBody>
          <a:bodyPr/>
          <a:lstStyle>
            <a:lvl1pPr marL="365760" indent="0" algn="l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18534" y="6356350"/>
            <a:ext cx="2133600" cy="365125"/>
          </a:xfrm>
        </p:spPr>
        <p:txBody>
          <a:bodyPr/>
          <a:lstStyle/>
          <a:p>
            <a:fld id="{1A6A9824-C09F-4166-9A2C-6C9FA577887A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74934" y="6355292"/>
            <a:ext cx="2133600" cy="365125"/>
          </a:xfrm>
        </p:spPr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23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770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82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F2160"/>
                </a:solidFill>
              </a:defRPr>
            </a:lvl1pPr>
            <a:lvl2pPr>
              <a:defRPr>
                <a:solidFill>
                  <a:srgbClr val="1F2160"/>
                </a:solidFill>
              </a:defRPr>
            </a:lvl2pPr>
            <a:lvl3pPr>
              <a:defRPr>
                <a:solidFill>
                  <a:srgbClr val="1F2160"/>
                </a:solidFill>
              </a:defRPr>
            </a:lvl3pPr>
            <a:lvl4pPr>
              <a:defRPr>
                <a:solidFill>
                  <a:srgbClr val="1F2160"/>
                </a:solidFill>
              </a:defRPr>
            </a:lvl4pPr>
            <a:lvl5pPr>
              <a:defRPr>
                <a:solidFill>
                  <a:srgbClr val="1F216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78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944567"/>
            <a:ext cx="9144000" cy="191343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1798983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2960" y="5888222"/>
            <a:ext cx="1192970" cy="9697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rgbClr val="1F21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36576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98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88720"/>
            <a:ext cx="4038600" cy="4937443"/>
          </a:xfrm>
        </p:spPr>
        <p:txBody>
          <a:bodyPr/>
          <a:lstStyle>
            <a:lvl1pPr>
              <a:defRPr sz="2800">
                <a:solidFill>
                  <a:srgbClr val="1F2160"/>
                </a:solidFill>
              </a:defRPr>
            </a:lvl1pPr>
            <a:lvl2pPr>
              <a:defRPr sz="2400">
                <a:solidFill>
                  <a:srgbClr val="1F2160"/>
                </a:solidFill>
              </a:defRPr>
            </a:lvl2pPr>
            <a:lvl3pPr>
              <a:defRPr sz="2000">
                <a:solidFill>
                  <a:srgbClr val="1F2160"/>
                </a:solidFill>
              </a:defRPr>
            </a:lvl3pPr>
            <a:lvl4pPr>
              <a:defRPr sz="1800">
                <a:solidFill>
                  <a:srgbClr val="1F2160"/>
                </a:solidFill>
              </a:defRPr>
            </a:lvl4pPr>
            <a:lvl5pPr>
              <a:defRPr sz="1800">
                <a:solidFill>
                  <a:srgbClr val="1F2160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915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11" name="Picture 10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1F216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solidFill>
                  <a:srgbClr val="1F2160"/>
                </a:solidFill>
              </a:defRPr>
            </a:lvl1pPr>
            <a:lvl2pPr>
              <a:defRPr sz="2000">
                <a:solidFill>
                  <a:srgbClr val="1F2160"/>
                </a:solidFill>
              </a:defRPr>
            </a:lvl2pPr>
            <a:lvl3pPr>
              <a:defRPr sz="1800">
                <a:solidFill>
                  <a:srgbClr val="1F2160"/>
                </a:solidFill>
              </a:defRPr>
            </a:lvl3pPr>
            <a:lvl4pPr>
              <a:defRPr sz="1600">
                <a:solidFill>
                  <a:srgbClr val="1F2160"/>
                </a:solidFill>
              </a:defRPr>
            </a:lvl4pPr>
            <a:lvl5pPr>
              <a:defRPr sz="1600">
                <a:solidFill>
                  <a:srgbClr val="1F2160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957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7" name="Picture 6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rgbClr val="1F2160"/>
          </a:solidFill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6" name="Picture 5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49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888222"/>
            <a:ext cx="9144000" cy="969778"/>
          </a:xfrm>
          <a:prstGeom prst="rect">
            <a:avLst/>
          </a:prstGeom>
        </p:spPr>
      </p:pic>
      <p:pic>
        <p:nvPicPr>
          <p:cNvPr id="9" name="Picture 8" descr="Improving Swoosh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5840" y="6278880"/>
            <a:ext cx="712403" cy="5791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473201" cy="1162050"/>
          </a:xfrm>
          <a:solidFill>
            <a:srgbClr val="1F2160"/>
          </a:solidFill>
        </p:spPr>
        <p:txBody>
          <a:bodyPr anchor="b">
            <a:noAutofit/>
          </a:bodyPr>
          <a:lstStyle>
            <a:lvl1pPr marL="0" algn="l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5120" y="273050"/>
            <a:ext cx="7467600" cy="5853113"/>
          </a:xfrm>
        </p:spPr>
        <p:txBody>
          <a:bodyPr/>
          <a:lstStyle>
            <a:lvl1pPr>
              <a:defRPr sz="3200">
                <a:solidFill>
                  <a:srgbClr val="1F2160"/>
                </a:solidFill>
              </a:defRPr>
            </a:lvl1pPr>
            <a:lvl2pPr>
              <a:defRPr sz="2800">
                <a:solidFill>
                  <a:srgbClr val="1F2160"/>
                </a:solidFill>
              </a:defRPr>
            </a:lvl2pPr>
            <a:lvl3pPr>
              <a:defRPr sz="2400">
                <a:solidFill>
                  <a:srgbClr val="1F2160"/>
                </a:solidFill>
              </a:defRPr>
            </a:lvl3pPr>
            <a:lvl4pPr>
              <a:defRPr sz="2000">
                <a:solidFill>
                  <a:srgbClr val="1F2160"/>
                </a:solidFill>
              </a:defRPr>
            </a:lvl4pPr>
            <a:lvl5pPr>
              <a:defRPr sz="2000">
                <a:solidFill>
                  <a:srgbClr val="1F2160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" y="1162050"/>
            <a:ext cx="1473200" cy="5691505"/>
          </a:xfrm>
          <a:solidFill>
            <a:srgbClr val="1F2160"/>
          </a:solidFill>
        </p:spPr>
        <p:txBody>
          <a:bodyPr/>
          <a:lstStyle>
            <a:lvl1pPr marL="0" indent="0"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4649096" y="-21510"/>
            <a:ext cx="3505200" cy="62393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208" y="10529"/>
            <a:ext cx="32956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257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CB402-B72D-3346-9EA5-354251120F9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1320" y="10016"/>
            <a:ext cx="32956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900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1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144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CB402-B72D-3346-9EA5-354251120F9E}" type="datetimeFigureOut">
              <a:rPr lang="en-US" smtClean="0"/>
              <a:t>10/14/17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29120" y="648843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0BEB6C-1804-4B4E-AECB-25310A1E39A4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584" y="9870"/>
            <a:ext cx="3295650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640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365760" algn="l" defTabSz="457200" rtl="0" eaLnBrk="1" latinLnBrk="0" hangingPunct="1">
        <a:spcBef>
          <a:spcPct val="0"/>
        </a:spcBef>
        <a:buNone/>
        <a:defRPr sz="4400" kern="1200">
          <a:solidFill>
            <a:srgbClr val="1F2160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rgbClr val="1F2160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rgbClr val="1F2160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rgbClr val="1F2160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rgbClr val="1F2160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rgbClr val="1F216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inkedin.com/in/kwedinger" TargetMode="External"/><Relationship Id="rId2" Type="http://schemas.openxmlformats.org/officeDocument/2006/relationships/hyperlink" Target="https://jkwuc89.github.i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oo.gl/H4wvrg" TargetMode="External"/><Relationship Id="rId4" Type="http://schemas.openxmlformats.org/officeDocument/2006/relationships/hyperlink" Target="https://github.com/jkwuc89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Living on borrowed time; or Dude, where are the docs?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Keith Wedinger</a:t>
            </a:r>
          </a:p>
          <a:p>
            <a:r>
              <a:rPr lang="en-US" dirty="0"/>
              <a:t>Principal Consultant II</a:t>
            </a:r>
          </a:p>
        </p:txBody>
      </p:sp>
    </p:spTree>
    <p:extLst>
      <p:ext uri="{BB962C8B-B14F-4D97-AF65-F5344CB8AC3E}">
        <p14:creationId xmlns:p14="http://schemas.microsoft.com/office/powerpoint/2010/main" val="2600165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needs to be covered?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Contact info and responsibilities for all team members</a:t>
            </a:r>
          </a:p>
          <a:p>
            <a:pPr lvl="1"/>
            <a:r>
              <a:rPr lang="en-US" dirty="0"/>
              <a:t>Include project owner/sponsor, PMs, Scrum Masters, BAs, Developers, QA, IT support</a:t>
            </a:r>
          </a:p>
          <a:p>
            <a:pPr lvl="1"/>
            <a:r>
              <a:rPr lang="en-US" dirty="0"/>
              <a:t>Include email, phone numbers, desk locations</a:t>
            </a:r>
          </a:p>
          <a:p>
            <a:r>
              <a:rPr lang="en-US" dirty="0"/>
              <a:t>Links to project requirements</a:t>
            </a:r>
          </a:p>
          <a:p>
            <a:r>
              <a:rPr lang="en-US" dirty="0"/>
              <a:t>Links to architecture and design docs</a:t>
            </a:r>
          </a:p>
          <a:p>
            <a:r>
              <a:rPr lang="en-US" dirty="0"/>
              <a:t>Project management/issue tracking software/tools</a:t>
            </a:r>
          </a:p>
        </p:txBody>
      </p:sp>
    </p:spTree>
    <p:extLst>
      <p:ext uri="{BB962C8B-B14F-4D97-AF65-F5344CB8AC3E}">
        <p14:creationId xmlns:p14="http://schemas.microsoft.com/office/powerpoint/2010/main" val="1178388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needs to be covered?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What OS and version needs to be installed?</a:t>
            </a:r>
          </a:p>
          <a:p>
            <a:r>
              <a:rPr lang="en-US" dirty="0"/>
              <a:t>What SDKs / JDKs are required?</a:t>
            </a:r>
          </a:p>
          <a:p>
            <a:r>
              <a:rPr lang="en-US" dirty="0"/>
              <a:t>What IDE and version is required?</a:t>
            </a:r>
          </a:p>
          <a:p>
            <a:pPr lvl="1"/>
            <a:r>
              <a:rPr lang="en-US" dirty="0"/>
              <a:t>How is the IDE configured to conform to project development standards?</a:t>
            </a:r>
          </a:p>
          <a:p>
            <a:r>
              <a:rPr lang="en-US" dirty="0"/>
              <a:t>What database and version is required?</a:t>
            </a:r>
          </a:p>
          <a:p>
            <a:r>
              <a:rPr lang="en-US" dirty="0"/>
              <a:t>Web projects: What browsers and versions are supported?</a:t>
            </a:r>
          </a:p>
          <a:p>
            <a:r>
              <a:rPr lang="en-US" dirty="0"/>
              <a:t>Cloud projects: Vendor, account information</a:t>
            </a:r>
          </a:p>
          <a:p>
            <a:r>
              <a:rPr lang="en-US" dirty="0"/>
              <a:t>Mobile projects: What devices are supported and where do I get them?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9824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needs to be covered?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version control system is being used?</a:t>
            </a:r>
          </a:p>
          <a:p>
            <a:r>
              <a:rPr lang="en-US" dirty="0"/>
              <a:t>What build tool software and version is needed?</a:t>
            </a:r>
          </a:p>
          <a:p>
            <a:pPr lvl="1"/>
            <a:r>
              <a:rPr lang="en-US" dirty="0"/>
              <a:t>Ant/</a:t>
            </a:r>
            <a:r>
              <a:rPr lang="en-US" dirty="0" err="1"/>
              <a:t>NAnt</a:t>
            </a:r>
            <a:r>
              <a:rPr lang="en-US" dirty="0"/>
              <a:t>, Maven, Gradle, </a:t>
            </a:r>
            <a:r>
              <a:rPr lang="en-US" dirty="0" err="1"/>
              <a:t>MSBuild</a:t>
            </a:r>
            <a:r>
              <a:rPr lang="en-US" dirty="0"/>
              <a:t>, Grunt, Gulp, internally developed/proprietary?</a:t>
            </a:r>
          </a:p>
          <a:p>
            <a:r>
              <a:rPr lang="en-US" dirty="0"/>
              <a:t>What dependency management server is used?</a:t>
            </a:r>
          </a:p>
          <a:p>
            <a:r>
              <a:rPr lang="en-US" dirty="0"/>
              <a:t>What continuous integration is being used?</a:t>
            </a:r>
          </a:p>
        </p:txBody>
      </p:sp>
    </p:spTree>
    <p:extLst>
      <p:ext uri="{BB962C8B-B14F-4D97-AF65-F5344CB8AC3E}">
        <p14:creationId xmlns:p14="http://schemas.microsoft.com/office/powerpoint/2010/main" val="1258895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needs to be covered?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How is the project pulled from source control, built, tested, installed/deployed and executed?</a:t>
            </a:r>
          </a:p>
          <a:p>
            <a:pPr lvl="1"/>
            <a:r>
              <a:rPr lang="en-US" dirty="0"/>
              <a:t>Provide step by step instructions</a:t>
            </a:r>
          </a:p>
          <a:p>
            <a:pPr lvl="1"/>
            <a:r>
              <a:rPr lang="en-US" dirty="0"/>
              <a:t>Include database setup instructions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RED ALERT 🚨</a:t>
            </a:r>
            <a:r>
              <a:rPr lang="en-US" dirty="0"/>
              <a:t>: If this is not relatively straightforward, there may be something amiss in the project</a:t>
            </a:r>
          </a:p>
          <a:p>
            <a:r>
              <a:rPr lang="en-US" dirty="0"/>
              <a:t>What standards and/or guidelines are followed when developing, testing, and committing changes?</a:t>
            </a:r>
          </a:p>
        </p:txBody>
      </p:sp>
    </p:spTree>
    <p:extLst>
      <p:ext uri="{BB962C8B-B14F-4D97-AF65-F5344CB8AC3E}">
        <p14:creationId xmlns:p14="http://schemas.microsoft.com/office/powerpoint/2010/main" val="1854567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needs to be covered?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directory structure</a:t>
            </a:r>
          </a:p>
          <a:p>
            <a:pPr lvl="1"/>
            <a:r>
              <a:rPr lang="en-US" dirty="0"/>
              <a:t>Describe what can be found and where</a:t>
            </a:r>
          </a:p>
          <a:p>
            <a:pPr lvl="1"/>
            <a:r>
              <a:rPr lang="en-US" dirty="0"/>
              <a:t>Very important if the project deviates from commonly followed patterns</a:t>
            </a:r>
          </a:p>
          <a:p>
            <a:pPr lvl="1"/>
            <a:r>
              <a:rPr lang="en-US" dirty="0"/>
              <a:t>Very important if structure is "very large"</a:t>
            </a:r>
          </a:p>
          <a:p>
            <a:r>
              <a:rPr lang="en-US" dirty="0"/>
              <a:t>Include a FAQ section that includes answers to commonly asked questions or encountered problems</a:t>
            </a:r>
          </a:p>
        </p:txBody>
      </p:sp>
    </p:spTree>
    <p:extLst>
      <p:ext uri="{BB962C8B-B14F-4D97-AF65-F5344CB8AC3E}">
        <p14:creationId xmlns:p14="http://schemas.microsoft.com/office/powerpoint/2010/main" val="1645851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Who writes and maintains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architect writes initial version</a:t>
            </a:r>
          </a:p>
          <a:p>
            <a:pPr lvl="1"/>
            <a:r>
              <a:rPr lang="en-US" dirty="0"/>
              <a:t>Will enlist help from others to write it</a:t>
            </a:r>
          </a:p>
          <a:p>
            <a:r>
              <a:rPr lang="en-US" dirty="0"/>
              <a:t>Entire development team owns it</a:t>
            </a:r>
          </a:p>
          <a:p>
            <a:pPr lvl="1"/>
            <a:r>
              <a:rPr lang="en-US" dirty="0"/>
              <a:t>Recurring task in each sprint to update it</a:t>
            </a:r>
          </a:p>
          <a:p>
            <a:r>
              <a:rPr lang="en-US" b="1" u="sng" dirty="0"/>
              <a:t>Do not put this off until later!!</a:t>
            </a:r>
          </a:p>
          <a:p>
            <a:r>
              <a:rPr lang="en-US" b="1" u="sng" dirty="0"/>
              <a:t>Do not ignore it once it's written!!</a:t>
            </a:r>
          </a:p>
          <a:p>
            <a:r>
              <a:rPr lang="en-US" dirty="0"/>
              <a:t>TEST IT!</a:t>
            </a:r>
          </a:p>
        </p:txBody>
      </p:sp>
    </p:spTree>
    <p:extLst>
      <p:ext uri="{BB962C8B-B14F-4D97-AF65-F5344CB8AC3E}">
        <p14:creationId xmlns:p14="http://schemas.microsoft.com/office/powerpoint/2010/main" val="1823573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How do you write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it simple and straightforward</a:t>
            </a:r>
          </a:p>
          <a:p>
            <a:r>
              <a:rPr lang="en-US" dirty="0"/>
              <a:t>Know and target your audience</a:t>
            </a:r>
          </a:p>
          <a:p>
            <a:r>
              <a:rPr lang="en-US" dirty="0"/>
              <a:t>Treat it as a project deliverable</a:t>
            </a:r>
          </a:p>
          <a:p>
            <a:pPr lvl="1"/>
            <a:r>
              <a:rPr lang="en-US" dirty="0"/>
              <a:t>Version controlled</a:t>
            </a:r>
          </a:p>
          <a:p>
            <a:r>
              <a:rPr lang="en-US" dirty="0"/>
              <a:t>DRY </a:t>
            </a:r>
            <a:r>
              <a:rPr lang="mr-IN" dirty="0"/>
              <a:t>–</a:t>
            </a:r>
            <a:r>
              <a:rPr lang="en-US" dirty="0"/>
              <a:t> Don't repeat yourself</a:t>
            </a:r>
          </a:p>
          <a:p>
            <a:r>
              <a:rPr lang="en-US" dirty="0"/>
              <a:t>Suggested tools</a:t>
            </a:r>
          </a:p>
          <a:p>
            <a:pPr lvl="1"/>
            <a:r>
              <a:rPr lang="en-US" dirty="0"/>
              <a:t>Microsoft Office</a:t>
            </a:r>
          </a:p>
          <a:p>
            <a:pPr lvl="1"/>
            <a:r>
              <a:rPr lang="en-US" dirty="0" err="1"/>
              <a:t>Atlassian</a:t>
            </a:r>
            <a:r>
              <a:rPr lang="en-US" dirty="0"/>
              <a:t> Confluence</a:t>
            </a:r>
          </a:p>
        </p:txBody>
      </p:sp>
    </p:spTree>
    <p:extLst>
      <p:ext uri="{BB962C8B-B14F-4D97-AF65-F5344CB8AC3E}">
        <p14:creationId xmlns:p14="http://schemas.microsoft.com/office/powerpoint/2010/main" val="14537162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Let's walkthrough some sample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4539562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keith.wedinger@improving.com</a:t>
            </a:r>
            <a:endParaRPr lang="en-US" dirty="0"/>
          </a:p>
          <a:p>
            <a:r>
              <a:rPr lang="en-US" dirty="0"/>
              <a:t>Twitter: @jkwuc89</a:t>
            </a:r>
          </a:p>
          <a:p>
            <a:r>
              <a:rPr lang="en-US" dirty="0"/>
              <a:t>Blog:</a:t>
            </a:r>
            <a:br>
              <a:rPr lang="en-US" dirty="0"/>
            </a:br>
            <a:r>
              <a:rPr lang="en-US" dirty="0">
                <a:hlinkClick r:id="rId2"/>
              </a:rPr>
              <a:t>https://jkwuc89.github.io</a:t>
            </a:r>
            <a:endParaRPr lang="en-US" dirty="0"/>
          </a:p>
          <a:p>
            <a:r>
              <a:rPr lang="en-US" dirty="0"/>
              <a:t>LinkedIn: </a:t>
            </a:r>
            <a:r>
              <a:rPr lang="en-US" dirty="0">
                <a:hlinkClick r:id="rId3"/>
              </a:rPr>
              <a:t>https://www.linkedin.com/in/kwedinger</a:t>
            </a:r>
            <a:endParaRPr lang="en-US" dirty="0"/>
          </a:p>
          <a:p>
            <a:r>
              <a:rPr lang="en-US" dirty="0" err="1"/>
              <a:t>GitHub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4"/>
              </a:rPr>
              <a:t>https://github.com/jkwuc89</a:t>
            </a:r>
            <a:endParaRPr lang="en-US" dirty="0"/>
          </a:p>
          <a:p>
            <a:r>
              <a:rPr lang="en-US" dirty="0"/>
              <a:t>This presentation:</a:t>
            </a:r>
            <a:br>
              <a:rPr lang="en-US" dirty="0"/>
            </a:br>
            <a:r>
              <a:rPr lang="en-US" dirty="0">
                <a:hlinkClick r:id="rId5"/>
              </a:rPr>
              <a:t>https://</a:t>
            </a:r>
            <a:r>
              <a:rPr lang="en-US" dirty="0" err="1">
                <a:hlinkClick r:id="rId5"/>
              </a:rPr>
              <a:t>goo.gl</a:t>
            </a:r>
            <a:r>
              <a:rPr lang="en-US" dirty="0">
                <a:hlinkClick r:id="rId5"/>
              </a:rPr>
              <a:t>/H4wvrg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32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Why do we need this?</a:t>
            </a:r>
          </a:p>
          <a:p>
            <a:r>
              <a:rPr lang="en-US" dirty="0"/>
              <a:t>Story Time</a:t>
            </a:r>
          </a:p>
          <a:p>
            <a:r>
              <a:rPr lang="en-US" dirty="0"/>
              <a:t>Guidelines</a:t>
            </a:r>
          </a:p>
          <a:p>
            <a:r>
              <a:rPr lang="en-US" dirty="0"/>
              <a:t>Goals</a:t>
            </a:r>
          </a:p>
          <a:p>
            <a:r>
              <a:rPr lang="en-US" dirty="0"/>
              <a:t>What needs to be covered?</a:t>
            </a:r>
          </a:p>
          <a:p>
            <a:r>
              <a:rPr lang="en-US" dirty="0"/>
              <a:t>Who writes and maintains this?</a:t>
            </a:r>
          </a:p>
          <a:p>
            <a:r>
              <a:rPr lang="en-US" dirty="0"/>
              <a:t>How do you write it?</a:t>
            </a:r>
          </a:p>
          <a:p>
            <a:r>
              <a:rPr lang="en-US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188171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28+ year career (I'm getting old)</a:t>
            </a:r>
          </a:p>
          <a:p>
            <a:r>
              <a:rPr lang="en-US" dirty="0"/>
              <a:t>Several development projects for multiple companies</a:t>
            </a:r>
          </a:p>
          <a:p>
            <a:pPr lvl="1"/>
            <a:r>
              <a:rPr lang="en-US" dirty="0"/>
              <a:t>IBM, Lexmark, Diebold, Limited Brands, Sterling Commerce, IBM (again), Leading EDJE, Crown Equipment Corp, Wendy's, Improving, Ohio State, Abercrombie &amp; Fitch</a:t>
            </a:r>
          </a:p>
          <a:p>
            <a:r>
              <a:rPr lang="en-US" dirty="0"/>
              <a:t>Worked on several projects with effective documentation 😃</a:t>
            </a:r>
          </a:p>
          <a:p>
            <a:r>
              <a:rPr lang="en-US" dirty="0"/>
              <a:t>Worked on several projects where there was little to no documentation (and wrote docs for them)😢</a:t>
            </a:r>
          </a:p>
          <a:p>
            <a:r>
              <a:rPr lang="en-US" dirty="0"/>
              <a:t>Who are you?</a:t>
            </a:r>
          </a:p>
        </p:txBody>
      </p:sp>
    </p:spTree>
    <p:extLst>
      <p:ext uri="{BB962C8B-B14F-4D97-AF65-F5344CB8AC3E}">
        <p14:creationId xmlns:p14="http://schemas.microsoft.com/office/powerpoint/2010/main" val="836982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About Improving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4300" dirty="0"/>
              <a:t>Creating a great place to work by</a:t>
            </a:r>
            <a:r>
              <a:rPr lang="en-US" dirty="0"/>
              <a:t> </a:t>
            </a:r>
          </a:p>
          <a:p>
            <a:pPr fontAlgn="auto"/>
            <a:r>
              <a:rPr lang="en-US" dirty="0"/>
              <a:t>Cultivating an environment that fosters authentic and long term professional relationships </a:t>
            </a:r>
          </a:p>
          <a:p>
            <a:pPr fontAlgn="auto"/>
            <a:r>
              <a:rPr lang="en-US" dirty="0"/>
              <a:t>Sharing the success and accomplishments of the company </a:t>
            </a:r>
          </a:p>
          <a:p>
            <a:pPr fontAlgn="auto"/>
            <a:r>
              <a:rPr lang="en-US" dirty="0"/>
              <a:t>Promoting open and honest communication </a:t>
            </a:r>
          </a:p>
          <a:p>
            <a:pPr fontAlgn="auto"/>
            <a:r>
              <a:rPr lang="en-US" dirty="0"/>
              <a:t>Providing creative ways for each of us to learn and grow </a:t>
            </a:r>
          </a:p>
          <a:p>
            <a:pPr fontAlgn="auto"/>
            <a:r>
              <a:rPr lang="en-US" dirty="0"/>
              <a:t>Encouraging a positive atmosphere which is both friendly and fun</a:t>
            </a:r>
          </a:p>
          <a:p>
            <a:pPr fontAlgn="auto"/>
            <a:r>
              <a:rPr lang="en-US" dirty="0"/>
              <a:t>We </a:t>
            </a:r>
            <a:r>
              <a:rPr lang="en-US"/>
              <a:t>are hiring!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0896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82F26-A757-624D-8961-35EA1E30F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Dude?!?!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DBFEC-0883-E14C-B3AA-CB3FE4EE5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57728B-A314-3247-8573-E9507DAE14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018" y="1143000"/>
            <a:ext cx="4525963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1894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Why do we need this?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2016 Stack Overflow Developer Survey</a:t>
            </a:r>
          </a:p>
          <a:p>
            <a:pPr lvl="1"/>
            <a:r>
              <a:rPr lang="en-US" dirty="0"/>
              <a:t>http://</a:t>
            </a:r>
            <a:r>
              <a:rPr lang="en-US" dirty="0" err="1"/>
              <a:t>stackoverflow.com</a:t>
            </a:r>
            <a:r>
              <a:rPr lang="en-US" dirty="0"/>
              <a:t>/research/developer-survey-2016#work-challenges-at-work</a:t>
            </a:r>
          </a:p>
          <a:p>
            <a:pPr lvl="1"/>
            <a:r>
              <a:rPr lang="en-US" dirty="0"/>
              <a:t>Poor documentation is #2 challenge</a:t>
            </a:r>
          </a:p>
          <a:p>
            <a:pPr lvl="1"/>
            <a:r>
              <a:rPr lang="en-US" dirty="0"/>
              <a:t>Inefficient Development Processes is #4 challenge</a:t>
            </a:r>
          </a:p>
          <a:p>
            <a:r>
              <a:rPr lang="en-US" dirty="0"/>
              <a:t>Avoid getting "hit by a bus"</a:t>
            </a:r>
          </a:p>
          <a:p>
            <a:r>
              <a:rPr lang="en-US" dirty="0"/>
              <a:t>This WILL save significant time! ⏱</a:t>
            </a:r>
          </a:p>
          <a:p>
            <a:r>
              <a:rPr lang="en-US" dirty="0"/>
              <a:t>Story time from my own experiences</a:t>
            </a:r>
          </a:p>
        </p:txBody>
      </p:sp>
    </p:spTree>
    <p:extLst>
      <p:ext uri="{BB962C8B-B14F-4D97-AF65-F5344CB8AC3E}">
        <p14:creationId xmlns:p14="http://schemas.microsoft.com/office/powerpoint/2010/main" val="606202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125E0-1D18-D746-A2DD-C0D803ED5A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Story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2C2FE0-7B37-B246-9302-3DD8E55BDE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Onboarding a new developer...</a:t>
            </a:r>
          </a:p>
          <a:p>
            <a:r>
              <a:rPr lang="en-US" dirty="0"/>
              <a:t>Production support...</a:t>
            </a:r>
          </a:p>
          <a:p>
            <a:r>
              <a:rPr lang="en-US" dirty="0"/>
              <a:t>"Subject matter expert" suddenly leaves...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E47C2A-C1A3-524C-9B82-606A51447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0006" y="3429000"/>
            <a:ext cx="2925940" cy="269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818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Get new teams members up to speed quickly</a:t>
            </a:r>
          </a:p>
          <a:p>
            <a:r>
              <a:rPr lang="en-US" dirty="0"/>
              <a:t>Keep current team members up to date with project changes</a:t>
            </a:r>
          </a:p>
          <a:p>
            <a:r>
              <a:rPr lang="en-US" dirty="0"/>
              <a:t>Project release cadence</a:t>
            </a:r>
          </a:p>
          <a:p>
            <a:r>
              <a:rPr lang="en-US" dirty="0"/>
              <a:t>Project review and verification</a:t>
            </a:r>
          </a:p>
          <a:p>
            <a:r>
              <a:rPr lang="en-US" dirty="0"/>
              <a:t>Transition ongoing development and support to the client or to your support organization</a:t>
            </a:r>
          </a:p>
          <a:p>
            <a:r>
              <a:rPr lang="en-US" b="1" u="sng" dirty="0"/>
              <a:t>Documentation is part of your software deliverable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0052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Be specific and limit options</a:t>
            </a:r>
          </a:p>
          <a:p>
            <a:pPr lvl="1"/>
            <a:r>
              <a:rPr lang="en-US" dirty="0"/>
              <a:t>Ambiguity is </a:t>
            </a:r>
            <a:r>
              <a:rPr lang="en-US" b="1" u="sng" dirty="0">
                <a:solidFill>
                  <a:srgbClr val="FF0000"/>
                </a:solidFill>
              </a:rPr>
              <a:t>BAD</a:t>
            </a:r>
            <a:r>
              <a:rPr lang="en-US" dirty="0">
                <a:solidFill>
                  <a:srgbClr val="FF0000"/>
                </a:solidFill>
              </a:rPr>
              <a:t> 🤔</a:t>
            </a:r>
          </a:p>
          <a:p>
            <a:pPr lvl="1"/>
            <a:r>
              <a:rPr lang="en-US" dirty="0"/>
              <a:t>Multiple options </a:t>
            </a:r>
            <a:r>
              <a:rPr lang="en-US" b="1" u="sng" dirty="0">
                <a:solidFill>
                  <a:srgbClr val="FF0000"/>
                </a:solidFill>
              </a:rPr>
              <a:t>can be worse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dirty="0"/>
              <a:t>😳</a:t>
            </a:r>
            <a:endParaRPr lang="en-US" b="1" u="sng" dirty="0">
              <a:solidFill>
                <a:srgbClr val="FF0000"/>
              </a:solidFill>
            </a:endParaRPr>
          </a:p>
          <a:p>
            <a:pPr lvl="1"/>
            <a:r>
              <a:rPr lang="en-US" dirty="0"/>
              <a:t>Helps eliminate "it works on my machine" ☹️</a:t>
            </a:r>
          </a:p>
          <a:p>
            <a:r>
              <a:rPr lang="en-US" dirty="0"/>
              <a:t>Provide </a:t>
            </a:r>
            <a:r>
              <a:rPr lang="en-US" b="1" u="sng" dirty="0"/>
              <a:t>working</a:t>
            </a:r>
            <a:r>
              <a:rPr lang="en-US" dirty="0"/>
              <a:t> download links for all required software</a:t>
            </a:r>
          </a:p>
          <a:p>
            <a:r>
              <a:rPr lang="en-US" dirty="0"/>
              <a:t>Provide </a:t>
            </a:r>
            <a:r>
              <a:rPr lang="en-US" b="1" u="sng" dirty="0"/>
              <a:t>working</a:t>
            </a:r>
            <a:r>
              <a:rPr lang="en-US" dirty="0"/>
              <a:t> links for all online tools</a:t>
            </a:r>
          </a:p>
          <a:p>
            <a:r>
              <a:rPr lang="en-US" dirty="0"/>
              <a:t>Provide installation and access instructions for all software, servers, databases and tools</a:t>
            </a:r>
          </a:p>
          <a:p>
            <a:r>
              <a:rPr lang="en-US" dirty="0"/>
              <a:t>Provide license request instructions as needed</a:t>
            </a:r>
          </a:p>
          <a:p>
            <a:r>
              <a:rPr lang="en-US" dirty="0"/>
              <a:t>Use a document format that is easily editable and shareable</a:t>
            </a:r>
          </a:p>
          <a:p>
            <a:r>
              <a:rPr lang="en-US" dirty="0"/>
              <a:t>Adhere to DRY principle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371180"/>
      </p:ext>
    </p:extLst>
  </p:cSld>
  <p:clrMapOvr>
    <a:masterClrMapping/>
  </p:clrMapOvr>
</p:sld>
</file>

<file path=ppt/theme/theme1.xml><?xml version="1.0" encoding="utf-8"?>
<a:theme xmlns:a="http://schemas.openxmlformats.org/drawingml/2006/main" name="Improving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Improving" id="{0BDF00FC-F4C4-8E46-A463-686374C200E4}" vid="{A3ED9CF2-64F0-244F-9E83-8257167EDEF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Improving</Template>
  <TotalTime>1488</TotalTime>
  <Words>868</Words>
  <Application>Microsoft Macintosh PowerPoint</Application>
  <PresentationFormat>On-screen Show (4:3)</PresentationFormat>
  <Paragraphs>132</Paragraphs>
  <Slides>18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Mangal</vt:lpstr>
      <vt:lpstr>Improving</vt:lpstr>
      <vt:lpstr>Living on borrowed time; or Dude, where are the docs?</vt:lpstr>
      <vt:lpstr>Agenda</vt:lpstr>
      <vt:lpstr>Introduction</vt:lpstr>
      <vt:lpstr>About Improving</vt:lpstr>
      <vt:lpstr>Dude?!?!</vt:lpstr>
      <vt:lpstr>Why do we need this?</vt:lpstr>
      <vt:lpstr>Story Time</vt:lpstr>
      <vt:lpstr>Goals</vt:lpstr>
      <vt:lpstr>Guidelines</vt:lpstr>
      <vt:lpstr>What needs to be covered?</vt:lpstr>
      <vt:lpstr>What needs to be covered?</vt:lpstr>
      <vt:lpstr>What needs to be covered?</vt:lpstr>
      <vt:lpstr>What needs to be covered? </vt:lpstr>
      <vt:lpstr>What needs to be covered?</vt:lpstr>
      <vt:lpstr>Who writes and maintains this?</vt:lpstr>
      <vt:lpstr>How do you write it?</vt:lpstr>
      <vt:lpstr>Examples</vt:lpstr>
      <vt:lpstr>Questions</vt:lpstr>
    </vt:vector>
  </TitlesOfParts>
  <Company/>
  <LinksUpToDate>false</LinksUpToDate>
  <SharedDoc>false</SharedDoc>
  <HyperlinksChanged>false</HyperlinksChanged>
  <AppVersion>16.0006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Effectively Documenting your Development Project</dc:title>
  <dc:creator>KEITH WEDINGER</dc:creator>
  <cp:lastModifiedBy>KEITH WEDINGER</cp:lastModifiedBy>
  <cp:revision>80</cp:revision>
  <cp:lastPrinted>2015-07-29T01:18:55Z</cp:lastPrinted>
  <dcterms:created xsi:type="dcterms:W3CDTF">2015-12-04T19:57:40Z</dcterms:created>
  <dcterms:modified xsi:type="dcterms:W3CDTF">2017-10-14T14:02:52Z</dcterms:modified>
</cp:coreProperties>
</file>