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121" r:id="rId1"/>
  </p:sldMasterIdLst>
  <p:notesMasterIdLst>
    <p:notesMasterId r:id="rId15"/>
  </p:notesMasterIdLst>
  <p:handoutMasterIdLst>
    <p:handoutMasterId r:id="rId16"/>
  </p:handoutMasterIdLst>
  <p:sldIdLst>
    <p:sldId id="274" r:id="rId2"/>
    <p:sldId id="257" r:id="rId3"/>
    <p:sldId id="266" r:id="rId4"/>
    <p:sldId id="258" r:id="rId5"/>
    <p:sldId id="275" r:id="rId6"/>
    <p:sldId id="272" r:id="rId7"/>
    <p:sldId id="261" r:id="rId8"/>
    <p:sldId id="262" r:id="rId9"/>
    <p:sldId id="265" r:id="rId10"/>
    <p:sldId id="273" r:id="rId11"/>
    <p:sldId id="270" r:id="rId12"/>
    <p:sldId id="271" r:id="rId13"/>
    <p:sldId id="269" r:id="rId14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EAF6"/>
    <a:srgbClr val="FDFFFD"/>
    <a:srgbClr val="FFFDF0"/>
    <a:srgbClr val="FFFEF1"/>
    <a:srgbClr val="FFFFF2"/>
    <a:srgbClr val="0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239" autoAdjust="0"/>
    <p:restoredTop sz="94474" autoAdjust="0"/>
  </p:normalViewPr>
  <p:slideViewPr>
    <p:cSldViewPr snapToGrid="0" snapToObjects="1">
      <p:cViewPr varScale="1">
        <p:scale>
          <a:sx n="128" d="100"/>
          <a:sy n="128" d="100"/>
        </p:scale>
        <p:origin x="168" y="53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08" d="100"/>
          <a:sy n="108" d="100"/>
        </p:scale>
        <p:origin x="2704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98E617-937E-FC4A-8748-C6BABACC53FE}" type="datetimeFigureOut">
              <a:rPr lang="en-US" smtClean="0"/>
              <a:t>10/9/18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BE5334-810D-C443-935F-B933F0519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4856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C1E76F-63EC-3849-B890-E56FE4AABDB1}" type="datetimeFigureOut">
              <a:rPr lang="en-US" smtClean="0"/>
              <a:t>10/9/18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2E2218-332F-2046-8919-12C975A97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173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E2218-332F-2046-8919-12C975A973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6258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HackerRankTest</a:t>
            </a:r>
            <a:r>
              <a:rPr lang="en-US" dirty="0"/>
              <a:t> project for Java compatibility demo</a:t>
            </a:r>
          </a:p>
          <a:p>
            <a:r>
              <a:rPr lang="en-US" dirty="0"/>
              <a:t>Use </a:t>
            </a:r>
            <a:r>
              <a:rPr lang="en-US" dirty="0" err="1"/>
              <a:t>VideoGame</a:t>
            </a:r>
            <a:r>
              <a:rPr lang="en-US" dirty="0"/>
              <a:t> source in </a:t>
            </a:r>
            <a:r>
              <a:rPr lang="en-US" dirty="0" err="1"/>
              <a:t>tasktracker</a:t>
            </a:r>
            <a:r>
              <a:rPr lang="en-US" dirty="0"/>
              <a:t>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E2218-332F-2046-8919-12C975A973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134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E2218-332F-2046-8919-12C975A973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567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88825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243" y="1803405"/>
            <a:ext cx="9446339" cy="1825096"/>
          </a:xfrm>
        </p:spPr>
        <p:txBody>
          <a:bodyPr anchor="b">
            <a:normAutofit/>
          </a:bodyPr>
          <a:lstStyle>
            <a:lvl1pPr algn="l">
              <a:defRPr sz="59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243" y="3632201"/>
            <a:ext cx="9446339" cy="685800"/>
          </a:xfrm>
        </p:spPr>
        <p:txBody>
          <a:bodyPr>
            <a:normAutofit/>
          </a:bodyPr>
          <a:lstStyle>
            <a:lvl1pPr marL="0" indent="0" algn="l">
              <a:buNone/>
              <a:defRPr sz="1999"/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7501" y="4314328"/>
            <a:ext cx="2910082" cy="374642"/>
          </a:xfrm>
        </p:spPr>
        <p:txBody>
          <a:bodyPr/>
          <a:lstStyle/>
          <a:p>
            <a:fld id="{A0DB8B27-213D-1845-BA35-6CDA5CBC5B02}" type="datetime1">
              <a:rPr lang="en-US" smtClean="0"/>
              <a:t>10/9/18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243" y="4323846"/>
            <a:ext cx="6399133" cy="365125"/>
          </a:xfrm>
        </p:spPr>
        <p:txBody>
          <a:bodyPr/>
          <a:lstStyle/>
          <a:p>
            <a:r>
              <a:rPr lang="en-US"/>
              <a:t>AWS Java Lambda Functions with Kotlin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5096" y="1430867"/>
            <a:ext cx="2742486" cy="365125"/>
          </a:xfrm>
        </p:spPr>
        <p:txBody>
          <a:bodyPr/>
          <a:lstStyle/>
          <a:p>
            <a:fld id="{0B83AD45-A23C-7440-8D8F-86E64A401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60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598" y="4697361"/>
            <a:ext cx="10819216" cy="819355"/>
          </a:xfrm>
        </p:spPr>
        <p:txBody>
          <a:bodyPr anchor="b"/>
          <a:lstStyle>
            <a:lvl1pPr algn="l"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549" y="941440"/>
            <a:ext cx="10819022" cy="3478161"/>
          </a:xfrm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622" y="5516716"/>
            <a:ext cx="10817582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3A468-7FFD-8642-805A-7250196496B4}" type="datetime1">
              <a:rPr lang="en-US" smtClean="0"/>
              <a:t>10/9/18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AWS Java Lambda Functions with Kotlin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BC6B-F667-1540-8370-D056DC2C0FC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723083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88825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622" y="753533"/>
            <a:ext cx="10817582" cy="2802467"/>
          </a:xfrm>
        </p:spPr>
        <p:txBody>
          <a:bodyPr anchor="ctr"/>
          <a:lstStyle>
            <a:lvl1pPr algn="l"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200" y="3649134"/>
            <a:ext cx="10127878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2417" y="381001"/>
            <a:ext cx="2910082" cy="365125"/>
          </a:xfrm>
        </p:spPr>
        <p:txBody>
          <a:bodyPr/>
          <a:lstStyle>
            <a:lvl1pPr algn="r">
              <a:defRPr/>
            </a:lvl1pPr>
          </a:lstStyle>
          <a:p>
            <a:fld id="{DD03A468-7FFD-8642-805A-7250196496B4}" type="datetime1">
              <a:rPr lang="en-US" smtClean="0"/>
              <a:t>10/9/18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622" y="379942"/>
            <a:ext cx="6989671" cy="365125"/>
          </a:xfrm>
        </p:spPr>
        <p:txBody>
          <a:bodyPr/>
          <a:lstStyle/>
          <a:p>
            <a:r>
              <a:rPr lang="en-US"/>
              <a:t>AWS Java Lambda Functions with Kotlin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59623" y="381001"/>
            <a:ext cx="643580" cy="365125"/>
          </a:xfrm>
        </p:spPr>
        <p:txBody>
          <a:bodyPr/>
          <a:lstStyle/>
          <a:p>
            <a:fld id="{ABCABC6B-F667-1540-8370-D056DC2C0FC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602577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88825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201" y="753534"/>
            <a:ext cx="10148889" cy="2604495"/>
          </a:xfrm>
        </p:spPr>
        <p:txBody>
          <a:bodyPr anchor="ctr"/>
          <a:lstStyle>
            <a:lvl1pPr algn="l"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525" y="3365557"/>
            <a:ext cx="9590238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201" y="3959863"/>
            <a:ext cx="10148889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2417" y="381001"/>
            <a:ext cx="2910082" cy="365125"/>
          </a:xfrm>
        </p:spPr>
        <p:txBody>
          <a:bodyPr/>
          <a:lstStyle>
            <a:lvl1pPr algn="r">
              <a:defRPr/>
            </a:lvl1pPr>
          </a:lstStyle>
          <a:p>
            <a:fld id="{DD03A468-7FFD-8642-805A-7250196496B4}" type="datetime1">
              <a:rPr lang="en-US" smtClean="0"/>
              <a:t>10/9/18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622" y="379942"/>
            <a:ext cx="6989671" cy="365125"/>
          </a:xfrm>
        </p:spPr>
        <p:txBody>
          <a:bodyPr/>
          <a:lstStyle/>
          <a:p>
            <a:r>
              <a:rPr lang="en-US"/>
              <a:t>AWS Java Lambda Functions with Kotlin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59623" y="381001"/>
            <a:ext cx="643580" cy="365125"/>
          </a:xfrm>
        </p:spPr>
        <p:txBody>
          <a:bodyPr/>
          <a:lstStyle/>
          <a:p>
            <a:fld id="{ABCABC6B-F667-1540-8370-D056DC2C0FC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126" y="933450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9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1370" y="2701290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8790332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88825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228" y="1124702"/>
            <a:ext cx="10143544" cy="2511835"/>
          </a:xfrm>
        </p:spPr>
        <p:txBody>
          <a:bodyPr anchor="b"/>
          <a:lstStyle>
            <a:lvl1pPr algn="l"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200" y="3648316"/>
            <a:ext cx="10142012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2417" y="378884"/>
            <a:ext cx="2910082" cy="365125"/>
          </a:xfrm>
        </p:spPr>
        <p:txBody>
          <a:bodyPr/>
          <a:lstStyle>
            <a:lvl1pPr algn="r">
              <a:defRPr/>
            </a:lvl1pPr>
          </a:lstStyle>
          <a:p>
            <a:fld id="{DD03A468-7FFD-8642-805A-7250196496B4}" type="datetime1">
              <a:rPr lang="en-US" smtClean="0"/>
              <a:t>10/9/18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622" y="378884"/>
            <a:ext cx="6989671" cy="365125"/>
          </a:xfrm>
        </p:spPr>
        <p:txBody>
          <a:bodyPr/>
          <a:lstStyle/>
          <a:p>
            <a:r>
              <a:rPr lang="en-US"/>
              <a:t>AWS Java Lambda Functions with Kotlin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59623" y="381001"/>
            <a:ext cx="643580" cy="365125"/>
          </a:xfrm>
        </p:spPr>
        <p:txBody>
          <a:bodyPr/>
          <a:lstStyle/>
          <a:p>
            <a:fld id="{ABCABC6B-F667-1540-8370-D056DC2C0FC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992765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4846" y="762000"/>
            <a:ext cx="8608357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621" y="2202080"/>
            <a:ext cx="3455532" cy="617320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620" y="2904565"/>
            <a:ext cx="34555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7662" y="2201333"/>
            <a:ext cx="3455532" cy="626534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5721" y="2904067"/>
            <a:ext cx="34555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03" y="2192866"/>
            <a:ext cx="3455532" cy="626534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49704" y="2904565"/>
            <a:ext cx="34555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3A468-7FFD-8642-805A-7250196496B4}" type="datetime1">
              <a:rPr lang="en-US" smtClean="0"/>
              <a:t>10/9/18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AWS Java Lambda Functions with Kotlin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BC6B-F667-1540-8370-D056DC2C0FC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137516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4846" y="762000"/>
            <a:ext cx="8608357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439" y="4191001"/>
            <a:ext cx="3450683" cy="682765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439" y="2362200"/>
            <a:ext cx="345068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439" y="4873765"/>
            <a:ext cx="3450683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3124" y="4191001"/>
            <a:ext cx="3448037" cy="682765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3124" y="2362200"/>
            <a:ext cx="344803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3125" y="4873764"/>
            <a:ext cx="3448037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7635" y="4191001"/>
            <a:ext cx="3455569" cy="682765"/>
          </a:xfrm>
        </p:spPr>
        <p:txBody>
          <a:bodyPr anchor="b">
            <a:noAutofit/>
          </a:bodyPr>
          <a:lstStyle>
            <a:lvl1pPr marL="0" indent="0">
              <a:buNone/>
              <a:defRPr sz="23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7759" y="2362200"/>
            <a:ext cx="344698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063" indent="0">
              <a:buNone/>
              <a:defRPr sz="1600"/>
            </a:lvl2pPr>
            <a:lvl3pPr marL="914126" indent="0">
              <a:buNone/>
              <a:defRPr sz="1600"/>
            </a:lvl3pPr>
            <a:lvl4pPr marL="1371189" indent="0">
              <a:buNone/>
              <a:defRPr sz="1600"/>
            </a:lvl4pPr>
            <a:lvl5pPr marL="1828251" indent="0">
              <a:buNone/>
              <a:defRPr sz="1600"/>
            </a:lvl5pPr>
            <a:lvl6pPr marL="2285314" indent="0">
              <a:buNone/>
              <a:defRPr sz="1600"/>
            </a:lvl6pPr>
            <a:lvl7pPr marL="2742377" indent="0">
              <a:buNone/>
              <a:defRPr sz="1600"/>
            </a:lvl7pPr>
            <a:lvl8pPr marL="3199440" indent="0">
              <a:buNone/>
              <a:defRPr sz="1600"/>
            </a:lvl8pPr>
            <a:lvl9pPr marL="3656503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7635" y="4873762"/>
            <a:ext cx="3451546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3A468-7FFD-8642-805A-7250196496B4}" type="datetime1">
              <a:rPr lang="en-US" smtClean="0"/>
              <a:t>10/9/18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AWS Java Lambda Functions with Kotlin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BC6B-F667-1540-8370-D056DC2C0FC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771910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622" y="2194560"/>
            <a:ext cx="10817582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3A468-7FFD-8642-805A-7250196496B4}" type="datetime1">
              <a:rPr lang="en-US" smtClean="0"/>
              <a:t>10/9/18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AWS Java Lambda Functions with Kotlin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BC6B-F667-1540-8370-D056DC2C0FC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013986"/>
      </p:ext>
    </p:extLst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88825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6339" y="745067"/>
            <a:ext cx="2056864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200" y="745068"/>
            <a:ext cx="8202064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2417" y="379942"/>
            <a:ext cx="2910082" cy="365125"/>
          </a:xfrm>
        </p:spPr>
        <p:txBody>
          <a:bodyPr/>
          <a:lstStyle>
            <a:lvl1pPr algn="r">
              <a:defRPr/>
            </a:lvl1pPr>
          </a:lstStyle>
          <a:p>
            <a:fld id="{DD03A468-7FFD-8642-805A-7250196496B4}" type="datetime1">
              <a:rPr lang="en-US" smtClean="0"/>
              <a:t>10/9/18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622" y="381001"/>
            <a:ext cx="6989671" cy="365125"/>
          </a:xfrm>
        </p:spPr>
        <p:txBody>
          <a:bodyPr/>
          <a:lstStyle/>
          <a:p>
            <a:r>
              <a:rPr lang="en-US"/>
              <a:t>AWS Java Lambda Functions with Kotlin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59623" y="381001"/>
            <a:ext cx="643580" cy="365125"/>
          </a:xfrm>
        </p:spPr>
        <p:txBody>
          <a:bodyPr/>
          <a:lstStyle/>
          <a:p>
            <a:fld id="{ABCABC6B-F667-1540-8370-D056DC2C0FC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777386"/>
      </p:ext>
    </p:extLst>
  </p:cSld>
  <p:clrMapOvr>
    <a:masterClrMapping/>
  </p:clrMapOvr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89325" y="169154"/>
            <a:ext cx="11631346" cy="654576"/>
          </a:xfrm>
        </p:spPr>
        <p:txBody>
          <a:bodyPr>
            <a:normAutofit/>
          </a:bodyPr>
          <a:lstStyle>
            <a:lvl1pPr>
              <a:defRPr sz="3600" b="1" i="0" baseline="0">
                <a:solidFill>
                  <a:schemeClr val="tx1"/>
                </a:solidFill>
                <a:latin typeface="+mj-lt"/>
                <a:ea typeface="Tahoma" charset="0"/>
                <a:cs typeface="Tahoma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5" hasCustomPrompt="1"/>
          </p:nvPr>
        </p:nvSpPr>
        <p:spPr>
          <a:xfrm>
            <a:off x="289325" y="823731"/>
            <a:ext cx="11631346" cy="340973"/>
          </a:xfrm>
        </p:spPr>
        <p:txBody>
          <a:bodyPr>
            <a:normAutofit/>
          </a:bodyPr>
          <a:lstStyle>
            <a:lvl1pPr marL="0" indent="0" algn="l">
              <a:buNone/>
              <a:defRPr sz="1600" b="0" i="0">
                <a:solidFill>
                  <a:schemeClr val="tx1"/>
                </a:solidFill>
                <a:latin typeface="+mn-lt"/>
                <a:ea typeface="Tahoma" charset="0"/>
                <a:cs typeface="Tahoma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 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251262" y="6356352"/>
            <a:ext cx="12104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9933F-E581-284D-9F44-23CAF5A7BE8E}" type="datetime1">
              <a:rPr lang="en-US" smtClean="0"/>
              <a:t>10/9/18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53350" y="6356352"/>
            <a:ext cx="77716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AWS Java Lambda Functions with Kotlin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9325" y="6356352"/>
            <a:ext cx="7702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ABCABC6B-F667-1540-8370-D056DC2C0FCE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6456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90963" y="1295401"/>
            <a:ext cx="9034069" cy="453722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289325" y="169154"/>
            <a:ext cx="11631346" cy="654576"/>
          </a:xfrm>
        </p:spPr>
        <p:txBody>
          <a:bodyPr>
            <a:normAutofit/>
          </a:bodyPr>
          <a:lstStyle>
            <a:lvl1pPr>
              <a:defRPr sz="3600" b="1" i="0" baseline="0">
                <a:solidFill>
                  <a:schemeClr val="tx1"/>
                </a:solidFill>
                <a:latin typeface="+mj-lt"/>
                <a:ea typeface="Tahoma" charset="0"/>
                <a:cs typeface="Tahoma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5" hasCustomPrompt="1"/>
          </p:nvPr>
        </p:nvSpPr>
        <p:spPr>
          <a:xfrm>
            <a:off x="289325" y="823731"/>
            <a:ext cx="11631346" cy="340973"/>
          </a:xfrm>
        </p:spPr>
        <p:txBody>
          <a:bodyPr>
            <a:normAutofit/>
          </a:bodyPr>
          <a:lstStyle>
            <a:lvl1pPr marL="0" indent="0" algn="l">
              <a:buNone/>
              <a:defRPr sz="1600" b="0" i="0">
                <a:solidFill>
                  <a:schemeClr val="tx1"/>
                </a:solidFill>
                <a:latin typeface="+mn-lt"/>
                <a:ea typeface="Tahoma" charset="0"/>
                <a:cs typeface="Tahoma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 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251262" y="6356352"/>
            <a:ext cx="12104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9FB6B-7974-BC47-8B12-FCA27EBCD9A0}" type="datetime1">
              <a:rPr lang="en-US" smtClean="0"/>
              <a:t>10/9/18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53350" y="6356352"/>
            <a:ext cx="77716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AWS Java Lambda Functions with Kotlin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9325" y="6356352"/>
            <a:ext cx="7702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ABCABC6B-F667-1540-8370-D056DC2C0FCE}" type="slidenum">
              <a:rPr lang="en-US" smtClean="0"/>
              <a:pPr algn="l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3A468-7FFD-8642-805A-7250196496B4}" type="datetime1">
              <a:rPr lang="en-US" smtClean="0"/>
              <a:t>10/9/18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AWS Java Lambda Functions with Kotlin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BC6B-F667-1540-8370-D056DC2C0FC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174276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88825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622" y="753534"/>
            <a:ext cx="10817581" cy="2801935"/>
          </a:xfrm>
        </p:spPr>
        <p:txBody>
          <a:bodyPr anchor="b">
            <a:normAutofit/>
          </a:bodyPr>
          <a:lstStyle>
            <a:lvl1pPr algn="r">
              <a:defRPr sz="39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200" y="3641726"/>
            <a:ext cx="10487468" cy="955675"/>
          </a:xfrm>
        </p:spPr>
        <p:txBody>
          <a:bodyPr>
            <a:normAutofit/>
          </a:bodyPr>
          <a:lstStyle>
            <a:lvl1pPr marL="0" indent="0" algn="r">
              <a:buNone/>
              <a:defRPr sz="2199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9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2417" y="381001"/>
            <a:ext cx="2910082" cy="365125"/>
          </a:xfrm>
        </p:spPr>
        <p:txBody>
          <a:bodyPr/>
          <a:lstStyle>
            <a:lvl1pPr algn="r">
              <a:defRPr/>
            </a:lvl1pPr>
          </a:lstStyle>
          <a:p>
            <a:fld id="{3E39426D-E7B7-DA40-93F8-CA6510E6F0EE}" type="datetime1">
              <a:rPr lang="en-US" smtClean="0"/>
              <a:t>10/9/18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622" y="381002"/>
            <a:ext cx="6989671" cy="364065"/>
          </a:xfrm>
        </p:spPr>
        <p:txBody>
          <a:bodyPr/>
          <a:lstStyle/>
          <a:p>
            <a:r>
              <a:rPr lang="en-US"/>
              <a:t>AWS Java Lambda Functions with Kotlin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59623" y="381001"/>
            <a:ext cx="643580" cy="365125"/>
          </a:xfrm>
        </p:spPr>
        <p:txBody>
          <a:bodyPr/>
          <a:lstStyle/>
          <a:p>
            <a:fld id="{ABCABC6B-F667-1540-8370-D056DC2C0FC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744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621" y="2194560"/>
            <a:ext cx="5332611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3" y="2194560"/>
            <a:ext cx="5332611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3A468-7FFD-8642-805A-7250196496B4}" type="datetime1">
              <a:rPr lang="en-US" smtClean="0"/>
              <a:t>10/9/18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AWS Java Lambda Functions with Kotlin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BC6B-F667-1540-8370-D056DC2C0FC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510710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4846" y="762000"/>
            <a:ext cx="8608358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171" y="2183802"/>
            <a:ext cx="5078668" cy="823912"/>
          </a:xfrm>
        </p:spPr>
        <p:txBody>
          <a:bodyPr anchor="b">
            <a:normAutofit/>
          </a:bodyPr>
          <a:lstStyle>
            <a:lvl1pPr marL="0" indent="0">
              <a:buNone/>
              <a:defRPr sz="27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622" y="3132667"/>
            <a:ext cx="5310392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9133" y="2183802"/>
            <a:ext cx="5104070" cy="823912"/>
          </a:xfrm>
        </p:spPr>
        <p:txBody>
          <a:bodyPr anchor="b">
            <a:normAutofit/>
          </a:bodyPr>
          <a:lstStyle>
            <a:lvl1pPr marL="0" indent="0">
              <a:buNone/>
              <a:defRPr sz="2799" b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3132667"/>
            <a:ext cx="5332611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3A468-7FFD-8642-805A-7250196496B4}" type="datetime1">
              <a:rPr lang="en-US" smtClean="0"/>
              <a:t>10/9/18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AWS Java Lambda Functions with Kotlin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BC6B-F667-1540-8370-D056DC2C0FC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664533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4812C7-2D69-FD44-8352-9031E5BB8854}" type="datetime1">
              <a:rPr lang="en-US" smtClean="0"/>
              <a:t>10/9/18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AWS Java Lambda Functions with Kotlin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BC6B-F667-1540-8370-D056DC2C0FC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195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C22B3-CCBA-7E4B-9576-3F4BAADBA1E6}" type="datetime1">
              <a:rPr lang="en-US" smtClean="0"/>
              <a:t>10/9/18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AWS Java Lambda Functions with Kotlin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BC6B-F667-1540-8370-D056DC2C0FC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033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622" y="1524000"/>
            <a:ext cx="4113728" cy="1600200"/>
          </a:xfrm>
        </p:spPr>
        <p:txBody>
          <a:bodyPr anchor="b"/>
          <a:lstStyle>
            <a:lvl1pPr algn="l"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4281" y="746760"/>
            <a:ext cx="6508923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622" y="3124200"/>
            <a:ext cx="4113728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3A468-7FFD-8642-805A-7250196496B4}" type="datetime1">
              <a:rPr lang="en-US" smtClean="0"/>
              <a:t>10/9/18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AWS Java Lambda Functions with Kotlin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BC6B-F667-1540-8370-D056DC2C0FC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566539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621" y="1524000"/>
            <a:ext cx="6871450" cy="1600200"/>
          </a:xfrm>
        </p:spPr>
        <p:txBody>
          <a:bodyPr anchor="b"/>
          <a:lstStyle>
            <a:lvl1pPr algn="l"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59191" y="751242"/>
            <a:ext cx="3644013" cy="5467443"/>
          </a:xfrm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621" y="3124200"/>
            <a:ext cx="687145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23566-357D-9145-AFF5-B5286448FCC5}" type="datetime1">
              <a:rPr lang="en-US" smtClean="0"/>
              <a:t>10/9/18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AWS Java Lambda Functions with Kotlin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ABCABC6B-F667-1540-8370-D056DC2C0FCE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300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4846" y="764373"/>
            <a:ext cx="8608358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622" y="2194561"/>
            <a:ext cx="10817582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3122" y="6356351"/>
            <a:ext cx="29100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3A468-7FFD-8642-805A-7250196496B4}" type="datetime1">
              <a:rPr lang="en-US" smtClean="0"/>
              <a:t>10/9/18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621" y="6355846"/>
            <a:ext cx="77703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AWS Java Lambda Functions with Kotlin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0718" y="38100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ABC6B-F667-1540-8370-D056DC2C0FC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8093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22" r:id="rId1"/>
    <p:sldLayoutId id="2147484123" r:id="rId2"/>
    <p:sldLayoutId id="2147484124" r:id="rId3"/>
    <p:sldLayoutId id="2147484125" r:id="rId4"/>
    <p:sldLayoutId id="2147484126" r:id="rId5"/>
    <p:sldLayoutId id="2147484127" r:id="rId6"/>
    <p:sldLayoutId id="2147484128" r:id="rId7"/>
    <p:sldLayoutId id="2147484129" r:id="rId8"/>
    <p:sldLayoutId id="2147484130" r:id="rId9"/>
    <p:sldLayoutId id="2147484131" r:id="rId10"/>
    <p:sldLayoutId id="2147484132" r:id="rId11"/>
    <p:sldLayoutId id="2147484133" r:id="rId12"/>
    <p:sldLayoutId id="2147484134" r:id="rId13"/>
    <p:sldLayoutId id="2147484135" r:id="rId14"/>
    <p:sldLayoutId id="2147484136" r:id="rId15"/>
    <p:sldLayoutId id="2147484137" r:id="rId16"/>
    <p:sldLayoutId id="2147484138" r:id="rId17"/>
    <p:sldLayoutId id="2147483775" r:id="rId18"/>
    <p:sldLayoutId id="2147483773" r:id="rId19"/>
  </p:sldLayoutIdLst>
  <p:hf hdr="0"/>
  <p:txStyles>
    <p:titleStyle>
      <a:lvl1pPr algn="r" defTabSz="914126" rtl="0" eaLnBrk="1" latinLnBrk="0" hangingPunct="1">
        <a:lnSpc>
          <a:spcPct val="90000"/>
        </a:lnSpc>
        <a:spcBef>
          <a:spcPct val="0"/>
        </a:spcBef>
        <a:buNone/>
        <a:defRPr sz="3999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1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aws.amazon.com/lambda/" TargetMode="External"/><Relationship Id="rId3" Type="http://schemas.openxmlformats.org/officeDocument/2006/relationships/hyperlink" Target="https://github.com/jkwuc89/kotlinawslambda" TargetMode="External"/><Relationship Id="rId7" Type="http://schemas.openxmlformats.org/officeDocument/2006/relationships/hyperlink" Target="https://maven.apache.org/" TargetMode="External"/><Relationship Id="rId2" Type="http://schemas.openxmlformats.org/officeDocument/2006/relationships/hyperlink" Target="https://goo.gl/D223V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radle.org/" TargetMode="External"/><Relationship Id="rId11" Type="http://schemas.openxmlformats.org/officeDocument/2006/relationships/hyperlink" Target="https://docs.aws.amazon.com/lambda/latest/dg/lambda-java-how-to-create-deployment-package.html" TargetMode="External"/><Relationship Id="rId5" Type="http://schemas.openxmlformats.org/officeDocument/2006/relationships/hyperlink" Target="https://try.kotlinlang.org/" TargetMode="External"/><Relationship Id="rId10" Type="http://schemas.openxmlformats.org/officeDocument/2006/relationships/hyperlink" Target="https://docs.aws.amazon.com/lambda/latest/dg/java-handler-using-predefined-interfaces.html" TargetMode="External"/><Relationship Id="rId4" Type="http://schemas.openxmlformats.org/officeDocument/2006/relationships/hyperlink" Target="https://github.com/jkwuc89/tasktracker" TargetMode="External"/><Relationship Id="rId9" Type="http://schemas.openxmlformats.org/officeDocument/2006/relationships/hyperlink" Target="https://docs.aws.amazon.com/lambda/latest/dg/java-programming-model.html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kwedinger" TargetMode="External"/><Relationship Id="rId2" Type="http://schemas.openxmlformats.org/officeDocument/2006/relationships/hyperlink" Target="https://jkwuc89.github.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jkwuc89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oo.gl/D223VE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jkwuc89/tasktracker" TargetMode="External"/><Relationship Id="rId4" Type="http://schemas.openxmlformats.org/officeDocument/2006/relationships/hyperlink" Target="https://github.com/jkwuc89/kotlinawslambda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oot.engineering/" TargetMode="External"/><Relationship Id="rId2" Type="http://schemas.openxmlformats.org/officeDocument/2006/relationships/hyperlink" Target="https://www.joinroot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aws.amazon.com/lambda/pricin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otlin/kotlinx.serializatio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pring.io/blog/2017/01/04/introducing-kotlin-support-in-spring-framework-5-0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try.kotlinlang.org/" TargetMode="External"/><Relationship Id="rId2" Type="http://schemas.openxmlformats.org/officeDocument/2006/relationships/hyperlink" Target="https://kotlinlang.org/docs/referenc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adventofcode.com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cli/latest/userguide/installing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oo.gl/MwSrkA" TargetMode="External"/><Relationship Id="rId5" Type="http://schemas.openxmlformats.org/officeDocument/2006/relationships/hyperlink" Target="http://sdkman.io/" TargetMode="External"/><Relationship Id="rId4" Type="http://schemas.openxmlformats.org/officeDocument/2006/relationships/hyperlink" Target="https://www.getpostman.com/app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3C672-9095-724D-96F3-ACC93ACBD2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AWS Java Lambda Functions with Kotlin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94D6A3-63B7-0F41-AEC1-93E8955E25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Keith Wedinger</a:t>
            </a:r>
          </a:p>
          <a:p>
            <a:r>
              <a:rPr lang="en-US" dirty="0"/>
              <a:t>Senior Software Engineer – Root Insurance</a:t>
            </a:r>
          </a:p>
        </p:txBody>
      </p:sp>
    </p:spTree>
    <p:extLst>
      <p:ext uri="{BB962C8B-B14F-4D97-AF65-F5344CB8AC3E}">
        <p14:creationId xmlns:p14="http://schemas.microsoft.com/office/powerpoint/2010/main" val="4073406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FE4B9-8E19-3043-BE27-4533F815A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So, how do we do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A52BF-883C-E14F-8DFA-B2B8A1185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94335" indent="-342900">
              <a:buFont typeface="+mj-lt"/>
              <a:buAutoNum type="arabicPeriod"/>
            </a:pPr>
            <a:r>
              <a:rPr lang="en-US" dirty="0"/>
              <a:t>Implement the function using the predefined AWS Lambda core interface</a:t>
            </a:r>
          </a:p>
          <a:p>
            <a:pPr marL="394335" indent="-342900">
              <a:buFont typeface="+mj-lt"/>
              <a:buAutoNum type="arabicPeriod"/>
            </a:pPr>
            <a:r>
              <a:rPr lang="en-US" dirty="0"/>
              <a:t>Build the deployment package</a:t>
            </a:r>
          </a:p>
          <a:p>
            <a:pPr marL="394335" indent="-342900">
              <a:buFont typeface="+mj-lt"/>
              <a:buAutoNum type="arabicPeriod"/>
            </a:pPr>
            <a:r>
              <a:rPr lang="en-US" dirty="0"/>
              <a:t>Create a new AWS lambda function</a:t>
            </a:r>
          </a:p>
          <a:p>
            <a:pPr marL="394335" indent="-342900">
              <a:buFont typeface="+mj-lt"/>
              <a:buAutoNum type="arabicPeriod"/>
            </a:pPr>
            <a:r>
              <a:rPr lang="en-US" dirty="0"/>
              <a:t>Upload the deployment package to AWS</a:t>
            </a:r>
          </a:p>
          <a:p>
            <a:pPr marL="394335" indent="-342900">
              <a:buFont typeface="+mj-lt"/>
              <a:buAutoNum type="arabicPeriod"/>
            </a:pPr>
            <a:r>
              <a:rPr lang="en-US" dirty="0"/>
              <a:t>Test the function</a:t>
            </a:r>
          </a:p>
          <a:p>
            <a:pPr marL="394335" indent="-342900">
              <a:buFont typeface="+mj-lt"/>
              <a:buAutoNum type="arabicPeriod"/>
            </a:pPr>
            <a:r>
              <a:rPr lang="en-US" dirty="0"/>
              <a:t>BONUS: Configure and execute REST API wrapper for the lambda function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FEDB8324-FAF9-A74C-8961-BC4E3DB48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E730C-6F03-F84C-944B-1C568222F063}" type="datetime1">
              <a:rPr lang="en-US" smtClean="0"/>
              <a:t>10/9/18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EBE206F-0326-CC46-B76C-2445D5E5B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AWS Java Lambda Functions with Kotlin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F7B488E-317A-564B-B78C-A12AEA87A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BC6B-F667-1540-8370-D056DC2C0FC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077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7D5F0-355A-C845-A929-8F23CA86A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So, how do we do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467B1-D15E-A444-907D-026A04681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Let’s do this! (demo / code walkthrough)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2746321-7BAA-914D-B5E6-2DD55C3D8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7FE3F-9686-E74E-A1C5-774AE4FD679D}" type="datetime1">
              <a:rPr lang="en-US" smtClean="0"/>
              <a:t>10/9/18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2A48E94-4EDC-D24B-A977-EF0FFA42D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AWS Java Lambda Functions with Kotlin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8776032-7E0B-B442-B066-78B12D8C1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BC6B-F667-1540-8370-D056DC2C0FC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210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B2F82-0D62-FF4F-A850-9372C7C1D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C6424-1019-BB43-86AA-8BD2FD87B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600" dirty="0"/>
              <a:t>This Presentation:</a:t>
            </a:r>
            <a:br>
              <a:rPr lang="en-US" sz="1600" dirty="0"/>
            </a:br>
            <a:r>
              <a:rPr lang="en-US" sz="1600" dirty="0">
                <a:hlinkClick r:id="rId2"/>
              </a:rPr>
              <a:t>https://goo.gl/D223VE</a:t>
            </a:r>
            <a:endParaRPr lang="en-US" sz="1600" dirty="0"/>
          </a:p>
          <a:p>
            <a:r>
              <a:rPr lang="en-US" sz="1600" dirty="0" err="1"/>
              <a:t>Github</a:t>
            </a:r>
            <a:r>
              <a:rPr lang="en-US" sz="1600" dirty="0"/>
              <a:t> repositories:</a:t>
            </a:r>
          </a:p>
          <a:p>
            <a:pPr lvl="1"/>
            <a:r>
              <a:rPr lang="en-US" sz="1450" dirty="0"/>
              <a:t>Lambda Function: </a:t>
            </a:r>
            <a:r>
              <a:rPr lang="en-US" sz="1450" dirty="0">
                <a:hlinkClick r:id="rId3"/>
              </a:rPr>
              <a:t>https://github.com/jkwuc89/kotlinawslambda</a:t>
            </a:r>
            <a:endParaRPr lang="en-US" sz="1450" dirty="0"/>
          </a:p>
          <a:p>
            <a:pPr lvl="1"/>
            <a:r>
              <a:rPr lang="en-US" sz="1450" dirty="0" err="1"/>
              <a:t>TaskTracker</a:t>
            </a:r>
            <a:r>
              <a:rPr lang="en-US" sz="1450" dirty="0"/>
              <a:t>: </a:t>
            </a:r>
            <a:r>
              <a:rPr lang="en-US" sz="1450" dirty="0">
                <a:hlinkClick r:id="rId4"/>
              </a:rPr>
              <a:t>https://github.com/jkwuc89/tasktracker</a:t>
            </a:r>
            <a:endParaRPr lang="en-US" sz="1450" dirty="0"/>
          </a:p>
          <a:p>
            <a:r>
              <a:rPr lang="en-US" sz="1600" dirty="0"/>
              <a:t>Try Kotlin:</a:t>
            </a:r>
            <a:br>
              <a:rPr lang="en-US" sz="1600" dirty="0"/>
            </a:br>
            <a:r>
              <a:rPr lang="en-US" sz="1600" dirty="0">
                <a:hlinkClick r:id="rId5"/>
              </a:rPr>
              <a:t>https://try.kotlinlang.org</a:t>
            </a:r>
            <a:endParaRPr lang="en-US" sz="1600" dirty="0"/>
          </a:p>
          <a:p>
            <a:r>
              <a:rPr lang="en-US" sz="1600" dirty="0"/>
              <a:t>Gradle:</a:t>
            </a:r>
            <a:br>
              <a:rPr lang="en-US" sz="1600" dirty="0"/>
            </a:br>
            <a:r>
              <a:rPr lang="en-US" sz="1600" dirty="0">
                <a:hlinkClick r:id="rId6"/>
              </a:rPr>
              <a:t>https://gradle.org</a:t>
            </a:r>
            <a:endParaRPr lang="en-US" sz="1600" dirty="0"/>
          </a:p>
          <a:p>
            <a:r>
              <a:rPr lang="en-US" sz="1600" dirty="0"/>
              <a:t>Maven:</a:t>
            </a:r>
            <a:br>
              <a:rPr lang="en-US" sz="1600" dirty="0"/>
            </a:br>
            <a:r>
              <a:rPr lang="en-US" sz="1600" dirty="0">
                <a:hlinkClick r:id="rId7"/>
              </a:rPr>
              <a:t>https://maven.apache.org</a:t>
            </a:r>
            <a:endParaRPr lang="en-US" sz="1600" dirty="0"/>
          </a:p>
          <a:p>
            <a:r>
              <a:rPr lang="en-US" sz="1600" dirty="0"/>
              <a:t>AWS Lambda Function Documentation</a:t>
            </a:r>
            <a:br>
              <a:rPr lang="en-US" sz="1600" dirty="0"/>
            </a:br>
            <a:r>
              <a:rPr lang="en-US" sz="1600" dirty="0">
                <a:hlinkClick r:id="rId8"/>
              </a:rPr>
              <a:t>https://aws.amazon.com/lambda/</a:t>
            </a:r>
            <a:br>
              <a:rPr lang="en-US" sz="1600" dirty="0"/>
            </a:br>
            <a:r>
              <a:rPr lang="en-US" sz="1600" dirty="0">
                <a:hlinkClick r:id="rId9"/>
              </a:rPr>
              <a:t>https://docs.aws.amazon.com/lambda/latest/dg/java-programming-model.html</a:t>
            </a:r>
            <a:br>
              <a:rPr lang="en-US" sz="1600" dirty="0"/>
            </a:br>
            <a:r>
              <a:rPr lang="en-US" sz="1600" dirty="0">
                <a:hlinkClick r:id="rId10"/>
              </a:rPr>
              <a:t>https://docs.aws.amazon.com/lambda/latest/dg/java-handler-using-predefined-interfaces.html</a:t>
            </a:r>
            <a:br>
              <a:rPr lang="en-US" sz="1600" dirty="0"/>
            </a:br>
            <a:r>
              <a:rPr lang="en-US" sz="1600" dirty="0">
                <a:hlinkClick r:id="rId11"/>
              </a:rPr>
              <a:t>https://docs.aws.amazon.com/lambda/latest/dg/lambda-java-how-to-create-deployment-package.html</a:t>
            </a:r>
            <a:endParaRPr lang="en-US" sz="1600" dirty="0"/>
          </a:p>
          <a:p>
            <a:endParaRPr lang="en-US" sz="1600" dirty="0"/>
          </a:p>
          <a:p>
            <a:pPr marL="51435" indent="0">
              <a:buNone/>
            </a:pPr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35FC8E0B-95B7-0D4D-9A5A-A2E516061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281AE-07D0-B247-929E-89BE96173440}" type="datetime1">
              <a:rPr lang="en-US" smtClean="0"/>
              <a:t>10/9/18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24F03EF-4646-A94A-9FC9-0DF0921F3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AWS Java Lambda Functions with Kotlin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A904B42-0CFE-704D-92F9-CF449D221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BC6B-F667-1540-8370-D056DC2C0FC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3992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96339-C805-F149-9761-3970846A2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BBC5C-9019-6D45-A70E-8AE5D4C13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keith.wedinger@icloud.com</a:t>
            </a:r>
            <a:endParaRPr lang="en-US" sz="2000" dirty="0"/>
          </a:p>
          <a:p>
            <a:r>
              <a:rPr lang="en-US" sz="2000" dirty="0"/>
              <a:t>Twitter: @jkwuc89</a:t>
            </a:r>
          </a:p>
          <a:p>
            <a:r>
              <a:rPr lang="en-US" sz="2000" dirty="0"/>
              <a:t>Blog: </a:t>
            </a:r>
            <a:r>
              <a:rPr lang="en-US" sz="2000" dirty="0">
                <a:hlinkClick r:id="rId2"/>
              </a:rPr>
              <a:t>https://jkwuc89.github.io</a:t>
            </a:r>
            <a:endParaRPr lang="en-US" sz="2000" dirty="0"/>
          </a:p>
          <a:p>
            <a:r>
              <a:rPr lang="en-US" sz="2000" dirty="0"/>
              <a:t>LinkedIn: </a:t>
            </a:r>
            <a:r>
              <a:rPr lang="en-US" sz="2000" dirty="0">
                <a:hlinkClick r:id="rId3"/>
              </a:rPr>
              <a:t>https://www.linkedin.com/in/kwedinger</a:t>
            </a:r>
            <a:endParaRPr lang="en-US" sz="2000" dirty="0"/>
          </a:p>
          <a:p>
            <a:r>
              <a:rPr lang="en-US" sz="2000" dirty="0"/>
              <a:t>GitHub: </a:t>
            </a:r>
            <a:r>
              <a:rPr lang="en-US" sz="2000" dirty="0">
                <a:hlinkClick r:id="rId4"/>
              </a:rPr>
              <a:t>https://github.com/jkwuc89</a:t>
            </a:r>
            <a:endParaRPr lang="en-US" sz="2000" dirty="0"/>
          </a:p>
          <a:p>
            <a:r>
              <a:rPr lang="en-US" sz="2000" dirty="0"/>
              <a:t>Untapped (for craft beer folks 🍺): jkwuc89</a:t>
            </a:r>
          </a:p>
          <a:p>
            <a:pPr marL="51435" indent="0">
              <a:buNone/>
            </a:pPr>
            <a:endParaRPr lang="en-US" sz="2000" dirty="0"/>
          </a:p>
          <a:p>
            <a:pPr marL="51435" indent="0" algn="ctr">
              <a:buNone/>
            </a:pPr>
            <a:r>
              <a:rPr lang="en-US" sz="4000" b="1" dirty="0"/>
              <a:t>THANK YOU FOR ATTENDING!!</a:t>
            </a:r>
          </a:p>
          <a:p>
            <a:endParaRPr lang="en-US" sz="2000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F671AD2C-2E61-0E47-BB06-0ECA605B2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05A40-A93A-F546-99E4-15E941AFDCDE}" type="datetime1">
              <a:rPr lang="en-US" smtClean="0"/>
              <a:t>10/9/18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3E4CA5F7-5891-3245-A436-B3A795C71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AWS Java Lambda Functions with Kotlin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D264C56-5423-4A4F-B9B6-4544C877A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BC6B-F667-1540-8370-D056DC2C0FC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661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1EA95-BB16-3742-876E-A41F29E75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0129A-4023-334B-B984-DFE3844B1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Introduction</a:t>
            </a:r>
          </a:p>
          <a:p>
            <a:r>
              <a:rPr lang="en-US" sz="2400" dirty="0"/>
              <a:t>AWS Lambda Elevator Pitch</a:t>
            </a:r>
          </a:p>
          <a:p>
            <a:r>
              <a:rPr lang="en-US" sz="2400" dirty="0"/>
              <a:t>Why Kotlin?</a:t>
            </a:r>
          </a:p>
          <a:p>
            <a:r>
              <a:rPr lang="en-US" sz="2400" dirty="0"/>
              <a:t>So, how do we do this?</a:t>
            </a:r>
          </a:p>
          <a:p>
            <a:r>
              <a:rPr lang="en-US" sz="2400" dirty="0"/>
              <a:t>Links</a:t>
            </a:r>
          </a:p>
          <a:p>
            <a:r>
              <a:rPr lang="en-US" sz="2400" dirty="0"/>
              <a:t>Questions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3D78815-A1B4-6C44-A6F1-5DDD1C5EE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E8B77-2546-E24A-8CE5-D6A6150A518D}" type="datetime1">
              <a:rPr lang="en-US" smtClean="0"/>
              <a:t>10/9/18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E04A7F7-B3A3-2F4E-B7AF-42A84673B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AWS Java Lambda Functions with Kotlin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6ED3595-9870-FD41-A0ED-B41EFA8C5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BC6B-F667-1540-8370-D056DC2C0FC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435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428AE-A3E3-764E-9B6A-8217D5478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0817" y="584478"/>
            <a:ext cx="8608358" cy="1293028"/>
          </a:xfrm>
        </p:spPr>
        <p:txBody>
          <a:bodyPr/>
          <a:lstStyle/>
          <a:p>
            <a:pPr algn="ctr"/>
            <a:r>
              <a:rPr lang="en-US" dirty="0"/>
              <a:t>Before We Get Started…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E0732057-1F87-8C4A-B4A9-6499762D1F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59563" y="1690689"/>
            <a:ext cx="2290867" cy="2284963"/>
          </a:xfrm>
        </p:spPr>
      </p:pic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F87E9C43-DFA2-F043-9ABF-7448676C7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23396-6093-FA48-B85F-62CA2E626F30}" type="datetime1">
              <a:rPr lang="en-US" smtClean="0"/>
              <a:t>10/9/18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5318AE62-0741-7D46-9816-5EDA28289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AWS Java Lambda Functions with Kotlin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5823D19-58A2-D94F-999B-283D7DBC8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BC6B-F667-1540-8370-D056DC2C0FC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AC3316-0DC7-FE42-8C97-F233651D0BEC}"/>
              </a:ext>
            </a:extLst>
          </p:cNvPr>
          <p:cNvSpPr txBox="1"/>
          <p:nvPr/>
        </p:nvSpPr>
        <p:spPr>
          <a:xfrm>
            <a:off x="289323" y="4177830"/>
            <a:ext cx="1163134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No need to write down or take pics of slide deck content</a:t>
            </a:r>
          </a:p>
          <a:p>
            <a:pPr algn="ctr"/>
            <a:r>
              <a:rPr lang="en-US" sz="2800" dirty="0"/>
              <a:t>Presentation: </a:t>
            </a:r>
            <a:r>
              <a:rPr lang="en-US" sz="2800" dirty="0">
                <a:hlinkClick r:id="rId3"/>
              </a:rPr>
              <a:t>https://goo.gl/D223VE</a:t>
            </a:r>
            <a:endParaRPr lang="en-US" sz="2800" dirty="0"/>
          </a:p>
          <a:p>
            <a:pPr algn="ctr"/>
            <a:r>
              <a:rPr lang="en-US" sz="2800" dirty="0"/>
              <a:t>Github repositories:</a:t>
            </a:r>
            <a:br>
              <a:rPr lang="en-US" sz="2800" dirty="0"/>
            </a:br>
            <a:r>
              <a:rPr lang="en-US" sz="2800" dirty="0">
                <a:hlinkClick r:id="rId4"/>
              </a:rPr>
              <a:t>https://github.com/jkwuc89/kotlinawslambda</a:t>
            </a:r>
            <a:endParaRPr lang="en-US" sz="2800" dirty="0"/>
          </a:p>
          <a:p>
            <a:pPr algn="ctr"/>
            <a:r>
              <a:rPr lang="en-US" sz="2800" dirty="0">
                <a:hlinkClick r:id="rId5"/>
              </a:rPr>
              <a:t>https://github.com/jkwuc89/tasktracker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23086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C7635-4966-BC4A-84DD-29BFC0ED1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Introduction: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CD2F1-0788-8746-8807-EE55D7BB7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28+ year career</a:t>
            </a:r>
          </a:p>
          <a:p>
            <a:r>
              <a:rPr lang="en-US" sz="2400" dirty="0"/>
              <a:t>Several development projects for multiple companies</a:t>
            </a:r>
          </a:p>
          <a:p>
            <a:pPr lvl="1"/>
            <a:r>
              <a:rPr lang="en-US" sz="2000" dirty="0"/>
              <a:t>IBM, Lexmark, Diebold, Limited Brands, Sterling Commerce, IBM (again), Leading EDJE, Crown Equipment Corp, Wendy’s, OEC, Improving, Ohio State, Abercrombie &amp; Fitch</a:t>
            </a:r>
          </a:p>
          <a:p>
            <a:r>
              <a:rPr lang="en-US" sz="2400" dirty="0"/>
              <a:t>Enjoy dining, traveling and craft brewery exploration with my wife</a:t>
            </a:r>
          </a:p>
          <a:p>
            <a:r>
              <a:rPr lang="en-US" sz="2400" dirty="0"/>
              <a:t>Who are you?</a:t>
            </a:r>
          </a:p>
          <a:p>
            <a:endParaRPr lang="en-US" sz="2400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4F0BCBD-B357-E241-A4C0-9981456A6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1244E-41D8-AA42-8B9B-7EE03FFE790D}" type="datetime1">
              <a:rPr lang="en-US" smtClean="0"/>
              <a:t>10/9/18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7BF7836-BFF4-A447-A286-04303C10C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AWS Java Lambda Functions with Kotlin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6C3FB3C-8F6B-EF47-BF47-F307688C4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BC6B-F667-1540-8370-D056DC2C0FC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063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76CAF-80DC-C840-9F1B-4A3CD3151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Introduction: Root Insurance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C8718-0108-064F-B4C6-0F02BEB60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Root is a car insurance carrier, like GEICO and Progressive</a:t>
            </a:r>
          </a:p>
          <a:p>
            <a:r>
              <a:rPr lang="en-US" dirty="0"/>
              <a:t>Root was started in 2015</a:t>
            </a:r>
          </a:p>
          <a:p>
            <a:r>
              <a:rPr lang="en-US" dirty="0"/>
              <a:t>We use data science and technology to identify and insure good drivers, reducing insurance premiums for good drivers as a result</a:t>
            </a:r>
          </a:p>
          <a:p>
            <a:pPr lvl="1"/>
            <a:r>
              <a:rPr lang="en-US" dirty="0"/>
              <a:t>Good drivers save up to $100/month.</a:t>
            </a:r>
          </a:p>
          <a:p>
            <a:r>
              <a:rPr lang="en-US" dirty="0">
                <a:hlinkClick r:id="rId2"/>
              </a:rPr>
              <a:t>https://www.joinroot.com</a:t>
            </a:r>
            <a:endParaRPr lang="en-US" dirty="0"/>
          </a:p>
          <a:p>
            <a:r>
              <a:rPr lang="en-US" dirty="0">
                <a:hlinkClick r:id="rId3"/>
              </a:rPr>
              <a:t>https://root.engineering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08EB9-5FFD-6C47-B8A4-017A107DD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75957-40B6-744E-99B6-AB95327FBD2E}" type="datetime1">
              <a:rPr lang="en-US" smtClean="0"/>
              <a:t>10/9/18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27459-EBE3-B742-A4C9-257FAA18E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AWS Java Lambda Functions with Kotlin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7BF17-F039-6B4D-94DC-B6E5490B8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BC6B-F667-1540-8370-D056DC2C0FC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599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CD339-1E2E-944A-8563-AA22857F3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Lambda Elevator Pitch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C062E8-9121-AB4F-AF9B-2487EDB8D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“Serverless” computing…what does this mean?</a:t>
            </a:r>
          </a:p>
          <a:p>
            <a:r>
              <a:rPr lang="en-US" dirty="0"/>
              <a:t>“Run code without thinking about servers”</a:t>
            </a:r>
          </a:p>
          <a:p>
            <a:pPr lvl="1"/>
            <a:r>
              <a:rPr lang="en-US" dirty="0"/>
              <a:t>No servers to provision or manage</a:t>
            </a:r>
          </a:p>
          <a:p>
            <a:pPr lvl="2"/>
            <a:r>
              <a:rPr lang="en-US" dirty="0"/>
              <a:t>Performs all the operational and administrative activities on your behalf</a:t>
            </a:r>
          </a:p>
          <a:p>
            <a:pPr lvl="1"/>
            <a:r>
              <a:rPr lang="en-US" dirty="0"/>
              <a:t>Lambda only runs when triggered</a:t>
            </a:r>
          </a:p>
          <a:p>
            <a:pPr lvl="1"/>
            <a:r>
              <a:rPr lang="en-US" dirty="0"/>
              <a:t>Uses only the compute resources needed</a:t>
            </a:r>
          </a:p>
          <a:p>
            <a:pPr lvl="2"/>
            <a:r>
              <a:rPr lang="en-US" dirty="0"/>
              <a:t>Automatic scales up to large number of parallel executions</a:t>
            </a:r>
          </a:p>
          <a:p>
            <a:pPr lvl="2"/>
            <a:r>
              <a:rPr lang="en-US" dirty="0"/>
              <a:t>Automatic downscaling by terminating execution when function ends</a:t>
            </a:r>
          </a:p>
          <a:p>
            <a:pPr lvl="1"/>
            <a:r>
              <a:rPr lang="en-US" dirty="0"/>
              <a:t>Pay as you Go pricing rounded to nearest 100 </a:t>
            </a:r>
            <a:r>
              <a:rPr lang="en-US" dirty="0" err="1"/>
              <a:t>ms</a:t>
            </a:r>
            <a:endParaRPr lang="en-US" dirty="0"/>
          </a:p>
          <a:p>
            <a:pPr lvl="2"/>
            <a:r>
              <a:rPr lang="en-US" dirty="0"/>
              <a:t>Generous free tier: See </a:t>
            </a:r>
            <a:r>
              <a:rPr lang="en-US" dirty="0">
                <a:hlinkClick r:id="rId2"/>
              </a:rPr>
              <a:t>https://aws.amazon.com/lambda/pricing/</a:t>
            </a:r>
            <a:endParaRPr lang="en-US" dirty="0"/>
          </a:p>
          <a:p>
            <a:pPr lvl="1"/>
            <a:r>
              <a:rPr lang="en-US" dirty="0"/>
              <a:t>Native support for:</a:t>
            </a:r>
          </a:p>
          <a:p>
            <a:pPr lvl="2"/>
            <a:r>
              <a:rPr lang="en-US" dirty="0"/>
              <a:t>C# with .NET Core 1.0 or 2.0, C# and PowerShell with .NET Core 2.1</a:t>
            </a:r>
          </a:p>
          <a:p>
            <a:pPr lvl="2"/>
            <a:r>
              <a:rPr lang="en-US" dirty="0"/>
              <a:t>Go 1.x</a:t>
            </a:r>
          </a:p>
          <a:p>
            <a:pPr lvl="2"/>
            <a:r>
              <a:rPr lang="en-US" dirty="0"/>
              <a:t>Java 8</a:t>
            </a:r>
          </a:p>
          <a:p>
            <a:pPr lvl="2"/>
            <a:r>
              <a:rPr lang="en-US" dirty="0"/>
              <a:t>NodeJS 4.3, 6.10 or 8.10</a:t>
            </a:r>
          </a:p>
          <a:p>
            <a:pPr lvl="2"/>
            <a:r>
              <a:rPr lang="en-US" dirty="0"/>
              <a:t>Python 2.7 or 3.6</a:t>
            </a:r>
          </a:p>
          <a:p>
            <a:pPr lvl="1"/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F09CCAE1-C6EF-D94A-8A5E-516C36CAD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0FE6E-FA00-124B-A222-C2299CA2B7B2}" type="datetime1">
              <a:rPr lang="en-US" smtClean="0"/>
              <a:t>10/9/18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BB53234-7059-C141-9780-01285A1E7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AWS Java Lambda Functions with Kotlin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C076D8A-A682-5045-82AA-B8CF5DF3C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BC6B-F667-1540-8370-D056DC2C0FC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813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A9C2F-85A6-1F48-B084-1DDE61AB2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Kotlin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7C40A-DF6E-9741-96BE-4CB57A697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Reason #1: 100% compatibility with Java</a:t>
            </a:r>
          </a:p>
          <a:p>
            <a:pPr lvl="1"/>
            <a:r>
              <a:rPr lang="en-US" dirty="0"/>
              <a:t>Mix and match Java code and </a:t>
            </a:r>
            <a:r>
              <a:rPr lang="en-US" dirty="0" err="1"/>
              <a:t>Kotlin</a:t>
            </a:r>
            <a:r>
              <a:rPr lang="en-US" dirty="0"/>
              <a:t> code freely!</a:t>
            </a:r>
          </a:p>
          <a:p>
            <a:pPr lvl="1"/>
            <a:r>
              <a:rPr lang="en-US" dirty="0"/>
              <a:t>Demo</a:t>
            </a:r>
          </a:p>
          <a:p>
            <a:r>
              <a:rPr lang="en-US" dirty="0"/>
              <a:t>Reason #2: Code brevity</a:t>
            </a:r>
          </a:p>
          <a:p>
            <a:pPr lvl="1"/>
            <a:r>
              <a:rPr lang="en-US" dirty="0"/>
              <a:t>Prime example: Data classes</a:t>
            </a:r>
          </a:p>
          <a:p>
            <a:pPr lvl="2"/>
            <a:r>
              <a:rPr lang="en-US" dirty="0"/>
              <a:t>No more writing getters/setters/</a:t>
            </a:r>
            <a:r>
              <a:rPr lang="en-US" dirty="0" err="1"/>
              <a:t>hashCode</a:t>
            </a:r>
            <a:r>
              <a:rPr lang="en-US" dirty="0"/>
              <a:t>/equals/</a:t>
            </a:r>
            <a:r>
              <a:rPr lang="en-US" dirty="0" err="1"/>
              <a:t>toString</a:t>
            </a:r>
            <a:r>
              <a:rPr lang="en-US" dirty="0"/>
              <a:t>()</a:t>
            </a:r>
          </a:p>
          <a:p>
            <a:pPr lvl="2"/>
            <a:r>
              <a:rPr lang="en-US" dirty="0"/>
              <a:t>JSON serialization is coming: </a:t>
            </a:r>
            <a:r>
              <a:rPr lang="en-US" dirty="0">
                <a:hlinkClick r:id="rId3"/>
              </a:rPr>
              <a:t>https://github.com/Kotlin/kotlinx.serialization</a:t>
            </a:r>
            <a:endParaRPr lang="en-US" dirty="0"/>
          </a:p>
          <a:p>
            <a:pPr lvl="1"/>
            <a:r>
              <a:rPr lang="en-US" dirty="0"/>
              <a:t>Demo</a:t>
            </a:r>
          </a:p>
          <a:p>
            <a:r>
              <a:rPr lang="en-US" dirty="0"/>
              <a:t>Reason #3: Ecosystem support</a:t>
            </a:r>
          </a:p>
          <a:p>
            <a:pPr lvl="1"/>
            <a:r>
              <a:rPr lang="en-US" dirty="0"/>
              <a:t>IntelliJ IDEA</a:t>
            </a:r>
          </a:p>
          <a:p>
            <a:pPr lvl="1"/>
            <a:r>
              <a:rPr lang="en-US" dirty="0"/>
              <a:t>Spring Framework 5.0</a:t>
            </a:r>
          </a:p>
          <a:p>
            <a:pPr lvl="2"/>
            <a:r>
              <a:rPr lang="en-US" dirty="0">
                <a:hlinkClick r:id="rId4"/>
              </a:rPr>
              <a:t>https://spring.io/blog/2017/01/04/introducing-kotlin-support-in-spring-framework-5-0</a:t>
            </a:r>
            <a:endParaRPr lang="en-US" dirty="0"/>
          </a:p>
          <a:p>
            <a:pPr lvl="1"/>
            <a:r>
              <a:rPr lang="en-US" dirty="0"/>
              <a:t>Android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31B805F-4B25-DF46-8CC8-DEF5D1CE6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4B022-2D37-A442-BF0D-962CFBDC1E4F}" type="datetime1">
              <a:rPr lang="en-US" smtClean="0"/>
              <a:t>10/9/18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7A5EC93-2530-CE4D-AC5D-498F079DB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AWS Java Lambda Functions with Kotlin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A5771A1-3F70-2E4A-84F2-F0458C817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BC6B-F667-1540-8370-D056DC2C0FC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272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E005E-2764-DA4D-8B29-5547B81AB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Kotlin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A520C-7947-094A-81DA-E71851EC0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So, how do I learn?</a:t>
            </a:r>
          </a:p>
          <a:p>
            <a:pPr lvl="1"/>
            <a:r>
              <a:rPr lang="en-US" sz="2400" dirty="0"/>
              <a:t>Documentation</a:t>
            </a:r>
          </a:p>
          <a:p>
            <a:pPr lvl="2"/>
            <a:r>
              <a:rPr lang="en-US" sz="2000" dirty="0">
                <a:hlinkClick r:id="rId2"/>
              </a:rPr>
              <a:t>https://kotlinlang.org/docs/reference/</a:t>
            </a:r>
            <a:endParaRPr lang="en-US" sz="2000" dirty="0"/>
          </a:p>
          <a:p>
            <a:pPr lvl="1"/>
            <a:r>
              <a:rPr lang="en-US" sz="2400" dirty="0" err="1"/>
              <a:t>Kotlin</a:t>
            </a:r>
            <a:r>
              <a:rPr lang="en-US" sz="2400" dirty="0"/>
              <a:t> </a:t>
            </a:r>
            <a:r>
              <a:rPr lang="en-US" sz="2400" dirty="0" err="1"/>
              <a:t>Koans</a:t>
            </a:r>
            <a:endParaRPr lang="en-US" sz="2400" dirty="0"/>
          </a:p>
          <a:p>
            <a:pPr lvl="2"/>
            <a:r>
              <a:rPr lang="en-US" sz="2000" dirty="0"/>
              <a:t>Completely online, no local tools necessary</a:t>
            </a:r>
          </a:p>
          <a:p>
            <a:pPr lvl="2"/>
            <a:r>
              <a:rPr lang="en-US" sz="2000" dirty="0">
                <a:hlinkClick r:id="rId3"/>
              </a:rPr>
              <a:t>https://try.kotlinlang.org/</a:t>
            </a:r>
            <a:endParaRPr lang="en-US" sz="2000" dirty="0"/>
          </a:p>
          <a:p>
            <a:pPr lvl="1"/>
            <a:r>
              <a:rPr lang="en-US" sz="2000" dirty="0"/>
              <a:t>Pick a project or challenge and implement it in </a:t>
            </a:r>
            <a:r>
              <a:rPr lang="en-US" sz="2000" dirty="0" err="1"/>
              <a:t>Kotlin</a:t>
            </a:r>
            <a:endParaRPr lang="en-US" sz="2000" dirty="0"/>
          </a:p>
          <a:p>
            <a:pPr lvl="2"/>
            <a:r>
              <a:rPr lang="en-US" sz="2000" dirty="0"/>
              <a:t>Advent of Code - </a:t>
            </a:r>
            <a:r>
              <a:rPr lang="en-US" sz="2000" dirty="0">
                <a:hlinkClick r:id="rId4"/>
              </a:rPr>
              <a:t>http://adventofcode.com</a:t>
            </a:r>
            <a:endParaRPr lang="en-US" sz="2000" dirty="0"/>
          </a:p>
          <a:p>
            <a:pPr lvl="2"/>
            <a:endParaRPr lang="en-US" sz="2000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F5311A8-9750-9B41-ACC5-58A0AD863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900D3-85F8-9C41-B3C3-A18873D7AF03}" type="datetime1">
              <a:rPr lang="en-US" smtClean="0"/>
              <a:t>10/9/18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BFEE2D1-6B65-F14F-B280-52E404A7D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AWS Java Lambda Functions with Kotlin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8FF8391-D60B-F24C-8840-796542115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BC6B-F667-1540-8370-D056DC2C0FC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632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6743A-6C42-8644-AA7A-4FE77DBCC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So, how do we do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06633-5D07-9B44-AD8F-EED4A2BC5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" indent="0">
              <a:buNone/>
            </a:pPr>
            <a:r>
              <a:rPr lang="en-US" sz="2000" dirty="0"/>
              <a:t>First, some prerequisites, recommendations and tips</a:t>
            </a:r>
          </a:p>
          <a:p>
            <a:r>
              <a:rPr lang="en-US" sz="2000" dirty="0"/>
              <a:t>Install </a:t>
            </a:r>
            <a:r>
              <a:rPr lang="en-US" sz="2000" b="1" dirty="0"/>
              <a:t>AWS CLI</a:t>
            </a:r>
          </a:p>
          <a:p>
            <a:pPr lvl="1"/>
            <a:r>
              <a:rPr lang="en-US" sz="1850" dirty="0">
                <a:hlinkClick r:id="rId3"/>
              </a:rPr>
              <a:t>https://docs.aws.amazon.com/cli/latest/userguide/installing.html</a:t>
            </a:r>
            <a:endParaRPr lang="en-US" sz="1700" dirty="0"/>
          </a:p>
          <a:p>
            <a:r>
              <a:rPr lang="en-US" sz="2000" dirty="0"/>
              <a:t>Use </a:t>
            </a:r>
            <a:r>
              <a:rPr lang="en-US" sz="2000" b="1" dirty="0"/>
              <a:t>Postman</a:t>
            </a:r>
            <a:r>
              <a:rPr lang="en-US" sz="2000" dirty="0"/>
              <a:t> for REST API testing</a:t>
            </a:r>
          </a:p>
          <a:p>
            <a:pPr lvl="1"/>
            <a:r>
              <a:rPr lang="en-US" sz="1850" dirty="0">
                <a:hlinkClick r:id="rId4"/>
              </a:rPr>
              <a:t>https://www.getpostman.com/apps</a:t>
            </a:r>
            <a:endParaRPr lang="en-US" sz="1850" dirty="0"/>
          </a:p>
          <a:p>
            <a:r>
              <a:rPr lang="en-US" sz="2000" dirty="0"/>
              <a:t>Use </a:t>
            </a:r>
            <a:r>
              <a:rPr lang="en-US" sz="2000" b="1" dirty="0" err="1"/>
              <a:t>sdkman</a:t>
            </a:r>
            <a:r>
              <a:rPr lang="en-US" sz="2000" dirty="0"/>
              <a:t> to manage and use multiple </a:t>
            </a:r>
            <a:r>
              <a:rPr lang="en-US" sz="2000" dirty="0" err="1"/>
              <a:t>gradle</a:t>
            </a:r>
            <a:r>
              <a:rPr lang="en-US" sz="2000" dirty="0"/>
              <a:t> / </a:t>
            </a:r>
            <a:r>
              <a:rPr lang="en-US" sz="2000" dirty="0" err="1"/>
              <a:t>kotlin</a:t>
            </a:r>
            <a:r>
              <a:rPr lang="en-US" sz="2000" dirty="0"/>
              <a:t> / maven versions</a:t>
            </a:r>
          </a:p>
          <a:p>
            <a:pPr lvl="1"/>
            <a:r>
              <a:rPr lang="en-US" sz="1800" dirty="0">
                <a:hlinkClick r:id="rId5"/>
              </a:rPr>
              <a:t>http://sdkman.io</a:t>
            </a:r>
            <a:endParaRPr lang="en-US" sz="1800" dirty="0"/>
          </a:p>
          <a:p>
            <a:r>
              <a:rPr lang="en-US" sz="2000" dirty="0"/>
              <a:t>Use </a:t>
            </a:r>
            <a:r>
              <a:rPr lang="en-US" sz="2000" dirty="0" err="1"/>
              <a:t>gradle</a:t>
            </a:r>
            <a:r>
              <a:rPr lang="en-US" sz="2000" dirty="0"/>
              <a:t> wrapper inside Gradle based projects (demo soon)</a:t>
            </a:r>
          </a:p>
          <a:p>
            <a:r>
              <a:rPr lang="en-US" sz="2000" dirty="0"/>
              <a:t>Install a clipboard manager</a:t>
            </a:r>
          </a:p>
          <a:p>
            <a:pPr lvl="1"/>
            <a:r>
              <a:rPr lang="en-US" sz="1800" dirty="0"/>
              <a:t>I like </a:t>
            </a:r>
            <a:r>
              <a:rPr lang="en-US" sz="1800" b="1" dirty="0" err="1"/>
              <a:t>Copy’em</a:t>
            </a:r>
            <a:r>
              <a:rPr lang="en-US" sz="1800" b="1" dirty="0"/>
              <a:t> Paste </a:t>
            </a:r>
            <a:r>
              <a:rPr lang="en-US" sz="1800" dirty="0"/>
              <a:t>- </a:t>
            </a:r>
            <a:r>
              <a:rPr lang="en-US" sz="1800" dirty="0">
                <a:hlinkClick r:id="rId6"/>
              </a:rPr>
              <a:t>https://goo.gl/MwSrkA</a:t>
            </a:r>
            <a:endParaRPr lang="en-US" sz="1800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5D2D117-5E90-FC46-A2DD-E992EB7C5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5ACDA-5709-E44F-B381-D5CB3CB1E13A}" type="datetime1">
              <a:rPr lang="en-US" smtClean="0"/>
              <a:t>10/9/18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258A800E-2571-4943-91FA-3A26AD773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AWS Java Lambda Functions with Kotlin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88CE1A8-44C1-4843-84B6-39FBB6BFE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ABC6B-F667-1540-8370-D056DC2C0FC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4522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{BB6A540E-CB1D-214C-98D8-C689A14D8980}tf10001079</Template>
  <TotalTime>539</TotalTime>
  <Words>803</Words>
  <Application>Microsoft Macintosh PowerPoint</Application>
  <PresentationFormat>Custom</PresentationFormat>
  <Paragraphs>149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Gothic</vt:lpstr>
      <vt:lpstr>Tahoma</vt:lpstr>
      <vt:lpstr>Vapor Trail</vt:lpstr>
      <vt:lpstr>AWS Java Lambda Functions with Kotlin</vt:lpstr>
      <vt:lpstr>Agenda</vt:lpstr>
      <vt:lpstr>Before We Get Started…</vt:lpstr>
      <vt:lpstr>Introduction: me</vt:lpstr>
      <vt:lpstr>Introduction: Root Insurance</vt:lpstr>
      <vt:lpstr>AWS Lambda Elevator Pitch</vt:lpstr>
      <vt:lpstr>Why Kotlin?</vt:lpstr>
      <vt:lpstr>Why Kotlin?</vt:lpstr>
      <vt:lpstr>So, how do we do this?</vt:lpstr>
      <vt:lpstr>So, how do we do this?</vt:lpstr>
      <vt:lpstr>So, how do we do this?</vt:lpstr>
      <vt:lpstr>Links</vt:lpstr>
      <vt:lpstr>Questions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Java Lambda Functions with Kotlin</dc:title>
  <dc:creator>KEITH WEDINGER</dc:creator>
  <cp:lastModifiedBy>KEITH WEDINGER</cp:lastModifiedBy>
  <cp:revision>54</cp:revision>
  <dcterms:created xsi:type="dcterms:W3CDTF">2018-06-05T21:49:50Z</dcterms:created>
  <dcterms:modified xsi:type="dcterms:W3CDTF">2018-10-09T13:28:13Z</dcterms:modified>
</cp:coreProperties>
</file>