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rels" ContentType="application/vnd.openxmlformats-package.relationships+xml"/>
  <Default Extension="gif" ContentType="image/gif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351" r:id="rId6"/>
    <p:sldId id="352" r:id="rId7"/>
    <p:sldId id="353" r:id="rId8"/>
    <p:sldId id="354" r:id="rId9"/>
    <p:sldId id="355" r:id="rId10"/>
    <p:sldId id="366" r:id="rId11"/>
    <p:sldId id="356" r:id="rId12"/>
    <p:sldId id="357" r:id="rId13"/>
    <p:sldId id="367" r:id="rId14"/>
    <p:sldId id="369" r:id="rId15"/>
    <p:sldId id="358" r:id="rId16"/>
    <p:sldId id="359" r:id="rId17"/>
    <p:sldId id="360" r:id="rId18"/>
    <p:sldId id="361" r:id="rId19"/>
    <p:sldId id="362" r:id="rId20"/>
    <p:sldId id="365" r:id="rId21"/>
    <p:sldId id="363" r:id="rId22"/>
    <p:sldId id="364" r:id="rId23"/>
    <p:sldId id="370" r:id="rId24"/>
    <p:sldId id="371" r:id="rId25"/>
    <p:sldId id="372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 - Standard intro" id="{EA47FE11-BD60-E748-9BDE-F532E597E9B6}">
          <p14:sldIdLst>
            <p14:sldId id="256"/>
            <p14:sldId id="351"/>
            <p14:sldId id="352"/>
            <p14:sldId id="353"/>
            <p14:sldId id="354"/>
            <p14:sldId id="355"/>
            <p14:sldId id="366"/>
            <p14:sldId id="356"/>
            <p14:sldId id="357"/>
            <p14:sldId id="367"/>
            <p14:sldId id="369"/>
            <p14:sldId id="358"/>
            <p14:sldId id="359"/>
            <p14:sldId id="360"/>
            <p14:sldId id="361"/>
            <p14:sldId id="362"/>
            <p14:sldId id="365"/>
            <p14:sldId id="363"/>
            <p14:sldId id="364"/>
            <p14:sldId id="370"/>
            <p14:sldId id="371"/>
            <p14:sldId id="37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lison Pollard" initials="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064"/>
    <a:srgbClr val="202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90" autoAdjust="0"/>
  </p:normalViewPr>
  <p:slideViewPr>
    <p:cSldViewPr snapToGrid="0" snapToObjects="1">
      <p:cViewPr varScale="1">
        <p:scale>
          <a:sx n="100" d="100"/>
          <a:sy n="100" d="100"/>
        </p:scale>
        <p:origin x="-416" y="-11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077CD-22E6-2440-81B4-CAFBABB0E470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41C27-52ED-9643-98E9-78C073C43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04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© 2008-2014 Improving Enterprises, Inc.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DEF4E5A-DF24-480B-ADD8-B3A918B0AB4B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27"/>
            <a:ext cx="9144000" cy="1435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713037"/>
            <a:ext cx="6400800" cy="131445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4767264"/>
            <a:ext cx="2133600" cy="273844"/>
          </a:xfrm>
        </p:spPr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4766469"/>
            <a:ext cx="2133600" cy="273844"/>
          </a:xfrm>
        </p:spPr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2"/>
            <a:ext cx="9144000" cy="1349237"/>
          </a:xfrm>
          <a:prstGeom prst="rect">
            <a:avLst/>
          </a:prstGeom>
          <a:solidFill>
            <a:srgbClr val="1F206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white-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25" y="199377"/>
            <a:ext cx="2750180" cy="886571"/>
          </a:xfrm>
          <a:prstGeom prst="rect">
            <a:avLst/>
          </a:prstGeom>
        </p:spPr>
      </p:pic>
      <p:pic>
        <p:nvPicPr>
          <p:cNvPr id="10" name="Picture 9" descr="splat-qualit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51" y="4293637"/>
            <a:ext cx="912664" cy="7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4311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99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text slide title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4972463"/>
            <a:ext cx="3886200" cy="96012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Agile Product Owner v1.1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C471D-FB94-43E4-8DFD-966A05A846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12/19/2013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5616" y="1006673"/>
            <a:ext cx="8232775" cy="1191"/>
          </a:xfrm>
          <a:prstGeom prst="line">
            <a:avLst/>
          </a:prstGeom>
          <a:ln w="6350">
            <a:solidFill>
              <a:srgbClr val="0078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5"/>
          </p:nvPr>
        </p:nvSpPr>
        <p:spPr>
          <a:xfrm>
            <a:off x="457203" y="1303020"/>
            <a:ext cx="8232775" cy="3257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5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08427"/>
            <a:ext cx="9144000" cy="1435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2"/>
            <a:ext cx="9144000" cy="1349237"/>
          </a:xfrm>
          <a:prstGeom prst="rect">
            <a:avLst/>
          </a:prstGeom>
          <a:solidFill>
            <a:srgbClr val="1F206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white-logo.gi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25" y="199377"/>
            <a:ext cx="2750180" cy="886571"/>
          </a:xfrm>
          <a:prstGeom prst="rect">
            <a:avLst/>
          </a:prstGeom>
        </p:spPr>
      </p:pic>
      <p:pic>
        <p:nvPicPr>
          <p:cNvPr id="12" name="Picture 11" descr="splat-quality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351" y="4293637"/>
            <a:ext cx="912664" cy="72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3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91541"/>
            <a:ext cx="4038600" cy="3703082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91541"/>
            <a:ext cx="4038600" cy="3703082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26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1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2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6166"/>
            <a:ext cx="9144000" cy="7273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1473201" cy="871538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04789"/>
            <a:ext cx="7467600" cy="4389835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871539"/>
            <a:ext cx="1473200" cy="4268629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splat-quality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768" y="4676941"/>
            <a:ext cx="496125" cy="39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1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15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4866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586D3-2CD0-5047-A6B8-EBE8BDCD688A}" type="datetimeFigureOut">
              <a:rPr lang="en-US" smtClean="0"/>
              <a:t>10/11/15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486632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9EB5D-0597-8140-BBD9-A27280C83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4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microsoft.com/office/2007/relationships/hdphoto" Target="../media/hdphoto2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4" Type="http://schemas.microsoft.com/office/2007/relationships/hdphoto" Target="../media/hdphoto3.wdp"/><Relationship Id="rId5" Type="http://schemas.microsoft.com/office/2007/relationships/hdphoto" Target="../media/hdphoto4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microsoft.com/office/2007/relationships/hdphoto" Target="../media/hdphoto5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Get Picked!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2713037"/>
            <a:ext cx="7380305" cy="1314450"/>
          </a:xfrm>
        </p:spPr>
        <p:txBody>
          <a:bodyPr/>
          <a:lstStyle/>
          <a:p>
            <a:r>
              <a:rPr lang="en-US" dirty="0" smtClean="0"/>
              <a:t>How to write a presentation description.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7807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140234" y="603174"/>
            <a:ext cx="7253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Get Picked: </a:t>
            </a:r>
            <a:r>
              <a:rPr lang="en-US" b="1" u="sng" dirty="0"/>
              <a:t>how to write a presentation abstract that will pack the room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an Abstract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2204" y="863589"/>
            <a:ext cx="7451186" cy="3789585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endParaRPr lang="en-US" sz="2000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7743390" y="1921482"/>
            <a:ext cx="1254508" cy="751090"/>
          </a:xfrm>
          <a:prstGeom prst="wedgeRoundRectCallout">
            <a:avLst>
              <a:gd name="adj1" fmla="val -97870"/>
              <a:gd name="adj2" fmla="val -40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Problem</a:t>
            </a:r>
            <a:endParaRPr lang="en-US" sz="1600" b="1" dirty="0"/>
          </a:p>
        </p:txBody>
      </p:sp>
      <p:sp>
        <p:nvSpPr>
          <p:cNvPr id="12" name="Content Placeholder 4"/>
          <p:cNvSpPr>
            <a:spLocks noGrp="1"/>
          </p:cNvSpPr>
          <p:nvPr>
            <p:ph idx="1"/>
          </p:nvPr>
        </p:nvSpPr>
        <p:spPr>
          <a:xfrm>
            <a:off x="118444" y="1172246"/>
            <a:ext cx="7939741" cy="3480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Conference reviewers and attendees scan presentation descriptions in seconds. </a:t>
            </a:r>
            <a:r>
              <a:rPr lang="en-US" sz="2000" dirty="0" smtClean="0"/>
              <a:t>The </a:t>
            </a:r>
            <a:r>
              <a:rPr lang="en-US" sz="2000" dirty="0"/>
              <a:t>title needs to grab their attention immediately and the abstract must promise something they need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first session will introduce 5 steps for creating a winning abstract, title, and even speaker bio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the second hands-on session, you will apply these steps for your next talk -- which will certainly be jammed packed the next time you deliver it.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7743390" y="863589"/>
            <a:ext cx="1254508" cy="751090"/>
          </a:xfrm>
          <a:prstGeom prst="wedgeRoundRectCallout">
            <a:avLst>
              <a:gd name="adj1" fmla="val -97870"/>
              <a:gd name="adj2" fmla="val -40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Hook</a:t>
            </a:r>
            <a:endParaRPr lang="en-US" sz="16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7743390" y="2979375"/>
            <a:ext cx="1254508" cy="751090"/>
          </a:xfrm>
          <a:prstGeom prst="wedgeRoundRectCallout">
            <a:avLst>
              <a:gd name="adj1" fmla="val -97870"/>
              <a:gd name="adj2" fmla="val -40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Takeaway</a:t>
            </a:r>
            <a:endParaRPr lang="en-US" b="1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7743390" y="4037269"/>
            <a:ext cx="1254508" cy="751090"/>
          </a:xfrm>
          <a:prstGeom prst="wedgeRoundRectCallout">
            <a:avLst>
              <a:gd name="adj1" fmla="val -97870"/>
              <a:gd name="adj2" fmla="val -40249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Invitation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867992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Small, Simple, &amp; Well Written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8427"/>
          <a:stretch/>
        </p:blipFill>
        <p:spPr>
          <a:xfrm>
            <a:off x="6113841" y="1492243"/>
            <a:ext cx="3030159" cy="2823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485900"/>
            <a:ext cx="482600" cy="2159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485900"/>
            <a:ext cx="482600" cy="2159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485900"/>
            <a:ext cx="482600" cy="2159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700" y="1485900"/>
            <a:ext cx="482600" cy="2159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3" y="1875173"/>
            <a:ext cx="6258584" cy="224544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97695" y="762000"/>
            <a:ext cx="6297794" cy="1007223"/>
          </a:xfrm>
          <a:prstGeom prst="rect">
            <a:avLst/>
          </a:prstGeom>
        </p:spPr>
      </p:pic>
      <p:sp>
        <p:nvSpPr>
          <p:cNvPr id="14" name="Freeform 13"/>
          <p:cNvSpPr/>
          <p:nvPr/>
        </p:nvSpPr>
        <p:spPr>
          <a:xfrm>
            <a:off x="7878479" y="3959190"/>
            <a:ext cx="762120" cy="356803"/>
          </a:xfrm>
          <a:custGeom>
            <a:avLst/>
            <a:gdLst>
              <a:gd name="connsiteX0" fmla="*/ 1381115 w 3527233"/>
              <a:gd name="connsiteY0" fmla="*/ 564444 h 2016303"/>
              <a:gd name="connsiteX1" fmla="*/ 12337 w 3527233"/>
              <a:gd name="connsiteY1" fmla="*/ 1806222 h 2016303"/>
              <a:gd name="connsiteX2" fmla="*/ 2086670 w 3527233"/>
              <a:gd name="connsiteY2" fmla="*/ 1933222 h 2016303"/>
              <a:gd name="connsiteX3" fmla="*/ 3511892 w 3527233"/>
              <a:gd name="connsiteY3" fmla="*/ 945444 h 2016303"/>
              <a:gd name="connsiteX4" fmla="*/ 1183559 w 3527233"/>
              <a:gd name="connsiteY4" fmla="*/ 0 h 2016303"/>
              <a:gd name="connsiteX0" fmla="*/ 1436800 w 3583045"/>
              <a:gd name="connsiteY0" fmla="*/ 564444 h 1939394"/>
              <a:gd name="connsiteX1" fmla="*/ 11577 w 3583045"/>
              <a:gd name="connsiteY1" fmla="*/ 1326444 h 1939394"/>
              <a:gd name="connsiteX2" fmla="*/ 2142355 w 3583045"/>
              <a:gd name="connsiteY2" fmla="*/ 1933222 h 1939394"/>
              <a:gd name="connsiteX3" fmla="*/ 3567577 w 3583045"/>
              <a:gd name="connsiteY3" fmla="*/ 945444 h 1939394"/>
              <a:gd name="connsiteX4" fmla="*/ 1239244 w 3583045"/>
              <a:gd name="connsiteY4" fmla="*/ 0 h 1939394"/>
              <a:gd name="connsiteX0" fmla="*/ 1425248 w 3571493"/>
              <a:gd name="connsiteY0" fmla="*/ 564444 h 1939068"/>
              <a:gd name="connsiteX1" fmla="*/ 25 w 3571493"/>
              <a:gd name="connsiteY1" fmla="*/ 1326444 h 1939068"/>
              <a:gd name="connsiteX2" fmla="*/ 2130803 w 3571493"/>
              <a:gd name="connsiteY2" fmla="*/ 1933222 h 1939068"/>
              <a:gd name="connsiteX3" fmla="*/ 3556025 w 3571493"/>
              <a:gd name="connsiteY3" fmla="*/ 945444 h 1939068"/>
              <a:gd name="connsiteX4" fmla="*/ 1227692 w 3571493"/>
              <a:gd name="connsiteY4" fmla="*/ 0 h 1939068"/>
              <a:gd name="connsiteX0" fmla="*/ 1710869 w 3574892"/>
              <a:gd name="connsiteY0" fmla="*/ 635000 h 1939254"/>
              <a:gd name="connsiteX1" fmla="*/ 3424 w 3574892"/>
              <a:gd name="connsiteY1" fmla="*/ 1326444 h 1939254"/>
              <a:gd name="connsiteX2" fmla="*/ 2134202 w 3574892"/>
              <a:gd name="connsiteY2" fmla="*/ 1933222 h 1939254"/>
              <a:gd name="connsiteX3" fmla="*/ 3559424 w 3574892"/>
              <a:gd name="connsiteY3" fmla="*/ 945444 h 1939254"/>
              <a:gd name="connsiteX4" fmla="*/ 1231091 w 3574892"/>
              <a:gd name="connsiteY4" fmla="*/ 0 h 1939254"/>
              <a:gd name="connsiteX0" fmla="*/ 1711670 w 3575693"/>
              <a:gd name="connsiteY0" fmla="*/ 635000 h 1939254"/>
              <a:gd name="connsiteX1" fmla="*/ 4225 w 3575693"/>
              <a:gd name="connsiteY1" fmla="*/ 1326444 h 1939254"/>
              <a:gd name="connsiteX2" fmla="*/ 2135003 w 3575693"/>
              <a:gd name="connsiteY2" fmla="*/ 1933222 h 1939254"/>
              <a:gd name="connsiteX3" fmla="*/ 3560225 w 3575693"/>
              <a:gd name="connsiteY3" fmla="*/ 945444 h 1939254"/>
              <a:gd name="connsiteX4" fmla="*/ 1231892 w 3575693"/>
              <a:gd name="connsiteY4" fmla="*/ 0 h 1939254"/>
              <a:gd name="connsiteX0" fmla="*/ 1709237 w 3567449"/>
              <a:gd name="connsiteY0" fmla="*/ 635000 h 1967207"/>
              <a:gd name="connsiteX1" fmla="*/ 1792 w 3567449"/>
              <a:gd name="connsiteY1" fmla="*/ 1326444 h 1967207"/>
              <a:gd name="connsiteX2" fmla="*/ 1977348 w 3567449"/>
              <a:gd name="connsiteY2" fmla="*/ 1961444 h 1967207"/>
              <a:gd name="connsiteX3" fmla="*/ 3557792 w 3567449"/>
              <a:gd name="connsiteY3" fmla="*/ 945444 h 1967207"/>
              <a:gd name="connsiteX4" fmla="*/ 1229459 w 3567449"/>
              <a:gd name="connsiteY4" fmla="*/ 0 h 1967207"/>
              <a:gd name="connsiteX0" fmla="*/ 1708311 w 3566523"/>
              <a:gd name="connsiteY0" fmla="*/ 635000 h 1974908"/>
              <a:gd name="connsiteX1" fmla="*/ 866 w 3566523"/>
              <a:gd name="connsiteY1" fmla="*/ 1326444 h 1974908"/>
              <a:gd name="connsiteX2" fmla="*/ 1976422 w 3566523"/>
              <a:gd name="connsiteY2" fmla="*/ 1961444 h 1974908"/>
              <a:gd name="connsiteX3" fmla="*/ 3556866 w 3566523"/>
              <a:gd name="connsiteY3" fmla="*/ 945444 h 1974908"/>
              <a:gd name="connsiteX4" fmla="*/ 1228533 w 3566523"/>
              <a:gd name="connsiteY4" fmla="*/ 0 h 1974908"/>
              <a:gd name="connsiteX0" fmla="*/ 1724053 w 3582265"/>
              <a:gd name="connsiteY0" fmla="*/ 635000 h 1978267"/>
              <a:gd name="connsiteX1" fmla="*/ 16608 w 3582265"/>
              <a:gd name="connsiteY1" fmla="*/ 1326444 h 1978267"/>
              <a:gd name="connsiteX2" fmla="*/ 1992164 w 3582265"/>
              <a:gd name="connsiteY2" fmla="*/ 1961444 h 1978267"/>
              <a:gd name="connsiteX3" fmla="*/ 3572608 w 3582265"/>
              <a:gd name="connsiteY3" fmla="*/ 945444 h 1978267"/>
              <a:gd name="connsiteX4" fmla="*/ 1244275 w 3582265"/>
              <a:gd name="connsiteY4" fmla="*/ 0 h 1978267"/>
              <a:gd name="connsiteX0" fmla="*/ 1724053 w 3586182"/>
              <a:gd name="connsiteY0" fmla="*/ 338667 h 1681934"/>
              <a:gd name="connsiteX1" fmla="*/ 16608 w 3586182"/>
              <a:gd name="connsiteY1" fmla="*/ 1030111 h 1681934"/>
              <a:gd name="connsiteX2" fmla="*/ 1992164 w 3586182"/>
              <a:gd name="connsiteY2" fmla="*/ 1665111 h 1681934"/>
              <a:gd name="connsiteX3" fmla="*/ 3572608 w 3586182"/>
              <a:gd name="connsiteY3" fmla="*/ 649111 h 1681934"/>
              <a:gd name="connsiteX4" fmla="*/ 1089053 w 3586182"/>
              <a:gd name="connsiteY4" fmla="*/ 0 h 1681934"/>
              <a:gd name="connsiteX0" fmla="*/ 1724053 w 3586182"/>
              <a:gd name="connsiteY0" fmla="*/ 347082 h 1690349"/>
              <a:gd name="connsiteX1" fmla="*/ 16608 w 3586182"/>
              <a:gd name="connsiteY1" fmla="*/ 1038526 h 1690349"/>
              <a:gd name="connsiteX2" fmla="*/ 1992164 w 3586182"/>
              <a:gd name="connsiteY2" fmla="*/ 1673526 h 1690349"/>
              <a:gd name="connsiteX3" fmla="*/ 3572608 w 3586182"/>
              <a:gd name="connsiteY3" fmla="*/ 657526 h 1690349"/>
              <a:gd name="connsiteX4" fmla="*/ 1089053 w 3586182"/>
              <a:gd name="connsiteY4" fmla="*/ 8415 h 1690349"/>
              <a:gd name="connsiteX0" fmla="*/ 1723944 w 3516181"/>
              <a:gd name="connsiteY0" fmla="*/ 345409 h 1681603"/>
              <a:gd name="connsiteX1" fmla="*/ 16499 w 3516181"/>
              <a:gd name="connsiteY1" fmla="*/ 1036853 h 1681603"/>
              <a:gd name="connsiteX2" fmla="*/ 1992055 w 3516181"/>
              <a:gd name="connsiteY2" fmla="*/ 1671853 h 1681603"/>
              <a:gd name="connsiteX3" fmla="*/ 3501943 w 3516181"/>
              <a:gd name="connsiteY3" fmla="*/ 782853 h 1681603"/>
              <a:gd name="connsiteX4" fmla="*/ 1088944 w 3516181"/>
              <a:gd name="connsiteY4" fmla="*/ 6742 h 1681603"/>
              <a:gd name="connsiteX0" fmla="*/ 1723944 w 3509784"/>
              <a:gd name="connsiteY0" fmla="*/ 348289 h 1684483"/>
              <a:gd name="connsiteX1" fmla="*/ 16499 w 3509784"/>
              <a:gd name="connsiteY1" fmla="*/ 1039733 h 1684483"/>
              <a:gd name="connsiteX2" fmla="*/ 1992055 w 3509784"/>
              <a:gd name="connsiteY2" fmla="*/ 1674733 h 1684483"/>
              <a:gd name="connsiteX3" fmla="*/ 3501943 w 3509784"/>
              <a:gd name="connsiteY3" fmla="*/ 785733 h 1684483"/>
              <a:gd name="connsiteX4" fmla="*/ 1088944 w 3509784"/>
              <a:gd name="connsiteY4" fmla="*/ 9622 h 1684483"/>
              <a:gd name="connsiteX0" fmla="*/ 1723944 w 3516180"/>
              <a:gd name="connsiteY0" fmla="*/ 217384 h 1553578"/>
              <a:gd name="connsiteX1" fmla="*/ 16499 w 3516180"/>
              <a:gd name="connsiteY1" fmla="*/ 908828 h 1553578"/>
              <a:gd name="connsiteX2" fmla="*/ 1992055 w 3516180"/>
              <a:gd name="connsiteY2" fmla="*/ 1543828 h 1553578"/>
              <a:gd name="connsiteX3" fmla="*/ 3501943 w 3516180"/>
              <a:gd name="connsiteY3" fmla="*/ 654828 h 1553578"/>
              <a:gd name="connsiteX4" fmla="*/ 1088944 w 3516180"/>
              <a:gd name="connsiteY4" fmla="*/ 8121 h 1553578"/>
              <a:gd name="connsiteX0" fmla="*/ 1723893 w 3483135"/>
              <a:gd name="connsiteY0" fmla="*/ 216056 h 1547154"/>
              <a:gd name="connsiteX1" fmla="*/ 16448 w 3483135"/>
              <a:gd name="connsiteY1" fmla="*/ 907500 h 1547154"/>
              <a:gd name="connsiteX2" fmla="*/ 1992004 w 3483135"/>
              <a:gd name="connsiteY2" fmla="*/ 1542500 h 1547154"/>
              <a:gd name="connsiteX3" fmla="*/ 3468561 w 3483135"/>
              <a:gd name="connsiteY3" fmla="*/ 757023 h 1547154"/>
              <a:gd name="connsiteX4" fmla="*/ 1088893 w 3483135"/>
              <a:gd name="connsiteY4" fmla="*/ 6793 h 1547154"/>
              <a:gd name="connsiteX0" fmla="*/ 1723893 w 3468660"/>
              <a:gd name="connsiteY0" fmla="*/ 217538 h 1548636"/>
              <a:gd name="connsiteX1" fmla="*/ 16448 w 3468660"/>
              <a:gd name="connsiteY1" fmla="*/ 908982 h 1548636"/>
              <a:gd name="connsiteX2" fmla="*/ 1992004 w 3468660"/>
              <a:gd name="connsiteY2" fmla="*/ 1543982 h 1548636"/>
              <a:gd name="connsiteX3" fmla="*/ 3468561 w 3468660"/>
              <a:gd name="connsiteY3" fmla="*/ 758505 h 1548636"/>
              <a:gd name="connsiteX4" fmla="*/ 1088893 w 3468660"/>
              <a:gd name="connsiteY4" fmla="*/ 8275 h 1548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8660" h="1548636">
                <a:moveTo>
                  <a:pt x="1723893" y="217538"/>
                </a:moveTo>
                <a:cubicBezTo>
                  <a:pt x="769041" y="117584"/>
                  <a:pt x="211652" y="306908"/>
                  <a:pt x="16448" y="908982"/>
                </a:cubicBezTo>
                <a:cubicBezTo>
                  <a:pt x="-178756" y="1511056"/>
                  <a:pt x="1416652" y="1569061"/>
                  <a:pt x="1992004" y="1543982"/>
                </a:cubicBezTo>
                <a:cubicBezTo>
                  <a:pt x="2567356" y="1518903"/>
                  <a:pt x="3452424" y="1130919"/>
                  <a:pt x="3468561" y="758505"/>
                </a:cubicBezTo>
                <a:cubicBezTo>
                  <a:pt x="3484698" y="386091"/>
                  <a:pt x="1531041" y="-66984"/>
                  <a:pt x="1088893" y="8275"/>
                </a:cubicBezTo>
              </a:path>
            </a:pathLst>
          </a:custGeom>
          <a:ln w="76200" cmpd="sng">
            <a:solidFill>
              <a:srgbClr val="CC475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76200" cmpd="sng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20645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74528"/>
            <a:ext cx="8229600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Maybe a little extra work…</a:t>
            </a:r>
            <a:r>
              <a:rPr lang="en-US" dirty="0"/>
              <a:t>	</a:t>
            </a:r>
            <a:endParaRPr lang="en-US" dirty="0" smtClean="0"/>
          </a:p>
          <a:p>
            <a:r>
              <a:rPr lang="en-US" dirty="0" smtClean="0"/>
              <a:t>Logistics</a:t>
            </a:r>
          </a:p>
          <a:p>
            <a:r>
              <a:rPr lang="en-US" dirty="0" smtClean="0"/>
              <a:t>Timing</a:t>
            </a:r>
          </a:p>
          <a:p>
            <a:r>
              <a:rPr lang="en-US" dirty="0" smtClean="0"/>
              <a:t>Prerequisites</a:t>
            </a:r>
          </a:p>
          <a:p>
            <a:r>
              <a:rPr lang="en-US" dirty="0" smtClean="0"/>
              <a:t>Learning Objectives</a:t>
            </a:r>
          </a:p>
          <a:p>
            <a:r>
              <a:rPr lang="en-US" dirty="0" smtClean="0"/>
              <a:t>Presentation History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For Organizers…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72" y="342989"/>
            <a:ext cx="6491306" cy="4702825"/>
          </a:xfrm>
          <a:prstGeom prst="rect">
            <a:avLst/>
          </a:prstGeom>
          <a:ln>
            <a:solidFill>
              <a:srgbClr val="4F81B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827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Awesomize</a:t>
            </a:r>
            <a:r>
              <a:rPr lang="en-US" dirty="0"/>
              <a:t> Your </a:t>
            </a:r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3</a:t>
            </a:r>
            <a:endParaRPr lang="en-US" dirty="0"/>
          </a:p>
        </p:txBody>
      </p:sp>
      <p:pic>
        <p:nvPicPr>
          <p:cNvPr id="2" name="Picture 1" descr="awesome-interview-questions-for-candidates-600x3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13" y="424323"/>
            <a:ext cx="4553228" cy="24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510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Titles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</a:t>
            </a:r>
          </a:p>
          <a:p>
            <a:pPr marL="0" indent="0">
              <a:buNone/>
            </a:pPr>
            <a:r>
              <a:rPr lang="en-US" dirty="0" smtClean="0"/>
              <a:t>Book Title</a:t>
            </a:r>
            <a:endParaRPr lang="en-US" dirty="0"/>
          </a:p>
        </p:txBody>
      </p:sp>
      <p:pic>
        <p:nvPicPr>
          <p:cNvPr id="3" name="Picture 2" descr="61MnRyNuID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78" y="225500"/>
            <a:ext cx="3141813" cy="47281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ounded Rectangular Callout 4"/>
          <p:cNvSpPr/>
          <p:nvPr/>
        </p:nvSpPr>
        <p:spPr>
          <a:xfrm>
            <a:off x="6412447" y="1083650"/>
            <a:ext cx="1429429" cy="955109"/>
          </a:xfrm>
          <a:prstGeom prst="wedgeRoundRectCallout">
            <a:avLst>
              <a:gd name="adj1" fmla="val -81720"/>
              <a:gd name="adj2" fmla="val 556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Attention Getting.</a:t>
            </a:r>
          </a:p>
          <a:p>
            <a:pPr algn="ctr"/>
            <a:r>
              <a:rPr lang="en-US" dirty="0" smtClean="0"/>
              <a:t>Not Precise.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400795" y="3414610"/>
            <a:ext cx="1429429" cy="955109"/>
          </a:xfrm>
          <a:prstGeom prst="wedgeRoundRectCallout">
            <a:avLst>
              <a:gd name="adj1" fmla="val -81720"/>
              <a:gd name="adj2" fmla="val 5565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Optional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770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 </a:t>
            </a:r>
            <a:r>
              <a:rPr lang="en-US" dirty="0" smtClean="0"/>
              <a:t>Yourself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4</a:t>
            </a:r>
            <a:endParaRPr lang="en-US" dirty="0"/>
          </a:p>
        </p:txBody>
      </p:sp>
      <p:pic>
        <p:nvPicPr>
          <p:cNvPr id="2" name="Picture 1" descr="star-bbq-branding-iron__17271_zoom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50" b="96250" l="1000" r="9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647568"/>
            <a:ext cx="5207000" cy="34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8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Bios – Dos/</a:t>
            </a:r>
            <a:r>
              <a:rPr lang="en-US" dirty="0" err="1" smtClean="0"/>
              <a:t>Donts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57524"/>
              </p:ext>
            </p:extLst>
          </p:nvPr>
        </p:nvGraphicFramePr>
        <p:xfrm>
          <a:off x="457200" y="1200150"/>
          <a:ext cx="8229600" cy="33832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Don’t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Mention Improving  </a:t>
                      </a:r>
                      <a:r>
                        <a:rPr lang="en-US" sz="2400" dirty="0" smtClean="0">
                          <a:sym typeface="Wingdings"/>
                        </a:rPr>
                        <a:t>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Emphasize your job title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Describe what makes you unique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Write in first person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Keep it short and well-written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Focus on only</a:t>
                      </a:r>
                      <a:r>
                        <a:rPr lang="en-US" sz="2400" baseline="0" dirty="0" smtClean="0"/>
                        <a:t> your past activities/jobs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Establish credibility by</a:t>
                      </a:r>
                      <a:r>
                        <a:rPr lang="en-US" sz="2400" baseline="0" dirty="0" smtClean="0"/>
                        <a:t> highlighting your experience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Include a long list of certifications or degrees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3625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Not-so-great bio to help refine previous slide</a:t>
            </a:r>
            <a:endParaRPr lang="en-US" sz="3600" dirty="0"/>
          </a:p>
        </p:txBody>
      </p:sp>
      <p:pic>
        <p:nvPicPr>
          <p:cNvPr id="4" name="Content Placeholder 3" descr="Screen Shot 2015-10-08 at 3.49.21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62" r="-15262"/>
          <a:stretch>
            <a:fillRect/>
          </a:stretch>
        </p:blipFill>
        <p:spPr>
          <a:xfrm>
            <a:off x="-159365" y="757254"/>
            <a:ext cx="9303365" cy="3837369"/>
          </a:xfrm>
        </p:spPr>
      </p:pic>
      <p:pic>
        <p:nvPicPr>
          <p:cNvPr id="5" name="Content Placeholder 3" descr="Screen Shot 2015-10-08 at 3.49.21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59" r="52716" b="82720"/>
          <a:stretch/>
        </p:blipFill>
        <p:spPr>
          <a:xfrm>
            <a:off x="2843118" y="758205"/>
            <a:ext cx="1491471" cy="663104"/>
          </a:xfrm>
          <a:prstGeom prst="rect">
            <a:avLst/>
          </a:prstGeom>
        </p:spPr>
      </p:pic>
      <p:pic>
        <p:nvPicPr>
          <p:cNvPr id="6" name="Content Placeholder 3" descr="Screen Shot 2015-10-08 at 3.49.21 PM.png"/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43" t="2988" r="73491" b="46312"/>
          <a:stretch/>
        </p:blipFill>
        <p:spPr>
          <a:xfrm>
            <a:off x="990431" y="862104"/>
            <a:ext cx="1829383" cy="19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66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 It </a:t>
            </a:r>
            <a:r>
              <a:rPr lang="en-US" dirty="0" smtClean="0"/>
              <a:t>Off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pic>
        <p:nvPicPr>
          <p:cNvPr id="2" name="Picture 1" descr="3bba4469769abafe61059ecb959f79ed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7" b="99057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247775"/>
            <a:ext cx="2552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26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Inspect &amp; Adapt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Friends</a:t>
            </a:r>
          </a:p>
          <a:p>
            <a:pPr marL="0" indent="0">
              <a:buNone/>
            </a:pPr>
            <a:r>
              <a:rPr lang="en-US" dirty="0" smtClean="0"/>
              <a:t>Family</a:t>
            </a:r>
          </a:p>
          <a:p>
            <a:pPr marL="0" indent="0">
              <a:buNone/>
            </a:pPr>
            <a:r>
              <a:rPr lang="en-US" dirty="0" smtClean="0"/>
              <a:t>Colleagues</a:t>
            </a:r>
          </a:p>
          <a:p>
            <a:pPr marL="0" indent="0">
              <a:buNone/>
            </a:pPr>
            <a:r>
              <a:rPr lang="en-US" dirty="0" smtClean="0"/>
              <a:t>The Internets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819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Why Bother?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“fancy quote or something”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246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then do you…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after all that,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49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Submit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User Groups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Lunch-n-Learns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Conferences</a:t>
            </a:r>
          </a:p>
          <a:p>
            <a:pPr marL="0" indent="0">
              <a:buNone/>
            </a:pPr>
            <a:r>
              <a:rPr lang="en-US" dirty="0" err="1" smtClean="0"/>
              <a:t>AgileDotNext</a:t>
            </a:r>
            <a:endParaRPr lang="en-US" dirty="0"/>
          </a:p>
        </p:txBody>
      </p:sp>
      <p:pic>
        <p:nvPicPr>
          <p:cNvPr id="2" name="Picture 1" descr="adn2014-logo-nav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50" y="2831560"/>
            <a:ext cx="4083050" cy="52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596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 It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Nothing like having a scheduled talk for motivation.</a:t>
            </a:r>
            <a:endParaRPr lang="en-US" dirty="0"/>
          </a:p>
        </p:txBody>
      </p:sp>
      <p:pic>
        <p:nvPicPr>
          <p:cNvPr id="3" name="Picture 2" descr="Railroad-Constructio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1809750"/>
            <a:ext cx="2660650" cy="2660650"/>
          </a:xfrm>
          <a:prstGeom prst="rect">
            <a:avLst/>
          </a:prstGeom>
        </p:spPr>
      </p:pic>
      <p:pic>
        <p:nvPicPr>
          <p:cNvPr id="6" name="Picture 5" descr="Calendar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0" y="1809750"/>
            <a:ext cx="2520950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</a:t>
            </a:r>
            <a:r>
              <a:rPr lang="en-US" dirty="0" smtClean="0"/>
              <a:t>Bother?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57966"/>
            <a:ext cx="8229600" cy="36366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Free Conference Admission</a:t>
            </a:r>
          </a:p>
          <a:p>
            <a:r>
              <a:rPr lang="en-US" dirty="0" smtClean="0"/>
              <a:t>Challenge</a:t>
            </a:r>
          </a:p>
          <a:p>
            <a:r>
              <a:rPr lang="en-US" dirty="0" smtClean="0"/>
              <a:t>Learning Opportunity</a:t>
            </a:r>
          </a:p>
          <a:p>
            <a:r>
              <a:rPr lang="en-US" dirty="0" smtClean="0"/>
              <a:t>Personal Exposure</a:t>
            </a:r>
          </a:p>
          <a:p>
            <a:r>
              <a:rPr lang="en-US" dirty="0" smtClean="0"/>
              <a:t>Rush/Fun</a:t>
            </a:r>
          </a:p>
          <a:p>
            <a:r>
              <a:rPr lang="en-US" dirty="0" smtClean="0"/>
              <a:t>Partnering</a:t>
            </a:r>
          </a:p>
          <a:p>
            <a:r>
              <a:rPr lang="en-US" dirty="0" smtClean="0"/>
              <a:t>Improving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633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 Steps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99141"/>
            <a:ext cx="8229600" cy="403524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Find Your Soapbox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Craft Your Blurb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Awesomize</a:t>
            </a:r>
            <a:r>
              <a:rPr lang="en-US" dirty="0" smtClean="0"/>
              <a:t> Your Title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Brand Yourself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It Off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 Accepted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Build Your Presentation</a:t>
            </a: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1558" y="3368721"/>
            <a:ext cx="1547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And then…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65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Your </a:t>
            </a:r>
            <a:r>
              <a:rPr lang="en-US" dirty="0" smtClean="0"/>
              <a:t>Soapbox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1</a:t>
            </a:r>
            <a:endParaRPr lang="en-US" dirty="0"/>
          </a:p>
        </p:txBody>
      </p:sp>
      <p:pic>
        <p:nvPicPr>
          <p:cNvPr id="2" name="Picture 1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046" y="1646966"/>
            <a:ext cx="2602552" cy="200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448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03177"/>
            <a:ext cx="8229600" cy="34888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Do you have something to say?</a:t>
            </a:r>
          </a:p>
        </p:txBody>
      </p:sp>
      <p:graphicFrame>
        <p:nvGraphicFramePr>
          <p:cNvPr id="6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51198"/>
              </p:ext>
            </p:extLst>
          </p:nvPr>
        </p:nvGraphicFramePr>
        <p:xfrm>
          <a:off x="457200" y="1352106"/>
          <a:ext cx="8229600" cy="290285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114800"/>
                <a:gridCol w="4114800"/>
              </a:tblGrid>
              <a:tr h="44630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Don’t</a:t>
                      </a:r>
                      <a:endParaRPr lang="en-US" sz="2400" dirty="0"/>
                    </a:p>
                  </a:txBody>
                  <a:tcPr/>
                </a:tc>
              </a:tr>
              <a:tr h="61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 with your passion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Go with what’s popular</a:t>
                      </a:r>
                      <a:endParaRPr lang="en-US" sz="2400" dirty="0"/>
                    </a:p>
                  </a:txBody>
                  <a:tcPr/>
                </a:tc>
              </a:tr>
              <a:tr h="61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Find</a:t>
                      </a:r>
                      <a:r>
                        <a:rPr lang="en-US" sz="2400" baseline="0" dirty="0" smtClean="0"/>
                        <a:t> a unique twist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Report on existing works</a:t>
                      </a:r>
                      <a:endParaRPr lang="en-US" sz="2400" dirty="0"/>
                    </a:p>
                  </a:txBody>
                  <a:tcPr/>
                </a:tc>
              </a:tr>
              <a:tr h="61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Keep it simple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Lose</a:t>
                      </a:r>
                      <a:r>
                        <a:rPr lang="en-US" sz="2400" baseline="0" dirty="0" smtClean="0"/>
                        <a:t> them</a:t>
                      </a:r>
                      <a:endParaRPr lang="en-US" sz="2400" dirty="0" smtClean="0"/>
                    </a:p>
                  </a:txBody>
                  <a:tcPr/>
                </a:tc>
              </a:tr>
              <a:tr h="61141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Keep it focused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Boil the ocean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121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90039"/>
            <a:ext cx="8229600" cy="370458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your </a:t>
            </a:r>
            <a:r>
              <a:rPr lang="en-US" b="1" dirty="0" smtClean="0">
                <a:solidFill>
                  <a:schemeClr val="accent3"/>
                </a:solidFill>
              </a:rPr>
              <a:t>teams</a:t>
            </a:r>
            <a:r>
              <a:rPr lang="en-US" dirty="0" smtClean="0"/>
              <a:t>, discuss:</a:t>
            </a:r>
          </a:p>
          <a:p>
            <a:pPr lvl="1">
              <a:buSzPct val="70000"/>
              <a:buFont typeface="Wingdings" charset="2"/>
              <a:buChar char="§"/>
            </a:pPr>
            <a:r>
              <a:rPr lang="en-US" i="1" dirty="0" smtClean="0"/>
              <a:t>What do you talk about with your clients?  With other Improvers?  With people who share your passions?</a:t>
            </a:r>
          </a:p>
          <a:p>
            <a:pPr lvl="1">
              <a:buSzPct val="70000"/>
              <a:buFont typeface="Wingdings" charset="2"/>
              <a:buChar char="§"/>
            </a:pPr>
            <a:r>
              <a:rPr lang="en-US" i="1" dirty="0" smtClean="0"/>
              <a:t>What’s the thing that you know that others would benefit from knowing?</a:t>
            </a:r>
          </a:p>
          <a:p>
            <a:pPr lvl="1">
              <a:buSzPct val="70000"/>
              <a:buFont typeface="Wingdings" charset="2"/>
              <a:buChar char="§"/>
            </a:pPr>
            <a:r>
              <a:rPr lang="en-US" i="1" dirty="0" smtClean="0"/>
              <a:t>What have you shared in the past that made someone say, “Oh, I never thought of it like that before”?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Help each other write a </a:t>
            </a:r>
            <a:r>
              <a:rPr lang="en-US" b="1" dirty="0" smtClean="0">
                <a:solidFill>
                  <a:srgbClr val="9BBB59"/>
                </a:solidFill>
              </a:rPr>
              <a:t>draft</a:t>
            </a:r>
            <a:r>
              <a:rPr lang="en-US" dirty="0" smtClean="0">
                <a:solidFill>
                  <a:srgbClr val="9BBB59"/>
                </a:solidFill>
              </a:rPr>
              <a:t> </a:t>
            </a:r>
            <a:r>
              <a:rPr lang="en-US" b="1" dirty="0" smtClean="0">
                <a:solidFill>
                  <a:srgbClr val="9BBB59"/>
                </a:solidFill>
              </a:rPr>
              <a:t>title </a:t>
            </a:r>
            <a:r>
              <a:rPr lang="en-US" dirty="0" smtClean="0"/>
              <a:t>that captures the essence of your topic.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5785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Craft Your </a:t>
            </a:r>
            <a:r>
              <a:rPr lang="en-US" dirty="0" smtClean="0"/>
              <a:t>Blurb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Step 2</a:t>
            </a:r>
            <a:endParaRPr lang="en-US" dirty="0"/>
          </a:p>
        </p:txBody>
      </p:sp>
      <p:pic>
        <p:nvPicPr>
          <p:cNvPr id="2" name="Picture 1" descr="advertising-tips-for-startups.jp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087" b="92801" l="3778" r="95889">
                        <a14:foregroundMark x1="76333" y1="19235" x2="76333" y2="19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76" y="1195805"/>
            <a:ext cx="3169667" cy="3130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3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Anatomy of an Abstract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47496"/>
              </p:ext>
            </p:extLst>
          </p:nvPr>
        </p:nvGraphicFramePr>
        <p:xfrm>
          <a:off x="1145204" y="873922"/>
          <a:ext cx="6820632" cy="3261062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410316"/>
                <a:gridCol w="3410316"/>
              </a:tblGrid>
              <a:tr h="49369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Should</a:t>
                      </a:r>
                      <a:r>
                        <a:rPr lang="en-US" sz="2400" baseline="0" dirty="0" smtClean="0"/>
                        <a:t> have a…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Should be…</a:t>
                      </a:r>
                      <a:endParaRPr lang="en-US" sz="2400" dirty="0"/>
                    </a:p>
                  </a:txBody>
                  <a:tcPr/>
                </a:tc>
              </a:tr>
              <a:tr h="691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Hook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Small</a:t>
                      </a:r>
                    </a:p>
                  </a:txBody>
                  <a:tcPr/>
                </a:tc>
              </a:tr>
              <a:tr h="691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Problem to solve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Simple</a:t>
                      </a:r>
                      <a:endParaRPr lang="en-US" sz="2400" dirty="0"/>
                    </a:p>
                  </a:txBody>
                  <a:tcPr/>
                </a:tc>
              </a:tr>
              <a:tr h="691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Takeaway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Well Written</a:t>
                      </a:r>
                      <a:endParaRPr lang="en-US" sz="2400" dirty="0"/>
                    </a:p>
                  </a:txBody>
                  <a:tcPr/>
                </a:tc>
              </a:tr>
              <a:tr h="6918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Invitation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33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Improving 2013 ppt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2013 Improving ppt template.potx" id="{C86B8FA0-4E6B-4C46-8C3F-11D5AE24A7D2}" vid="{32EC1218-AD3F-459C-BCD0-66B689AAD9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1863E2DDA45E41B637611DDBC6411B" ma:contentTypeVersion="1" ma:contentTypeDescription="Create a new document." ma:contentTypeScope="" ma:versionID="d4c3ba6f6d0cc0602d5cb37bca4230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66db012a57b038326032ce47dc2de3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5FACE3-4305-46F5-8530-D83F97129E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5861A6C-7250-4FDA-A8FF-FE17F53A84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966D8D-C40F-4CCD-9396-198CA757D13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Improving 2013 ppt template.thmx</Template>
  <TotalTime>15589</TotalTime>
  <Words>523</Words>
  <Application>Microsoft Macintosh PowerPoint</Application>
  <PresentationFormat>On-screen Show (16:9)</PresentationFormat>
  <Paragraphs>126</Paragraphs>
  <Slides>22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Improving 2013 ppt template</vt:lpstr>
      <vt:lpstr>Get Picked!</vt:lpstr>
      <vt:lpstr>Why Bother?</vt:lpstr>
      <vt:lpstr>Why Bother?</vt:lpstr>
      <vt:lpstr>5 Steps</vt:lpstr>
      <vt:lpstr>Find Your Soapbox</vt:lpstr>
      <vt:lpstr>Topic</vt:lpstr>
      <vt:lpstr>Exercise</vt:lpstr>
      <vt:lpstr>Craft Your Blurb</vt:lpstr>
      <vt:lpstr>Anatomy of an Abstract</vt:lpstr>
      <vt:lpstr>Anatomy of an Abstract</vt:lpstr>
      <vt:lpstr>Small, Simple, &amp; Well Written</vt:lpstr>
      <vt:lpstr>For Organizers…</vt:lpstr>
      <vt:lpstr>Awesomize Your Title</vt:lpstr>
      <vt:lpstr>Titles</vt:lpstr>
      <vt:lpstr>Brand Yourself</vt:lpstr>
      <vt:lpstr>Bios – Dos/Donts</vt:lpstr>
      <vt:lpstr>Not-so-great bio to help refine previous slide</vt:lpstr>
      <vt:lpstr>Show It Off</vt:lpstr>
      <vt:lpstr>Inspect &amp; Adapt</vt:lpstr>
      <vt:lpstr>Only then do you…</vt:lpstr>
      <vt:lpstr>Submit</vt:lpstr>
      <vt:lpstr>Build It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PMI-ACP Prep class</dc:title>
  <dc:creator>Allison Pollard</dc:creator>
  <cp:lastModifiedBy>Don McGreal</cp:lastModifiedBy>
  <cp:revision>188</cp:revision>
  <dcterms:created xsi:type="dcterms:W3CDTF">2014-03-18T02:35:05Z</dcterms:created>
  <dcterms:modified xsi:type="dcterms:W3CDTF">2015-10-12T05:49:50Z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0x010100671863E2DDA45E41B637611DDBC6411B</vt:lpwstr>
  </property>
</Properties>
</file>