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6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66" r:id="rId4"/>
    <p:sldId id="258" r:id="rId5"/>
    <p:sldId id="259" r:id="rId6"/>
    <p:sldId id="261" r:id="rId7"/>
    <p:sldId id="265" r:id="rId8"/>
    <p:sldId id="270" r:id="rId9"/>
    <p:sldId id="271" r:id="rId10"/>
    <p:sldId id="269" r:id="rId11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AEAF6"/>
    <a:srgbClr val="FDFFFD"/>
    <a:srgbClr val="FFFDF0"/>
    <a:srgbClr val="FFFEF1"/>
    <a:srgbClr val="FFFFF2"/>
    <a:srgbClr val="0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96" autoAdjust="0"/>
    <p:restoredTop sz="94474" autoAdjust="0"/>
  </p:normalViewPr>
  <p:slideViewPr>
    <p:cSldViewPr snapToGrid="0" snapToObjects="1">
      <p:cViewPr varScale="1">
        <p:scale>
          <a:sx n="129" d="100"/>
          <a:sy n="129" d="100"/>
        </p:scale>
        <p:origin x="232" y="536"/>
      </p:cViewPr>
      <p:guideLst>
        <p:guide orient="horz" pos="2160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108" d="100"/>
          <a:sy n="108" d="100"/>
        </p:scale>
        <p:origin x="2704" y="21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98E617-937E-FC4A-8748-C6BABACC53FE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BE5334-810D-C443-935F-B933F05199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4856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C1E76F-63EC-3849-B890-E56FE4AABDB1}" type="datetimeFigureOut">
              <a:rPr lang="en-US" smtClean="0"/>
              <a:t>6/5/18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2E2218-332F-2046-8919-12C975A973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1173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712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6258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/>
              <a:t>HackerRankTest</a:t>
            </a:r>
            <a:r>
              <a:rPr lang="en-US" dirty="0"/>
              <a:t> project for Java compatibility demo</a:t>
            </a:r>
          </a:p>
          <a:p>
            <a:r>
              <a:rPr lang="en-US" dirty="0"/>
              <a:t>Use </a:t>
            </a:r>
            <a:r>
              <a:rPr lang="en-US" dirty="0" err="1"/>
              <a:t>VideoGame</a:t>
            </a:r>
            <a:r>
              <a:rPr lang="en-US" dirty="0"/>
              <a:t> source in </a:t>
            </a:r>
            <a:r>
              <a:rPr lang="en-US" dirty="0" err="1"/>
              <a:t>tasktracker</a:t>
            </a:r>
            <a:r>
              <a:rPr lang="en-US" dirty="0"/>
              <a:t>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134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2E2218-332F-2046-8919-12C975A973B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9567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34403" y="5497350"/>
            <a:ext cx="9282753" cy="557036"/>
          </a:xfrm>
        </p:spPr>
        <p:txBody>
          <a:bodyPr>
            <a:no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6054386"/>
            <a:ext cx="9282753" cy="525236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16356" y="2064771"/>
            <a:ext cx="6400800" cy="1924845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90963" y="1295401"/>
            <a:ext cx="9034069" cy="453722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3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C5AF0-5E41-B042-958C-1721F105CD05}" type="datetime1">
              <a:rPr lang="en-US" smtClean="0"/>
              <a:t>6/5/18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6900" y="1030147"/>
            <a:ext cx="1978755" cy="4780344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04030" y="1030147"/>
            <a:ext cx="7229722" cy="478034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/>
          <a:p>
            <a:fld id="{66FD81AA-1FF7-F44E-9A25-A2825881B37B}" type="datetime1">
              <a:rPr lang="en-US" smtClean="0"/>
              <a:t>6/5/18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635102" y="6040421"/>
            <a:ext cx="4668320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/>
          <a:p>
            <a:fld id="{FDD84730-9A28-D44A-A27A-CC381838E88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0963" y="1460501"/>
            <a:ext cx="9034069" cy="4486429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Subtitle 2"/>
          <p:cNvSpPr>
            <a:spLocks noGrp="1"/>
          </p:cNvSpPr>
          <p:nvPr>
            <p:ph type="subTitle" idx="12" hasCustomPrompt="1"/>
          </p:nvPr>
        </p:nvSpPr>
        <p:spPr>
          <a:xfrm>
            <a:off x="289325" y="823731"/>
            <a:ext cx="11631346" cy="409421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Century Gothic" charset="0"/>
                <a:ea typeface="Century Gothic" charset="0"/>
                <a:cs typeface="Century Gothic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A713AB-6C81-BB44-8D40-AE3E8FBDBEA8}" type="datetime1">
              <a:rPr lang="en-US" smtClean="0"/>
              <a:t>6/5/18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" y="0"/>
            <a:ext cx="12188824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598749" y="3146971"/>
            <a:ext cx="11034094" cy="712745"/>
          </a:xfrm>
        </p:spPr>
        <p:txBody>
          <a:bodyPr anchor="t">
            <a:normAutofit/>
          </a:bodyPr>
          <a:lstStyle>
            <a:lvl1pPr algn="ctr">
              <a:defRPr sz="3200" b="1" i="0" cap="none" baseline="0">
                <a:solidFill>
                  <a:schemeClr val="bg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idx="1"/>
          </p:nvPr>
        </p:nvSpPr>
        <p:spPr>
          <a:xfrm>
            <a:off x="1677758" y="3892451"/>
            <a:ext cx="8847651" cy="487680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7236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4563" y="1284923"/>
            <a:ext cx="5704370" cy="4874578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242710" y="1284923"/>
            <a:ext cx="5728748" cy="4874577"/>
          </a:xfrm>
        </p:spPr>
        <p:txBody>
          <a:bodyPr/>
          <a:lstStyle>
            <a:lvl1pPr>
              <a:defRPr>
                <a:solidFill>
                  <a:schemeClr val="accent6"/>
                </a:solidFill>
              </a:defRPr>
            </a:lvl1pPr>
            <a:lvl2pPr>
              <a:defRPr>
                <a:solidFill>
                  <a:schemeClr val="accent6"/>
                </a:solidFill>
              </a:defRPr>
            </a:lvl2pPr>
            <a:lvl3pPr>
              <a:defRPr>
                <a:solidFill>
                  <a:schemeClr val="accent6"/>
                </a:solidFill>
              </a:defRPr>
            </a:lvl3pPr>
            <a:lvl4pPr>
              <a:defRPr>
                <a:solidFill>
                  <a:schemeClr val="accent6"/>
                </a:solidFill>
              </a:defRPr>
            </a:lvl4pPr>
            <a:lvl5pPr>
              <a:defRPr>
                <a:solidFill>
                  <a:schemeClr val="accent6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5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DECAF2-4F7E-9045-BC0E-90443DC223CE}" type="datetime1">
              <a:rPr lang="en-US" smtClean="0"/>
              <a:t>6/5/18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563" y="1367441"/>
            <a:ext cx="5713685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564" y="1924612"/>
            <a:ext cx="5703444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42710" y="1367441"/>
            <a:ext cx="5728748" cy="434519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accent6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2710" y="1924612"/>
            <a:ext cx="5728748" cy="4222188"/>
          </a:xfrm>
        </p:spPr>
        <p:txBody>
          <a:bodyPr/>
          <a:lstStyle>
            <a:lvl1pPr>
              <a:defRPr sz="1800">
                <a:solidFill>
                  <a:schemeClr val="accent6"/>
                </a:solidFill>
              </a:defRPr>
            </a:lvl1pPr>
            <a:lvl2pPr>
              <a:defRPr sz="1500">
                <a:solidFill>
                  <a:schemeClr val="accent6"/>
                </a:solidFill>
              </a:defRPr>
            </a:lvl2pPr>
            <a:lvl3pPr>
              <a:defRPr sz="1350">
                <a:solidFill>
                  <a:schemeClr val="accent6"/>
                </a:solidFill>
              </a:defRPr>
            </a:lvl3pPr>
            <a:lvl4pPr>
              <a:defRPr sz="1200">
                <a:solidFill>
                  <a:schemeClr val="accent6"/>
                </a:solidFill>
              </a:defRPr>
            </a:lvl4pPr>
            <a:lvl5pPr>
              <a:defRPr sz="1200">
                <a:solidFill>
                  <a:schemeClr val="accent6"/>
                </a:solidFill>
              </a:defRPr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12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421058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14" name="Date Placeholder 3"/>
          <p:cNvSpPr>
            <a:spLocks noGrp="1"/>
          </p:cNvSpPr>
          <p:nvPr>
            <p:ph type="dt" sz="half" idx="16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3EE6F9-CE5C-E349-B049-03D39CC2B63C}" type="datetime1">
              <a:rPr lang="en-US" smtClean="0"/>
              <a:t>6/5/18</a:t>
            </a:fld>
            <a:endParaRPr lang="en-US"/>
          </a:p>
        </p:txBody>
      </p:sp>
      <p:sp>
        <p:nvSpPr>
          <p:cNvPr id="16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7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289325" y="169154"/>
            <a:ext cx="11631346" cy="654576"/>
          </a:xfrm>
        </p:spPr>
        <p:txBody>
          <a:bodyPr>
            <a:normAutofit/>
          </a:bodyPr>
          <a:lstStyle>
            <a:lvl1pPr>
              <a:defRPr sz="3600" b="1" i="0" baseline="0">
                <a:solidFill>
                  <a:schemeClr val="tx1"/>
                </a:solidFill>
                <a:latin typeface="+mj-lt"/>
                <a:ea typeface="Tahoma" charset="0"/>
                <a:cs typeface="Tahoma" charset="0"/>
              </a:defRPr>
            </a:lvl1pPr>
          </a:lstStyle>
          <a:p>
            <a:r>
              <a:rPr lang="en-US" dirty="0"/>
              <a:t>Slide Title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5" hasCustomPrompt="1"/>
          </p:nvPr>
        </p:nvSpPr>
        <p:spPr>
          <a:xfrm>
            <a:off x="289325" y="823731"/>
            <a:ext cx="11631346" cy="340973"/>
          </a:xfrm>
        </p:spPr>
        <p:txBody>
          <a:bodyPr>
            <a:norm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+mn-lt"/>
                <a:ea typeface="Tahoma" charset="0"/>
                <a:cs typeface="Tahoma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 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C7F7AE-3571-4242-BA7B-AD04F7748B8F}" type="datetime1">
              <a:rPr lang="en-US" smtClean="0"/>
              <a:t>6/5/18</a:t>
            </a:fld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6456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/>
          <p:cNvSpPr/>
          <p:nvPr/>
        </p:nvSpPr>
        <p:spPr>
          <a:xfrm>
            <a:off x="6080072" y="-21511"/>
            <a:ext cx="4904211" cy="6271840"/>
          </a:xfrm>
          <a:prstGeom prst="rect">
            <a:avLst/>
          </a:prstGeom>
          <a:solidFill>
            <a:srgbClr val="F5F5F5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/>
              </a:solidFill>
            </a:endParaRPr>
          </a:p>
        </p:txBody>
      </p:sp>
      <p:sp>
        <p:nvSpPr>
          <p:cNvPr id="57" name="Rectangle 56"/>
          <p:cNvSpPr/>
          <p:nvPr/>
        </p:nvSpPr>
        <p:spPr>
          <a:xfrm>
            <a:off x="6197180" y="-21510"/>
            <a:ext cx="4672383" cy="623938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bg2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994435" y="224495"/>
            <a:ext cx="284405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CC66FFE1-3721-EF4B-889E-E42A6B33304C}" type="datetime1">
              <a:rPr lang="en-US" smtClean="0"/>
              <a:t>6/5/18</a:t>
            </a:fld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197181" y="224494"/>
            <a:ext cx="177574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754ED01-E2A0-4C1E-8E21-014B9904157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8" name="Rectangle 57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7462" y="856527"/>
            <a:ext cx="4119514" cy="5150734"/>
          </a:xfrm>
        </p:spPr>
        <p:txBody>
          <a:bodyPr/>
          <a:lstStyle>
            <a:lvl1pPr>
              <a:defRPr sz="1800"/>
            </a:lvl1pPr>
            <a:lvl2pPr>
              <a:defRPr sz="1650"/>
            </a:lvl2pPr>
            <a:lvl3pPr>
              <a:defRPr sz="1500"/>
            </a:lvl3pPr>
            <a:lvl4pPr>
              <a:defRPr sz="135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1" name="Rectangle 60"/>
          <p:cNvSpPr/>
          <p:nvPr/>
        </p:nvSpPr>
        <p:spPr>
          <a:xfrm>
            <a:off x="6199570" y="6088284"/>
            <a:ext cx="4672383" cy="817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86986" y="5724838"/>
            <a:ext cx="4657006" cy="365125"/>
          </a:xfrm>
          <a:prstGeom prst="rect">
            <a:avLst/>
          </a:prstGeom>
        </p:spPr>
        <p:txBody>
          <a:bodyPr>
            <a:normAutofit/>
          </a:bodyPr>
          <a:lstStyle/>
          <a:p>
            <a:r>
              <a:rPr lang="en-US"/>
              <a:t>AWS Java Lambda Functions with Kotlin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8131" y="2657437"/>
            <a:ext cx="4404949" cy="1463153"/>
          </a:xfrm>
        </p:spPr>
        <p:txBody>
          <a:bodyPr anchor="b">
            <a:normAutofit/>
          </a:bodyPr>
          <a:lstStyle>
            <a:lvl1pPr algn="l">
              <a:defRPr sz="2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3813" y="4136994"/>
            <a:ext cx="4397233" cy="1517904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6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>
          <a:xfrm>
            <a:off x="1207116" y="601886"/>
            <a:ext cx="4748439" cy="5648445"/>
          </a:xfrm>
          <a:prstGeom prst="rect">
            <a:avLst/>
          </a:prstGeom>
          <a:solidFill>
            <a:srgbClr val="FFFFFF"/>
          </a:solidFill>
          <a:ln w="3175">
            <a:solidFill>
              <a:schemeClr val="tx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39930" y="693795"/>
            <a:ext cx="4478331" cy="5468112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1"/>
                </a:solidFill>
              </a:defRPr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-420260" y="-36576"/>
            <a:ext cx="13239661" cy="6858000"/>
            <a:chOff x="-382404" y="0"/>
            <a:chExt cx="9932332" cy="6858000"/>
          </a:xfrm>
        </p:grpSpPr>
        <p:grpSp>
          <p:nvGrpSpPr>
            <p:cNvPr id="45" name="Group 44"/>
            <p:cNvGrpSpPr/>
            <p:nvPr/>
          </p:nvGrpSpPr>
          <p:grpSpPr>
            <a:xfrm>
              <a:off x="0" y="0"/>
              <a:ext cx="9144000" cy="6858000"/>
              <a:chOff x="0" y="0"/>
              <a:chExt cx="9144000" cy="6858000"/>
            </a:xfrm>
          </p:grpSpPr>
          <p:grpSp>
            <p:nvGrpSpPr>
              <p:cNvPr id="75" name="Group 4"/>
              <p:cNvGrpSpPr/>
              <p:nvPr/>
            </p:nvGrpSpPr>
            <p:grpSpPr>
              <a:xfrm>
                <a:off x="0" y="0"/>
                <a:ext cx="2514600" cy="6858000"/>
                <a:chOff x="0" y="0"/>
                <a:chExt cx="2514600" cy="6858000"/>
              </a:xfrm>
            </p:grpSpPr>
            <p:sp>
              <p:nvSpPr>
                <p:cNvPr id="87" name="Rectangle 86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8" name="Rectangle 2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9" name="Rectangle 3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6" name="Group 5"/>
              <p:cNvGrpSpPr/>
              <p:nvPr/>
            </p:nvGrpSpPr>
            <p:grpSpPr>
              <a:xfrm>
                <a:off x="422910" y="0"/>
                <a:ext cx="2514600" cy="6858000"/>
                <a:chOff x="0" y="0"/>
                <a:chExt cx="2514600" cy="6858000"/>
              </a:xfrm>
            </p:grpSpPr>
            <p:sp>
              <p:nvSpPr>
                <p:cNvPr id="84" name="Rectangle 83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5" name="Rectangle 84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6" name="Rectangle 85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grpSp>
            <p:nvGrpSpPr>
              <p:cNvPr id="77" name="Group 9"/>
              <p:cNvGrpSpPr/>
              <p:nvPr/>
            </p:nvGrpSpPr>
            <p:grpSpPr>
              <a:xfrm rot="10800000">
                <a:off x="6629400" y="0"/>
                <a:ext cx="2514600" cy="6858000"/>
                <a:chOff x="0" y="0"/>
                <a:chExt cx="2514600" cy="6858000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914400" y="0"/>
                  <a:ext cx="1600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2" name="Rectangle 81"/>
                <p:cNvSpPr/>
                <p:nvPr/>
              </p:nvSpPr>
              <p:spPr>
                <a:xfrm>
                  <a:off x="0" y="0"/>
                  <a:ext cx="4572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  <p:sp>
              <p:nvSpPr>
                <p:cNvPr id="83" name="Rectangle 82"/>
                <p:cNvSpPr/>
                <p:nvPr/>
              </p:nvSpPr>
              <p:spPr>
                <a:xfrm>
                  <a:off x="228600" y="0"/>
                  <a:ext cx="762000" cy="6858000"/>
                </a:xfrm>
                <a:prstGeom prst="rect">
                  <a:avLst/>
                </a:prstGeom>
                <a:solidFill>
                  <a:schemeClr val="bg1">
                    <a:alpha val="1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350"/>
                </a:p>
              </p:txBody>
            </p:sp>
          </p:grpSp>
          <p:sp>
            <p:nvSpPr>
              <p:cNvPr id="78" name="Rectangle 77"/>
              <p:cNvSpPr/>
              <p:nvPr/>
            </p:nvSpPr>
            <p:spPr>
              <a:xfrm>
                <a:off x="3810000" y="0"/>
                <a:ext cx="28194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2895600" y="0"/>
                <a:ext cx="4572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3124200" y="0"/>
                <a:ext cx="762000" cy="6858000"/>
              </a:xfrm>
              <a:prstGeom prst="rect">
                <a:avLst/>
              </a:prstGeom>
              <a:solidFill>
                <a:schemeClr val="bg1">
                  <a:alpha val="1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350"/>
              </a:p>
            </p:txBody>
          </p:sp>
        </p:grpSp>
        <p:sp>
          <p:nvSpPr>
            <p:cNvPr id="46" name="Freeform 45"/>
            <p:cNvSpPr/>
            <p:nvPr/>
          </p:nvSpPr>
          <p:spPr>
            <a:xfrm>
              <a:off x="-11875" y="5035138"/>
              <a:ext cx="9144000" cy="1175655"/>
            </a:xfrm>
            <a:custGeom>
              <a:avLst/>
              <a:gdLst>
                <a:gd name="connsiteX0" fmla="*/ 0 w 9144000"/>
                <a:gd name="connsiteY0" fmla="*/ 1116280 h 1175656"/>
                <a:gd name="connsiteX1" fmla="*/ 1674420 w 9144000"/>
                <a:gd name="connsiteY1" fmla="*/ 1163781 h 1175656"/>
                <a:gd name="connsiteX2" fmla="*/ 4120737 w 9144000"/>
                <a:gd name="connsiteY2" fmla="*/ 1045028 h 1175656"/>
                <a:gd name="connsiteX3" fmla="*/ 7172696 w 9144000"/>
                <a:gd name="connsiteY3" fmla="*/ 605641 h 1175656"/>
                <a:gd name="connsiteX4" fmla="*/ 9144000 w 9144000"/>
                <a:gd name="connsiteY4" fmla="*/ 0 h 1175656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270659 h 1330035"/>
                <a:gd name="connsiteX1" fmla="*/ 1674420 w 9144000"/>
                <a:gd name="connsiteY1" fmla="*/ 1318160 h 1330035"/>
                <a:gd name="connsiteX2" fmla="*/ 4120737 w 9144000"/>
                <a:gd name="connsiteY2" fmla="*/ 1199407 h 1330035"/>
                <a:gd name="connsiteX3" fmla="*/ 7172696 w 9144000"/>
                <a:gd name="connsiteY3" fmla="*/ 760020 h 1330035"/>
                <a:gd name="connsiteX4" fmla="*/ 9144000 w 9144000"/>
                <a:gd name="connsiteY4" fmla="*/ 0 h 1330035"/>
                <a:gd name="connsiteX0" fmla="*/ 0 w 9144000"/>
                <a:gd name="connsiteY0" fmla="*/ 1116279 h 1175655"/>
                <a:gd name="connsiteX1" fmla="*/ 1674420 w 9144000"/>
                <a:gd name="connsiteY1" fmla="*/ 1163780 h 1175655"/>
                <a:gd name="connsiteX2" fmla="*/ 4120737 w 9144000"/>
                <a:gd name="connsiteY2" fmla="*/ 1045027 h 1175655"/>
                <a:gd name="connsiteX3" fmla="*/ 7172696 w 9144000"/>
                <a:gd name="connsiteY3" fmla="*/ 605640 h 1175655"/>
                <a:gd name="connsiteX4" fmla="*/ 9144000 w 9144000"/>
                <a:gd name="connsiteY4" fmla="*/ 0 h 11756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1175655">
                  <a:moveTo>
                    <a:pt x="0" y="1116279"/>
                  </a:moveTo>
                  <a:cubicBezTo>
                    <a:pt x="493815" y="1145967"/>
                    <a:pt x="987631" y="1175655"/>
                    <a:pt x="1674420" y="1163780"/>
                  </a:cubicBezTo>
                  <a:cubicBezTo>
                    <a:pt x="2361209" y="1151905"/>
                    <a:pt x="3204358" y="1138050"/>
                    <a:pt x="4120737" y="1045027"/>
                  </a:cubicBezTo>
                  <a:cubicBezTo>
                    <a:pt x="5037116" y="952004"/>
                    <a:pt x="6335486" y="779811"/>
                    <a:pt x="7172696" y="605640"/>
                  </a:cubicBezTo>
                  <a:cubicBezTo>
                    <a:pt x="8009907" y="431469"/>
                    <a:pt x="8866910" y="154379"/>
                    <a:pt x="9144000" y="0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7" name="Freeform 46"/>
            <p:cNvSpPr/>
            <p:nvPr/>
          </p:nvSpPr>
          <p:spPr>
            <a:xfrm>
              <a:off x="-11875" y="3467595"/>
              <a:ext cx="9144000" cy="890650"/>
            </a:xfrm>
            <a:custGeom>
              <a:avLst/>
              <a:gdLst>
                <a:gd name="connsiteX0" fmla="*/ 0 w 9144000"/>
                <a:gd name="connsiteY0" fmla="*/ 890650 h 890650"/>
                <a:gd name="connsiteX1" fmla="*/ 1045028 w 9144000"/>
                <a:gd name="connsiteY1" fmla="*/ 475013 h 890650"/>
                <a:gd name="connsiteX2" fmla="*/ 3111335 w 9144000"/>
                <a:gd name="connsiteY2" fmla="*/ 71252 h 890650"/>
                <a:gd name="connsiteX3" fmla="*/ 5913911 w 9144000"/>
                <a:gd name="connsiteY3" fmla="*/ 71252 h 890650"/>
                <a:gd name="connsiteX4" fmla="*/ 9144000 w 9144000"/>
                <a:gd name="connsiteY4" fmla="*/ 498764 h 890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00" h="890650">
                  <a:moveTo>
                    <a:pt x="0" y="890650"/>
                  </a:moveTo>
                  <a:cubicBezTo>
                    <a:pt x="263236" y="751114"/>
                    <a:pt x="526472" y="611579"/>
                    <a:pt x="1045028" y="475013"/>
                  </a:cubicBezTo>
                  <a:cubicBezTo>
                    <a:pt x="1563584" y="338447"/>
                    <a:pt x="2299855" y="138545"/>
                    <a:pt x="3111335" y="71252"/>
                  </a:cubicBezTo>
                  <a:cubicBezTo>
                    <a:pt x="3922815" y="3959"/>
                    <a:pt x="4908467" y="0"/>
                    <a:pt x="5913911" y="71252"/>
                  </a:cubicBezTo>
                  <a:cubicBezTo>
                    <a:pt x="6919355" y="142504"/>
                    <a:pt x="8595756" y="427512"/>
                    <a:pt x="9144000" y="498764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8" name="Freeform 47"/>
            <p:cNvSpPr/>
            <p:nvPr/>
          </p:nvSpPr>
          <p:spPr>
            <a:xfrm>
              <a:off x="-23751" y="5640779"/>
              <a:ext cx="3004457" cy="1211283"/>
            </a:xfrm>
            <a:custGeom>
              <a:avLst/>
              <a:gdLst>
                <a:gd name="connsiteX0" fmla="*/ 0 w 3004457"/>
                <a:gd name="connsiteY0" fmla="*/ 0 h 1211283"/>
                <a:gd name="connsiteX1" fmla="*/ 3004457 w 3004457"/>
                <a:gd name="connsiteY1" fmla="*/ 1211283 h 1211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3004457" h="1211283">
                  <a:moveTo>
                    <a:pt x="0" y="0"/>
                  </a:moveTo>
                  <a:cubicBezTo>
                    <a:pt x="1103415" y="501732"/>
                    <a:pt x="2206831" y="1003465"/>
                    <a:pt x="3004457" y="1211283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49" name="Freeform 48"/>
            <p:cNvSpPr/>
            <p:nvPr/>
          </p:nvSpPr>
          <p:spPr>
            <a:xfrm>
              <a:off x="-11875" y="5284519"/>
              <a:ext cx="9144000" cy="1478478"/>
            </a:xfrm>
            <a:custGeom>
              <a:avLst/>
              <a:gdLst>
                <a:gd name="connsiteX0" fmla="*/ 0 w 9144000"/>
                <a:gd name="connsiteY0" fmla="*/ 0 h 1478478"/>
                <a:gd name="connsiteX1" fmla="*/ 1104405 w 9144000"/>
                <a:gd name="connsiteY1" fmla="*/ 344385 h 1478478"/>
                <a:gd name="connsiteX2" fmla="*/ 3194462 w 9144000"/>
                <a:gd name="connsiteY2" fmla="*/ 866899 h 1478478"/>
                <a:gd name="connsiteX3" fmla="*/ 5676405 w 9144000"/>
                <a:gd name="connsiteY3" fmla="*/ 1282536 h 1478478"/>
                <a:gd name="connsiteX4" fmla="*/ 7730836 w 9144000"/>
                <a:gd name="connsiteY4" fmla="*/ 1448790 h 1478478"/>
                <a:gd name="connsiteX5" fmla="*/ 8573984 w 9144000"/>
                <a:gd name="connsiteY5" fmla="*/ 1460665 h 1478478"/>
                <a:gd name="connsiteX6" fmla="*/ 9144000 w 9144000"/>
                <a:gd name="connsiteY6" fmla="*/ 1425039 h 14784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144000" h="1478478">
                  <a:moveTo>
                    <a:pt x="0" y="0"/>
                  </a:moveTo>
                  <a:cubicBezTo>
                    <a:pt x="285997" y="99951"/>
                    <a:pt x="571995" y="199902"/>
                    <a:pt x="1104405" y="344385"/>
                  </a:cubicBezTo>
                  <a:cubicBezTo>
                    <a:pt x="1636815" y="488868"/>
                    <a:pt x="2432462" y="710541"/>
                    <a:pt x="3194462" y="866899"/>
                  </a:cubicBezTo>
                  <a:cubicBezTo>
                    <a:pt x="3956462" y="1023258"/>
                    <a:pt x="4920343" y="1185554"/>
                    <a:pt x="5676405" y="1282536"/>
                  </a:cubicBezTo>
                  <a:cubicBezTo>
                    <a:pt x="6432467" y="1379518"/>
                    <a:pt x="7247906" y="1419102"/>
                    <a:pt x="7730836" y="1448790"/>
                  </a:cubicBezTo>
                  <a:cubicBezTo>
                    <a:pt x="8213766" y="1478478"/>
                    <a:pt x="8338457" y="1464623"/>
                    <a:pt x="8573984" y="1460665"/>
                  </a:cubicBezTo>
                  <a:cubicBezTo>
                    <a:pt x="8809511" y="1456707"/>
                    <a:pt x="8976755" y="1440873"/>
                    <a:pt x="9144000" y="1425039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0" name="Freeform 49"/>
            <p:cNvSpPr/>
            <p:nvPr/>
          </p:nvSpPr>
          <p:spPr>
            <a:xfrm>
              <a:off x="2137558" y="5132120"/>
              <a:ext cx="6982691" cy="1719942"/>
            </a:xfrm>
            <a:custGeom>
              <a:avLst/>
              <a:gdLst>
                <a:gd name="connsiteX0" fmla="*/ 0 w 6982691"/>
                <a:gd name="connsiteY0" fmla="*/ 1719942 h 1719942"/>
                <a:gd name="connsiteX1" fmla="*/ 546265 w 6982691"/>
                <a:gd name="connsiteY1" fmla="*/ 1185553 h 1719942"/>
                <a:gd name="connsiteX2" fmla="*/ 1330037 w 6982691"/>
                <a:gd name="connsiteY2" fmla="*/ 710540 h 1719942"/>
                <a:gd name="connsiteX3" fmla="*/ 2078182 w 6982691"/>
                <a:gd name="connsiteY3" fmla="*/ 437407 h 1719942"/>
                <a:gd name="connsiteX4" fmla="*/ 3348842 w 6982691"/>
                <a:gd name="connsiteY4" fmla="*/ 152399 h 1719942"/>
                <a:gd name="connsiteX5" fmla="*/ 4001985 w 6982691"/>
                <a:gd name="connsiteY5" fmla="*/ 69272 h 1719942"/>
                <a:gd name="connsiteX6" fmla="*/ 5047013 w 6982691"/>
                <a:gd name="connsiteY6" fmla="*/ 9896 h 1719942"/>
                <a:gd name="connsiteX7" fmla="*/ 5890161 w 6982691"/>
                <a:gd name="connsiteY7" fmla="*/ 9896 h 1719942"/>
                <a:gd name="connsiteX8" fmla="*/ 6495803 w 6982691"/>
                <a:gd name="connsiteY8" fmla="*/ 9896 h 1719942"/>
                <a:gd name="connsiteX9" fmla="*/ 6899564 w 6982691"/>
                <a:gd name="connsiteY9" fmla="*/ 33646 h 1719942"/>
                <a:gd name="connsiteX10" fmla="*/ 6982691 w 6982691"/>
                <a:gd name="connsiteY10" fmla="*/ 45522 h 17199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6982691" h="1719942">
                  <a:moveTo>
                    <a:pt x="0" y="1719942"/>
                  </a:moveTo>
                  <a:cubicBezTo>
                    <a:pt x="162296" y="1536864"/>
                    <a:pt x="324592" y="1353787"/>
                    <a:pt x="546265" y="1185553"/>
                  </a:cubicBezTo>
                  <a:cubicBezTo>
                    <a:pt x="767938" y="1017319"/>
                    <a:pt x="1074718" y="835231"/>
                    <a:pt x="1330037" y="710540"/>
                  </a:cubicBezTo>
                  <a:cubicBezTo>
                    <a:pt x="1585356" y="585849"/>
                    <a:pt x="1741715" y="530430"/>
                    <a:pt x="2078182" y="437407"/>
                  </a:cubicBezTo>
                  <a:cubicBezTo>
                    <a:pt x="2414649" y="344384"/>
                    <a:pt x="3028208" y="213755"/>
                    <a:pt x="3348842" y="152399"/>
                  </a:cubicBezTo>
                  <a:cubicBezTo>
                    <a:pt x="3669476" y="91043"/>
                    <a:pt x="3718957" y="93022"/>
                    <a:pt x="4001985" y="69272"/>
                  </a:cubicBezTo>
                  <a:cubicBezTo>
                    <a:pt x="4285013" y="45522"/>
                    <a:pt x="4732317" y="19792"/>
                    <a:pt x="5047013" y="9896"/>
                  </a:cubicBezTo>
                  <a:cubicBezTo>
                    <a:pt x="5361709" y="0"/>
                    <a:pt x="5890161" y="9896"/>
                    <a:pt x="5890161" y="9896"/>
                  </a:cubicBezTo>
                  <a:lnTo>
                    <a:pt x="6495803" y="9896"/>
                  </a:lnTo>
                  <a:cubicBezTo>
                    <a:pt x="6664037" y="13854"/>
                    <a:pt x="6818416" y="27708"/>
                    <a:pt x="6899564" y="33646"/>
                  </a:cubicBezTo>
                  <a:cubicBezTo>
                    <a:pt x="6980712" y="39584"/>
                    <a:pt x="6953003" y="37605"/>
                    <a:pt x="6982691" y="45522"/>
                  </a:cubicBezTo>
                </a:path>
              </a:pathLst>
            </a:custGeom>
            <a:ln w="6350">
              <a:solidFill>
                <a:schemeClr val="bg1">
                  <a:alpha val="2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1" name="Hexagon 50"/>
            <p:cNvSpPr/>
            <p:nvPr/>
          </p:nvSpPr>
          <p:spPr>
            <a:xfrm rot="1800000">
              <a:off x="2996165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52" name="Hexagon 51"/>
            <p:cNvSpPr/>
            <p:nvPr/>
          </p:nvSpPr>
          <p:spPr>
            <a:xfrm rot="1800000">
              <a:off x="3720065" y="41260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0" name="Hexagon 59"/>
            <p:cNvSpPr/>
            <p:nvPr/>
          </p:nvSpPr>
          <p:spPr>
            <a:xfrm rot="1800000">
              <a:off x="3729591" y="159242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1" name="Hexagon 60"/>
            <p:cNvSpPr/>
            <p:nvPr/>
          </p:nvSpPr>
          <p:spPr>
            <a:xfrm rot="1800000">
              <a:off x="2977115" y="32560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2" name="Hexagon 61"/>
            <p:cNvSpPr/>
            <p:nvPr/>
          </p:nvSpPr>
          <p:spPr>
            <a:xfrm rot="1800000">
              <a:off x="4463014" y="53833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6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3" name="Freeform 62"/>
            <p:cNvSpPr/>
            <p:nvPr/>
          </p:nvSpPr>
          <p:spPr>
            <a:xfrm rot="1800000">
              <a:off x="-382404" y="4201528"/>
              <a:ext cx="1261499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56357 w 1261499"/>
                <a:gd name="connsiteY5" fmla="*/ 1388236 h 1388236"/>
                <a:gd name="connsiteX6" fmla="*/ 0 w 1261499"/>
                <a:gd name="connsiteY6" fmla="*/ 105098 h 1388236"/>
                <a:gd name="connsiteX0" fmla="*/ 0 w 1261499"/>
                <a:gd name="connsiteY0" fmla="*/ 105098 h 1388236"/>
                <a:gd name="connsiteX1" fmla="*/ 56357 w 1261499"/>
                <a:gd name="connsiteY1" fmla="*/ 0 h 1388236"/>
                <a:gd name="connsiteX2" fmla="*/ 865241 w 1261499"/>
                <a:gd name="connsiteY2" fmla="*/ 0 h 1388236"/>
                <a:gd name="connsiteX3" fmla="*/ 1261499 w 1261499"/>
                <a:gd name="connsiteY3" fmla="*/ 694118 h 1388236"/>
                <a:gd name="connsiteX4" fmla="*/ 865241 w 1261499"/>
                <a:gd name="connsiteY4" fmla="*/ 1388236 h 1388236"/>
                <a:gd name="connsiteX5" fmla="*/ 744578 w 1261499"/>
                <a:gd name="connsiteY5" fmla="*/ 1387893 h 1388236"/>
                <a:gd name="connsiteX6" fmla="*/ 0 w 1261499"/>
                <a:gd name="connsiteY6" fmla="*/ 10509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61499" h="1388236">
                  <a:moveTo>
                    <a:pt x="0" y="105098"/>
                  </a:moveTo>
                  <a:lnTo>
                    <a:pt x="56357" y="0"/>
                  </a:lnTo>
                  <a:lnTo>
                    <a:pt x="865241" y="0"/>
                  </a:lnTo>
                  <a:lnTo>
                    <a:pt x="1261499" y="694118"/>
                  </a:lnTo>
                  <a:lnTo>
                    <a:pt x="865241" y="1388236"/>
                  </a:lnTo>
                  <a:lnTo>
                    <a:pt x="744578" y="1387893"/>
                  </a:lnTo>
                  <a:lnTo>
                    <a:pt x="0" y="105098"/>
                  </a:lnTo>
                  <a:close/>
                </a:path>
              </a:pathLst>
            </a:cu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4" name="Hexagon 63"/>
            <p:cNvSpPr/>
            <p:nvPr/>
          </p:nvSpPr>
          <p:spPr>
            <a:xfrm rot="1800000">
              <a:off x="24365" y="540242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5" name="Hexagon 64"/>
            <p:cNvSpPr/>
            <p:nvPr/>
          </p:nvSpPr>
          <p:spPr>
            <a:xfrm rot="1800000">
              <a:off x="52941" y="28497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6" name="Hexagon 65"/>
            <p:cNvSpPr/>
            <p:nvPr/>
          </p:nvSpPr>
          <p:spPr>
            <a:xfrm rot="1800000">
              <a:off x="776840" y="4126077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7" name="Hexagon 66"/>
            <p:cNvSpPr/>
            <p:nvPr/>
          </p:nvSpPr>
          <p:spPr>
            <a:xfrm rot="1800000">
              <a:off x="1510265" y="54119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8" name="Hexagon 67"/>
            <p:cNvSpPr/>
            <p:nvPr/>
          </p:nvSpPr>
          <p:spPr>
            <a:xfrm rot="1800000">
              <a:off x="1529316" y="2859252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69" name="Hexagon 68"/>
            <p:cNvSpPr/>
            <p:nvPr/>
          </p:nvSpPr>
          <p:spPr>
            <a:xfrm rot="1800000">
              <a:off x="795890" y="1563853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0" name="Hexagon 69"/>
            <p:cNvSpPr/>
            <p:nvPr/>
          </p:nvSpPr>
          <p:spPr>
            <a:xfrm rot="1800000">
              <a:off x="6806166" y="414512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10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1" name="Hexagon 70"/>
            <p:cNvSpPr/>
            <p:nvPr/>
          </p:nvSpPr>
          <p:spPr>
            <a:xfrm rot="1800000">
              <a:off x="7549116" y="5421479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2" name="Hexagon 71"/>
            <p:cNvSpPr/>
            <p:nvPr/>
          </p:nvSpPr>
          <p:spPr>
            <a:xfrm rot="1800000">
              <a:off x="7549117" y="2868778"/>
              <a:ext cx="1601400" cy="1388236"/>
            </a:xfrm>
            <a:prstGeom prst="hexagon">
              <a:avLst>
                <a:gd name="adj" fmla="val 28544"/>
                <a:gd name="vf" fmla="val 115470"/>
              </a:avLst>
            </a:prstGeom>
            <a:solidFill>
              <a:schemeClr val="bg1">
                <a:alpha val="7000"/>
              </a:schemeClr>
            </a:solidFill>
            <a:ln w="12700">
              <a:solidFill>
                <a:schemeClr val="bg1">
                  <a:alpha val="8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3" name="Freeform 72"/>
            <p:cNvSpPr/>
            <p:nvPr/>
          </p:nvSpPr>
          <p:spPr>
            <a:xfrm rot="1800000">
              <a:off x="8306521" y="4055629"/>
              <a:ext cx="1243407" cy="1388236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474029 w 1601400"/>
                <a:gd name="connsiteY2" fmla="*/ 4016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243407"/>
                <a:gd name="connsiteY0" fmla="*/ 694118 h 1388236"/>
                <a:gd name="connsiteX1" fmla="*/ 396258 w 1243407"/>
                <a:gd name="connsiteY1" fmla="*/ 0 h 1388236"/>
                <a:gd name="connsiteX2" fmla="*/ 474029 w 1243407"/>
                <a:gd name="connsiteY2" fmla="*/ 4016 h 1388236"/>
                <a:gd name="connsiteX3" fmla="*/ 1243407 w 1243407"/>
                <a:gd name="connsiteY3" fmla="*/ 1325983 h 1388236"/>
                <a:gd name="connsiteX4" fmla="*/ 1205142 w 1243407"/>
                <a:gd name="connsiteY4" fmla="*/ 1388236 h 1388236"/>
                <a:gd name="connsiteX5" fmla="*/ 396258 w 1243407"/>
                <a:gd name="connsiteY5" fmla="*/ 1388236 h 1388236"/>
                <a:gd name="connsiteX6" fmla="*/ 0 w 1243407"/>
                <a:gd name="connsiteY6" fmla="*/ 694118 h 138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3407" h="1388236">
                  <a:moveTo>
                    <a:pt x="0" y="694118"/>
                  </a:moveTo>
                  <a:lnTo>
                    <a:pt x="396258" y="0"/>
                  </a:lnTo>
                  <a:lnTo>
                    <a:pt x="474029" y="4016"/>
                  </a:lnTo>
                  <a:lnTo>
                    <a:pt x="1243407" y="1325983"/>
                  </a:lnTo>
                  <a:lnTo>
                    <a:pt x="1205142" y="1388236"/>
                  </a:lnTo>
                  <a:lnTo>
                    <a:pt x="396258" y="1388236"/>
                  </a:lnTo>
                  <a:lnTo>
                    <a:pt x="0" y="694118"/>
                  </a:lnTo>
                  <a:close/>
                </a:path>
              </a:pathLst>
            </a:custGeom>
            <a:solidFill>
              <a:schemeClr val="bg1">
                <a:alpha val="400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  <p:sp>
          <p:nvSpPr>
            <p:cNvPr id="74" name="Freeform 73"/>
            <p:cNvSpPr/>
            <p:nvPr/>
          </p:nvSpPr>
          <p:spPr>
            <a:xfrm rot="1800000">
              <a:off x="8306771" y="1511524"/>
              <a:ext cx="1241871" cy="1388822"/>
            </a:xfrm>
            <a:custGeom>
              <a:avLst/>
              <a:gdLst>
                <a:gd name="connsiteX0" fmla="*/ 0 w 1601400"/>
                <a:gd name="connsiteY0" fmla="*/ 694118 h 1388236"/>
                <a:gd name="connsiteX1" fmla="*/ 396258 w 1601400"/>
                <a:gd name="connsiteY1" fmla="*/ 0 h 1388236"/>
                <a:gd name="connsiteX2" fmla="*/ 1205142 w 1601400"/>
                <a:gd name="connsiteY2" fmla="*/ 0 h 1388236"/>
                <a:gd name="connsiteX3" fmla="*/ 1601400 w 1601400"/>
                <a:gd name="connsiteY3" fmla="*/ 694118 h 1388236"/>
                <a:gd name="connsiteX4" fmla="*/ 1205142 w 1601400"/>
                <a:gd name="connsiteY4" fmla="*/ 1388236 h 1388236"/>
                <a:gd name="connsiteX5" fmla="*/ 396258 w 1601400"/>
                <a:gd name="connsiteY5" fmla="*/ 1388236 h 1388236"/>
                <a:gd name="connsiteX6" fmla="*/ 0 w 1601400"/>
                <a:gd name="connsiteY6" fmla="*/ 694118 h 1388236"/>
                <a:gd name="connsiteX0" fmla="*/ 0 w 1601400"/>
                <a:gd name="connsiteY0" fmla="*/ 694704 h 1388822"/>
                <a:gd name="connsiteX1" fmla="*/ 396258 w 1601400"/>
                <a:gd name="connsiteY1" fmla="*/ 586 h 1388822"/>
                <a:gd name="connsiteX2" fmla="*/ 482002 w 1601400"/>
                <a:gd name="connsiteY2" fmla="*/ 0 h 1388822"/>
                <a:gd name="connsiteX3" fmla="*/ 1601400 w 1601400"/>
                <a:gd name="connsiteY3" fmla="*/ 694704 h 1388822"/>
                <a:gd name="connsiteX4" fmla="*/ 1205142 w 1601400"/>
                <a:gd name="connsiteY4" fmla="*/ 1388822 h 1388822"/>
                <a:gd name="connsiteX5" fmla="*/ 396258 w 1601400"/>
                <a:gd name="connsiteY5" fmla="*/ 1388822 h 1388822"/>
                <a:gd name="connsiteX6" fmla="*/ 0 w 1601400"/>
                <a:gd name="connsiteY6" fmla="*/ 694704 h 1388822"/>
                <a:gd name="connsiteX0" fmla="*/ 0 w 1241871"/>
                <a:gd name="connsiteY0" fmla="*/ 694704 h 1388822"/>
                <a:gd name="connsiteX1" fmla="*/ 396258 w 1241871"/>
                <a:gd name="connsiteY1" fmla="*/ 586 h 1388822"/>
                <a:gd name="connsiteX2" fmla="*/ 482002 w 1241871"/>
                <a:gd name="connsiteY2" fmla="*/ 0 h 1388822"/>
                <a:gd name="connsiteX3" fmla="*/ 1241871 w 1241871"/>
                <a:gd name="connsiteY3" fmla="*/ 1323912 h 1388822"/>
                <a:gd name="connsiteX4" fmla="*/ 1205142 w 1241871"/>
                <a:gd name="connsiteY4" fmla="*/ 1388822 h 1388822"/>
                <a:gd name="connsiteX5" fmla="*/ 396258 w 1241871"/>
                <a:gd name="connsiteY5" fmla="*/ 1388822 h 1388822"/>
                <a:gd name="connsiteX6" fmla="*/ 0 w 1241871"/>
                <a:gd name="connsiteY6" fmla="*/ 694704 h 13888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41871" h="1388822">
                  <a:moveTo>
                    <a:pt x="0" y="694704"/>
                  </a:moveTo>
                  <a:lnTo>
                    <a:pt x="396258" y="586"/>
                  </a:lnTo>
                  <a:lnTo>
                    <a:pt x="482002" y="0"/>
                  </a:lnTo>
                  <a:lnTo>
                    <a:pt x="1241871" y="1323912"/>
                  </a:lnTo>
                  <a:lnTo>
                    <a:pt x="1205142" y="1388822"/>
                  </a:lnTo>
                  <a:lnTo>
                    <a:pt x="396258" y="1388822"/>
                  </a:lnTo>
                  <a:lnTo>
                    <a:pt x="0" y="694704"/>
                  </a:ln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 w="12700">
              <a:solidFill>
                <a:schemeClr val="bg1">
                  <a:alpha val="12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10921" y="1323984"/>
            <a:ext cx="4400166" cy="1463040"/>
          </a:xfrm>
        </p:spPr>
        <p:txBody>
          <a:bodyPr anchor="b">
            <a:normAutofit/>
          </a:bodyPr>
          <a:lstStyle>
            <a:lvl1pPr algn="l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11198" y="2796171"/>
            <a:ext cx="4399618" cy="1519561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rgbClr val="424242"/>
                </a:solidFill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5" name="Date Placeholder 3"/>
          <p:cNvSpPr>
            <a:spLocks noGrp="1"/>
          </p:cNvSpPr>
          <p:nvPr>
            <p:ph type="dt" sz="half" idx="10"/>
          </p:nvPr>
        </p:nvSpPr>
        <p:spPr>
          <a:xfrm>
            <a:off x="12512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8AB2A5-1A35-3740-B238-3D8D1F515C37}" type="datetime1">
              <a:rPr lang="en-US" smtClean="0"/>
              <a:t>6/5/18</a:t>
            </a:fld>
            <a:endParaRPr lang="en-US"/>
          </a:p>
        </p:txBody>
      </p:sp>
      <p:sp>
        <p:nvSpPr>
          <p:cNvPr id="5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53350" y="6356352"/>
            <a:ext cx="777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5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89325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l"/>
            <a:fld id="{ABCABC6B-F667-1540-8370-D056DC2C0FCE}" type="slidenum">
              <a:rPr lang="en-US" smtClean="0"/>
              <a:pPr algn="l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235564"/>
            <a:ext cx="4178300" cy="602635"/>
          </a:xfrm>
          <a:prstGeom prst="rect">
            <a:avLst/>
          </a:prstGeom>
          <a:noFill/>
          <a:ln>
            <a:noFill/>
          </a:ln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1" y="1078993"/>
            <a:ext cx="11379200" cy="47536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591801" y="6365877"/>
            <a:ext cx="1168400" cy="355600"/>
          </a:xfrm>
          <a:prstGeom prst="rect">
            <a:avLst/>
          </a:prstGeom>
        </p:spPr>
      </p:pic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1390962" y="6356352"/>
            <a:ext cx="12104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3B40B-DE00-824C-8C47-6379AD442C2A}" type="datetime1">
              <a:rPr lang="en-US" smtClean="0"/>
              <a:t>6/5/18</a:t>
            </a:fld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79829" y="6356352"/>
            <a:ext cx="70928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6356352"/>
            <a:ext cx="7702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CABC6B-F667-1540-8370-D056DC2C0FC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65" r:id="rId2"/>
    <p:sldLayoutId id="2147483766" r:id="rId3"/>
    <p:sldLayoutId id="2147483776" r:id="rId4"/>
    <p:sldLayoutId id="2147483767" r:id="rId5"/>
    <p:sldLayoutId id="2147483768" r:id="rId6"/>
    <p:sldLayoutId id="2147483775" r:id="rId7"/>
    <p:sldLayoutId id="2147483771" r:id="rId8"/>
    <p:sldLayoutId id="2147483772" r:id="rId9"/>
    <p:sldLayoutId id="2147483773" r:id="rId10"/>
    <p:sldLayoutId id="2147483774" r:id="rId11"/>
  </p:sldLayoutIdLst>
  <p:hf hdr="0" dt="0"/>
  <p:txStyles>
    <p:titleStyle>
      <a:lvl1pPr algn="l" defTabSz="685800" rtl="0" eaLnBrk="1" latinLnBrk="0" hangingPunct="1">
        <a:spcBef>
          <a:spcPct val="0"/>
        </a:spcBef>
        <a:buNone/>
        <a:defRPr sz="3000" b="1" i="0" kern="1200" baseline="0">
          <a:solidFill>
            <a:schemeClr val="accent1"/>
          </a:solidFill>
          <a:latin typeface="Century Gothic" charset="0"/>
          <a:ea typeface="Century Gothic" charset="0"/>
          <a:cs typeface="Century Gothic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05740" algn="l" defTabSz="685800" rtl="0" eaLnBrk="1" latinLnBrk="0" hangingPunct="1">
        <a:spcBef>
          <a:spcPct val="20000"/>
        </a:spcBef>
        <a:buClr>
          <a:schemeClr val="accent1"/>
        </a:buClr>
        <a:buSzPct val="120000"/>
        <a:buFont typeface="Arial" charset="0"/>
        <a:buChar char="•"/>
        <a:defRPr sz="18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1pPr>
      <a:lvl2pPr marL="480060" indent="-20574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Courier New" charset="0"/>
        <a:buChar char="o"/>
        <a:defRPr sz="16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2pPr>
      <a:lvl3pPr marL="685800" indent="-171450" algn="l" defTabSz="685800" rtl="0" eaLnBrk="1" latinLnBrk="0" hangingPunct="1">
        <a:spcBef>
          <a:spcPct val="20000"/>
        </a:spcBef>
        <a:buClr>
          <a:schemeClr val="accent1"/>
        </a:buClr>
        <a:buSzPct val="70000"/>
        <a:buFont typeface="Wingdings" charset="2"/>
        <a:buChar char="q"/>
        <a:defRPr sz="150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3pPr>
      <a:lvl4pPr marL="843534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Wingdings" charset="2"/>
        <a:buChar char="§"/>
        <a:defRPr sz="1350" b="0" i="0" kern="120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4pPr>
      <a:lvl5pPr marL="994410" indent="-171450" algn="l" defTabSz="685800" rtl="0" eaLnBrk="1" latinLnBrk="0" hangingPunct="1">
        <a:spcBef>
          <a:spcPct val="20000"/>
        </a:spcBef>
        <a:buClr>
          <a:schemeClr val="accent1"/>
        </a:buClr>
        <a:buSzPct val="100000"/>
        <a:buFont typeface="Arial" charset="0"/>
        <a:buChar char="•"/>
        <a:defRPr sz="1200" b="0" i="0" kern="1200" baseline="0">
          <a:solidFill>
            <a:schemeClr val="accent6"/>
          </a:solidFill>
          <a:latin typeface="Century Gothic" charset="0"/>
          <a:ea typeface="Century Gothic" charset="0"/>
          <a:cs typeface="Century Gothic" charset="0"/>
        </a:defRPr>
      </a:lvl5pPr>
      <a:lvl6pPr marL="1138428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6pPr>
      <a:lvl7pPr marL="1289304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7pPr>
      <a:lvl8pPr marL="1440180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8pPr>
      <a:lvl9pPr marL="1591056" indent="-171450" algn="l" defTabSz="685800" rtl="0" eaLnBrk="1" latinLnBrk="0" hangingPunct="1">
        <a:spcBef>
          <a:spcPct val="20000"/>
        </a:spcBef>
        <a:buClr>
          <a:schemeClr val="accent1"/>
        </a:buClr>
        <a:buSzPct val="76000"/>
        <a:buFont typeface="Wingdings 2" pitchFamily="18" charset="2"/>
        <a:buChar char=""/>
        <a:defRPr sz="105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jkwuc89/tasktracker" TargetMode="External"/><Relationship Id="rId5" Type="http://schemas.openxmlformats.org/officeDocument/2006/relationships/hyperlink" Target="https://goo.gl/DQ7cEU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improving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pring.io/blog/2017/01/04/introducing-kotlin-support-in-spring-framework-5-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sdkman.io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oo.gl/MwSrkA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try.kotlinlang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34403" y="5685183"/>
            <a:ext cx="9282753" cy="894439"/>
          </a:xfrm>
        </p:spPr>
        <p:txBody>
          <a:bodyPr>
            <a:normAutofit/>
          </a:bodyPr>
          <a:lstStyle/>
          <a:p>
            <a:r>
              <a:rPr lang="en-US" sz="1800" dirty="0"/>
              <a:t>Keith Wedinger</a:t>
            </a:r>
          </a:p>
          <a:p>
            <a:r>
              <a:rPr lang="en-US" sz="1800" dirty="0"/>
              <a:t>Technical Director, Improving Columbus</a:t>
            </a:r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2434402" y="5020272"/>
            <a:ext cx="9282753" cy="557036"/>
          </a:xfrm>
        </p:spPr>
        <p:txBody>
          <a:bodyPr/>
          <a:lstStyle/>
          <a:p>
            <a:r>
              <a:rPr lang="en-US" dirty="0"/>
              <a:t>AWS Java Lambda Functions with Kotlin</a:t>
            </a:r>
          </a:p>
        </p:txBody>
      </p:sp>
    </p:spTree>
    <p:extLst>
      <p:ext uri="{BB962C8B-B14F-4D97-AF65-F5344CB8AC3E}">
        <p14:creationId xmlns:p14="http://schemas.microsoft.com/office/powerpoint/2010/main" val="9185302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96339-C805-F149-9761-3970846A2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BBC5C-9019-6D45-A70E-8AE5D4C13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 err="1"/>
              <a:t>keith.wedinger@improving.com</a:t>
            </a:r>
            <a:endParaRPr lang="en-US" sz="2000" dirty="0"/>
          </a:p>
          <a:p>
            <a:r>
              <a:rPr lang="en-US" sz="2000" dirty="0"/>
              <a:t>Twitter: @jkwuc89</a:t>
            </a:r>
          </a:p>
          <a:p>
            <a:r>
              <a:rPr lang="en-US" sz="2000" dirty="0"/>
              <a:t>Blog: </a:t>
            </a:r>
            <a:r>
              <a:rPr lang="en-US" sz="2000" dirty="0">
                <a:hlinkClick r:id="rId2"/>
              </a:rPr>
              <a:t>https://jkwuc89.github.io</a:t>
            </a:r>
            <a:endParaRPr lang="en-US" sz="2000" dirty="0"/>
          </a:p>
          <a:p>
            <a:r>
              <a:rPr lang="en-US" sz="2000" dirty="0"/>
              <a:t>LinkedIn: </a:t>
            </a:r>
            <a:r>
              <a:rPr lang="en-US" sz="2000" dirty="0">
                <a:hlinkClick r:id="rId3"/>
              </a:rPr>
              <a:t>https://www.linkedin.com/in/kwedinger</a:t>
            </a:r>
            <a:endParaRPr lang="en-US" sz="2000" dirty="0"/>
          </a:p>
          <a:p>
            <a:r>
              <a:rPr lang="en-US" sz="2000" dirty="0"/>
              <a:t>GitHub: </a:t>
            </a:r>
            <a:r>
              <a:rPr lang="en-US" sz="2000" dirty="0">
                <a:hlinkClick r:id="rId4"/>
              </a:rPr>
              <a:t>https://github.com/jkwuc89</a:t>
            </a:r>
            <a:endParaRPr lang="en-US" sz="2000" dirty="0"/>
          </a:p>
          <a:p>
            <a:r>
              <a:rPr lang="en-US" sz="2000" dirty="0"/>
              <a:t>Untapped (for craft beer folks 🍺): jkwuc89</a:t>
            </a:r>
          </a:p>
          <a:p>
            <a:r>
              <a:rPr lang="en-US" sz="2000" dirty="0"/>
              <a:t>This presentation (again): </a:t>
            </a:r>
            <a:r>
              <a:rPr lang="en-US" sz="2000" dirty="0">
                <a:hlinkClick r:id="rId5"/>
              </a:rPr>
              <a:t>https://goo.gl/DQ7cEU</a:t>
            </a:r>
            <a:endParaRPr lang="en-US" sz="2000" dirty="0"/>
          </a:p>
          <a:p>
            <a:r>
              <a:rPr lang="en-US" sz="2000" dirty="0" err="1"/>
              <a:t>Github</a:t>
            </a:r>
            <a:r>
              <a:rPr lang="en-US" sz="2000" dirty="0"/>
              <a:t> repo (again): </a:t>
            </a:r>
            <a:r>
              <a:rPr lang="en-US" sz="2000" dirty="0">
                <a:hlinkClick r:id="rId6"/>
              </a:rPr>
              <a:t>https://github.com/jkwuc89/tasktracker</a:t>
            </a:r>
            <a:endParaRPr lang="en-US" sz="2000" dirty="0"/>
          </a:p>
          <a:p>
            <a:pPr marL="51435" indent="0">
              <a:buNone/>
            </a:pPr>
            <a:endParaRPr lang="en-US" sz="2000" dirty="0"/>
          </a:p>
          <a:p>
            <a:pPr marL="51435" indent="0" algn="ctr">
              <a:buNone/>
            </a:pPr>
            <a:r>
              <a:rPr lang="en-US" sz="4000" b="1" dirty="0">
                <a:solidFill>
                  <a:schemeClr val="accent1"/>
                </a:solidFill>
              </a:rPr>
              <a:t>THANK YOU FOR ATTENDING!!</a:t>
            </a:r>
          </a:p>
          <a:p>
            <a:endParaRPr lang="en-US" sz="2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9CB2240-6451-6F43-823E-2BFBB12FCF8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F1DCA-C888-4F4B-89E9-EFA2A85D53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DA90E-1164-CB49-BB04-39D0328A58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46615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1EA95-BB16-3742-876E-A41F29E75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30129A-4023-334B-B984-DFE3844B1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Kotlin?</a:t>
            </a:r>
          </a:p>
          <a:p>
            <a:r>
              <a:rPr lang="en-US" dirty="0"/>
              <a:t>So, how do we do this?</a:t>
            </a:r>
          </a:p>
          <a:p>
            <a:r>
              <a:rPr lang="en-US" dirty="0"/>
              <a:t>Links</a:t>
            </a:r>
          </a:p>
          <a:p>
            <a:r>
              <a:rPr lang="en-US" dirty="0"/>
              <a:t>Questions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9AC6D470-5992-C345-9DEC-960511667D11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155C1-BF6E-5745-92DF-ADCB7B68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4E391-83E3-FF40-992E-18DE009D20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4435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428AE-A3E3-764E-9B6A-8217D547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We Get Started…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C164050-9FAD-6B4B-AF7E-39F246972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4567" y="1233152"/>
            <a:ext cx="3340861" cy="3340861"/>
          </a:xfr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494F5345-2D74-7D49-8027-AF99D65D7382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1A7598-D015-D140-A248-0F4C10D6E2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154E07-A14C-CB46-8835-DD36BE322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AC3316-0DC7-FE42-8C97-F233651D0BEC}"/>
              </a:ext>
            </a:extLst>
          </p:cNvPr>
          <p:cNvSpPr txBox="1"/>
          <p:nvPr/>
        </p:nvSpPr>
        <p:spPr>
          <a:xfrm>
            <a:off x="289324" y="4772685"/>
            <a:ext cx="1163134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No need to write down or take pics of slide deck content</a:t>
            </a:r>
          </a:p>
          <a:p>
            <a:pPr algn="ctr"/>
            <a:r>
              <a:rPr lang="en-US" sz="2800" dirty="0"/>
              <a:t>Presentation:</a:t>
            </a:r>
            <a:endParaRPr lang="en-US" sz="2800" b="1" dirty="0"/>
          </a:p>
          <a:p>
            <a:pPr algn="ctr"/>
            <a:r>
              <a:rPr lang="en-US" sz="2800" dirty="0" err="1"/>
              <a:t>Github</a:t>
            </a:r>
            <a:r>
              <a:rPr lang="en-US" sz="2800" dirty="0"/>
              <a:t> repository: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9230861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C7635-4966-BC4A-84DD-29BFC0ED1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(me)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CD2F1-0788-8746-8807-EE55D7BB7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28+ year career</a:t>
            </a:r>
          </a:p>
          <a:p>
            <a:r>
              <a:rPr lang="en-US" sz="2400" dirty="0"/>
              <a:t>Several development projects for multiple companies</a:t>
            </a:r>
          </a:p>
          <a:p>
            <a:pPr lvl="1"/>
            <a:r>
              <a:rPr lang="en-US" sz="2000" dirty="0"/>
              <a:t>IBM, Lexmark, Diebold, Limited Brands, Sterling Commerce, IBM (again), Leading EDJE, Crown Equipment Corp, Wendy’s, OEC, Improving, Ohio State, Abercrombie &amp; Fitch</a:t>
            </a:r>
          </a:p>
          <a:p>
            <a:r>
              <a:rPr lang="en-US" sz="2400" dirty="0"/>
              <a:t>Enjoy dining, traveling and craft brewery exploration with my wife</a:t>
            </a:r>
          </a:p>
          <a:p>
            <a:r>
              <a:rPr lang="en-US" sz="2400" dirty="0"/>
              <a:t>Who are you?</a:t>
            </a:r>
          </a:p>
          <a:p>
            <a:endParaRPr lang="en-US" sz="24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97E533F-79B0-1242-B668-3B28772F61F0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E2D86-ADF2-A446-92C2-2DE3B2C018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65DAA-3C97-BB48-980B-806F5C93A8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0638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029B8-0887-0E44-94F7-FF3426F44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(Improving)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E434A7-7358-3F4D-B766-3F66260142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Values: Excellence, Involvement, and Dedication</a:t>
            </a:r>
            <a:r>
              <a:rPr lang="en-US" sz="2000" dirty="0"/>
              <a:t> </a:t>
            </a:r>
          </a:p>
          <a:p>
            <a:r>
              <a:rPr lang="en-US" sz="2000" dirty="0"/>
              <a:t>Complete IT services firm, offering training, consulting, recruiting, and project services</a:t>
            </a:r>
          </a:p>
          <a:p>
            <a:r>
              <a:rPr lang="en-US" sz="2000" dirty="0"/>
              <a:t>Offices in Columbus, Cleveland, Calgary, Minneapolis, Dallas, Houston and College Station</a:t>
            </a:r>
          </a:p>
          <a:p>
            <a:r>
              <a:rPr lang="en-US" sz="2000" dirty="0"/>
              <a:t>Creating a great place to work by </a:t>
            </a:r>
          </a:p>
          <a:p>
            <a:pPr lvl="1"/>
            <a:r>
              <a:rPr lang="en-US" sz="1800" dirty="0"/>
              <a:t>Cultivating an environment that fosters authentic and long term professional relationships </a:t>
            </a:r>
          </a:p>
          <a:p>
            <a:pPr lvl="1"/>
            <a:r>
              <a:rPr lang="en-US" sz="1800" dirty="0"/>
              <a:t>Sharing the success and accomplishments of the company </a:t>
            </a:r>
          </a:p>
          <a:p>
            <a:pPr lvl="1"/>
            <a:r>
              <a:rPr lang="en-US" sz="1800" dirty="0"/>
              <a:t>Promoting open and honest communication </a:t>
            </a:r>
          </a:p>
          <a:p>
            <a:pPr lvl="1"/>
            <a:r>
              <a:rPr lang="en-US" sz="1800" dirty="0"/>
              <a:t>Providing creative ways for each of us to learn and grow</a:t>
            </a:r>
          </a:p>
          <a:p>
            <a:pPr lvl="1"/>
            <a:r>
              <a:rPr lang="en-US" sz="1800" dirty="0"/>
              <a:t>Encouraging a positive atmosphere which is both friendly and fun</a:t>
            </a:r>
          </a:p>
          <a:p>
            <a:r>
              <a:rPr lang="en-US" sz="1950" dirty="0">
                <a:hlinkClick r:id="rId2"/>
              </a:rPr>
              <a:t>http://improving.com</a:t>
            </a:r>
            <a:endParaRPr lang="en-US" sz="1950" dirty="0"/>
          </a:p>
          <a:p>
            <a:pPr marL="51435" indent="0">
              <a:buNone/>
            </a:pPr>
            <a:endParaRPr lang="en-US" sz="195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0DF9A954-920E-734B-BC6B-DAB19D274AC3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C7DCCD-B733-914A-AB9B-8803BCA87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C67A40-2014-2441-9229-6743DB3B77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875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9C2F-85A6-1F48-B084-1DDE61AB2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</a:t>
            </a:r>
            <a:r>
              <a:rPr lang="en-US" dirty="0" err="1"/>
              <a:t>Kotlin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7C40A-DF6E-9741-96BE-4CB57A69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Reason #1: 100% compatibility with Java</a:t>
            </a:r>
          </a:p>
          <a:p>
            <a:pPr lvl="1"/>
            <a:r>
              <a:rPr lang="en-US" dirty="0"/>
              <a:t>Mix and match Java code and </a:t>
            </a:r>
            <a:r>
              <a:rPr lang="en-US" dirty="0" err="1"/>
              <a:t>Kotlin</a:t>
            </a:r>
            <a:r>
              <a:rPr lang="en-US" dirty="0"/>
              <a:t> code freely!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#2: Code brevity</a:t>
            </a:r>
          </a:p>
          <a:p>
            <a:pPr lvl="1"/>
            <a:r>
              <a:rPr lang="en-US" dirty="0"/>
              <a:t>Prime example: Data classes</a:t>
            </a:r>
          </a:p>
          <a:p>
            <a:pPr lvl="2"/>
            <a:r>
              <a:rPr lang="en-US" dirty="0"/>
              <a:t>No more writing getters/setters/</a:t>
            </a:r>
            <a:r>
              <a:rPr lang="en-US" dirty="0" err="1"/>
              <a:t>hashCode</a:t>
            </a:r>
            <a:r>
              <a:rPr lang="en-US" dirty="0"/>
              <a:t>/equals/</a:t>
            </a:r>
            <a:r>
              <a:rPr lang="en-US" dirty="0" err="1"/>
              <a:t>toString</a:t>
            </a:r>
            <a:r>
              <a:rPr lang="en-US" dirty="0"/>
              <a:t>()</a:t>
            </a:r>
          </a:p>
          <a:p>
            <a:pPr lvl="1"/>
            <a:r>
              <a:rPr lang="en-US" dirty="0"/>
              <a:t>Demo</a:t>
            </a:r>
          </a:p>
          <a:p>
            <a:r>
              <a:rPr lang="en-US" dirty="0"/>
              <a:t>Reason #3: Ecosystem support</a:t>
            </a:r>
          </a:p>
          <a:p>
            <a:pPr lvl="1"/>
            <a:r>
              <a:rPr lang="en-US" dirty="0"/>
              <a:t>Spring Framework 5.0</a:t>
            </a:r>
          </a:p>
          <a:p>
            <a:pPr lvl="2"/>
            <a:r>
              <a:rPr lang="en-US" dirty="0">
                <a:hlinkClick r:id="rId3"/>
              </a:rPr>
              <a:t>https://spring.io/blog/2017/01/04/introducing-kotlin-support-in-spring-framework-5-0</a:t>
            </a:r>
            <a:endParaRPr lang="en-US" dirty="0"/>
          </a:p>
          <a:p>
            <a:pPr lvl="1"/>
            <a:r>
              <a:rPr lang="en-US" dirty="0"/>
              <a:t>Android</a:t>
            </a:r>
          </a:p>
          <a:p>
            <a:pPr lvl="1"/>
            <a:r>
              <a:rPr lang="en-US" dirty="0"/>
              <a:t>IntelliJ IDEA</a:t>
            </a:r>
          </a:p>
          <a:p>
            <a:pPr lvl="2"/>
            <a:r>
              <a:rPr lang="en-US" dirty="0"/>
              <a:t>Bonus: Convert Java to </a:t>
            </a:r>
            <a:r>
              <a:rPr lang="en-US" dirty="0" err="1"/>
              <a:t>Kotlin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452221BF-98F6-934D-84FC-A5C3EACB4147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51EEB-57C6-024E-B90E-03EBDCB2F9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1FAAC5-FC95-C843-ADEA-B9D8D66A0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0272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6743A-6C42-8644-AA7A-4FE77DBCC4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306633-5D07-9B44-AD8F-EED4A2BC5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" indent="0">
              <a:buNone/>
            </a:pPr>
            <a:r>
              <a:rPr lang="en-US" dirty="0"/>
              <a:t>First, some recommendations and tips</a:t>
            </a:r>
          </a:p>
          <a:p>
            <a:r>
              <a:rPr lang="en-US" dirty="0"/>
              <a:t>Use </a:t>
            </a:r>
            <a:r>
              <a:rPr lang="en-US" b="1" dirty="0" err="1"/>
              <a:t>sdkman</a:t>
            </a:r>
            <a:r>
              <a:rPr lang="en-US" dirty="0"/>
              <a:t> to manage and use multiple </a:t>
            </a:r>
            <a:r>
              <a:rPr lang="en-US" dirty="0" err="1"/>
              <a:t>gradle</a:t>
            </a:r>
            <a:r>
              <a:rPr lang="en-US" dirty="0"/>
              <a:t> / </a:t>
            </a:r>
            <a:r>
              <a:rPr lang="en-US" dirty="0" err="1"/>
              <a:t>kotlin</a:t>
            </a:r>
            <a:r>
              <a:rPr lang="en-US" dirty="0"/>
              <a:t> / maven versions</a:t>
            </a:r>
          </a:p>
          <a:p>
            <a:pPr lvl="1"/>
            <a:r>
              <a:rPr lang="en-US" sz="1600" dirty="0">
                <a:hlinkClick r:id="rId3"/>
              </a:rPr>
              <a:t>http://sdkman.io</a:t>
            </a:r>
            <a:endParaRPr lang="en-US" sz="1600" dirty="0"/>
          </a:p>
          <a:p>
            <a:r>
              <a:rPr lang="en-US" dirty="0"/>
              <a:t>Use </a:t>
            </a:r>
            <a:r>
              <a:rPr lang="en-US" dirty="0" err="1"/>
              <a:t>gradle</a:t>
            </a:r>
            <a:r>
              <a:rPr lang="en-US" dirty="0"/>
              <a:t> wrapper inside Gradle based projects (demo soon)</a:t>
            </a:r>
          </a:p>
          <a:p>
            <a:r>
              <a:rPr lang="en-US" dirty="0"/>
              <a:t>Install a clipboard manager</a:t>
            </a:r>
          </a:p>
          <a:p>
            <a:pPr lvl="1"/>
            <a:r>
              <a:rPr lang="en-US" dirty="0"/>
              <a:t>I like </a:t>
            </a:r>
            <a:r>
              <a:rPr lang="en-US" b="1" dirty="0" err="1"/>
              <a:t>Copy’em</a:t>
            </a:r>
            <a:r>
              <a:rPr lang="en-US" b="1" dirty="0"/>
              <a:t> Paste </a:t>
            </a:r>
            <a:r>
              <a:rPr lang="en-US" dirty="0"/>
              <a:t>- </a:t>
            </a:r>
            <a:r>
              <a:rPr lang="en-US" dirty="0">
                <a:hlinkClick r:id="rId4"/>
              </a:rPr>
              <a:t>https://goo.gl/MwSrkA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A7FC29D-DE93-D640-8034-41978FD492C6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DD5634-CB80-2D45-A34C-24C66E612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5CA060-3F57-694F-9B42-08335B8611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645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7D5F0-355A-C845-A929-8F23CA86A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So, how do we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E467B1-D15E-A444-907D-026A046815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Let’s do this! (demo / code walkthrough)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3CC62F3A-88F1-D643-B02B-D37CFE56569F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AAF1F-311D-7543-9D16-E7D194E268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D4419-596C-4243-A369-0800DBC911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1210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B2F82-0D62-FF4F-A850-9372C7C1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C6424-1019-BB43-86AA-8BD2FD87BB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Presentation: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 repository:</a:t>
            </a:r>
            <a:br>
              <a:rPr lang="en-US" dirty="0"/>
            </a:br>
            <a:endParaRPr lang="en-US" dirty="0"/>
          </a:p>
          <a:p>
            <a:r>
              <a:rPr lang="en-US" dirty="0"/>
              <a:t>Try Kotlin:</a:t>
            </a:r>
            <a:br>
              <a:rPr lang="en-US" dirty="0"/>
            </a:br>
            <a:r>
              <a:rPr lang="en-US" dirty="0">
                <a:hlinkClick r:id="rId2"/>
              </a:rPr>
              <a:t>https://try.kotlinlang.org</a:t>
            </a:r>
            <a:endParaRPr lang="en-US" dirty="0"/>
          </a:p>
          <a:p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A3820C2-B40F-8A4D-A37D-62770F40CA48}"/>
              </a:ext>
            </a:extLst>
          </p:cNvPr>
          <p:cNvSpPr>
            <a:spLocks noGrp="1"/>
          </p:cNvSpPr>
          <p:nvPr>
            <p:ph type="subTitle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4C7D0-1E6B-C046-B901-7FA182C5FB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AWS Java Lambda Functions with Kotlin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861B6-A1A7-C54F-8115-BA42127166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l"/>
            <a:fld id="{ABCABC6B-F667-1540-8370-D056DC2C0FCE}" type="slidenum">
              <a:rPr lang="en-US" smtClean="0"/>
              <a:pPr algn="l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3992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ustin">
  <a:themeElements>
    <a:clrScheme name="improving-2016-new">
      <a:dk1>
        <a:srgbClr val="005596"/>
      </a:dk1>
      <a:lt1>
        <a:srgbClr val="FEFFFF"/>
      </a:lt1>
      <a:dk2>
        <a:srgbClr val="4497D2"/>
      </a:dk2>
      <a:lt2>
        <a:srgbClr val="FFFFFF"/>
      </a:lt2>
      <a:accent1>
        <a:srgbClr val="005596"/>
      </a:accent1>
      <a:accent2>
        <a:srgbClr val="4497D2"/>
      </a:accent2>
      <a:accent3>
        <a:srgbClr val="A9A9A9"/>
      </a:accent3>
      <a:accent4>
        <a:srgbClr val="F4BA41"/>
      </a:accent4>
      <a:accent5>
        <a:srgbClr val="5BC1A6"/>
      </a:accent5>
      <a:accent6>
        <a:srgbClr val="58595A"/>
      </a:accent6>
      <a:hlink>
        <a:srgbClr val="4497D2"/>
      </a:hlink>
      <a:folHlink>
        <a:srgbClr val="A9A9A9"/>
      </a:folHlink>
    </a:clrScheme>
    <a:fontScheme name="Austin">
      <a:maj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微软雅黑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ustin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180000"/>
                <a:lumMod val="98000"/>
              </a:schemeClr>
            </a:gs>
            <a:gs pos="40000">
              <a:schemeClr val="phClr">
                <a:tint val="30000"/>
                <a:satMod val="260000"/>
                <a:lumMod val="84000"/>
              </a:schemeClr>
            </a:gs>
            <a:gs pos="100000">
              <a:schemeClr val="phClr">
                <a:tint val="100000"/>
                <a:satMod val="110000"/>
                <a:lumMod val="100000"/>
              </a:schemeClr>
            </a:gs>
          </a:gsLst>
          <a:lin ang="5040000" scaled="1"/>
        </a:gradFill>
        <a:gradFill rotWithShape="1">
          <a:gsLst>
            <a:gs pos="0">
              <a:schemeClr val="phClr"/>
            </a:gs>
            <a:gs pos="100000">
              <a:schemeClr val="phClr">
                <a:shade val="75000"/>
                <a:satMod val="120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>
            <a:bevelT w="50800" h="12700" prst="softRound"/>
          </a:sp3d>
        </a:effectStyle>
        <a:effectStyle>
          <a:effectLst>
            <a:outerShdw blurRad="44450" dist="50800" dir="5400000" sx="96000" rotWithShape="0">
              <a:srgbClr val="000000">
                <a:alpha val="3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20400000"/>
            </a:lightRig>
          </a:scene3d>
          <a:sp3d contourW="15875" prstMaterial="metal">
            <a:bevelT w="101600" h="25400" prst="softRound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94000"/>
                <a:satMod val="114000"/>
                <a:lumMod val="96000"/>
              </a:schemeClr>
            </a:gs>
            <a:gs pos="62000">
              <a:schemeClr val="phClr">
                <a:tint val="92000"/>
                <a:shade val="66000"/>
                <a:satMod val="110000"/>
                <a:lumMod val="80000"/>
              </a:schemeClr>
            </a:gs>
            <a:gs pos="100000">
              <a:schemeClr val="phClr">
                <a:tint val="89000"/>
                <a:shade val="62000"/>
                <a:satMod val="110000"/>
                <a:lumMod val="7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80000"/>
                <a:shade val="58000"/>
              </a:schemeClr>
              <a:schemeClr val="phClr">
                <a:tint val="73000"/>
                <a:shade val="68000"/>
                <a:satMod val="15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rp-preso-template-wide" id="{82099FDF-ED78-944C-B473-843A9EEB90A9}" vid="{B996CAFE-6E4C-BD42-BEFA-20A29912850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Austin</Template>
  <TotalTime>6</TotalTime>
  <Words>535</Words>
  <Application>Microsoft Macintosh PowerPoint</Application>
  <PresentationFormat>Custom</PresentationFormat>
  <Paragraphs>92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Century Gothic</vt:lpstr>
      <vt:lpstr>Courier New</vt:lpstr>
      <vt:lpstr>Tahoma</vt:lpstr>
      <vt:lpstr>Wingdings</vt:lpstr>
      <vt:lpstr>Wingdings 2</vt:lpstr>
      <vt:lpstr>Austin</vt:lpstr>
      <vt:lpstr>AWS Java Lambda Functions with Kotlin</vt:lpstr>
      <vt:lpstr>Agenda</vt:lpstr>
      <vt:lpstr>Before We Get Started…</vt:lpstr>
      <vt:lpstr>Introduction (me)</vt:lpstr>
      <vt:lpstr>Introduction (Improving)</vt:lpstr>
      <vt:lpstr>Why Kotlin?</vt:lpstr>
      <vt:lpstr>So, how do we do this?</vt:lpstr>
      <vt:lpstr>So, how do we do this?</vt:lpstr>
      <vt:lpstr>Links</vt:lpstr>
      <vt:lpstr>Questions</vt:lpstr>
    </vt:vector>
  </TitlesOfParts>
  <Company/>
  <LinksUpToDate>false</LinksUpToDate>
  <SharedDoc>false</SharedDoc>
  <HyperlinksChanged>false</HyperlinksChanged>
  <AppVersion>16.0013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Java Lambda Functions with Kotlin</dc:title>
  <dc:creator>KEITH WEDINGER</dc:creator>
  <cp:lastModifiedBy>KEITH WEDINGER</cp:lastModifiedBy>
  <cp:revision>5</cp:revision>
  <dcterms:created xsi:type="dcterms:W3CDTF">2018-06-05T21:49:50Z</dcterms:created>
  <dcterms:modified xsi:type="dcterms:W3CDTF">2018-06-05T21:56:20Z</dcterms:modified>
</cp:coreProperties>
</file>