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0"/>
  </p:notesMasterIdLst>
  <p:sldIdLst>
    <p:sldId id="312" r:id="rId2"/>
    <p:sldId id="257" r:id="rId3"/>
    <p:sldId id="310" r:id="rId4"/>
    <p:sldId id="311" r:id="rId5"/>
    <p:sldId id="306" r:id="rId6"/>
    <p:sldId id="308" r:id="rId7"/>
    <p:sldId id="305" r:id="rId8"/>
    <p:sldId id="307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72" autoAdjust="0"/>
    <p:restoredTop sz="94632" autoAdjust="0"/>
  </p:normalViewPr>
  <p:slideViewPr>
    <p:cSldViewPr>
      <p:cViewPr varScale="1">
        <p:scale>
          <a:sx n="137" d="100"/>
          <a:sy n="137" d="100"/>
        </p:scale>
        <p:origin x="2264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4C9721-1813-4A55-A5DA-76417DB5EE62}" type="datetimeFigureOut">
              <a:rPr lang="en-US" smtClean="0"/>
              <a:t>8/5/16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D4B8C3-E62F-4D90-96E6-3B107CCE0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30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 typeface="Arial" panose="020B0604020202020204" pitchFamily="34" charset="0"/>
              <a:buNone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9ECF4-2FF5-41AA-8B53-E32E4ADBE53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248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44567"/>
            <a:ext cx="9144000" cy="19134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b" anchorCtr="0"/>
          <a:lstStyle>
            <a:lvl1pPr algn="l">
              <a:defRPr>
                <a:solidFill>
                  <a:srgbClr val="1F216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617383"/>
            <a:ext cx="6400800" cy="1752600"/>
          </a:xfrm>
        </p:spPr>
        <p:txBody>
          <a:bodyPr/>
          <a:lstStyle>
            <a:lvl1pPr marL="36576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8534" y="6356350"/>
            <a:ext cx="2133600" cy="365125"/>
          </a:xfrm>
        </p:spPr>
        <p:txBody>
          <a:bodyPr/>
          <a:lstStyle/>
          <a:p>
            <a:fld id="{1A6A9824-C09F-4166-9A2C-6C9FA577887A}" type="datetimeFigureOut">
              <a:rPr lang="en-US" smtClean="0"/>
              <a:t>8/5/16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4934" y="6355292"/>
            <a:ext cx="2133600" cy="365125"/>
          </a:xfrm>
        </p:spPr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1798983"/>
          </a:xfrm>
          <a:prstGeom prst="rect">
            <a:avLst/>
          </a:prstGeom>
        </p:spPr>
      </p:pic>
      <p:pic>
        <p:nvPicPr>
          <p:cNvPr id="11" name="Picture 10" descr="Improving Swoosh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960" y="5888222"/>
            <a:ext cx="1192970" cy="96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270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8/5/16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75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8/5/16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913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88222"/>
            <a:ext cx="9144000" cy="9697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1F2160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F2160"/>
                </a:solidFill>
              </a:defRPr>
            </a:lvl1pPr>
            <a:lvl2pPr>
              <a:defRPr>
                <a:solidFill>
                  <a:srgbClr val="1F2160"/>
                </a:solidFill>
              </a:defRPr>
            </a:lvl2pPr>
            <a:lvl3pPr>
              <a:defRPr>
                <a:solidFill>
                  <a:srgbClr val="1F2160"/>
                </a:solidFill>
              </a:defRPr>
            </a:lvl3pPr>
            <a:lvl4pPr>
              <a:defRPr>
                <a:solidFill>
                  <a:srgbClr val="1F2160"/>
                </a:solidFill>
              </a:defRPr>
            </a:lvl4pPr>
            <a:lvl5pPr>
              <a:defRPr>
                <a:solidFill>
                  <a:srgbClr val="1F216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8/5/16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Improving Swoo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840" y="6278880"/>
            <a:ext cx="712403" cy="57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92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44567"/>
            <a:ext cx="9144000" cy="19134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1798983"/>
          </a:xfrm>
          <a:prstGeom prst="rect">
            <a:avLst/>
          </a:prstGeom>
        </p:spPr>
      </p:pic>
      <p:pic>
        <p:nvPicPr>
          <p:cNvPr id="9" name="Picture 8" descr="Improving Swoosh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960" y="5888222"/>
            <a:ext cx="1192970" cy="9697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1F216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36576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8/5/16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796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88222"/>
            <a:ext cx="9144000" cy="969778"/>
          </a:xfrm>
          <a:prstGeom prst="rect">
            <a:avLst/>
          </a:prstGeom>
        </p:spPr>
      </p:pic>
      <p:pic>
        <p:nvPicPr>
          <p:cNvPr id="9" name="Picture 8" descr="Improving Swoo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840" y="6278880"/>
            <a:ext cx="712403" cy="5791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1F2160"/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88720"/>
            <a:ext cx="4038600" cy="4937443"/>
          </a:xfrm>
        </p:spPr>
        <p:txBody>
          <a:bodyPr/>
          <a:lstStyle>
            <a:lvl1pPr>
              <a:defRPr sz="2800">
                <a:solidFill>
                  <a:srgbClr val="1F2160"/>
                </a:solidFill>
              </a:defRPr>
            </a:lvl1pPr>
            <a:lvl2pPr>
              <a:defRPr sz="2400">
                <a:solidFill>
                  <a:srgbClr val="1F2160"/>
                </a:solidFill>
              </a:defRPr>
            </a:lvl2pPr>
            <a:lvl3pPr>
              <a:defRPr sz="2000">
                <a:solidFill>
                  <a:srgbClr val="1F2160"/>
                </a:solidFill>
              </a:defRPr>
            </a:lvl3pPr>
            <a:lvl4pPr>
              <a:defRPr sz="1800">
                <a:solidFill>
                  <a:srgbClr val="1F2160"/>
                </a:solidFill>
              </a:defRPr>
            </a:lvl4pPr>
            <a:lvl5pPr>
              <a:defRPr sz="1800">
                <a:solidFill>
                  <a:srgbClr val="1F216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8720"/>
            <a:ext cx="4038600" cy="4937443"/>
          </a:xfrm>
        </p:spPr>
        <p:txBody>
          <a:bodyPr/>
          <a:lstStyle>
            <a:lvl1pPr>
              <a:defRPr sz="2800">
                <a:solidFill>
                  <a:srgbClr val="1F2160"/>
                </a:solidFill>
              </a:defRPr>
            </a:lvl1pPr>
            <a:lvl2pPr>
              <a:defRPr sz="2400">
                <a:solidFill>
                  <a:srgbClr val="1F2160"/>
                </a:solidFill>
              </a:defRPr>
            </a:lvl2pPr>
            <a:lvl3pPr>
              <a:defRPr sz="2000">
                <a:solidFill>
                  <a:srgbClr val="1F2160"/>
                </a:solidFill>
              </a:defRPr>
            </a:lvl3pPr>
            <a:lvl4pPr>
              <a:defRPr sz="1800">
                <a:solidFill>
                  <a:srgbClr val="1F2160"/>
                </a:solidFill>
              </a:defRPr>
            </a:lvl4pPr>
            <a:lvl5pPr>
              <a:defRPr sz="1800">
                <a:solidFill>
                  <a:srgbClr val="1F216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8/5/16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167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88222"/>
            <a:ext cx="9144000" cy="969778"/>
          </a:xfrm>
          <a:prstGeom prst="rect">
            <a:avLst/>
          </a:prstGeom>
        </p:spPr>
      </p:pic>
      <p:pic>
        <p:nvPicPr>
          <p:cNvPr id="11" name="Picture 10" descr="Improving Swoo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840" y="6278880"/>
            <a:ext cx="712403" cy="5791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1F2160"/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1F21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solidFill>
                  <a:srgbClr val="1F2160"/>
                </a:solidFill>
              </a:defRPr>
            </a:lvl1pPr>
            <a:lvl2pPr>
              <a:defRPr sz="2000">
                <a:solidFill>
                  <a:srgbClr val="1F2160"/>
                </a:solidFill>
              </a:defRPr>
            </a:lvl2pPr>
            <a:lvl3pPr>
              <a:defRPr sz="1800">
                <a:solidFill>
                  <a:srgbClr val="1F2160"/>
                </a:solidFill>
              </a:defRPr>
            </a:lvl3pPr>
            <a:lvl4pPr>
              <a:defRPr sz="1600">
                <a:solidFill>
                  <a:srgbClr val="1F2160"/>
                </a:solidFill>
              </a:defRPr>
            </a:lvl4pPr>
            <a:lvl5pPr>
              <a:defRPr sz="1600">
                <a:solidFill>
                  <a:srgbClr val="1F21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1F21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solidFill>
                  <a:srgbClr val="1F2160"/>
                </a:solidFill>
              </a:defRPr>
            </a:lvl1pPr>
            <a:lvl2pPr>
              <a:defRPr sz="2000">
                <a:solidFill>
                  <a:srgbClr val="1F2160"/>
                </a:solidFill>
              </a:defRPr>
            </a:lvl2pPr>
            <a:lvl3pPr>
              <a:defRPr sz="1800">
                <a:solidFill>
                  <a:srgbClr val="1F2160"/>
                </a:solidFill>
              </a:defRPr>
            </a:lvl3pPr>
            <a:lvl4pPr>
              <a:defRPr sz="1600">
                <a:solidFill>
                  <a:srgbClr val="1F2160"/>
                </a:solidFill>
              </a:defRPr>
            </a:lvl4pPr>
            <a:lvl5pPr>
              <a:defRPr sz="1600">
                <a:solidFill>
                  <a:srgbClr val="1F21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8/5/16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00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88222"/>
            <a:ext cx="9144000" cy="969778"/>
          </a:xfrm>
          <a:prstGeom prst="rect">
            <a:avLst/>
          </a:prstGeom>
        </p:spPr>
      </p:pic>
      <p:pic>
        <p:nvPicPr>
          <p:cNvPr id="7" name="Picture 6" descr="Improving Swoo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840" y="6278880"/>
            <a:ext cx="712403" cy="5791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1F2160"/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8/5/16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336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88222"/>
            <a:ext cx="9144000" cy="969778"/>
          </a:xfrm>
          <a:prstGeom prst="rect">
            <a:avLst/>
          </a:prstGeom>
        </p:spPr>
      </p:pic>
      <p:pic>
        <p:nvPicPr>
          <p:cNvPr id="6" name="Picture 5" descr="Improving Swoo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840" y="6278880"/>
            <a:ext cx="712403" cy="57912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8/5/16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431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88222"/>
            <a:ext cx="9144000" cy="969778"/>
          </a:xfrm>
          <a:prstGeom prst="rect">
            <a:avLst/>
          </a:prstGeom>
        </p:spPr>
      </p:pic>
      <p:pic>
        <p:nvPicPr>
          <p:cNvPr id="9" name="Picture 8" descr="Improving Swoo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840" y="6278880"/>
            <a:ext cx="712403" cy="5791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473201" cy="1162050"/>
          </a:xfrm>
          <a:solidFill>
            <a:srgbClr val="1F2160"/>
          </a:solidFill>
        </p:spPr>
        <p:txBody>
          <a:bodyPr anchor="b">
            <a:noAutofit/>
          </a:bodyPr>
          <a:lstStyle>
            <a:lvl1pPr marL="0"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5120" y="273050"/>
            <a:ext cx="7467600" cy="5853113"/>
          </a:xfrm>
        </p:spPr>
        <p:txBody>
          <a:bodyPr/>
          <a:lstStyle>
            <a:lvl1pPr>
              <a:defRPr sz="3200">
                <a:solidFill>
                  <a:srgbClr val="1F2160"/>
                </a:solidFill>
              </a:defRPr>
            </a:lvl1pPr>
            <a:lvl2pPr>
              <a:defRPr sz="2800">
                <a:solidFill>
                  <a:srgbClr val="1F2160"/>
                </a:solidFill>
              </a:defRPr>
            </a:lvl2pPr>
            <a:lvl3pPr>
              <a:defRPr sz="2400">
                <a:solidFill>
                  <a:srgbClr val="1F2160"/>
                </a:solidFill>
              </a:defRPr>
            </a:lvl3pPr>
            <a:lvl4pPr>
              <a:defRPr sz="2000">
                <a:solidFill>
                  <a:srgbClr val="1F2160"/>
                </a:solidFill>
              </a:defRPr>
            </a:lvl4pPr>
            <a:lvl5pPr>
              <a:defRPr sz="2000">
                <a:solidFill>
                  <a:srgbClr val="1F2160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" y="1162050"/>
            <a:ext cx="1473200" cy="5691505"/>
          </a:xfrm>
          <a:solidFill>
            <a:srgbClr val="1F2160"/>
          </a:solidFill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8/5/16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208" y="10529"/>
            <a:ext cx="32956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231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8/5/16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320" y="10016"/>
            <a:ext cx="32956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554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1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" y="648843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7CB402-B72D-3346-9EA5-354251120F9E}" type="datetimeFigureOut">
              <a:rPr lang="en-US" smtClean="0"/>
              <a:t>8/5/16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29120" y="648843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584" y="9870"/>
            <a:ext cx="32956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246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marL="365760" algn="l" defTabSz="457200" rtl="0" eaLnBrk="1" latinLnBrk="0" hangingPunct="1">
        <a:spcBef>
          <a:spcPct val="0"/>
        </a:spcBef>
        <a:buNone/>
        <a:defRPr sz="4400" kern="1200">
          <a:solidFill>
            <a:srgbClr val="1F216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1F2160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1F216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1F2160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1F2160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1F2160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jkwuc89/SwiftPlayground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TJDNLm" TargetMode="External"/><Relationship Id="rId4" Type="http://schemas.openxmlformats.org/officeDocument/2006/relationships/hyperlink" Target="https://goo.gl/nKrwiX" TargetMode="External"/><Relationship Id="rId5" Type="http://schemas.openxmlformats.org/officeDocument/2006/relationships/hyperlink" Target="https://swift.org/" TargetMode="External"/><Relationship Id="rId6" Type="http://schemas.openxmlformats.org/officeDocument/2006/relationships/hyperlink" Target="https://developer.apple.com/swift/resources/" TargetMode="External"/><Relationship Id="rId7" Type="http://schemas.openxmlformats.org/officeDocument/2006/relationships/hyperlink" Target="https://www.hackingwithswift.com/" TargetMode="External"/><Relationship Id="rId8" Type="http://schemas.openxmlformats.org/officeDocument/2006/relationships/hyperlink" Target="http://www.swiftweekly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oo.gl/H9L7pS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jkwuc89.github.io/" TargetMode="External"/><Relationship Id="rId4" Type="http://schemas.openxmlformats.org/officeDocument/2006/relationships/hyperlink" Target="https://github.com/jkwuc89" TargetMode="External"/><Relationship Id="rId5" Type="http://schemas.openxmlformats.org/officeDocument/2006/relationships/hyperlink" Target="https://www.linkedin.com/in/kwedinger" TargetMode="External"/><Relationship Id="rId6" Type="http://schemas.openxmlformats.org/officeDocument/2006/relationships/hyperlink" Target="https://untappd.com/user/jkwuc89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mailto:keith.wedinger@leadingedje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Prerequisites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github.com/jkwuc89/SwiftPlaygrounds</a:t>
            </a:r>
            <a:endParaRPr lang="en-US" dirty="0" smtClean="0"/>
          </a:p>
          <a:p>
            <a:r>
              <a:rPr lang="en-US" dirty="0"/>
              <a:t>Inside Swift Introduction to </a:t>
            </a:r>
            <a:r>
              <a:rPr lang="en-US" dirty="0" smtClean="0"/>
              <a:t>Swift directory:</a:t>
            </a:r>
          </a:p>
          <a:p>
            <a:pPr lvl="1"/>
            <a:r>
              <a:rPr lang="en-US" dirty="0"/>
              <a:t>Arrays and Dictionaries</a:t>
            </a:r>
          </a:p>
          <a:p>
            <a:pPr lvl="1"/>
            <a:r>
              <a:rPr lang="en-US" dirty="0"/>
              <a:t>Conditionals Loops and Switches</a:t>
            </a:r>
          </a:p>
          <a:p>
            <a:pPr lvl="1"/>
            <a:r>
              <a:rPr lang="en-US" dirty="0"/>
              <a:t>Enumerations Classes and </a:t>
            </a:r>
            <a:r>
              <a:rPr lang="en-US" dirty="0" err="1"/>
              <a:t>Structs</a:t>
            </a:r>
            <a:endParaRPr lang="en-US" dirty="0"/>
          </a:p>
          <a:p>
            <a:pPr lvl="1"/>
            <a:r>
              <a:rPr lang="en-US" dirty="0"/>
              <a:t>Functions and Closures</a:t>
            </a:r>
          </a:p>
          <a:p>
            <a:pPr lvl="1"/>
            <a:r>
              <a:rPr lang="en-US"/>
              <a:t>Variables </a:t>
            </a:r>
            <a:r>
              <a:rPr lang="en-US" smtClean="0"/>
              <a:t>Constants </a:t>
            </a:r>
            <a:r>
              <a:rPr lang="en-US" dirty="0"/>
              <a:t>Types and Operators</a:t>
            </a:r>
          </a:p>
          <a:p>
            <a:r>
              <a:rPr lang="en-US" dirty="0" smtClean="0"/>
              <a:t>Xcode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907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S</a:t>
            </a:r>
            <a:r>
              <a:rPr lang="en-US" dirty="0" smtClean="0"/>
              <a:t>wift Introduction </a:t>
            </a:r>
            <a:r>
              <a:rPr lang="en-US" dirty="0"/>
              <a:t>to </a:t>
            </a:r>
            <a:r>
              <a:rPr lang="en-US" dirty="0" smtClean="0"/>
              <a:t>Swift (pun intended)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Keith </a:t>
            </a:r>
            <a:r>
              <a:rPr lang="en-US" dirty="0" err="1" smtClean="0"/>
              <a:t>Wedinger</a:t>
            </a:r>
            <a:endParaRPr lang="en-US" dirty="0" smtClean="0"/>
          </a:p>
          <a:p>
            <a:r>
              <a:rPr lang="en-US" dirty="0" smtClean="0"/>
              <a:t>Principal Consultant 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542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Over </a:t>
            </a:r>
            <a:r>
              <a:rPr lang="en-US" dirty="0"/>
              <a:t>26 years experience architecting, designing, developing and delivering high quality software solutions for several companies including Diebold, IBM, Lexmark, Limited Brands, Ohio State, and Sterling </a:t>
            </a:r>
            <a:r>
              <a:rPr lang="en-US" dirty="0" smtClean="0"/>
              <a:t>Commerce.</a:t>
            </a:r>
          </a:p>
          <a:p>
            <a:r>
              <a:rPr lang="en-US" dirty="0" smtClean="0"/>
              <a:t>Very </a:t>
            </a:r>
            <a:r>
              <a:rPr lang="en-US" dirty="0"/>
              <a:t>passionate about architecting and developing software solutions that deliver exceptional ROI to </a:t>
            </a:r>
            <a:r>
              <a:rPr lang="en-US" dirty="0" smtClean="0"/>
              <a:t>my clients.</a:t>
            </a:r>
          </a:p>
          <a:p>
            <a:r>
              <a:rPr lang="en-US" dirty="0" smtClean="0"/>
              <a:t>Presented </a:t>
            </a:r>
            <a:r>
              <a:rPr lang="en-US" dirty="0"/>
              <a:t>at CodeMash, Code </a:t>
            </a:r>
            <a:r>
              <a:rPr lang="en-US" dirty="0" err="1"/>
              <a:t>PaLOUsa</a:t>
            </a:r>
            <a:r>
              <a:rPr lang="en-US" dirty="0"/>
              <a:t>, Columbus Code Camp, M3, Path to Agility, StirTrek, and That Conference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When </a:t>
            </a:r>
            <a:r>
              <a:rPr lang="en-US" dirty="0"/>
              <a:t>not at work, e</a:t>
            </a:r>
            <a:r>
              <a:rPr lang="en-US" dirty="0" smtClean="0"/>
              <a:t>njoys </a:t>
            </a:r>
            <a:r>
              <a:rPr lang="en-US" dirty="0"/>
              <a:t>dining and traveling with </a:t>
            </a:r>
            <a:r>
              <a:rPr lang="en-US" dirty="0" smtClean="0"/>
              <a:t>my beautiful </a:t>
            </a:r>
            <a:r>
              <a:rPr lang="en-US" dirty="0"/>
              <a:t>wife Karen, craft beer and spending time when </a:t>
            </a:r>
            <a:r>
              <a:rPr lang="en-US" dirty="0" smtClean="0"/>
              <a:t>I can </a:t>
            </a:r>
            <a:r>
              <a:rPr lang="en-US" dirty="0"/>
              <a:t>with </a:t>
            </a:r>
            <a:r>
              <a:rPr lang="en-US" dirty="0" smtClean="0"/>
              <a:t>my two </a:t>
            </a:r>
            <a:r>
              <a:rPr lang="en-US" dirty="0"/>
              <a:t>daughters who are currently away at college.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6996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About Improving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4300" dirty="0"/>
              <a:t>Creating a great place to work by</a:t>
            </a:r>
            <a:r>
              <a:rPr lang="en-US" dirty="0"/>
              <a:t> </a:t>
            </a:r>
          </a:p>
          <a:p>
            <a:pPr fontAlgn="auto"/>
            <a:r>
              <a:rPr lang="en-US" dirty="0"/>
              <a:t>Cultivating an environment that fosters authentic and long term professional relationships </a:t>
            </a:r>
          </a:p>
          <a:p>
            <a:pPr fontAlgn="auto"/>
            <a:r>
              <a:rPr lang="en-US" dirty="0"/>
              <a:t>Sharing the success and accomplishments of the company </a:t>
            </a:r>
          </a:p>
          <a:p>
            <a:pPr fontAlgn="auto"/>
            <a:r>
              <a:rPr lang="en-US" dirty="0"/>
              <a:t>Promoting open and honest communication </a:t>
            </a:r>
          </a:p>
          <a:p>
            <a:pPr fontAlgn="auto"/>
            <a:r>
              <a:rPr lang="en-US" dirty="0"/>
              <a:t>Providing creative ways for each of us to learn and grow </a:t>
            </a:r>
          </a:p>
          <a:p>
            <a:pPr fontAlgn="auto"/>
            <a:r>
              <a:rPr lang="en-US" dirty="0"/>
              <a:t>Encouraging a positive atmosphere which is both friendly and fun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318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Variables and Constants</a:t>
            </a:r>
          </a:p>
          <a:p>
            <a:r>
              <a:rPr lang="en-US" dirty="0" smtClean="0"/>
              <a:t>Types</a:t>
            </a:r>
          </a:p>
          <a:p>
            <a:r>
              <a:rPr lang="en-US" dirty="0" smtClean="0"/>
              <a:t>Operators</a:t>
            </a:r>
          </a:p>
          <a:p>
            <a:r>
              <a:rPr lang="en-US" dirty="0" smtClean="0"/>
              <a:t>Arrays and Dictionaries</a:t>
            </a:r>
          </a:p>
          <a:p>
            <a:r>
              <a:rPr lang="en-US" dirty="0" smtClean="0"/>
              <a:t>Conditional statements</a:t>
            </a:r>
          </a:p>
          <a:p>
            <a:r>
              <a:rPr lang="en-US" dirty="0" smtClean="0"/>
              <a:t>Loops</a:t>
            </a:r>
          </a:p>
          <a:p>
            <a:r>
              <a:rPr lang="en-US" dirty="0" smtClean="0"/>
              <a:t>Switch case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Functions and Closures</a:t>
            </a:r>
          </a:p>
          <a:p>
            <a:r>
              <a:rPr lang="en-US" dirty="0" smtClean="0"/>
              <a:t>Enumerations</a:t>
            </a:r>
          </a:p>
          <a:p>
            <a:r>
              <a:rPr lang="en-US" dirty="0" err="1" smtClean="0"/>
              <a:t>Structs</a:t>
            </a:r>
            <a:endParaRPr lang="en-US" dirty="0" smtClean="0"/>
          </a:p>
          <a:p>
            <a:r>
              <a:rPr lang="en-US" dirty="0" smtClean="0"/>
              <a:t>Classes</a:t>
            </a:r>
          </a:p>
          <a:p>
            <a:r>
              <a:rPr lang="en-US" dirty="0" smtClean="0"/>
              <a:t>Properties</a:t>
            </a:r>
          </a:p>
          <a:p>
            <a:r>
              <a:rPr lang="en-US" dirty="0" smtClean="0"/>
              <a:t>Static properties and methods</a:t>
            </a:r>
          </a:p>
        </p:txBody>
      </p:sp>
    </p:spTree>
    <p:extLst>
      <p:ext uri="{BB962C8B-B14F-4D97-AF65-F5344CB8AC3E}">
        <p14:creationId xmlns:p14="http://schemas.microsoft.com/office/powerpoint/2010/main" val="175803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Playground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Xcode</a:t>
            </a:r>
          </a:p>
          <a:p>
            <a:r>
              <a:rPr lang="en-US" dirty="0" smtClean="0"/>
              <a:t>Open playgrounds from GitHub repo</a:t>
            </a:r>
          </a:p>
          <a:p>
            <a:pPr lvl="1"/>
            <a:r>
              <a:rPr lang="en-US" dirty="0"/>
              <a:t>Arrays and </a:t>
            </a:r>
            <a:r>
              <a:rPr lang="en-US" dirty="0" smtClean="0"/>
              <a:t>Dictionaries</a:t>
            </a:r>
          </a:p>
          <a:p>
            <a:pPr lvl="1"/>
            <a:r>
              <a:rPr lang="en-US" dirty="0" smtClean="0"/>
              <a:t>Conditionals </a:t>
            </a:r>
            <a:r>
              <a:rPr lang="en-US" dirty="0"/>
              <a:t>Loops and </a:t>
            </a:r>
            <a:r>
              <a:rPr lang="en-US" dirty="0" smtClean="0"/>
              <a:t>Switches</a:t>
            </a:r>
          </a:p>
          <a:p>
            <a:pPr lvl="1"/>
            <a:r>
              <a:rPr lang="en-US" dirty="0" smtClean="0"/>
              <a:t>Enumerations </a:t>
            </a:r>
            <a:r>
              <a:rPr lang="en-US" dirty="0"/>
              <a:t>Classes and </a:t>
            </a:r>
            <a:r>
              <a:rPr lang="en-US" dirty="0" err="1" smtClean="0"/>
              <a:t>Structs</a:t>
            </a:r>
            <a:endParaRPr lang="en-US" dirty="0" smtClean="0"/>
          </a:p>
          <a:p>
            <a:pPr lvl="1"/>
            <a:r>
              <a:rPr lang="en-US" dirty="0" smtClean="0"/>
              <a:t>Functions </a:t>
            </a:r>
            <a:r>
              <a:rPr lang="en-US" dirty="0"/>
              <a:t>and </a:t>
            </a:r>
            <a:r>
              <a:rPr lang="en-US" dirty="0" smtClean="0"/>
              <a:t>Closures</a:t>
            </a:r>
          </a:p>
          <a:p>
            <a:pPr lvl="1"/>
            <a:r>
              <a:rPr lang="en-US" dirty="0" smtClean="0"/>
              <a:t>Variables Constants </a:t>
            </a:r>
            <a:r>
              <a:rPr lang="en-US" dirty="0"/>
              <a:t>Types and </a:t>
            </a:r>
            <a:r>
              <a:rPr lang="en-US" dirty="0" smtClean="0"/>
              <a:t>Operators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355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Additional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Free </a:t>
            </a:r>
            <a:r>
              <a:rPr lang="en-US" dirty="0" err="1" smtClean="0"/>
              <a:t>iBooks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Swift Programming </a:t>
            </a:r>
            <a:r>
              <a:rPr lang="en-US" dirty="0" smtClean="0"/>
              <a:t>Language (Swift 2.2)</a:t>
            </a:r>
            <a:br>
              <a:rPr lang="en-US" dirty="0" smtClean="0"/>
            </a:b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goo.gl/H9L7pS</a:t>
            </a:r>
            <a:endParaRPr lang="en-US" dirty="0" smtClean="0"/>
          </a:p>
          <a:p>
            <a:pPr lvl="1"/>
            <a:r>
              <a:rPr lang="en-US" dirty="0" smtClean="0"/>
              <a:t>The Swift Programming Language </a:t>
            </a:r>
            <a:r>
              <a:rPr lang="en-US" dirty="0"/>
              <a:t>(Swift 3.0 beta)</a:t>
            </a:r>
            <a:br>
              <a:rPr lang="en-US" dirty="0"/>
            </a:b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goo.gl/TJDNLm</a:t>
            </a:r>
            <a:endParaRPr lang="en-US" dirty="0" smtClean="0"/>
          </a:p>
          <a:p>
            <a:pPr lvl="1"/>
            <a:r>
              <a:rPr lang="en-US" dirty="0" smtClean="0"/>
              <a:t>Using Swift with Cocoa </a:t>
            </a:r>
            <a:r>
              <a:rPr lang="en-US" dirty="0"/>
              <a:t>and Objective-C</a:t>
            </a:r>
            <a:br>
              <a:rPr lang="en-US" dirty="0"/>
            </a:b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goo.gl/nKrwiX</a:t>
            </a:r>
            <a:endParaRPr lang="en-US" dirty="0" smtClean="0"/>
          </a:p>
          <a:p>
            <a:r>
              <a:rPr lang="en-US" dirty="0" smtClean="0"/>
              <a:t>Links</a:t>
            </a:r>
          </a:p>
          <a:p>
            <a:pPr lvl="1"/>
            <a:r>
              <a:rPr lang="en-US" dirty="0" err="1" smtClean="0"/>
              <a:t>Swift.org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hlinkClick r:id="rId5"/>
              </a:rPr>
              <a:t>https</a:t>
            </a:r>
            <a:r>
              <a:rPr lang="en-US" dirty="0">
                <a:hlinkClick r:id="rId5"/>
              </a:rPr>
              <a:t>://</a:t>
            </a:r>
            <a:r>
              <a:rPr lang="en-US" dirty="0" smtClean="0">
                <a:hlinkClick r:id="rId5"/>
              </a:rPr>
              <a:t>swift.org</a:t>
            </a:r>
            <a:endParaRPr lang="en-US" dirty="0" smtClean="0"/>
          </a:p>
          <a:p>
            <a:pPr lvl="1"/>
            <a:r>
              <a:rPr lang="en-US" dirty="0"/>
              <a:t>Swift Presentations, Documentation, and Sample Code</a:t>
            </a:r>
            <a:br>
              <a:rPr lang="en-US" dirty="0"/>
            </a:br>
            <a:r>
              <a:rPr lang="en-US" dirty="0">
                <a:hlinkClick r:id="rId6"/>
              </a:rPr>
              <a:t>https://developer.apple.com/swift/resources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pPr lvl="1"/>
            <a:r>
              <a:rPr lang="en-US" dirty="0" smtClean="0"/>
              <a:t>Hacking </a:t>
            </a:r>
            <a:r>
              <a:rPr lang="en-US" dirty="0"/>
              <a:t>with Swift</a:t>
            </a:r>
            <a:br>
              <a:rPr lang="en-US" dirty="0"/>
            </a:br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www.hackingwithswift.com</a:t>
            </a:r>
            <a:endParaRPr lang="en-US" dirty="0" smtClean="0"/>
          </a:p>
          <a:p>
            <a:pPr lvl="1"/>
            <a:r>
              <a:rPr lang="en-US" dirty="0" smtClean="0"/>
              <a:t>Swift </a:t>
            </a:r>
            <a:r>
              <a:rPr lang="en-US" dirty="0"/>
              <a:t>Weekly Newsletter</a:t>
            </a:r>
            <a:br>
              <a:rPr lang="en-US" dirty="0"/>
            </a:br>
            <a:r>
              <a:rPr lang="en-US" dirty="0" smtClean="0">
                <a:hlinkClick r:id="rId8"/>
              </a:rPr>
              <a:t>http</a:t>
            </a:r>
            <a:r>
              <a:rPr lang="en-US" dirty="0">
                <a:hlinkClick r:id="rId8"/>
              </a:rPr>
              <a:t>://</a:t>
            </a:r>
            <a:r>
              <a:rPr lang="en-US" dirty="0" smtClean="0">
                <a:hlinkClick r:id="rId8"/>
              </a:rPr>
              <a:t>www.swiftweekly.com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32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Email: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keith.wedinger@improving.com</a:t>
            </a:r>
            <a:endParaRPr lang="en-US" dirty="0" smtClean="0"/>
          </a:p>
          <a:p>
            <a:r>
              <a:rPr lang="en-US" dirty="0"/>
              <a:t>Blog:</a:t>
            </a:r>
            <a:br>
              <a:rPr lang="en-US" dirty="0"/>
            </a:b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jkwuc89.github.io</a:t>
            </a:r>
            <a:endParaRPr lang="en-US" dirty="0" smtClean="0"/>
          </a:p>
          <a:p>
            <a:r>
              <a:rPr lang="en-US" dirty="0" smtClean="0"/>
              <a:t>Twitter:</a:t>
            </a:r>
            <a:br>
              <a:rPr lang="en-US" dirty="0" smtClean="0"/>
            </a:br>
            <a:r>
              <a:rPr lang="en-US" dirty="0" smtClean="0"/>
              <a:t>@jkwuc89</a:t>
            </a:r>
          </a:p>
          <a:p>
            <a:r>
              <a:rPr lang="en-US" dirty="0" smtClean="0"/>
              <a:t>GitHub: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github.com/jkwuc89</a:t>
            </a:r>
            <a:endParaRPr lang="en-US" dirty="0" smtClean="0"/>
          </a:p>
          <a:p>
            <a:r>
              <a:rPr lang="en-US" dirty="0" smtClean="0"/>
              <a:t>LinkedIn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hlinkClick r:id="rId5"/>
              </a:rPr>
              <a:t>https</a:t>
            </a:r>
            <a:r>
              <a:rPr lang="en-US" dirty="0">
                <a:hlinkClick r:id="rId5"/>
              </a:rPr>
              <a:t>://</a:t>
            </a:r>
            <a:r>
              <a:rPr lang="en-US" dirty="0" smtClean="0">
                <a:hlinkClick r:id="rId5"/>
              </a:rPr>
              <a:t>www.linkedin.com/in/kwedinger</a:t>
            </a:r>
            <a:endParaRPr lang="en-US" dirty="0" smtClean="0"/>
          </a:p>
          <a:p>
            <a:r>
              <a:rPr lang="en-US" dirty="0" smtClean="0"/>
              <a:t>Untapped (for fellow craft </a:t>
            </a:r>
            <a:r>
              <a:rPr lang="en-US" dirty="0"/>
              <a:t>beer aficionados)</a:t>
            </a:r>
            <a:br>
              <a:rPr lang="en-US" dirty="0"/>
            </a:br>
            <a:r>
              <a:rPr lang="en-US" dirty="0" smtClean="0">
                <a:hlinkClick r:id="rId6"/>
              </a:rPr>
              <a:t>https</a:t>
            </a:r>
            <a:r>
              <a:rPr lang="en-US" dirty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untappd.com/user/jkwuc89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4582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mprov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mproving" id="{0BDF00FC-F4C4-8E46-A463-686374C200E4}" vid="{A3ED9CF2-64F0-244F-9E83-8257167EDEF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Improving</Template>
  <TotalTime>519</TotalTime>
  <Words>279</Words>
  <Application>Microsoft Macintosh PowerPoint</Application>
  <PresentationFormat>On-screen Show (4:3)</PresentationFormat>
  <Paragraphs>64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Improving</vt:lpstr>
      <vt:lpstr>Prerequisites</vt:lpstr>
      <vt:lpstr>A Swift Introduction to Swift (pun intended)</vt:lpstr>
      <vt:lpstr>About Me</vt:lpstr>
      <vt:lpstr>About Improving</vt:lpstr>
      <vt:lpstr>Agenda</vt:lpstr>
      <vt:lpstr>Playground Time</vt:lpstr>
      <vt:lpstr>Additional Info</vt:lpstr>
      <vt:lpstr>Questions?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SWIFTly Developing your iOS App</dc:title>
  <dc:creator>KEITH WEDINGER</dc:creator>
  <cp:lastModifiedBy>KEITH WEDINGER</cp:lastModifiedBy>
  <cp:revision>30</cp:revision>
  <cp:lastPrinted>2015-07-29T01:18:55Z</cp:lastPrinted>
  <dcterms:created xsi:type="dcterms:W3CDTF">2015-11-17T12:06:29Z</dcterms:created>
  <dcterms:modified xsi:type="dcterms:W3CDTF">2016-08-05T12:29:27Z</dcterms:modified>
</cp:coreProperties>
</file>