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257" r:id="rId3"/>
    <p:sldId id="258" r:id="rId4"/>
    <p:sldId id="260" r:id="rId5"/>
    <p:sldId id="262" r:id="rId6"/>
    <p:sldId id="263" r:id="rId7"/>
    <p:sldId id="264" r:id="rId8"/>
    <p:sldId id="265" r:id="rId9"/>
    <p:sldId id="267" r:id="rId10"/>
    <p:sldId id="268" r:id="rId11"/>
    <p:sldId id="266" r:id="rId12"/>
    <p:sldId id="269" r:id="rId13"/>
    <p:sldId id="270"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5D3B"/>
    <a:srgbClr val="0D6577"/>
    <a:srgbClr val="F5F5F2"/>
    <a:srgbClr val="3837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9"/>
    <p:restoredTop sz="96327"/>
  </p:normalViewPr>
  <p:slideViewPr>
    <p:cSldViewPr snapToGrid="0" snapToObjects="1">
      <p:cViewPr varScale="1">
        <p:scale>
          <a:sx n="156" d="100"/>
          <a:sy n="156" d="100"/>
        </p:scale>
        <p:origin x="9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CE07B-66F1-3E43-A331-45926454BED1}" type="datetimeFigureOut">
              <a:rPr lang="en-US" smtClean="0"/>
              <a:t>10/10/21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05C9C-6F5F-334A-9821-D1E48002FB51}" type="slidenum">
              <a:rPr lang="en-US" smtClean="0"/>
              <a:t>‹#›</a:t>
            </a:fld>
            <a:endParaRPr lang="en-US"/>
          </a:p>
        </p:txBody>
      </p:sp>
    </p:spTree>
    <p:extLst>
      <p:ext uri="{BB962C8B-B14F-4D97-AF65-F5344CB8AC3E}">
        <p14:creationId xmlns:p14="http://schemas.microsoft.com/office/powerpoint/2010/main" val="2451379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84CC-38D2-E44F-B518-3FFECD86B2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44796B-2852-EB4E-8CB3-BF93F0979F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D0D1D67-99F0-DA42-B6F3-80E66323A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439D0-AF51-6445-B20E-06743CD50127}"/>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108320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CA11-8EB5-1841-A4B8-86C96474E9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36466-646F-0B4E-91F9-E2AE2BF57F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E12F378-F2E2-F841-BA8E-66D32E678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F75DF-F3C6-8440-B0C3-E65DD7254FB4}"/>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355693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DDDCBA-9731-7440-9668-DBA0F8B61A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56B2B9-ABAB-9941-B0C9-D43A6183B4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21FC9D-9E9E-3645-B8D8-CBDE814FB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09055-604B-4C47-9E8A-27CEE191F88B}"/>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279387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C252D-5B21-054C-B672-8CB2C939FB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1FDBC-0DCB-0B46-A440-62A0C802D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B2818BC-81AE-5048-A92C-87E0B32F3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659F0-D31C-504E-8802-D768610BD4F2}"/>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35228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F80F-DA36-4A41-BAFB-58B0E33813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0F7F4B-01D5-7247-913D-7520ABB6B0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A472D179-3FDD-7441-8DC3-D55EC9700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01718-E617-084F-B971-5A9FAE16DF3D}"/>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173284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2799-2BE0-9446-A23E-ED678BE5A1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83991F-40CA-4A41-AF62-B285BC3499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A9248-E656-CC47-83A1-5F360F7F50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E66EF741-E5F0-804D-83DB-322ABB601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5B7D7-AC36-574C-B249-6F95CF6E6167}"/>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1634044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E321-D6C5-6B4D-AD71-0E36B1B4C4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6910B6-CF14-E340-9892-CB0F92655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021496-67BD-FF4E-850A-DBE64F1753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4FBD56-394F-314B-9D23-6870A198F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F686D3-B0AD-674E-B980-FECACFFFAA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545ADDD-6ADD-6D40-AF22-25AF91D102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F57581-5BE1-F249-B1C4-B8EB20183B2D}"/>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222168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A80B-1882-6E4D-A6C1-97B3A97AC557}"/>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54B01FE6-C82B-974B-8DCA-EA8D2EB8F6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A6548B-700E-284E-AB98-8390BDEDC019}"/>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87993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3D7879-5288-F44C-9240-E927721F4D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717DEB-DBF8-A640-A505-B4F0464AFDC8}"/>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246977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1E10-C9C7-A249-8833-0E365EA89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AB4ED3-57F6-9B42-B108-0D4E22E093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B96500-4CFC-304F-ACBD-45FD2BCEE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D7F9955-1864-4642-9AC1-B117E2CFA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97626-BC0A-214C-9739-4D560DB21941}"/>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407054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4A8B-EF8C-3B4A-B487-5978E2394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AB4D64-7353-5746-A49E-7AB91EE9B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A41B8FE-A86C-D345-B471-361E202F2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1E43F5-6CDC-EF45-BC6E-6F9D025E10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82F3F0-CBF7-4B4D-8FCE-2902FC6B97E7}"/>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294404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65769A-2E91-D240-A0D1-8B27683D3F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1C8291-31CA-0E46-9183-9E1F9A079E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458C107-B295-1049-B58D-96C4054FCA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91536E6-E29A-D448-AFEB-47F651DE14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383732"/>
                </a:solidFill>
                <a:latin typeface="Syne ExtraBold" pitchFamily="2" charset="77"/>
              </a:defRPr>
            </a:lvl1pPr>
          </a:lstStyle>
          <a:p>
            <a:fld id="{79CE343B-16C6-1B41-BE63-A1DE79C858D9}" type="slidenum">
              <a:rPr lang="en-US" smtClean="0">
                <a:latin typeface="Syne" pitchFamily="2" charset="77"/>
              </a:rPr>
              <a:pPr/>
              <a:t>‹#›</a:t>
            </a:fld>
            <a:endParaRPr lang="en-US" dirty="0"/>
          </a:p>
        </p:txBody>
      </p:sp>
      <p:pic>
        <p:nvPicPr>
          <p:cNvPr id="9" name="Graphic 8">
            <a:extLst>
              <a:ext uri="{FF2B5EF4-FFF2-40B4-BE49-F238E27FC236}">
                <a16:creationId xmlns:a16="http://schemas.microsoft.com/office/drawing/2014/main" id="{ACC09383-8F41-4540-8C6D-FA141DEE7285}"/>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838200" y="6356350"/>
            <a:ext cx="1402084" cy="365125"/>
          </a:xfrm>
          <a:prstGeom prst="rect">
            <a:avLst/>
          </a:prstGeom>
        </p:spPr>
      </p:pic>
    </p:spTree>
    <p:extLst>
      <p:ext uri="{BB962C8B-B14F-4D97-AF65-F5344CB8AC3E}">
        <p14:creationId xmlns:p14="http://schemas.microsoft.com/office/powerpoint/2010/main" val="862362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rgbClr val="0D6577"/>
          </a:solidFill>
          <a:latin typeface="Syne"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83732"/>
          </a:solidFill>
          <a:latin typeface="Recoleta"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83732"/>
          </a:solidFill>
          <a:latin typeface="Recoleta"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83732"/>
          </a:solidFill>
          <a:latin typeface="Recoleta"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83732"/>
          </a:solidFill>
          <a:latin typeface="Recoleta"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83732"/>
          </a:solidFill>
          <a:latin typeface="Recoleta"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keith@emporatitle.com" TargetMode="External"/><Relationship Id="rId2" Type="http://schemas.openxmlformats.org/officeDocument/2006/relationships/hyperlink" Target="mailto:keith.wedinger@hey.com" TargetMode="External"/><Relationship Id="rId1" Type="http://schemas.openxmlformats.org/officeDocument/2006/relationships/slideLayout" Target="../slideLayouts/slideLayout2.xml"/><Relationship Id="rId5" Type="http://schemas.openxmlformats.org/officeDocument/2006/relationships/hyperlink" Target="https://github.com/jkwuc89" TargetMode="External"/><Relationship Id="rId4" Type="http://schemas.openxmlformats.org/officeDocument/2006/relationships/hyperlink" Target="https://www.linkedin.com/in/kweding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www.emporatit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24BD-7074-4F42-B3D9-6A433768ECE8}"/>
              </a:ext>
            </a:extLst>
          </p:cNvPr>
          <p:cNvSpPr>
            <a:spLocks noGrp="1"/>
          </p:cNvSpPr>
          <p:nvPr>
            <p:ph type="ctrTitle"/>
          </p:nvPr>
        </p:nvSpPr>
        <p:spPr/>
        <p:txBody>
          <a:bodyPr>
            <a:noAutofit/>
          </a:bodyPr>
          <a:lstStyle/>
          <a:p>
            <a:r>
              <a:rPr lang="en-US" sz="4800" dirty="0"/>
              <a:t>How a senior engineer with 30+ years under his belt stayed and advanced on the technical track</a:t>
            </a:r>
          </a:p>
        </p:txBody>
      </p:sp>
      <p:sp>
        <p:nvSpPr>
          <p:cNvPr id="3" name="Subtitle 2">
            <a:extLst>
              <a:ext uri="{FF2B5EF4-FFF2-40B4-BE49-F238E27FC236}">
                <a16:creationId xmlns:a16="http://schemas.microsoft.com/office/drawing/2014/main" id="{9D20071D-36DA-F046-B93B-7E9124AC1ABA}"/>
              </a:ext>
            </a:extLst>
          </p:cNvPr>
          <p:cNvSpPr>
            <a:spLocks noGrp="1"/>
          </p:cNvSpPr>
          <p:nvPr>
            <p:ph type="subTitle" idx="1"/>
          </p:nvPr>
        </p:nvSpPr>
        <p:spPr/>
        <p:txBody>
          <a:bodyPr/>
          <a:lstStyle/>
          <a:p>
            <a:r>
              <a:rPr lang="en-US" dirty="0"/>
              <a:t>Keith </a:t>
            </a:r>
            <a:r>
              <a:rPr lang="en-US" dirty="0" err="1"/>
              <a:t>Wedinger</a:t>
            </a:r>
            <a:endParaRPr lang="en-US" dirty="0"/>
          </a:p>
          <a:p>
            <a:r>
              <a:rPr lang="en-US" dirty="0"/>
              <a:t>Senior Product Engineer</a:t>
            </a:r>
          </a:p>
          <a:p>
            <a:r>
              <a:rPr lang="en-US" dirty="0" err="1"/>
              <a:t>Empora</a:t>
            </a:r>
            <a:r>
              <a:rPr lang="en-US" dirty="0"/>
              <a:t> Title</a:t>
            </a:r>
          </a:p>
        </p:txBody>
      </p:sp>
    </p:spTree>
    <p:extLst>
      <p:ext uri="{BB962C8B-B14F-4D97-AF65-F5344CB8AC3E}">
        <p14:creationId xmlns:p14="http://schemas.microsoft.com/office/powerpoint/2010/main" val="3076492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87CA-A835-F34F-A979-A9F721BCE331}"/>
              </a:ext>
            </a:extLst>
          </p:cNvPr>
          <p:cNvSpPr>
            <a:spLocks noGrp="1"/>
          </p:cNvSpPr>
          <p:nvPr>
            <p:ph type="title"/>
          </p:nvPr>
        </p:nvSpPr>
        <p:spPr/>
        <p:txBody>
          <a:bodyPr/>
          <a:lstStyle/>
          <a:p>
            <a:r>
              <a:rPr lang="en-US" dirty="0"/>
              <a:t>Imposter Syndrome</a:t>
            </a:r>
          </a:p>
        </p:txBody>
      </p:sp>
      <p:sp>
        <p:nvSpPr>
          <p:cNvPr id="3" name="Content Placeholder 2">
            <a:extLst>
              <a:ext uri="{FF2B5EF4-FFF2-40B4-BE49-F238E27FC236}">
                <a16:creationId xmlns:a16="http://schemas.microsoft.com/office/drawing/2014/main" id="{AF1363D3-F663-0249-9F01-507F194D9528}"/>
              </a:ext>
            </a:extLst>
          </p:cNvPr>
          <p:cNvSpPr>
            <a:spLocks noGrp="1"/>
          </p:cNvSpPr>
          <p:nvPr>
            <p:ph idx="1"/>
          </p:nvPr>
        </p:nvSpPr>
        <p:spPr/>
        <p:txBody>
          <a:bodyPr/>
          <a:lstStyle/>
          <a:p>
            <a:r>
              <a:rPr lang="en-US" dirty="0"/>
              <a:t>”</a:t>
            </a:r>
            <a:r>
              <a:rPr lang="en-US" b="1" dirty="0">
                <a:solidFill>
                  <a:srgbClr val="FF0000"/>
                </a:solidFill>
              </a:rPr>
              <a:t>What if </a:t>
            </a:r>
            <a:r>
              <a:rPr lang="en-US" dirty="0"/>
              <a:t>I’m not good enough? I don’t know enough?</a:t>
            </a:r>
          </a:p>
          <a:p>
            <a:r>
              <a:rPr lang="en-US" dirty="0"/>
              <a:t>It can lead one to stay in their comfort zone</a:t>
            </a:r>
          </a:p>
          <a:p>
            <a:r>
              <a:rPr lang="en-US" dirty="0"/>
              <a:t>Trust yourself and your abilities</a:t>
            </a:r>
          </a:p>
          <a:p>
            <a:r>
              <a:rPr lang="en-US" dirty="0"/>
              <a:t>It’s OK to say “I don’t know”</a:t>
            </a:r>
          </a:p>
          <a:p>
            <a:r>
              <a:rPr lang="en-US" dirty="0"/>
              <a:t>Be proud of your accomplishments and sell them</a:t>
            </a:r>
          </a:p>
        </p:txBody>
      </p:sp>
      <p:sp>
        <p:nvSpPr>
          <p:cNvPr id="4" name="Slide Number Placeholder 3">
            <a:extLst>
              <a:ext uri="{FF2B5EF4-FFF2-40B4-BE49-F238E27FC236}">
                <a16:creationId xmlns:a16="http://schemas.microsoft.com/office/drawing/2014/main" id="{0EE6CF6C-B0BC-444F-9FDF-4F179F64516E}"/>
              </a:ext>
            </a:extLst>
          </p:cNvPr>
          <p:cNvSpPr>
            <a:spLocks noGrp="1"/>
          </p:cNvSpPr>
          <p:nvPr>
            <p:ph type="sldNum" sz="quarter" idx="12"/>
          </p:nvPr>
        </p:nvSpPr>
        <p:spPr/>
        <p:txBody>
          <a:bodyPr/>
          <a:lstStyle/>
          <a:p>
            <a:fld id="{79CE343B-16C6-1B41-BE63-A1DE79C858D9}" type="slidenum">
              <a:rPr lang="en-US" smtClean="0"/>
              <a:pPr/>
              <a:t>10</a:t>
            </a:fld>
            <a:endParaRPr lang="en-US" dirty="0"/>
          </a:p>
        </p:txBody>
      </p:sp>
    </p:spTree>
    <p:extLst>
      <p:ext uri="{BB962C8B-B14F-4D97-AF65-F5344CB8AC3E}">
        <p14:creationId xmlns:p14="http://schemas.microsoft.com/office/powerpoint/2010/main" val="807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AD0F-5B5A-C941-B4A0-24D02EF1C004}"/>
              </a:ext>
            </a:extLst>
          </p:cNvPr>
          <p:cNvSpPr>
            <a:spLocks noGrp="1"/>
          </p:cNvSpPr>
          <p:nvPr>
            <p:ph type="title"/>
          </p:nvPr>
        </p:nvSpPr>
        <p:spPr/>
        <p:txBody>
          <a:bodyPr/>
          <a:lstStyle/>
          <a:p>
            <a:r>
              <a:rPr lang="en-US" dirty="0"/>
              <a:t>Advocates</a:t>
            </a:r>
          </a:p>
        </p:txBody>
      </p:sp>
      <p:sp>
        <p:nvSpPr>
          <p:cNvPr id="3" name="Content Placeholder 2">
            <a:extLst>
              <a:ext uri="{FF2B5EF4-FFF2-40B4-BE49-F238E27FC236}">
                <a16:creationId xmlns:a16="http://schemas.microsoft.com/office/drawing/2014/main" id="{429A578A-09F8-7C47-B721-D07BAB53784F}"/>
              </a:ext>
            </a:extLst>
          </p:cNvPr>
          <p:cNvSpPr>
            <a:spLocks noGrp="1"/>
          </p:cNvSpPr>
          <p:nvPr>
            <p:ph idx="1"/>
          </p:nvPr>
        </p:nvSpPr>
        <p:spPr/>
        <p:txBody>
          <a:bodyPr/>
          <a:lstStyle/>
          <a:p>
            <a:r>
              <a:rPr lang="en-US" dirty="0"/>
              <a:t>Yourself</a:t>
            </a:r>
          </a:p>
          <a:p>
            <a:r>
              <a:rPr lang="en-US" dirty="0"/>
              <a:t>Your manager</a:t>
            </a:r>
          </a:p>
          <a:p>
            <a:r>
              <a:rPr lang="en-US" dirty="0"/>
              <a:t>Your recruiter</a:t>
            </a:r>
          </a:p>
        </p:txBody>
      </p:sp>
      <p:sp>
        <p:nvSpPr>
          <p:cNvPr id="4" name="Slide Number Placeholder 3">
            <a:extLst>
              <a:ext uri="{FF2B5EF4-FFF2-40B4-BE49-F238E27FC236}">
                <a16:creationId xmlns:a16="http://schemas.microsoft.com/office/drawing/2014/main" id="{15F580F0-4633-BC44-A27E-E08FF2EC039B}"/>
              </a:ext>
            </a:extLst>
          </p:cNvPr>
          <p:cNvSpPr>
            <a:spLocks noGrp="1"/>
          </p:cNvSpPr>
          <p:nvPr>
            <p:ph type="sldNum" sz="quarter" idx="12"/>
          </p:nvPr>
        </p:nvSpPr>
        <p:spPr/>
        <p:txBody>
          <a:bodyPr/>
          <a:lstStyle/>
          <a:p>
            <a:fld id="{79CE343B-16C6-1B41-BE63-A1DE79C858D9}" type="slidenum">
              <a:rPr lang="en-US" smtClean="0"/>
              <a:pPr/>
              <a:t>11</a:t>
            </a:fld>
            <a:endParaRPr lang="en-US" dirty="0"/>
          </a:p>
        </p:txBody>
      </p:sp>
    </p:spTree>
    <p:extLst>
      <p:ext uri="{BB962C8B-B14F-4D97-AF65-F5344CB8AC3E}">
        <p14:creationId xmlns:p14="http://schemas.microsoft.com/office/powerpoint/2010/main" val="66653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43CD-EE2A-9A43-B500-9CE9C9DB02F1}"/>
              </a:ext>
            </a:extLst>
          </p:cNvPr>
          <p:cNvSpPr>
            <a:spLocks noGrp="1"/>
          </p:cNvSpPr>
          <p:nvPr>
            <p:ph type="title"/>
          </p:nvPr>
        </p:nvSpPr>
        <p:spPr/>
        <p:txBody>
          <a:bodyPr/>
          <a:lstStyle/>
          <a:p>
            <a:r>
              <a:rPr lang="en-US" dirty="0"/>
              <a:t>Company and Culture</a:t>
            </a:r>
          </a:p>
        </p:txBody>
      </p:sp>
      <p:sp>
        <p:nvSpPr>
          <p:cNvPr id="3" name="Content Placeholder 2">
            <a:extLst>
              <a:ext uri="{FF2B5EF4-FFF2-40B4-BE49-F238E27FC236}">
                <a16:creationId xmlns:a16="http://schemas.microsoft.com/office/drawing/2014/main" id="{0B51374A-B281-A945-B7F1-E484F684609C}"/>
              </a:ext>
            </a:extLst>
          </p:cNvPr>
          <p:cNvSpPr>
            <a:spLocks noGrp="1"/>
          </p:cNvSpPr>
          <p:nvPr>
            <p:ph idx="1"/>
          </p:nvPr>
        </p:nvSpPr>
        <p:spPr/>
        <p:txBody>
          <a:bodyPr/>
          <a:lstStyle/>
          <a:p>
            <a:r>
              <a:rPr lang="en-US" dirty="0"/>
              <a:t>Dual career track</a:t>
            </a:r>
          </a:p>
          <a:p>
            <a:r>
              <a:rPr lang="en-US" dirty="0"/>
              <a:t>Internal opportunities and transfers</a:t>
            </a:r>
          </a:p>
          <a:p>
            <a:r>
              <a:rPr lang="en-US" dirty="0"/>
              <a:t>Training</a:t>
            </a:r>
          </a:p>
        </p:txBody>
      </p:sp>
      <p:sp>
        <p:nvSpPr>
          <p:cNvPr id="4" name="Slide Number Placeholder 3">
            <a:extLst>
              <a:ext uri="{FF2B5EF4-FFF2-40B4-BE49-F238E27FC236}">
                <a16:creationId xmlns:a16="http://schemas.microsoft.com/office/drawing/2014/main" id="{664EC6A0-0405-F244-9A26-C249130B5BCE}"/>
              </a:ext>
            </a:extLst>
          </p:cNvPr>
          <p:cNvSpPr>
            <a:spLocks noGrp="1"/>
          </p:cNvSpPr>
          <p:nvPr>
            <p:ph type="sldNum" sz="quarter" idx="12"/>
          </p:nvPr>
        </p:nvSpPr>
        <p:spPr/>
        <p:txBody>
          <a:bodyPr/>
          <a:lstStyle/>
          <a:p>
            <a:fld id="{79CE343B-16C6-1B41-BE63-A1DE79C858D9}" type="slidenum">
              <a:rPr lang="en-US" smtClean="0"/>
              <a:pPr/>
              <a:t>12</a:t>
            </a:fld>
            <a:endParaRPr lang="en-US" dirty="0"/>
          </a:p>
        </p:txBody>
      </p:sp>
    </p:spTree>
    <p:extLst>
      <p:ext uri="{BB962C8B-B14F-4D97-AF65-F5344CB8AC3E}">
        <p14:creationId xmlns:p14="http://schemas.microsoft.com/office/powerpoint/2010/main" val="119874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7F77-6548-D24F-A9B3-E534B6999021}"/>
              </a:ext>
            </a:extLst>
          </p:cNvPr>
          <p:cNvSpPr>
            <a:spLocks noGrp="1"/>
          </p:cNvSpPr>
          <p:nvPr>
            <p:ph type="title"/>
          </p:nvPr>
        </p:nvSpPr>
        <p:spPr/>
        <p:txBody>
          <a:bodyPr/>
          <a:lstStyle/>
          <a:p>
            <a:r>
              <a:rPr lang="en-US" dirty="0"/>
              <a:t>Sharpen the Saw</a:t>
            </a:r>
          </a:p>
        </p:txBody>
      </p:sp>
      <p:sp>
        <p:nvSpPr>
          <p:cNvPr id="3" name="Content Placeholder 2">
            <a:extLst>
              <a:ext uri="{FF2B5EF4-FFF2-40B4-BE49-F238E27FC236}">
                <a16:creationId xmlns:a16="http://schemas.microsoft.com/office/drawing/2014/main" id="{CDB59BEC-B9CB-1343-B2DF-C729278F365C}"/>
              </a:ext>
            </a:extLst>
          </p:cNvPr>
          <p:cNvSpPr>
            <a:spLocks noGrp="1"/>
          </p:cNvSpPr>
          <p:nvPr>
            <p:ph idx="1"/>
          </p:nvPr>
        </p:nvSpPr>
        <p:spPr/>
        <p:txBody>
          <a:bodyPr/>
          <a:lstStyle/>
          <a:p>
            <a:r>
              <a:rPr lang="en-US" dirty="0"/>
              <a:t>Side projects</a:t>
            </a:r>
          </a:p>
          <a:p>
            <a:r>
              <a:rPr lang="en-US" dirty="0"/>
              <a:t>Mentor/mentee</a:t>
            </a:r>
          </a:p>
          <a:p>
            <a:r>
              <a:rPr lang="en-US" dirty="0"/>
              <a:t>Conferences and networking</a:t>
            </a:r>
          </a:p>
          <a:p>
            <a:endParaRPr lang="en-US" dirty="0"/>
          </a:p>
        </p:txBody>
      </p:sp>
      <p:sp>
        <p:nvSpPr>
          <p:cNvPr id="4" name="Slide Number Placeholder 3">
            <a:extLst>
              <a:ext uri="{FF2B5EF4-FFF2-40B4-BE49-F238E27FC236}">
                <a16:creationId xmlns:a16="http://schemas.microsoft.com/office/drawing/2014/main" id="{47B7CB7F-3F1C-F144-AB3E-29F2D756EC0E}"/>
              </a:ext>
            </a:extLst>
          </p:cNvPr>
          <p:cNvSpPr>
            <a:spLocks noGrp="1"/>
          </p:cNvSpPr>
          <p:nvPr>
            <p:ph type="sldNum" sz="quarter" idx="12"/>
          </p:nvPr>
        </p:nvSpPr>
        <p:spPr/>
        <p:txBody>
          <a:bodyPr/>
          <a:lstStyle/>
          <a:p>
            <a:fld id="{79CE343B-16C6-1B41-BE63-A1DE79C858D9}" type="slidenum">
              <a:rPr lang="en-US" smtClean="0"/>
              <a:pPr/>
              <a:t>13</a:t>
            </a:fld>
            <a:endParaRPr lang="en-US" dirty="0"/>
          </a:p>
        </p:txBody>
      </p:sp>
    </p:spTree>
    <p:extLst>
      <p:ext uri="{BB962C8B-B14F-4D97-AF65-F5344CB8AC3E}">
        <p14:creationId xmlns:p14="http://schemas.microsoft.com/office/powerpoint/2010/main" val="576557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47F6-4BDB-BD4C-AC45-B3094EC7EE0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625354DF-3A03-5E45-A708-C9E03426674B}"/>
              </a:ext>
            </a:extLst>
          </p:cNvPr>
          <p:cNvSpPr>
            <a:spLocks noGrp="1"/>
          </p:cNvSpPr>
          <p:nvPr>
            <p:ph idx="1"/>
          </p:nvPr>
        </p:nvSpPr>
        <p:spPr/>
        <p:txBody>
          <a:bodyPr/>
          <a:lstStyle/>
          <a:p>
            <a:r>
              <a:rPr lang="en-US" dirty="0">
                <a:hlinkClick r:id="rId2"/>
              </a:rPr>
              <a:t>keith.wedinger@hey.com</a:t>
            </a:r>
            <a:r>
              <a:rPr lang="en-US" dirty="0"/>
              <a:t> or </a:t>
            </a:r>
            <a:r>
              <a:rPr lang="en-US" dirty="0">
                <a:hlinkClick r:id="rId3"/>
              </a:rPr>
              <a:t>keith@emporatitle.com</a:t>
            </a:r>
            <a:endParaRPr lang="en-US" dirty="0"/>
          </a:p>
          <a:p>
            <a:r>
              <a:rPr lang="en-US" dirty="0"/>
              <a:t>Twitter: @jkwuc89</a:t>
            </a:r>
          </a:p>
          <a:p>
            <a:r>
              <a:rPr lang="en-US" dirty="0"/>
              <a:t>LinkedIn: </a:t>
            </a:r>
            <a:r>
              <a:rPr lang="en-US" dirty="0">
                <a:hlinkClick r:id="rId4"/>
              </a:rPr>
              <a:t>https://www.linkedin.com/in/kwedinger</a:t>
            </a:r>
            <a:endParaRPr lang="en-US" dirty="0"/>
          </a:p>
          <a:p>
            <a:r>
              <a:rPr lang="en-US" dirty="0"/>
              <a:t>GitHub: </a:t>
            </a:r>
            <a:r>
              <a:rPr lang="en-US" dirty="0">
                <a:hlinkClick r:id="rId5"/>
              </a:rPr>
              <a:t>https://github.com/jkwuc89</a:t>
            </a:r>
            <a:endParaRPr lang="en-US" dirty="0"/>
          </a:p>
          <a:p>
            <a:r>
              <a:rPr lang="en-US" dirty="0"/>
              <a:t>Untapped (for craft 🍺 folks): jkwuc89</a:t>
            </a:r>
          </a:p>
          <a:p>
            <a:pPr marL="0" indent="0" algn="ctr">
              <a:buNone/>
            </a:pPr>
            <a:endParaRPr lang="en-US" dirty="0"/>
          </a:p>
          <a:p>
            <a:pPr marL="0" indent="0" algn="ctr">
              <a:buNone/>
            </a:pPr>
            <a:r>
              <a:rPr lang="en-US" sz="4800" dirty="0">
                <a:solidFill>
                  <a:srgbClr val="0D6577"/>
                </a:solidFill>
              </a:rPr>
              <a:t>Thanks for attending!</a:t>
            </a:r>
          </a:p>
        </p:txBody>
      </p:sp>
      <p:sp>
        <p:nvSpPr>
          <p:cNvPr id="4" name="Slide Number Placeholder 3">
            <a:extLst>
              <a:ext uri="{FF2B5EF4-FFF2-40B4-BE49-F238E27FC236}">
                <a16:creationId xmlns:a16="http://schemas.microsoft.com/office/drawing/2014/main" id="{595FD5A8-18F1-014E-BD2D-E3B035D04AC2}"/>
              </a:ext>
            </a:extLst>
          </p:cNvPr>
          <p:cNvSpPr>
            <a:spLocks noGrp="1"/>
          </p:cNvSpPr>
          <p:nvPr>
            <p:ph type="sldNum" sz="quarter" idx="12"/>
          </p:nvPr>
        </p:nvSpPr>
        <p:spPr/>
        <p:txBody>
          <a:bodyPr/>
          <a:lstStyle/>
          <a:p>
            <a:fld id="{79CE343B-16C6-1B41-BE63-A1DE79C858D9}" type="slidenum">
              <a:rPr lang="en-US" smtClean="0"/>
              <a:pPr/>
              <a:t>14</a:t>
            </a:fld>
            <a:endParaRPr lang="en-US" dirty="0"/>
          </a:p>
        </p:txBody>
      </p:sp>
    </p:spTree>
    <p:extLst>
      <p:ext uri="{BB962C8B-B14F-4D97-AF65-F5344CB8AC3E}">
        <p14:creationId xmlns:p14="http://schemas.microsoft.com/office/powerpoint/2010/main" val="428623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EA66-5C7D-384C-AEC5-8C2471046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3529059-B3BB-1040-B5F6-4CB56BED0258}"/>
              </a:ext>
            </a:extLst>
          </p:cNvPr>
          <p:cNvSpPr>
            <a:spLocks noGrp="1"/>
          </p:cNvSpPr>
          <p:nvPr>
            <p:ph idx="1"/>
          </p:nvPr>
        </p:nvSpPr>
        <p:spPr/>
        <p:txBody>
          <a:bodyPr>
            <a:normAutofit/>
          </a:bodyPr>
          <a:lstStyle/>
          <a:p>
            <a:r>
              <a:rPr lang="en-US" sz="2400" dirty="0"/>
              <a:t>Housekeeping Items</a:t>
            </a:r>
          </a:p>
          <a:p>
            <a:r>
              <a:rPr lang="en-US" sz="2400" dirty="0"/>
              <a:t>Motivation</a:t>
            </a:r>
          </a:p>
          <a:p>
            <a:r>
              <a:rPr lang="en-US" sz="2400" dirty="0"/>
              <a:t>How I Got Here</a:t>
            </a:r>
          </a:p>
          <a:p>
            <a:r>
              <a:rPr lang="en-US" sz="2400" dirty="0"/>
              <a:t>Commitment</a:t>
            </a:r>
          </a:p>
          <a:p>
            <a:r>
              <a:rPr lang="en-US" sz="2400" dirty="0"/>
              <a:t>Challenge Yourself</a:t>
            </a:r>
          </a:p>
          <a:p>
            <a:r>
              <a:rPr lang="en-US" sz="2400" dirty="0"/>
              <a:t>Imposter Syndrome</a:t>
            </a:r>
          </a:p>
          <a:p>
            <a:r>
              <a:rPr lang="en-US" sz="2400" dirty="0"/>
              <a:t>Advocates</a:t>
            </a:r>
          </a:p>
          <a:p>
            <a:r>
              <a:rPr lang="en-US" sz="2400" dirty="0"/>
              <a:t>Company and Culture</a:t>
            </a:r>
          </a:p>
          <a:p>
            <a:r>
              <a:rPr lang="en-US" sz="2400" dirty="0"/>
              <a:t>Sharpen the Saw</a:t>
            </a:r>
          </a:p>
          <a:p>
            <a:endParaRPr lang="en-US" sz="2400" dirty="0"/>
          </a:p>
          <a:p>
            <a:endParaRPr lang="en-US" sz="2400" dirty="0"/>
          </a:p>
        </p:txBody>
      </p:sp>
      <p:sp>
        <p:nvSpPr>
          <p:cNvPr id="4" name="Slide Number Placeholder 3">
            <a:extLst>
              <a:ext uri="{FF2B5EF4-FFF2-40B4-BE49-F238E27FC236}">
                <a16:creationId xmlns:a16="http://schemas.microsoft.com/office/drawing/2014/main" id="{F82054D9-59E6-CB4C-9F54-3237ADBE4AC9}"/>
              </a:ext>
            </a:extLst>
          </p:cNvPr>
          <p:cNvSpPr>
            <a:spLocks noGrp="1"/>
          </p:cNvSpPr>
          <p:nvPr>
            <p:ph type="sldNum" sz="quarter" idx="12"/>
          </p:nvPr>
        </p:nvSpPr>
        <p:spPr/>
        <p:txBody>
          <a:bodyPr/>
          <a:lstStyle/>
          <a:p>
            <a:fld id="{79CE343B-16C6-1B41-BE63-A1DE79C858D9}" type="slidenum">
              <a:rPr lang="en-US" smtClean="0"/>
              <a:pPr/>
              <a:t>2</a:t>
            </a:fld>
            <a:endParaRPr lang="en-US" dirty="0"/>
          </a:p>
        </p:txBody>
      </p:sp>
    </p:spTree>
    <p:extLst>
      <p:ext uri="{BB962C8B-B14F-4D97-AF65-F5344CB8AC3E}">
        <p14:creationId xmlns:p14="http://schemas.microsoft.com/office/powerpoint/2010/main" val="403914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1DF1-796C-354F-BAF0-B08044274B66}"/>
              </a:ext>
            </a:extLst>
          </p:cNvPr>
          <p:cNvSpPr>
            <a:spLocks noGrp="1"/>
          </p:cNvSpPr>
          <p:nvPr>
            <p:ph type="title"/>
          </p:nvPr>
        </p:nvSpPr>
        <p:spPr>
          <a:xfrm>
            <a:off x="838200" y="365125"/>
            <a:ext cx="10515600" cy="1325563"/>
          </a:xfrm>
        </p:spPr>
        <p:txBody>
          <a:bodyPr anchor="ctr">
            <a:normAutofit/>
          </a:bodyPr>
          <a:lstStyle/>
          <a:p>
            <a:r>
              <a:rPr lang="en-US" dirty="0"/>
              <a:t>Before we get started…</a:t>
            </a:r>
          </a:p>
        </p:txBody>
      </p:sp>
      <p:pic>
        <p:nvPicPr>
          <p:cNvPr id="5" name="Content Placeholder 12">
            <a:extLst>
              <a:ext uri="{FF2B5EF4-FFF2-40B4-BE49-F238E27FC236}">
                <a16:creationId xmlns:a16="http://schemas.microsoft.com/office/drawing/2014/main" id="{611EBAE1-7D86-6C42-9D06-310205A2C822}"/>
              </a:ext>
            </a:extLst>
          </p:cNvPr>
          <p:cNvPicPr>
            <a:picLocks noGrp="1" noChangeAspect="1"/>
          </p:cNvPicPr>
          <p:nvPr>
            <p:ph sz="half" idx="1"/>
          </p:nvPr>
        </p:nvPicPr>
        <p:blipFill>
          <a:blip r:embed="rId2"/>
          <a:stretch>
            <a:fillRect/>
          </a:stretch>
        </p:blipFill>
        <p:spPr>
          <a:xfrm>
            <a:off x="838200" y="1825625"/>
            <a:ext cx="3282981" cy="3274520"/>
          </a:xfrm>
          <a:prstGeom prst="rect">
            <a:avLst/>
          </a:prstGeom>
          <a:noFill/>
        </p:spPr>
      </p:pic>
      <p:sp>
        <p:nvSpPr>
          <p:cNvPr id="10" name="Content Placeholder 3">
            <a:extLst>
              <a:ext uri="{FF2B5EF4-FFF2-40B4-BE49-F238E27FC236}">
                <a16:creationId xmlns:a16="http://schemas.microsoft.com/office/drawing/2014/main" id="{F9CEBDD3-06F1-4C21-A897-825F11E738D1}"/>
              </a:ext>
            </a:extLst>
          </p:cNvPr>
          <p:cNvSpPr>
            <a:spLocks noGrp="1"/>
          </p:cNvSpPr>
          <p:nvPr>
            <p:ph sz="half" idx="2"/>
          </p:nvPr>
        </p:nvSpPr>
        <p:spPr>
          <a:xfrm>
            <a:off x="4485290" y="1825625"/>
            <a:ext cx="6868510" cy="4351338"/>
          </a:xfrm>
        </p:spPr>
        <p:txBody>
          <a:bodyPr/>
          <a:lstStyle/>
          <a:p>
            <a:r>
              <a:rPr lang="en-US" dirty="0"/>
              <a:t>No need to write down or</a:t>
            </a:r>
            <a:br>
              <a:rPr lang="en-US" dirty="0"/>
            </a:br>
            <a:r>
              <a:rPr lang="en-US" dirty="0"/>
              <a:t>take pics of slide deck content</a:t>
            </a:r>
          </a:p>
          <a:p>
            <a:r>
              <a:rPr lang="en-US" dirty="0"/>
              <a:t>Presentation link:</a:t>
            </a:r>
          </a:p>
        </p:txBody>
      </p:sp>
      <p:sp>
        <p:nvSpPr>
          <p:cNvPr id="4" name="Slide Number Placeholder 3">
            <a:extLst>
              <a:ext uri="{FF2B5EF4-FFF2-40B4-BE49-F238E27FC236}">
                <a16:creationId xmlns:a16="http://schemas.microsoft.com/office/drawing/2014/main" id="{B433C2A0-9617-8F48-A1B2-E24896C0F8C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79CE343B-16C6-1B41-BE63-A1DE79C858D9}" type="slidenum">
              <a:rPr lang="en-US" smtClean="0"/>
              <a:pPr>
                <a:spcAft>
                  <a:spcPts val="600"/>
                </a:spcAft>
              </a:pPr>
              <a:t>3</a:t>
            </a:fld>
            <a:endParaRPr lang="en-US"/>
          </a:p>
        </p:txBody>
      </p:sp>
    </p:spTree>
    <p:extLst>
      <p:ext uri="{BB962C8B-B14F-4D97-AF65-F5344CB8AC3E}">
        <p14:creationId xmlns:p14="http://schemas.microsoft.com/office/powerpoint/2010/main" val="54144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27C1-B0F3-8A42-8AE4-8327E63B426A}"/>
              </a:ext>
            </a:extLst>
          </p:cNvPr>
          <p:cNvSpPr>
            <a:spLocks noGrp="1"/>
          </p:cNvSpPr>
          <p:nvPr>
            <p:ph type="title"/>
          </p:nvPr>
        </p:nvSpPr>
        <p:spPr/>
        <p:txBody>
          <a:bodyPr/>
          <a:lstStyle/>
          <a:p>
            <a:r>
              <a:rPr lang="en-US" dirty="0"/>
              <a:t>About </a:t>
            </a:r>
            <a:r>
              <a:rPr lang="en-US" dirty="0" err="1"/>
              <a:t>Empora</a:t>
            </a:r>
            <a:r>
              <a:rPr lang="en-US" dirty="0"/>
              <a:t> Title</a:t>
            </a:r>
          </a:p>
        </p:txBody>
      </p:sp>
      <p:sp>
        <p:nvSpPr>
          <p:cNvPr id="3" name="Content Placeholder 2">
            <a:extLst>
              <a:ext uri="{FF2B5EF4-FFF2-40B4-BE49-F238E27FC236}">
                <a16:creationId xmlns:a16="http://schemas.microsoft.com/office/drawing/2014/main" id="{7BBE0B7A-E095-1D4F-9B58-80C678343167}"/>
              </a:ext>
            </a:extLst>
          </p:cNvPr>
          <p:cNvSpPr>
            <a:spLocks noGrp="1"/>
          </p:cNvSpPr>
          <p:nvPr>
            <p:ph idx="1"/>
          </p:nvPr>
        </p:nvSpPr>
        <p:spPr/>
        <p:txBody>
          <a:bodyPr/>
          <a:lstStyle/>
          <a:p>
            <a:r>
              <a:rPr lang="en-US" dirty="0"/>
              <a:t>New fintech startup focusing on reinventing the real estate title business</a:t>
            </a:r>
          </a:p>
          <a:p>
            <a:r>
              <a:rPr lang="en-US" dirty="0">
                <a:hlinkClick r:id="rId2"/>
              </a:rPr>
              <a:t>https://www.emporatitle.com</a:t>
            </a:r>
            <a:endParaRPr lang="en-US" dirty="0"/>
          </a:p>
          <a:p>
            <a:r>
              <a:rPr lang="en-US" dirty="0"/>
              <a:t>We’re hiring!</a:t>
            </a:r>
          </a:p>
        </p:txBody>
      </p:sp>
      <p:sp>
        <p:nvSpPr>
          <p:cNvPr id="4" name="Slide Number Placeholder 3">
            <a:extLst>
              <a:ext uri="{FF2B5EF4-FFF2-40B4-BE49-F238E27FC236}">
                <a16:creationId xmlns:a16="http://schemas.microsoft.com/office/drawing/2014/main" id="{65F6E961-5736-BC44-9831-82376281EA32}"/>
              </a:ext>
            </a:extLst>
          </p:cNvPr>
          <p:cNvSpPr>
            <a:spLocks noGrp="1"/>
          </p:cNvSpPr>
          <p:nvPr>
            <p:ph type="sldNum" sz="quarter" idx="12"/>
          </p:nvPr>
        </p:nvSpPr>
        <p:spPr/>
        <p:txBody>
          <a:bodyPr/>
          <a:lstStyle/>
          <a:p>
            <a:fld id="{79CE343B-16C6-1B41-BE63-A1DE79C858D9}" type="slidenum">
              <a:rPr lang="en-US" smtClean="0"/>
              <a:pPr/>
              <a:t>4</a:t>
            </a:fld>
            <a:endParaRPr lang="en-US" dirty="0"/>
          </a:p>
        </p:txBody>
      </p:sp>
    </p:spTree>
    <p:extLst>
      <p:ext uri="{BB962C8B-B14F-4D97-AF65-F5344CB8AC3E}">
        <p14:creationId xmlns:p14="http://schemas.microsoft.com/office/powerpoint/2010/main" val="62259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39E2-04D0-BE4B-8464-D1C72A02803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0C3904F-51CC-3641-876F-E3E8C2FC8E04}"/>
              </a:ext>
            </a:extLst>
          </p:cNvPr>
          <p:cNvSpPr>
            <a:spLocks noGrp="1"/>
          </p:cNvSpPr>
          <p:nvPr>
            <p:ph idx="1"/>
          </p:nvPr>
        </p:nvSpPr>
        <p:spPr/>
        <p:txBody>
          <a:bodyPr/>
          <a:lstStyle/>
          <a:p>
            <a:pPr marL="0" indent="0">
              <a:buNone/>
            </a:pPr>
            <a:endParaRPr lang="en-US" dirty="0"/>
          </a:p>
          <a:p>
            <a:pPr marL="0" indent="0">
              <a:buNone/>
            </a:pPr>
            <a:r>
              <a:rPr lang="en-US" dirty="0"/>
              <a:t>“Your work is going to fill a large part of your life, and the only way to be truly satisfied is to do what you believe is great work. And the only way to do great work is to love what you do. If you haven't found it yet, keep looking. Don't settle.” – Steve Jobs</a:t>
            </a:r>
          </a:p>
          <a:p>
            <a:pPr marL="0" indent="0">
              <a:buNone/>
            </a:pPr>
            <a:endParaRPr lang="en-US" dirty="0"/>
          </a:p>
        </p:txBody>
      </p:sp>
      <p:sp>
        <p:nvSpPr>
          <p:cNvPr id="4" name="Slide Number Placeholder 3">
            <a:extLst>
              <a:ext uri="{FF2B5EF4-FFF2-40B4-BE49-F238E27FC236}">
                <a16:creationId xmlns:a16="http://schemas.microsoft.com/office/drawing/2014/main" id="{F28CFDEB-DF0A-D747-820A-3F1F8D06FABF}"/>
              </a:ext>
            </a:extLst>
          </p:cNvPr>
          <p:cNvSpPr>
            <a:spLocks noGrp="1"/>
          </p:cNvSpPr>
          <p:nvPr>
            <p:ph type="sldNum" sz="quarter" idx="12"/>
          </p:nvPr>
        </p:nvSpPr>
        <p:spPr/>
        <p:txBody>
          <a:bodyPr/>
          <a:lstStyle/>
          <a:p>
            <a:fld id="{79CE343B-16C6-1B41-BE63-A1DE79C858D9}" type="slidenum">
              <a:rPr lang="en-US" smtClean="0"/>
              <a:pPr/>
              <a:t>5</a:t>
            </a:fld>
            <a:endParaRPr lang="en-US" dirty="0"/>
          </a:p>
        </p:txBody>
      </p:sp>
    </p:spTree>
    <p:extLst>
      <p:ext uri="{BB962C8B-B14F-4D97-AF65-F5344CB8AC3E}">
        <p14:creationId xmlns:p14="http://schemas.microsoft.com/office/powerpoint/2010/main" val="240593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39E2-04D0-BE4B-8464-D1C72A02803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0C3904F-51CC-3641-876F-E3E8C2FC8E04}"/>
              </a:ext>
            </a:extLst>
          </p:cNvPr>
          <p:cNvSpPr>
            <a:spLocks noGrp="1"/>
          </p:cNvSpPr>
          <p:nvPr>
            <p:ph idx="1"/>
          </p:nvPr>
        </p:nvSpPr>
        <p:spPr/>
        <p:txBody>
          <a:bodyPr/>
          <a:lstStyle/>
          <a:p>
            <a:pPr marL="0" indent="0">
              <a:buNone/>
            </a:pPr>
            <a:endParaRPr lang="en-US" dirty="0"/>
          </a:p>
          <a:p>
            <a:pPr marL="0" indent="0">
              <a:buNone/>
            </a:pPr>
            <a:r>
              <a:rPr lang="en-US" dirty="0"/>
              <a:t>The most qualified and motivated person to advance  your career is yourself. If you depend upon others to advance your career, you will be gravely disappointed.</a:t>
            </a:r>
          </a:p>
        </p:txBody>
      </p:sp>
      <p:sp>
        <p:nvSpPr>
          <p:cNvPr id="4" name="Slide Number Placeholder 3">
            <a:extLst>
              <a:ext uri="{FF2B5EF4-FFF2-40B4-BE49-F238E27FC236}">
                <a16:creationId xmlns:a16="http://schemas.microsoft.com/office/drawing/2014/main" id="{F28CFDEB-DF0A-D747-820A-3F1F8D06FABF}"/>
              </a:ext>
            </a:extLst>
          </p:cNvPr>
          <p:cNvSpPr>
            <a:spLocks noGrp="1"/>
          </p:cNvSpPr>
          <p:nvPr>
            <p:ph type="sldNum" sz="quarter" idx="12"/>
          </p:nvPr>
        </p:nvSpPr>
        <p:spPr/>
        <p:txBody>
          <a:bodyPr/>
          <a:lstStyle/>
          <a:p>
            <a:fld id="{79CE343B-16C6-1B41-BE63-A1DE79C858D9}" type="slidenum">
              <a:rPr lang="en-US" smtClean="0"/>
              <a:pPr/>
              <a:t>6</a:t>
            </a:fld>
            <a:endParaRPr lang="en-US" dirty="0"/>
          </a:p>
        </p:txBody>
      </p:sp>
    </p:spTree>
    <p:extLst>
      <p:ext uri="{BB962C8B-B14F-4D97-AF65-F5344CB8AC3E}">
        <p14:creationId xmlns:p14="http://schemas.microsoft.com/office/powerpoint/2010/main" val="324753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8D2E-713F-9042-90AA-BFE98C586712}"/>
              </a:ext>
            </a:extLst>
          </p:cNvPr>
          <p:cNvSpPr>
            <a:spLocks noGrp="1"/>
          </p:cNvSpPr>
          <p:nvPr>
            <p:ph type="title"/>
          </p:nvPr>
        </p:nvSpPr>
        <p:spPr/>
        <p:txBody>
          <a:bodyPr/>
          <a:lstStyle/>
          <a:p>
            <a:r>
              <a:rPr lang="en-US" dirty="0"/>
              <a:t>How I got here</a:t>
            </a:r>
          </a:p>
        </p:txBody>
      </p:sp>
      <p:sp>
        <p:nvSpPr>
          <p:cNvPr id="4" name="Slide Number Placeholder 3">
            <a:extLst>
              <a:ext uri="{FF2B5EF4-FFF2-40B4-BE49-F238E27FC236}">
                <a16:creationId xmlns:a16="http://schemas.microsoft.com/office/drawing/2014/main" id="{46F014FB-E04F-C146-B592-A1B69A6E6BFB}"/>
              </a:ext>
            </a:extLst>
          </p:cNvPr>
          <p:cNvSpPr>
            <a:spLocks noGrp="1"/>
          </p:cNvSpPr>
          <p:nvPr>
            <p:ph type="sldNum" sz="quarter" idx="12"/>
          </p:nvPr>
        </p:nvSpPr>
        <p:spPr/>
        <p:txBody>
          <a:bodyPr/>
          <a:lstStyle/>
          <a:p>
            <a:fld id="{79CE343B-16C6-1B41-BE63-A1DE79C858D9}" type="slidenum">
              <a:rPr lang="en-US" smtClean="0"/>
              <a:pPr/>
              <a:t>7</a:t>
            </a:fld>
            <a:endParaRPr lang="en-US" dirty="0"/>
          </a:p>
        </p:txBody>
      </p:sp>
      <p:pic>
        <p:nvPicPr>
          <p:cNvPr id="6" name="Picture 5" descr="Icon&#10;&#10;Description automatically generated">
            <a:extLst>
              <a:ext uri="{FF2B5EF4-FFF2-40B4-BE49-F238E27FC236}">
                <a16:creationId xmlns:a16="http://schemas.microsoft.com/office/drawing/2014/main" id="{1E7006AF-F463-5149-9805-A91C07179F05}"/>
              </a:ext>
            </a:extLst>
          </p:cNvPr>
          <p:cNvPicPr>
            <a:picLocks noChangeAspect="1"/>
          </p:cNvPicPr>
          <p:nvPr/>
        </p:nvPicPr>
        <p:blipFill>
          <a:blip r:embed="rId2"/>
          <a:stretch>
            <a:fillRect/>
          </a:stretch>
        </p:blipFill>
        <p:spPr>
          <a:xfrm>
            <a:off x="725653" y="1278541"/>
            <a:ext cx="1607750" cy="1204528"/>
          </a:xfrm>
          <a:prstGeom prst="rect">
            <a:avLst/>
          </a:prstGeom>
        </p:spPr>
      </p:pic>
      <p:pic>
        <p:nvPicPr>
          <p:cNvPr id="8" name="Picture 7" descr="Logo&#10;&#10;Description automatically generated">
            <a:extLst>
              <a:ext uri="{FF2B5EF4-FFF2-40B4-BE49-F238E27FC236}">
                <a16:creationId xmlns:a16="http://schemas.microsoft.com/office/drawing/2014/main" id="{D534C316-ED50-3947-8528-231EF673288A}"/>
              </a:ext>
            </a:extLst>
          </p:cNvPr>
          <p:cNvPicPr>
            <a:picLocks noChangeAspect="1"/>
          </p:cNvPicPr>
          <p:nvPr/>
        </p:nvPicPr>
        <p:blipFill>
          <a:blip r:embed="rId3"/>
          <a:stretch>
            <a:fillRect/>
          </a:stretch>
        </p:blipFill>
        <p:spPr>
          <a:xfrm>
            <a:off x="532641" y="3083439"/>
            <a:ext cx="2483069" cy="691121"/>
          </a:xfrm>
          <a:prstGeom prst="rect">
            <a:avLst/>
          </a:prstGeom>
        </p:spPr>
      </p:pic>
      <p:pic>
        <p:nvPicPr>
          <p:cNvPr id="10" name="Picture 9" descr="A picture containing clipart&#10;&#10;Description automatically generated">
            <a:extLst>
              <a:ext uri="{FF2B5EF4-FFF2-40B4-BE49-F238E27FC236}">
                <a16:creationId xmlns:a16="http://schemas.microsoft.com/office/drawing/2014/main" id="{A27CECA0-786B-5E47-BD6D-73789D27F876}"/>
              </a:ext>
            </a:extLst>
          </p:cNvPr>
          <p:cNvPicPr>
            <a:picLocks noChangeAspect="1"/>
          </p:cNvPicPr>
          <p:nvPr/>
        </p:nvPicPr>
        <p:blipFill>
          <a:blip r:embed="rId4"/>
          <a:stretch>
            <a:fillRect/>
          </a:stretch>
        </p:blipFill>
        <p:spPr>
          <a:xfrm>
            <a:off x="1091868" y="4873291"/>
            <a:ext cx="2483070" cy="422605"/>
          </a:xfrm>
          <a:prstGeom prst="rect">
            <a:avLst/>
          </a:prstGeom>
        </p:spPr>
      </p:pic>
      <p:pic>
        <p:nvPicPr>
          <p:cNvPr id="12" name="Picture 11" descr="Icon&#10;&#10;Description automatically generated">
            <a:extLst>
              <a:ext uri="{FF2B5EF4-FFF2-40B4-BE49-F238E27FC236}">
                <a16:creationId xmlns:a16="http://schemas.microsoft.com/office/drawing/2014/main" id="{A8EBD600-2E27-5648-BBC6-2AE6E28BD655}"/>
              </a:ext>
            </a:extLst>
          </p:cNvPr>
          <p:cNvPicPr>
            <a:picLocks noChangeAspect="1"/>
          </p:cNvPicPr>
          <p:nvPr/>
        </p:nvPicPr>
        <p:blipFill>
          <a:blip r:embed="rId5"/>
          <a:stretch>
            <a:fillRect/>
          </a:stretch>
        </p:blipFill>
        <p:spPr>
          <a:xfrm>
            <a:off x="3331906" y="1948200"/>
            <a:ext cx="3181966" cy="422605"/>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011943A5-6191-C947-B2C8-18D693330931}"/>
              </a:ext>
            </a:extLst>
          </p:cNvPr>
          <p:cNvPicPr>
            <a:picLocks noChangeAspect="1"/>
          </p:cNvPicPr>
          <p:nvPr/>
        </p:nvPicPr>
        <p:blipFill>
          <a:blip r:embed="rId6"/>
          <a:stretch>
            <a:fillRect/>
          </a:stretch>
        </p:blipFill>
        <p:spPr>
          <a:xfrm>
            <a:off x="4580050" y="3083439"/>
            <a:ext cx="1473712" cy="1473712"/>
          </a:xfrm>
          <a:prstGeom prst="rect">
            <a:avLst/>
          </a:prstGeom>
        </p:spPr>
      </p:pic>
      <p:pic>
        <p:nvPicPr>
          <p:cNvPr id="16" name="Picture 15" descr="Icon&#10;&#10;Description automatically generated">
            <a:extLst>
              <a:ext uri="{FF2B5EF4-FFF2-40B4-BE49-F238E27FC236}">
                <a16:creationId xmlns:a16="http://schemas.microsoft.com/office/drawing/2014/main" id="{7D6406E5-1F94-7F42-B7B6-88C0CC219C44}"/>
              </a:ext>
            </a:extLst>
          </p:cNvPr>
          <p:cNvPicPr>
            <a:picLocks noChangeAspect="1"/>
          </p:cNvPicPr>
          <p:nvPr/>
        </p:nvPicPr>
        <p:blipFill>
          <a:blip r:embed="rId7"/>
          <a:stretch>
            <a:fillRect/>
          </a:stretch>
        </p:blipFill>
        <p:spPr>
          <a:xfrm>
            <a:off x="6752611" y="4421004"/>
            <a:ext cx="1203822" cy="1203822"/>
          </a:xfrm>
          <a:prstGeom prst="rect">
            <a:avLst/>
          </a:prstGeom>
        </p:spPr>
      </p:pic>
      <p:pic>
        <p:nvPicPr>
          <p:cNvPr id="18" name="Picture 17" descr="Logo&#10;&#10;Description automatically generated">
            <a:extLst>
              <a:ext uri="{FF2B5EF4-FFF2-40B4-BE49-F238E27FC236}">
                <a16:creationId xmlns:a16="http://schemas.microsoft.com/office/drawing/2014/main" id="{2B7CD23F-CF80-EB44-BA27-1EBD24BCB338}"/>
              </a:ext>
            </a:extLst>
          </p:cNvPr>
          <p:cNvPicPr>
            <a:picLocks noChangeAspect="1"/>
          </p:cNvPicPr>
          <p:nvPr/>
        </p:nvPicPr>
        <p:blipFill>
          <a:blip r:embed="rId8"/>
          <a:stretch>
            <a:fillRect/>
          </a:stretch>
        </p:blipFill>
        <p:spPr>
          <a:xfrm>
            <a:off x="7609491" y="659714"/>
            <a:ext cx="3379076" cy="1288486"/>
          </a:xfrm>
          <a:prstGeom prst="rect">
            <a:avLst/>
          </a:prstGeom>
        </p:spPr>
      </p:pic>
      <p:pic>
        <p:nvPicPr>
          <p:cNvPr id="20" name="Picture 19" descr="Logo, company name&#10;&#10;Description automatically generated">
            <a:extLst>
              <a:ext uri="{FF2B5EF4-FFF2-40B4-BE49-F238E27FC236}">
                <a16:creationId xmlns:a16="http://schemas.microsoft.com/office/drawing/2014/main" id="{69B0E14A-41ED-C84A-96A7-56101D9BCD8A}"/>
              </a:ext>
            </a:extLst>
          </p:cNvPr>
          <p:cNvPicPr>
            <a:picLocks noChangeAspect="1"/>
          </p:cNvPicPr>
          <p:nvPr/>
        </p:nvPicPr>
        <p:blipFill>
          <a:blip r:embed="rId9"/>
          <a:stretch>
            <a:fillRect/>
          </a:stretch>
        </p:blipFill>
        <p:spPr>
          <a:xfrm>
            <a:off x="8245001" y="2269023"/>
            <a:ext cx="2483069" cy="1377845"/>
          </a:xfrm>
          <a:prstGeom prst="rect">
            <a:avLst/>
          </a:prstGeom>
        </p:spPr>
      </p:pic>
      <p:pic>
        <p:nvPicPr>
          <p:cNvPr id="22" name="Graphic 21">
            <a:extLst>
              <a:ext uri="{FF2B5EF4-FFF2-40B4-BE49-F238E27FC236}">
                <a16:creationId xmlns:a16="http://schemas.microsoft.com/office/drawing/2014/main" id="{CC5E2D94-A3D3-6D4F-9076-F4441A2D1E0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450772" y="4087031"/>
            <a:ext cx="1537795" cy="1537795"/>
          </a:xfrm>
          <a:prstGeom prst="rect">
            <a:avLst/>
          </a:prstGeom>
        </p:spPr>
      </p:pic>
      <p:cxnSp>
        <p:nvCxnSpPr>
          <p:cNvPr id="23" name="Straight Arrow Connector 22">
            <a:extLst>
              <a:ext uri="{FF2B5EF4-FFF2-40B4-BE49-F238E27FC236}">
                <a16:creationId xmlns:a16="http://schemas.microsoft.com/office/drawing/2014/main" id="{FA07EC33-892B-BF41-A85A-3A64C53F5961}"/>
              </a:ext>
            </a:extLst>
          </p:cNvPr>
          <p:cNvCxnSpPr>
            <a:cxnSpLocks/>
          </p:cNvCxnSpPr>
          <p:nvPr/>
        </p:nvCxnSpPr>
        <p:spPr>
          <a:xfrm>
            <a:off x="1545021" y="2183524"/>
            <a:ext cx="118773" cy="990666"/>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8BC180CD-E305-FE41-A08C-3420B0C31CBC}"/>
              </a:ext>
            </a:extLst>
          </p:cNvPr>
          <p:cNvCxnSpPr>
            <a:cxnSpLocks/>
          </p:cNvCxnSpPr>
          <p:nvPr/>
        </p:nvCxnSpPr>
        <p:spPr>
          <a:xfrm>
            <a:off x="1765738" y="3665483"/>
            <a:ext cx="374653" cy="1135117"/>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04FF60D1-927A-A44E-887C-2DBEB4E2D81B}"/>
              </a:ext>
            </a:extLst>
          </p:cNvPr>
          <p:cNvCxnSpPr>
            <a:cxnSpLocks/>
          </p:cNvCxnSpPr>
          <p:nvPr/>
        </p:nvCxnSpPr>
        <p:spPr>
          <a:xfrm flipV="1">
            <a:off x="2499720" y="2435772"/>
            <a:ext cx="2206287" cy="2364829"/>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F4EBA4A2-622D-C345-8D36-F8376D1C5837}"/>
              </a:ext>
            </a:extLst>
          </p:cNvPr>
          <p:cNvCxnSpPr>
            <a:cxnSpLocks/>
            <a:endCxn id="14" idx="0"/>
          </p:cNvCxnSpPr>
          <p:nvPr/>
        </p:nvCxnSpPr>
        <p:spPr>
          <a:xfrm>
            <a:off x="4942490" y="2443655"/>
            <a:ext cx="374416" cy="639784"/>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C2D7A52F-C0D9-5E48-8A55-2F2671CB2381}"/>
              </a:ext>
            </a:extLst>
          </p:cNvPr>
          <p:cNvCxnSpPr>
            <a:cxnSpLocks/>
          </p:cNvCxnSpPr>
          <p:nvPr/>
        </p:nvCxnSpPr>
        <p:spPr>
          <a:xfrm>
            <a:off x="6061836" y="4532175"/>
            <a:ext cx="740985" cy="465494"/>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E71097B8-FB73-5B47-AD7E-41814C41CEE1}"/>
              </a:ext>
            </a:extLst>
          </p:cNvPr>
          <p:cNvCxnSpPr>
            <a:cxnSpLocks/>
          </p:cNvCxnSpPr>
          <p:nvPr/>
        </p:nvCxnSpPr>
        <p:spPr>
          <a:xfrm flipV="1">
            <a:off x="7472855" y="1749972"/>
            <a:ext cx="1143000" cy="2814145"/>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16E453FA-83DA-A74B-96B1-37CF68C08CBF}"/>
              </a:ext>
            </a:extLst>
          </p:cNvPr>
          <p:cNvCxnSpPr>
            <a:cxnSpLocks/>
          </p:cNvCxnSpPr>
          <p:nvPr/>
        </p:nvCxnSpPr>
        <p:spPr>
          <a:xfrm>
            <a:off x="9128234" y="1773621"/>
            <a:ext cx="331076" cy="827689"/>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a:extLst>
              <a:ext uri="{FF2B5EF4-FFF2-40B4-BE49-F238E27FC236}">
                <a16:creationId xmlns:a16="http://schemas.microsoft.com/office/drawing/2014/main" id="{617BF165-9AF1-424E-9DBA-6F71784D0F4E}"/>
              </a:ext>
            </a:extLst>
          </p:cNvPr>
          <p:cNvCxnSpPr>
            <a:cxnSpLocks/>
          </p:cNvCxnSpPr>
          <p:nvPr/>
        </p:nvCxnSpPr>
        <p:spPr>
          <a:xfrm>
            <a:off x="9735207" y="3381703"/>
            <a:ext cx="283779" cy="693683"/>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8389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EDA-EA70-EB4C-B583-552BDF269C2B}"/>
              </a:ext>
            </a:extLst>
          </p:cNvPr>
          <p:cNvSpPr>
            <a:spLocks noGrp="1"/>
          </p:cNvSpPr>
          <p:nvPr>
            <p:ph type="title"/>
          </p:nvPr>
        </p:nvSpPr>
        <p:spPr/>
        <p:txBody>
          <a:bodyPr/>
          <a:lstStyle/>
          <a:p>
            <a:r>
              <a:rPr lang="en-US" dirty="0"/>
              <a:t>Commitment</a:t>
            </a:r>
          </a:p>
        </p:txBody>
      </p:sp>
      <p:sp>
        <p:nvSpPr>
          <p:cNvPr id="3" name="Content Placeholder 2">
            <a:extLst>
              <a:ext uri="{FF2B5EF4-FFF2-40B4-BE49-F238E27FC236}">
                <a16:creationId xmlns:a16="http://schemas.microsoft.com/office/drawing/2014/main" id="{323F7406-9BFE-A949-AC4E-9972D9219D8E}"/>
              </a:ext>
            </a:extLst>
          </p:cNvPr>
          <p:cNvSpPr>
            <a:spLocks noGrp="1"/>
          </p:cNvSpPr>
          <p:nvPr>
            <p:ph idx="1"/>
          </p:nvPr>
        </p:nvSpPr>
        <p:spPr/>
        <p:txBody>
          <a:bodyPr/>
          <a:lstStyle/>
          <a:p>
            <a:r>
              <a:rPr lang="en-US" dirty="0"/>
              <a:t>Write your “dream job” statement</a:t>
            </a:r>
          </a:p>
          <a:p>
            <a:r>
              <a:rPr lang="en-US" dirty="0"/>
              <a:t>Use this as your career guidepost</a:t>
            </a:r>
          </a:p>
        </p:txBody>
      </p:sp>
      <p:sp>
        <p:nvSpPr>
          <p:cNvPr id="4" name="Slide Number Placeholder 3">
            <a:extLst>
              <a:ext uri="{FF2B5EF4-FFF2-40B4-BE49-F238E27FC236}">
                <a16:creationId xmlns:a16="http://schemas.microsoft.com/office/drawing/2014/main" id="{68AC9AF4-F0E1-114B-A321-5800C8159C28}"/>
              </a:ext>
            </a:extLst>
          </p:cNvPr>
          <p:cNvSpPr>
            <a:spLocks noGrp="1"/>
          </p:cNvSpPr>
          <p:nvPr>
            <p:ph type="sldNum" sz="quarter" idx="12"/>
          </p:nvPr>
        </p:nvSpPr>
        <p:spPr/>
        <p:txBody>
          <a:bodyPr/>
          <a:lstStyle/>
          <a:p>
            <a:fld id="{79CE343B-16C6-1B41-BE63-A1DE79C858D9}" type="slidenum">
              <a:rPr lang="en-US" smtClean="0"/>
              <a:pPr/>
              <a:t>8</a:t>
            </a:fld>
            <a:endParaRPr lang="en-US" dirty="0"/>
          </a:p>
        </p:txBody>
      </p:sp>
    </p:spTree>
    <p:extLst>
      <p:ext uri="{BB962C8B-B14F-4D97-AF65-F5344CB8AC3E}">
        <p14:creationId xmlns:p14="http://schemas.microsoft.com/office/powerpoint/2010/main" val="292179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8FD0-BEF0-C842-8419-6E6B8166C7DE}"/>
              </a:ext>
            </a:extLst>
          </p:cNvPr>
          <p:cNvSpPr>
            <a:spLocks noGrp="1"/>
          </p:cNvSpPr>
          <p:nvPr>
            <p:ph type="title"/>
          </p:nvPr>
        </p:nvSpPr>
        <p:spPr/>
        <p:txBody>
          <a:bodyPr/>
          <a:lstStyle/>
          <a:p>
            <a:r>
              <a:rPr lang="en-US" dirty="0"/>
              <a:t>Challenge Yourself</a:t>
            </a:r>
          </a:p>
        </p:txBody>
      </p:sp>
      <p:sp>
        <p:nvSpPr>
          <p:cNvPr id="3" name="Content Placeholder 2">
            <a:extLst>
              <a:ext uri="{FF2B5EF4-FFF2-40B4-BE49-F238E27FC236}">
                <a16:creationId xmlns:a16="http://schemas.microsoft.com/office/drawing/2014/main" id="{4B2C5757-EDD9-C34B-93EC-C7F99D7B63CA}"/>
              </a:ext>
            </a:extLst>
          </p:cNvPr>
          <p:cNvSpPr>
            <a:spLocks noGrp="1"/>
          </p:cNvSpPr>
          <p:nvPr>
            <p:ph idx="1"/>
          </p:nvPr>
        </p:nvSpPr>
        <p:spPr/>
        <p:txBody>
          <a:bodyPr/>
          <a:lstStyle/>
          <a:p>
            <a:r>
              <a:rPr lang="en-US" dirty="0"/>
              <a:t>Excel at what you are doing</a:t>
            </a:r>
          </a:p>
          <a:p>
            <a:r>
              <a:rPr lang="en-US" dirty="0"/>
              <a:t>“Get </a:t>
            </a:r>
            <a:r>
              <a:rPr lang="en-US" dirty="0" err="1"/>
              <a:t>sh</a:t>
            </a:r>
            <a:r>
              <a:rPr lang="en-US" dirty="0"/>
              <a:t>*t done”</a:t>
            </a:r>
          </a:p>
          <a:p>
            <a:r>
              <a:rPr lang="en-US" dirty="0"/>
              <a:t>Get out of your comfort zone</a:t>
            </a:r>
          </a:p>
        </p:txBody>
      </p:sp>
      <p:sp>
        <p:nvSpPr>
          <p:cNvPr id="4" name="Slide Number Placeholder 3">
            <a:extLst>
              <a:ext uri="{FF2B5EF4-FFF2-40B4-BE49-F238E27FC236}">
                <a16:creationId xmlns:a16="http://schemas.microsoft.com/office/drawing/2014/main" id="{F562658A-4AD6-2848-A063-A8B5DF0E6956}"/>
              </a:ext>
            </a:extLst>
          </p:cNvPr>
          <p:cNvSpPr>
            <a:spLocks noGrp="1"/>
          </p:cNvSpPr>
          <p:nvPr>
            <p:ph type="sldNum" sz="quarter" idx="12"/>
          </p:nvPr>
        </p:nvSpPr>
        <p:spPr/>
        <p:txBody>
          <a:bodyPr/>
          <a:lstStyle/>
          <a:p>
            <a:fld id="{79CE343B-16C6-1B41-BE63-A1DE79C858D9}" type="slidenum">
              <a:rPr lang="en-US" smtClean="0"/>
              <a:pPr/>
              <a:t>9</a:t>
            </a:fld>
            <a:endParaRPr lang="en-US" dirty="0"/>
          </a:p>
        </p:txBody>
      </p:sp>
    </p:spTree>
    <p:extLst>
      <p:ext uri="{BB962C8B-B14F-4D97-AF65-F5344CB8AC3E}">
        <p14:creationId xmlns:p14="http://schemas.microsoft.com/office/powerpoint/2010/main" val="297064646"/>
      </p:ext>
    </p:extLst>
  </p:cSld>
  <p:clrMapOvr>
    <a:masterClrMapping/>
  </p:clrMapOvr>
</p:sld>
</file>

<file path=ppt/theme/theme1.xml><?xml version="1.0" encoding="utf-8"?>
<a:theme xmlns:a="http://schemas.openxmlformats.org/drawingml/2006/main" name="Office Theme">
  <a:themeElements>
    <a:clrScheme na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F15E3B"/>
      </a:hlink>
      <a:folHlink>
        <a:srgbClr val="F15E3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ora Title Template" id="{F19E437A-14AC-1F42-BB49-518F81F99BD1}" vid="{4D0C76C7-6CEB-A64F-B12A-0EBF9CEF73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1387</TotalTime>
  <Words>363</Words>
  <Application>Microsoft Macintosh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Recoleta</vt:lpstr>
      <vt:lpstr>Syne</vt:lpstr>
      <vt:lpstr>Syne ExtraBold</vt:lpstr>
      <vt:lpstr>Office Theme</vt:lpstr>
      <vt:lpstr>How a senior engineer with 30+ years under his belt stayed and advanced on the technical track</vt:lpstr>
      <vt:lpstr>Agenda</vt:lpstr>
      <vt:lpstr>Before we get started…</vt:lpstr>
      <vt:lpstr>About Empora Title</vt:lpstr>
      <vt:lpstr>Motivation</vt:lpstr>
      <vt:lpstr>Motivation</vt:lpstr>
      <vt:lpstr>How I got here</vt:lpstr>
      <vt:lpstr>Commitment</vt:lpstr>
      <vt:lpstr>Challenge Yourself</vt:lpstr>
      <vt:lpstr>Imposter Syndrome</vt:lpstr>
      <vt:lpstr>Advocates</vt:lpstr>
      <vt:lpstr>Company and Culture</vt:lpstr>
      <vt:lpstr>Sharpen the Saw</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 senior engineer with 30+ years under his belt stayed and advanced on the technical track</dc:title>
  <dc:creator>KEITH WEDINGER</dc:creator>
  <cp:lastModifiedBy>KEITH WEDINGER</cp:lastModifiedBy>
  <cp:revision>17</cp:revision>
  <dcterms:created xsi:type="dcterms:W3CDTF">2021-10-04T17:45:29Z</dcterms:created>
  <dcterms:modified xsi:type="dcterms:W3CDTF">2021-10-10T16:43:10Z</dcterms:modified>
</cp:coreProperties>
</file>