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333" r:id="rId2"/>
    <p:sldId id="334" r:id="rId3"/>
    <p:sldId id="327" r:id="rId4"/>
    <p:sldId id="328" r:id="rId5"/>
    <p:sldId id="329" r:id="rId6"/>
    <p:sldId id="330" r:id="rId7"/>
    <p:sldId id="331" r:id="rId8"/>
    <p:sldId id="33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92"/>
    <a:srgbClr val="DDDEDC"/>
    <a:srgbClr val="898989"/>
    <a:srgbClr val="545454"/>
    <a:srgbClr val="555455"/>
    <a:srgbClr val="EFEDEE"/>
    <a:srgbClr val="A9A9A9"/>
    <a:srgbClr val="A8A9A9"/>
    <a:srgbClr val="A9A8A9"/>
    <a:srgbClr val="1D1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3"/>
    <p:restoredTop sz="94694"/>
  </p:normalViewPr>
  <p:slideViewPr>
    <p:cSldViewPr snapToGrid="0" snapToObjects="1">
      <p:cViewPr varScale="1">
        <p:scale>
          <a:sx n="211" d="100"/>
          <a:sy n="211" d="100"/>
        </p:scale>
        <p:origin x="1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E5EE3-CB75-B448-992C-EE39DEDECBC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DDD87-56C7-A240-B537-E6A2323E3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1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_1">
    <p:bg>
      <p:bgPr>
        <a:solidFill>
          <a:srgbClr val="1D1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B9BF52-5D3B-6046-AAEA-D6BC14503472}"/>
              </a:ext>
            </a:extLst>
          </p:cNvPr>
          <p:cNvCxnSpPr>
            <a:cxnSpLocks/>
          </p:cNvCxnSpPr>
          <p:nvPr userDrawn="1"/>
        </p:nvCxnSpPr>
        <p:spPr>
          <a:xfrm>
            <a:off x="4821381" y="-267637"/>
            <a:ext cx="7370619" cy="6184683"/>
          </a:xfrm>
          <a:prstGeom prst="line">
            <a:avLst/>
          </a:prstGeom>
          <a:ln>
            <a:solidFill>
              <a:srgbClr val="F5F5F5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6C38-FDA3-4D42-8454-45C3E334783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61567" y="1454733"/>
            <a:ext cx="4669844" cy="5565303"/>
          </a:xfrm>
          <a:prstGeom prst="line">
            <a:avLst/>
          </a:prstGeom>
          <a:ln>
            <a:solidFill>
              <a:srgbClr val="F5F5F5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0CBC6EE9-79B8-2B46-BDB3-5CEC00F0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99" y="1709744"/>
            <a:ext cx="11055096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DAFE3E9-0D1B-4043-BD4C-6015A82C9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99" y="4589469"/>
            <a:ext cx="11055096" cy="114541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4020DD-02AF-DA45-95E3-C250146EB0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0"/>
            <a:ext cx="1812264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65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08F89AB-EB7B-B04A-9B4B-00A800F1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6"/>
            <a:ext cx="11058861" cy="9974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500">
                <a:solidFill>
                  <a:srgbClr val="1D1D2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38338B-8613-E945-ACDB-68E9232DCD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60FE30-9E5F-774D-93D5-7B80706B609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59400" y="1891869"/>
            <a:ext cx="11058861" cy="4281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3F7FF65-D931-0B45-9D66-1B0EDF36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Confidential – for internal use only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AFDE9CA-16AF-8A4C-8691-186B5AEF49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186459" y="6356356"/>
            <a:ext cx="43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0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0236168-D9FC-C341-93CF-10FBE53E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6"/>
            <a:ext cx="11058861" cy="9974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500">
                <a:solidFill>
                  <a:srgbClr val="1D1D2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E1CAA4-526D-E540-A832-0D0F26F814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6DCE90D-E565-D740-B84B-E94E6F952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397" y="1891869"/>
            <a:ext cx="5460403" cy="42875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BFA9FBB9-3045-AC43-B757-3B66797DA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80751"/>
            <a:ext cx="5446059" cy="42875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D9ADD02-75A9-7145-A93C-A05D17A3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Confidential – for internal use only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FB34466-7531-7243-A1BB-1B3AA045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6459" y="6356356"/>
            <a:ext cx="43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35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6C57237-2094-6B43-BCD2-663764AB8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Root Sans 3 Light" pitchFamily="2" charset="77"/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4E99DD-C31E-EF44-AC98-A7222BE0E0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Root Sans 3 Light" pitchFamily="2" charset="77"/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0236168-D9FC-C341-93CF-10FBE53E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6"/>
            <a:ext cx="11058861" cy="9974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500">
                <a:solidFill>
                  <a:srgbClr val="1D1D2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E1CAA4-526D-E540-A832-0D0F26F814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2655A5F-5EA6-9F4B-8982-78D6542524B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9397" y="1887771"/>
            <a:ext cx="5438179" cy="525237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latin typeface="Root Sans 9" pitchFamily="2" charset="77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46307A6-5F00-D747-A457-5E92B8B90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97" y="2413008"/>
            <a:ext cx="5438179" cy="3682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F808093-B77C-0843-A649-DE10EB137DD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887771"/>
            <a:ext cx="5446059" cy="525237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latin typeface="Root Sans 9" pitchFamily="2" charset="77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5492147D-1A69-FC4A-9594-261439047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413008"/>
            <a:ext cx="5446059" cy="3682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0207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6C57237-2094-6B43-BCD2-663764AB8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4E99DD-C31E-EF44-AC98-A7222BE0E0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0236168-D9FC-C341-93CF-10FBE53E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6"/>
            <a:ext cx="11058861" cy="9974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500">
                <a:solidFill>
                  <a:srgbClr val="1D1D2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E1CAA4-526D-E540-A832-0D0F26F814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08B087A-6345-6A40-B425-8B2867EF881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559397" y="1891870"/>
            <a:ext cx="3460347" cy="4287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4BDE41A0-B34A-7D48-83AA-4AF6AFD8E38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4359045" y="1891870"/>
            <a:ext cx="3460347" cy="4287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AE241B33-0CA4-E741-B0FD-9B1A638202DC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8158693" y="1891870"/>
            <a:ext cx="3460347" cy="4287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6C57237-2094-6B43-BCD2-663764AB8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4E99DD-C31E-EF44-AC98-A7222BE0E0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0236168-D9FC-C341-93CF-10FBE53E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6"/>
            <a:ext cx="11058861" cy="9974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500">
                <a:solidFill>
                  <a:srgbClr val="1D1D2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E1CAA4-526D-E540-A832-0D0F26F814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6228413-074D-A342-955E-70A45C13BC9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559398" y="1891868"/>
            <a:ext cx="3455952" cy="525237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latin typeface="Root Sans 9" pitchFamily="2" charset="77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53150126-784E-B24F-8492-C85EA9E3A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98" y="2417105"/>
            <a:ext cx="3455952" cy="3682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933204F-63DD-6C40-870D-0DDA7D1DBE4C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347627" y="1891868"/>
            <a:ext cx="3455952" cy="525237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latin typeface="Root Sans 9" pitchFamily="2" charset="77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F54F59A0-9748-E141-9436-2DDEB419F8E6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4347627" y="2417105"/>
            <a:ext cx="3455952" cy="3682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1A731DA-E764-3F49-A4C3-6F7E2F1491E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166001" y="1891868"/>
            <a:ext cx="3455952" cy="525237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latin typeface="Root Sans 9" pitchFamily="2" charset="77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7D0189B4-2E5D-AE45-9A70-9C7B07A43156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8166001" y="2417105"/>
            <a:ext cx="3455952" cy="3682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40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0236168-D9FC-C341-93CF-10FBE53E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6"/>
            <a:ext cx="5834773" cy="9974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500">
                <a:solidFill>
                  <a:srgbClr val="1D1D2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E1CAA4-526D-E540-A832-0D0F26F814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6DCE90D-E565-D740-B84B-E94E6F952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397" y="1891869"/>
            <a:ext cx="5834776" cy="42875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D9ADD02-75A9-7145-A93C-A05D17A3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Confidential – for internal use only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FB34466-7531-7243-A1BB-1B3AA045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6459" y="6356356"/>
            <a:ext cx="43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D9402-E2C2-284C-9750-4B1F252046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82759" y="0"/>
            <a:ext cx="4636154" cy="61801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73601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_Blank_1">
    <p:bg>
      <p:bgPr>
        <a:solidFill>
          <a:srgbClr val="1D1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A67DE-86FC-634A-9018-19D98F8BDF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12286"/>
            <a:ext cx="1812264" cy="43840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DF8322-0E26-4B4C-98A9-45811E6BD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6459" y="6356356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E3F21585-6532-714C-BC96-92C20F065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04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7_Blank_2">
    <p:bg>
      <p:bgPr>
        <a:solidFill>
          <a:srgbClr val="FF5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9785F4-D343-8942-B4FD-F91172E23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0"/>
            <a:ext cx="1812264" cy="438405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D969D5-E0CF-3145-858A-A672C6ADF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6459" y="6356356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BB39F5C2-BCC5-144F-98B8-828CBB069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73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_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37D3E4B-7F3D-674F-95AC-444BBA3573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DA7534C-B718-C541-9AE9-58B3639CC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86459" y="6356356"/>
            <a:ext cx="43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D0941-DFE3-864C-AFB2-8D53880883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98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Title Slide_2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28303BA-72C7-8841-9E41-E126159A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52" y="1709744"/>
            <a:ext cx="110550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BFB337A-1EC6-5647-A6D8-73B1FB583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452" y="4589469"/>
            <a:ext cx="11055096" cy="1145415"/>
          </a:xfrm>
        </p:spPr>
        <p:txBody>
          <a:bodyPr/>
          <a:lstStyle>
            <a:lvl1pPr marL="0" indent="0">
              <a:buNone/>
              <a:defRPr sz="2400">
                <a:solidFill>
                  <a:srgbClr val="1D1D2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9725F2-71BF-3640-8EFC-84F024314D89}"/>
              </a:ext>
            </a:extLst>
          </p:cNvPr>
          <p:cNvCxnSpPr>
            <a:cxnSpLocks/>
          </p:cNvCxnSpPr>
          <p:nvPr userDrawn="1"/>
        </p:nvCxnSpPr>
        <p:spPr>
          <a:xfrm>
            <a:off x="5056912" y="-70007"/>
            <a:ext cx="7232781" cy="6069025"/>
          </a:xfrm>
          <a:prstGeom prst="line">
            <a:avLst/>
          </a:prstGeom>
          <a:ln>
            <a:solidFill>
              <a:srgbClr val="1D1D21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ABC09E-142C-FF44-A7D8-9EE25CD3ECD6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9276" y="1537855"/>
            <a:ext cx="4572381" cy="5449152"/>
          </a:xfrm>
          <a:prstGeom prst="line">
            <a:avLst/>
          </a:prstGeom>
          <a:ln>
            <a:solidFill>
              <a:srgbClr val="1D1D21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E0FE089-C939-1146-92D3-DBCC5BE233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37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Title Slide_3">
    <p:bg>
      <p:bgPr>
        <a:solidFill>
          <a:srgbClr val="FF5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4017E-365B-9842-8959-DC55370CC490}"/>
              </a:ext>
            </a:extLst>
          </p:cNvPr>
          <p:cNvCxnSpPr>
            <a:cxnSpLocks/>
          </p:cNvCxnSpPr>
          <p:nvPr userDrawn="1"/>
        </p:nvCxnSpPr>
        <p:spPr>
          <a:xfrm>
            <a:off x="5070765" y="-58381"/>
            <a:ext cx="7218219" cy="6056804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E0F0C5-EAB9-AA43-AC96-4E4594CCEB3C}"/>
              </a:ext>
            </a:extLst>
          </p:cNvPr>
          <p:cNvCxnSpPr>
            <a:cxnSpLocks/>
          </p:cNvCxnSpPr>
          <p:nvPr userDrawn="1"/>
        </p:nvCxnSpPr>
        <p:spPr>
          <a:xfrm flipH="1">
            <a:off x="7744693" y="1505287"/>
            <a:ext cx="4544291" cy="5415676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247EF2EF-0355-4F41-885C-09292B93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99" y="1709744"/>
            <a:ext cx="11055096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281272A-75D1-2047-8AC1-730C92AB0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99" y="4589469"/>
            <a:ext cx="11055096" cy="114541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2117D3-CFAA-4345-AA07-A9715B944C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0"/>
            <a:ext cx="1812264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75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Title 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1B71261-E4E7-994D-873F-30B56F1AC3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724" y="2415813"/>
            <a:ext cx="7364897" cy="1890126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slide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0C45BCB-F4B9-6745-A41B-0652E8EC1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724" y="4305945"/>
            <a:ext cx="7364897" cy="1130541"/>
          </a:xfrm>
        </p:spPr>
        <p:txBody>
          <a:bodyPr/>
          <a:lstStyle>
            <a:lvl1pPr marL="0" indent="0" algn="l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6AEAC3-4827-AE45-AAC2-C912AA6237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144" y="-9144"/>
            <a:ext cx="1956429" cy="1956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1D15DD-2314-4E44-AF02-9F2F66B2C9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39981" y="377284"/>
            <a:ext cx="1331517" cy="5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0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Statement Slide_1">
    <p:bg>
      <p:bgPr>
        <a:solidFill>
          <a:srgbClr val="1D1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94628AB-6FEB-CB4C-8F7B-D4D365274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12286"/>
            <a:ext cx="1812264" cy="43840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69872DD-FA68-2741-9538-45EB74D22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99" y="514491"/>
            <a:ext cx="11058860" cy="53273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="1" i="0">
                <a:solidFill>
                  <a:schemeClr val="bg1"/>
                </a:solidFill>
                <a:latin typeface="Root Sans 9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3FAA79-8A17-354C-A0B1-5FC73FE42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6459" y="6356356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58250D48-7EED-B245-8106-18405B6DB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68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Statement Slide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E40B-4001-674F-A075-040C0F6A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99" y="514491"/>
            <a:ext cx="11058860" cy="53273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="1" i="0">
                <a:solidFill>
                  <a:schemeClr val="bg1"/>
                </a:solidFill>
                <a:latin typeface="Root Sans 9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641FA8-BAF3-0548-BC65-FBEB0D2172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0"/>
            <a:ext cx="1812264" cy="43840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5B675D-81A0-6145-8403-8F629D24B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6459" y="6356356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1585C07-D806-F04B-B558-6DC3C036C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0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Statement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E160CA-EC83-C441-95E3-08E79BCFD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DED8A04-29FC-644D-8950-D554D273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99" y="514491"/>
            <a:ext cx="11058860" cy="53273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="1" i="0">
                <a:solidFill>
                  <a:schemeClr val="tx1"/>
                </a:solidFill>
                <a:latin typeface="Root Sans 9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104E7F0-4E28-044E-BD51-E4E367D51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6459" y="6356356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9A78B8F2-EC78-0244-A8C8-7827914D7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8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Statement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3820B6-2CE8-364C-B05E-2F5AB9EB6459}"/>
              </a:ext>
            </a:extLst>
          </p:cNvPr>
          <p:cNvSpPr/>
          <p:nvPr userDrawn="1"/>
        </p:nvSpPr>
        <p:spPr>
          <a:xfrm>
            <a:off x="5" y="0"/>
            <a:ext cx="6092687" cy="6858000"/>
          </a:xfrm>
          <a:prstGeom prst="rect">
            <a:avLst/>
          </a:prstGeom>
          <a:solidFill>
            <a:srgbClr val="1D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3DE7F3F2-A57F-C34B-81FE-E1C284CAEB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652087" y="765175"/>
            <a:ext cx="4966172" cy="532765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69C3A4-7882-D34A-89CC-520567E2C1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0"/>
            <a:ext cx="1812264" cy="4384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69E5A25-C458-4345-9D08-256EFBCA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765313"/>
            <a:ext cx="4948517" cy="53273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000" b="1" i="0">
                <a:solidFill>
                  <a:schemeClr val="bg1"/>
                </a:solidFill>
                <a:latin typeface="Root Sans 9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EAA3E742-7E3E-9C44-94F2-1B8FF3C9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5801469-0CEE-2A4C-A405-84D50BB0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6459" y="6356356"/>
            <a:ext cx="43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Statement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3820B6-2CE8-364C-B05E-2F5AB9EB6459}"/>
              </a:ext>
            </a:extLst>
          </p:cNvPr>
          <p:cNvSpPr/>
          <p:nvPr userDrawn="1"/>
        </p:nvSpPr>
        <p:spPr>
          <a:xfrm>
            <a:off x="5" y="0"/>
            <a:ext cx="6092687" cy="6858000"/>
          </a:xfrm>
          <a:prstGeom prst="rect">
            <a:avLst/>
          </a:prstGeom>
          <a:solidFill>
            <a:srgbClr val="FF5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1E40B-4001-674F-A075-040C0F6A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765313"/>
            <a:ext cx="4948517" cy="53273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000" b="1" i="0">
                <a:solidFill>
                  <a:schemeClr val="bg1"/>
                </a:solidFill>
                <a:latin typeface="Root Sans 9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C65583D-4226-A54F-A5E6-65B5738EC5C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652087" y="765313"/>
            <a:ext cx="4966172" cy="532765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B58F7D-EBF6-154B-A123-A9A30CDC9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0"/>
            <a:ext cx="1812264" cy="438405"/>
          </a:xfrm>
          <a:prstGeom prst="rect">
            <a:avLst/>
          </a:prstGeom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E8AB271-317F-614C-A39E-983EE8DF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1210442-B9E2-5D48-8424-BC0B2D65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6459" y="6356356"/>
            <a:ext cx="43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7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9AF9194-030F-2C4B-9D6D-B08CF65C6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400" y="1825625"/>
            <a:ext cx="11058861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B21F11C-22B5-964D-9A0B-380764BA3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6459" y="6356356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Root Sans 3 Light" pitchFamily="2" charset="77"/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7">
            <a:extLst>
              <a:ext uri="{FF2B5EF4-FFF2-40B4-BE49-F238E27FC236}">
                <a16:creationId xmlns:a16="http://schemas.microsoft.com/office/drawing/2014/main" id="{15649B5E-D485-4547-8D19-6FAEBE22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9"/>
            <a:ext cx="11058861" cy="132556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239A41C-C831-074D-B81F-1D1781653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Root Sans 3 Light" pitchFamily="2" charset="77"/>
              </a:defRPr>
            </a:lvl1pPr>
          </a:lstStyle>
          <a:p>
            <a:r>
              <a:rPr lang="en-US" dirty="0"/>
              <a:t>Confidential –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0533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3" r:id="rId3"/>
    <p:sldLayoutId id="2147483649" r:id="rId4"/>
    <p:sldLayoutId id="2147483651" r:id="rId5"/>
    <p:sldLayoutId id="2147483650" r:id="rId6"/>
    <p:sldLayoutId id="2147483652" r:id="rId7"/>
    <p:sldLayoutId id="2147483657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76" r:id="rId15"/>
    <p:sldLayoutId id="2147483675" r:id="rId16"/>
    <p:sldLayoutId id="2147483673" r:id="rId17"/>
    <p:sldLayoutId id="2147483674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Root Sans 9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ot Sans 5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Root Sans 5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ot Sans 5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ot Sans 5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ot Sans 5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3759-E6D1-E14B-BEAB-B82D9ACFB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724" y="2415813"/>
            <a:ext cx="5983157" cy="1890126"/>
          </a:xfrm>
        </p:spPr>
        <p:txBody>
          <a:bodyPr/>
          <a:lstStyle/>
          <a:p>
            <a:r>
              <a:rPr lang="en-US" dirty="0"/>
              <a:t>From Not Ratable to Ratable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09351-4A85-BF4A-A638-96389FF29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Keith Wedinger</a:t>
            </a:r>
          </a:p>
          <a:p>
            <a:r>
              <a:rPr lang="en-US" dirty="0"/>
              <a:t>State Expansion 2</a:t>
            </a:r>
          </a:p>
        </p:txBody>
      </p:sp>
    </p:spTree>
    <p:extLst>
      <p:ext uri="{BB962C8B-B14F-4D97-AF65-F5344CB8AC3E}">
        <p14:creationId xmlns:p14="http://schemas.microsoft.com/office/powerpoint/2010/main" val="411861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81E5-B23B-3B47-BBB0-E02164F3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F806-37B8-9744-A889-49469C37964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59400" y="4154162"/>
            <a:ext cx="11058861" cy="20192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No need to write down or take pics of slide deck content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Presentation link will be posted on Slack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F3891-2DBE-4B46-B75B-C0A65110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78244-B73F-6D41-8541-E6E6EF0219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Content Placeholder 12">
            <a:extLst>
              <a:ext uri="{FF2B5EF4-FFF2-40B4-BE49-F238E27FC236}">
                <a16:creationId xmlns:a16="http://schemas.microsoft.com/office/drawing/2014/main" id="{1275D59A-8E19-994B-8826-D450007EF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567" y="1690689"/>
            <a:ext cx="2290867" cy="22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5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A12B-90D9-D04B-9EB7-3FBFFCA1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CC86-F553-3248-BEB2-7C0B75772B2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Motivated by figuring out how to do preliminary rates in NC</a:t>
            </a:r>
          </a:p>
          <a:p>
            <a:r>
              <a:rPr lang="en-US" dirty="0"/>
              <a:t>Web Day Zero with Ohio</a:t>
            </a:r>
          </a:p>
          <a:p>
            <a:r>
              <a:rPr lang="en-US" dirty="0"/>
              <a:t>New business flow</a:t>
            </a:r>
          </a:p>
          <a:p>
            <a:r>
              <a:rPr lang="en-US" dirty="0"/>
              <a:t>“Happy path” only</a:t>
            </a:r>
          </a:p>
          <a:p>
            <a:r>
              <a:rPr lang="en-US" dirty="0"/>
              <a:t>Used </a:t>
            </a:r>
            <a:r>
              <a:rPr lang="en-US" dirty="0" err="1"/>
              <a:t>Tracer.trace_method</a:t>
            </a:r>
            <a:r>
              <a:rPr lang="en-US" dirty="0"/>
              <a:t> to trace execution inside </a:t>
            </a:r>
            <a:r>
              <a:rPr lang="en-US" dirty="0" err="1"/>
              <a:t>rs</a:t>
            </a:r>
            <a:r>
              <a:rPr lang="en-US" dirty="0"/>
              <a:t> and </a:t>
            </a:r>
            <a:r>
              <a:rPr lang="en-US" dirty="0" err="1"/>
              <a:t>rjobs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70B23-82A7-3946-8230-B7F44042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C079B-8A25-8D4F-8861-3079AFBA21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9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3BB7-1B48-F946-B69C-06E6402A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2B5C-0841-4340-9E11-A5E976A2A507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Inside </a:t>
            </a:r>
            <a:r>
              <a:rPr lang="en-US" dirty="0" err="1"/>
              <a:t>rs</a:t>
            </a:r>
            <a:r>
              <a:rPr lang="en-US" dirty="0"/>
              <a:t> (root-server):</a:t>
            </a:r>
          </a:p>
          <a:p>
            <a:pPr lvl="1"/>
            <a:r>
              <a:rPr lang="en-US" dirty="0"/>
              <a:t>Web create profile request</a:t>
            </a:r>
          </a:p>
          <a:p>
            <a:pPr lvl="1"/>
            <a:r>
              <a:rPr lang="en-US" dirty="0" err="1"/>
              <a:t>WebApi</a:t>
            </a:r>
            <a:r>
              <a:rPr lang="en-US" dirty="0"/>
              <a:t>::</a:t>
            </a:r>
            <a:r>
              <a:rPr lang="en-US" dirty="0" err="1"/>
              <a:t>ProfilesController.create</a:t>
            </a:r>
            <a:endParaRPr lang="en-US" dirty="0"/>
          </a:p>
          <a:p>
            <a:pPr lvl="1"/>
            <a:r>
              <a:rPr lang="en-US" dirty="0" err="1"/>
              <a:t>AutoProducts</a:t>
            </a:r>
            <a:r>
              <a:rPr lang="en-US" dirty="0"/>
              <a:t>::</a:t>
            </a:r>
            <a:r>
              <a:rPr lang="en-US" dirty="0" err="1"/>
              <a:t>RatingRequestService.create_initial_new_business</a:t>
            </a:r>
            <a:endParaRPr lang="en-US" dirty="0"/>
          </a:p>
          <a:p>
            <a:pPr lvl="2"/>
            <a:r>
              <a:rPr lang="en-US" dirty="0"/>
              <a:t>Creates the profile via </a:t>
            </a:r>
            <a:r>
              <a:rPr lang="en-US" dirty="0" err="1"/>
              <a:t>ProfileService.create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RatingRequestService.create_rating_request</a:t>
            </a:r>
            <a:endParaRPr lang="en-US" dirty="0"/>
          </a:p>
          <a:p>
            <a:pPr lvl="2"/>
            <a:r>
              <a:rPr lang="en-US" dirty="0"/>
              <a:t>Creates </a:t>
            </a:r>
            <a:r>
              <a:rPr lang="en-US" dirty="0" err="1"/>
              <a:t>ProfileRatingData</a:t>
            </a:r>
            <a:r>
              <a:rPr lang="en-US" dirty="0"/>
              <a:t> with </a:t>
            </a:r>
            <a:r>
              <a:rPr lang="en-US" dirty="0" err="1"/>
              <a:t>rating_requirements_met</a:t>
            </a:r>
            <a:r>
              <a:rPr lang="en-US" dirty="0"/>
              <a:t> set to false via</a:t>
            </a:r>
          </a:p>
          <a:p>
            <a:pPr lvl="3"/>
            <a:r>
              <a:rPr lang="en-US" dirty="0" err="1"/>
              <a:t>RatingDataService.create_rating_data</a:t>
            </a:r>
            <a:endParaRPr lang="en-US" dirty="0"/>
          </a:p>
          <a:p>
            <a:pPr lvl="3"/>
            <a:r>
              <a:rPr lang="en-US" dirty="0" err="1"/>
              <a:t>ProfileRatingDataService.generate</a:t>
            </a:r>
            <a:r>
              <a:rPr lang="en-US" dirty="0"/>
              <a:t>! which creates </a:t>
            </a:r>
            <a:r>
              <a:rPr lang="en-US" dirty="0" err="1"/>
              <a:t>VehicleRatingData</a:t>
            </a:r>
            <a:r>
              <a:rPr lang="en-US" dirty="0"/>
              <a:t> and </a:t>
            </a:r>
            <a:r>
              <a:rPr lang="en-US" dirty="0" err="1"/>
              <a:t>DriverRatingData</a:t>
            </a:r>
            <a:endParaRPr lang="en-US" dirty="0"/>
          </a:p>
          <a:p>
            <a:pPr lvl="1"/>
            <a:r>
              <a:rPr lang="en-US" dirty="0" err="1"/>
              <a:t>RatingRequestService.create_for_new_business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RatingRequestService.create</a:t>
            </a:r>
            <a:endParaRPr lang="en-US" dirty="0"/>
          </a:p>
          <a:p>
            <a:pPr lvl="2"/>
            <a:r>
              <a:rPr lang="en-US" dirty="0"/>
              <a:t>Actually creates the </a:t>
            </a:r>
            <a:r>
              <a:rPr lang="en-US" dirty="0" err="1"/>
              <a:t>RatingRequest</a:t>
            </a:r>
            <a:r>
              <a:rPr lang="en-US" dirty="0"/>
              <a:t> with reason set to NEW_BUSINESS</a:t>
            </a:r>
          </a:p>
          <a:p>
            <a:pPr lvl="2"/>
            <a:r>
              <a:rPr lang="en-US" dirty="0"/>
              <a:t>Publishes :</a:t>
            </a:r>
            <a:r>
              <a:rPr lang="en-US" dirty="0" err="1"/>
              <a:t>rating_request_created</a:t>
            </a:r>
            <a:r>
              <a:rPr lang="en-US" dirty="0"/>
              <a:t> which performs </a:t>
            </a:r>
            <a:r>
              <a:rPr lang="en-US" dirty="0" err="1"/>
              <a:t>CheckTelematicsRequirementsJob</a:t>
            </a:r>
            <a:r>
              <a:rPr lang="en-US" dirty="0"/>
              <a:t> -&gt; </a:t>
            </a:r>
            <a:r>
              <a:rPr lang="en-US" dirty="0" err="1"/>
              <a:t>TelematicsRequirementsService.check_telematics_ready</a:t>
            </a:r>
            <a:endParaRPr lang="en-US" dirty="0"/>
          </a:p>
          <a:p>
            <a:pPr lvl="2"/>
            <a:r>
              <a:rPr lang="en-US" dirty="0"/>
              <a:t>Marks </a:t>
            </a:r>
            <a:r>
              <a:rPr lang="en-US" dirty="0" err="1"/>
              <a:t>telematics_requirements_met</a:t>
            </a:r>
            <a:r>
              <a:rPr lang="en-US" dirty="0"/>
              <a:t> in </a:t>
            </a:r>
            <a:r>
              <a:rPr lang="en-US" dirty="0" err="1"/>
              <a:t>ProfileRatingData</a:t>
            </a:r>
            <a:endParaRPr lang="en-US" dirty="0"/>
          </a:p>
          <a:p>
            <a:pPr lvl="2"/>
            <a:r>
              <a:rPr lang="en-US" dirty="0"/>
              <a:t>Publishes :</a:t>
            </a:r>
            <a:r>
              <a:rPr lang="en-US" dirty="0" err="1"/>
              <a:t>telematics_requirements_met</a:t>
            </a:r>
            <a:r>
              <a:rPr lang="en-US" dirty="0"/>
              <a:t> which performs</a:t>
            </a:r>
            <a:br>
              <a:rPr lang="en-US" dirty="0"/>
            </a:br>
            <a:r>
              <a:rPr lang="en-US" dirty="0" err="1"/>
              <a:t>PreRatingUnderwritingJob</a:t>
            </a:r>
            <a:r>
              <a:rPr lang="en-US" dirty="0"/>
              <a:t> -&gt; PreRatingUnderwritingService.make_automated_pre_rating_underwriting_decision</a:t>
            </a:r>
          </a:p>
          <a:p>
            <a:r>
              <a:rPr lang="en-US" dirty="0"/>
              <a:t>From this point forward, going from not ratable to ratable is asynchronous</a:t>
            </a:r>
          </a:p>
          <a:p>
            <a:pPr lvl="1"/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1EB98-B158-6246-89A2-64D99808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8CA36-AED4-9E4F-8DB9-A97DA04FBA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2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C1BF-9866-1842-A579-E93222A3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28E2-EB6D-3A4F-B871-C4EDD5215B1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rjobs</a:t>
            </a:r>
            <a:endParaRPr lang="en-US" dirty="0"/>
          </a:p>
          <a:p>
            <a:pPr lvl="1"/>
            <a:r>
              <a:rPr lang="en-US" dirty="0" err="1"/>
              <a:t>PreRatingUnderwritingJob</a:t>
            </a:r>
            <a:r>
              <a:rPr lang="en-US" dirty="0"/>
              <a:t> -&gt; </a:t>
            </a:r>
            <a:r>
              <a:rPr lang="en-US" dirty="0" err="1"/>
              <a:t>PreRatingUnderwritingService</a:t>
            </a:r>
            <a:endParaRPr lang="en-US" dirty="0"/>
          </a:p>
          <a:p>
            <a:pPr lvl="2"/>
            <a:r>
              <a:rPr lang="en-US" dirty="0" err="1"/>
              <a:t>make_automated_pre_rating_underwriting_decision</a:t>
            </a:r>
            <a:r>
              <a:rPr lang="en-US" dirty="0"/>
              <a:t> to</a:t>
            </a:r>
          </a:p>
          <a:p>
            <a:pPr lvl="2"/>
            <a:r>
              <a:rPr lang="en-US" dirty="0" err="1"/>
              <a:t>make_pre_rating_underwriting_decision</a:t>
            </a:r>
            <a:r>
              <a:rPr lang="en-US" dirty="0"/>
              <a:t> with </a:t>
            </a:r>
            <a:r>
              <a:rPr lang="en-US" dirty="0" err="1"/>
              <a:t>PreRatingUnderwritingDecision</a:t>
            </a:r>
            <a:r>
              <a:rPr lang="en-US" dirty="0"/>
              <a:t>::Status::APPROVED to</a:t>
            </a:r>
          </a:p>
          <a:p>
            <a:pPr lvl="2"/>
            <a:r>
              <a:rPr lang="en-US" dirty="0"/>
              <a:t>_</a:t>
            </a:r>
            <a:r>
              <a:rPr lang="en-US" dirty="0" err="1"/>
              <a:t>perform_followup_actions</a:t>
            </a:r>
            <a:r>
              <a:rPr lang="en-US" dirty="0"/>
              <a:t> which publishes :</a:t>
            </a:r>
            <a:r>
              <a:rPr lang="en-US" dirty="0" err="1"/>
              <a:t>profile_pre_rating_underwritten</a:t>
            </a:r>
            <a:r>
              <a:rPr lang="en-US" dirty="0"/>
              <a:t> to perform…</a:t>
            </a:r>
          </a:p>
          <a:p>
            <a:pPr lvl="1"/>
            <a:r>
              <a:rPr lang="en-US" dirty="0" err="1"/>
              <a:t>ProfilePreRatingUnderwrittenJob</a:t>
            </a:r>
            <a:endParaRPr lang="en-US" dirty="0"/>
          </a:p>
          <a:p>
            <a:pPr lvl="2"/>
            <a:r>
              <a:rPr lang="en-US" dirty="0" err="1"/>
              <a:t>RatingService.check_ratability</a:t>
            </a:r>
            <a:r>
              <a:rPr lang="en-US" dirty="0"/>
              <a:t> which at this point returns false because rating request is not ratable yet</a:t>
            </a:r>
          </a:p>
          <a:p>
            <a:pPr lvl="2"/>
            <a:r>
              <a:rPr lang="en-US" dirty="0" err="1"/>
              <a:t>RatingService.fulfill_requirements</a:t>
            </a:r>
            <a:endParaRPr lang="en-US" dirty="0"/>
          </a:p>
          <a:p>
            <a:pPr lvl="3"/>
            <a:r>
              <a:rPr lang="en-US" dirty="0"/>
              <a:t>Uses </a:t>
            </a:r>
            <a:r>
              <a:rPr lang="en-US" dirty="0" err="1"/>
              <a:t>RatingRequirements</a:t>
            </a:r>
            <a:r>
              <a:rPr lang="en-US" dirty="0"/>
              <a:t>::All to call fulfill on each required rating requirement</a:t>
            </a:r>
          </a:p>
          <a:p>
            <a:pPr lvl="1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15755-1D29-BC46-B923-7706E51F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1D05B-8E6D-754B-BFD0-E577E39E71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6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F91-5CF1-8E43-A537-3CF0069B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81C6-CFFC-FB42-BA19-3303DAC6C1BE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Defined per market and rating rules version in data/markets/&lt;market&gt;/</a:t>
            </a:r>
            <a:r>
              <a:rPr lang="en-US" dirty="0" err="1"/>
              <a:t>rating_rules</a:t>
            </a:r>
            <a:r>
              <a:rPr lang="en-US" dirty="0"/>
              <a:t>/v#.</a:t>
            </a:r>
            <a:r>
              <a:rPr lang="en-US" dirty="0" err="1"/>
              <a:t>yml</a:t>
            </a:r>
            <a:endParaRPr lang="en-US" dirty="0"/>
          </a:p>
          <a:p>
            <a:r>
              <a:rPr lang="en-US" dirty="0"/>
              <a:t>Listed under </a:t>
            </a:r>
            <a:r>
              <a:rPr lang="en-US" dirty="0" err="1"/>
              <a:t>required_rating_data</a:t>
            </a:r>
            <a:r>
              <a:rPr lang="en-US" dirty="0"/>
              <a:t> / value</a:t>
            </a:r>
          </a:p>
          <a:p>
            <a:r>
              <a:rPr lang="en-US" dirty="0"/>
              <a:t>Each item listed under value has corresponding implementation under engines/domain/app/services/</a:t>
            </a:r>
            <a:r>
              <a:rPr lang="en-US" dirty="0" err="1"/>
              <a:t>rating_requirements</a:t>
            </a:r>
            <a:endParaRPr lang="en-US" dirty="0"/>
          </a:p>
          <a:p>
            <a:r>
              <a:rPr lang="en-US" dirty="0"/>
              <a:t>Each requirement implements:</a:t>
            </a:r>
          </a:p>
          <a:p>
            <a:pPr lvl="1"/>
            <a:r>
              <a:rPr lang="en-US" dirty="0"/>
              <a:t>ready? –Returns true if rating data for requirement is ready, false otherwise</a:t>
            </a:r>
          </a:p>
          <a:p>
            <a:pPr lvl="1"/>
            <a:r>
              <a:rPr lang="en-US" dirty="0" err="1"/>
              <a:t>rating_data</a:t>
            </a:r>
            <a:r>
              <a:rPr lang="en-US" dirty="0"/>
              <a:t> - Returns rating data fulfilled by requirement</a:t>
            </a:r>
          </a:p>
          <a:p>
            <a:pPr lvl="1"/>
            <a:r>
              <a:rPr lang="en-US" dirty="0"/>
              <a:t>unfulfilled – Returns unfulfilled code when this requirement is unfulfilled</a:t>
            </a:r>
          </a:p>
          <a:p>
            <a:pPr lvl="1"/>
            <a:r>
              <a:rPr lang="en-US" dirty="0"/>
              <a:t>fulfill – fulfills this rating requirement and generates its corresponding rating data</a:t>
            </a:r>
          </a:p>
          <a:p>
            <a:pPr lvl="1"/>
            <a:r>
              <a:rPr lang="en-US" dirty="0" err="1"/>
              <a:t>rating_data_details</a:t>
            </a:r>
            <a:r>
              <a:rPr lang="en-US" dirty="0"/>
              <a:t> – Details for the requirement’s rating data</a:t>
            </a:r>
          </a:p>
          <a:p>
            <a:pPr lvl="2"/>
            <a:r>
              <a:rPr lang="en-US" dirty="0"/>
              <a:t>Must requirements simply return that requirement’s rating data key</a:t>
            </a:r>
          </a:p>
          <a:p>
            <a:pPr lvl="1"/>
            <a:r>
              <a:rPr lang="en-US" dirty="0"/>
              <a:t>dependencies – Rating requirements upon which this requirement depends before it can be fulfilled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D5DB2-D784-754A-919D-561B3D2F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9CE0F-2080-9046-A0A4-1FAB7FBF4C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3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1713-271E-B345-9CC3-DA13688B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Rating Requirement fulfill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0B21-FEAF-9141-A0AD-FA12E5B678D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Most enqueue a job to fulfill the rating requirement</a:t>
            </a:r>
          </a:p>
          <a:p>
            <a:pPr lvl="1"/>
            <a:r>
              <a:rPr lang="en-US" dirty="0"/>
              <a:t>This allows most rating requirements to be fulfilled in parallel</a:t>
            </a:r>
          </a:p>
          <a:p>
            <a:r>
              <a:rPr lang="en-US" dirty="0"/>
              <a:t>Once fulfill is complete and corresponding rating data is ready</a:t>
            </a:r>
          </a:p>
          <a:p>
            <a:pPr lvl="1"/>
            <a:r>
              <a:rPr lang="en-US" dirty="0"/>
              <a:t>Publish :</a:t>
            </a:r>
            <a:r>
              <a:rPr lang="en-US" dirty="0" err="1"/>
              <a:t>profile_rating_data_added</a:t>
            </a:r>
            <a:r>
              <a:rPr lang="en-US" dirty="0"/>
              <a:t> with rating request ID and rating data key for fulfilled requirement which</a:t>
            </a:r>
          </a:p>
          <a:p>
            <a:pPr lvl="1"/>
            <a:r>
              <a:rPr lang="en-US" dirty="0"/>
              <a:t>Performs </a:t>
            </a:r>
            <a:r>
              <a:rPr lang="en-US" dirty="0" err="1"/>
              <a:t>ProfileRatingDataAddedJob</a:t>
            </a:r>
            <a:r>
              <a:rPr lang="en-US" dirty="0"/>
              <a:t> which</a:t>
            </a:r>
          </a:p>
          <a:p>
            <a:pPr lvl="2"/>
            <a:r>
              <a:rPr lang="en-US" dirty="0"/>
              <a:t>Performs </a:t>
            </a:r>
            <a:r>
              <a:rPr lang="en-US" dirty="0" err="1"/>
              <a:t>RatabilityCheckJob.perform_later</a:t>
            </a:r>
            <a:r>
              <a:rPr lang="en-US" dirty="0"/>
              <a:t> -&gt; </a:t>
            </a:r>
            <a:r>
              <a:rPr lang="en-US" dirty="0" err="1"/>
              <a:t>RatingService.check_ratability</a:t>
            </a:r>
            <a:r>
              <a:rPr lang="en-US" dirty="0"/>
              <a:t> to check if rating request is now ratable</a:t>
            </a:r>
          </a:p>
          <a:p>
            <a:pPr lvl="2"/>
            <a:r>
              <a:rPr lang="en-US" dirty="0"/>
              <a:t>Calls </a:t>
            </a:r>
            <a:r>
              <a:rPr lang="en-US" dirty="0" err="1"/>
              <a:t>RatingService.fulfill_dependent_requirements</a:t>
            </a:r>
            <a:r>
              <a:rPr lang="en-US" dirty="0"/>
              <a:t> to fulfill any dependent rating requirements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3ED3F-0EFC-7F44-B788-E36676D0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14764-4FA8-324E-98A7-B335EB4CA8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1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8E2E-6991-924B-8C4A-E9BCBA60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rating request ratable?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D93D8-F545-CC46-8EDF-DA04DAD403A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err="1"/>
              <a:t>RatingService.check_ratability</a:t>
            </a:r>
            <a:endParaRPr lang="en-US" dirty="0"/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Uses </a:t>
            </a:r>
            <a:r>
              <a:rPr lang="en-US" dirty="0" err="1"/>
              <a:t>RatingService.ratable</a:t>
            </a:r>
            <a:r>
              <a:rPr lang="en-US" dirty="0"/>
              <a:t>? which calls</a:t>
            </a:r>
          </a:p>
          <a:p>
            <a:pPr lvl="2"/>
            <a:r>
              <a:rPr lang="en-US" dirty="0" err="1"/>
              <a:t>unfulfilled_requirements</a:t>
            </a:r>
            <a:r>
              <a:rPr lang="en-US" dirty="0"/>
              <a:t> which calls</a:t>
            </a:r>
          </a:p>
          <a:p>
            <a:pPr lvl="2"/>
            <a:r>
              <a:rPr lang="en-US" dirty="0" err="1"/>
              <a:t>RatingRequirements</a:t>
            </a:r>
            <a:r>
              <a:rPr lang="en-US" dirty="0"/>
              <a:t>::</a:t>
            </a:r>
            <a:r>
              <a:rPr lang="en-US" dirty="0" err="1"/>
              <a:t>All.unfulfilled_requirements</a:t>
            </a:r>
            <a:r>
              <a:rPr lang="en-US" dirty="0"/>
              <a:t> which calls </a:t>
            </a:r>
          </a:p>
          <a:p>
            <a:pPr lvl="2"/>
            <a:r>
              <a:rPr lang="en-US" dirty="0"/>
              <a:t>ready? on each required rating requirement to determine which are not ready</a:t>
            </a:r>
          </a:p>
          <a:p>
            <a:pPr lvl="1"/>
            <a:r>
              <a:rPr lang="en-US" dirty="0"/>
              <a:t>Called each time a rating requirement is fulfilled by:</a:t>
            </a:r>
          </a:p>
          <a:p>
            <a:pPr lvl="2"/>
            <a:r>
              <a:rPr lang="en-US" dirty="0"/>
              <a:t>Publishing :</a:t>
            </a:r>
            <a:r>
              <a:rPr lang="en-US" dirty="0" err="1"/>
              <a:t>profile_rating_data_added</a:t>
            </a:r>
            <a:r>
              <a:rPr lang="en-US" dirty="0"/>
              <a:t>  which </a:t>
            </a:r>
          </a:p>
          <a:p>
            <a:pPr lvl="2"/>
            <a:r>
              <a:rPr lang="en-US" dirty="0"/>
              <a:t>Performs </a:t>
            </a:r>
            <a:r>
              <a:rPr lang="en-US" dirty="0" err="1"/>
              <a:t>RatabilityCheckJob</a:t>
            </a:r>
            <a:endParaRPr lang="en-US" dirty="0"/>
          </a:p>
          <a:p>
            <a:pPr lvl="1"/>
            <a:r>
              <a:rPr lang="en-US" dirty="0"/>
              <a:t>Once all rating requirements are fulfilled:</a:t>
            </a:r>
          </a:p>
          <a:p>
            <a:pPr lvl="2"/>
            <a:r>
              <a:rPr lang="en-US" dirty="0" err="1"/>
              <a:t>RatingService.ratable</a:t>
            </a:r>
            <a:r>
              <a:rPr lang="en-US" dirty="0"/>
              <a:t>? will return true which</a:t>
            </a:r>
          </a:p>
          <a:p>
            <a:pPr lvl="3"/>
            <a:r>
              <a:rPr lang="en-US" dirty="0"/>
              <a:t>Sets </a:t>
            </a:r>
            <a:r>
              <a:rPr lang="en-US" dirty="0" err="1"/>
              <a:t>rating_requirements_met</a:t>
            </a:r>
            <a:r>
              <a:rPr lang="en-US" dirty="0"/>
              <a:t> to true inside </a:t>
            </a:r>
            <a:r>
              <a:rPr lang="en-US" dirty="0" err="1"/>
              <a:t>ProfileRatingData</a:t>
            </a:r>
            <a:r>
              <a:rPr lang="en-US" dirty="0"/>
              <a:t> and</a:t>
            </a:r>
          </a:p>
          <a:p>
            <a:pPr lvl="3"/>
            <a:r>
              <a:rPr lang="en-US" dirty="0"/>
              <a:t>Publishes :</a:t>
            </a:r>
            <a:r>
              <a:rPr lang="en-US" dirty="0" err="1"/>
              <a:t>profile_ready_for_rating</a:t>
            </a:r>
            <a:r>
              <a:rPr lang="en-US" dirty="0"/>
              <a:t> with the rating request ID which</a:t>
            </a:r>
          </a:p>
          <a:p>
            <a:pPr lvl="3"/>
            <a:r>
              <a:rPr lang="en-US" dirty="0"/>
              <a:t>Performs </a:t>
            </a:r>
            <a:r>
              <a:rPr lang="en-US" dirty="0" err="1"/>
              <a:t>RateJob</a:t>
            </a:r>
            <a:r>
              <a:rPr lang="en-US" dirty="0"/>
              <a:t> which starts the rating process</a:t>
            </a:r>
          </a:p>
          <a:p>
            <a:pPr lvl="3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A6BE9-60DE-8247-9A3B-193DE653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5A4A4-47D8-8042-86B8-9A3D6D854F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9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ot Colors">
      <a:dk1>
        <a:srgbClr val="000000"/>
      </a:dk1>
      <a:lt1>
        <a:srgbClr val="FEFFFF"/>
      </a:lt1>
      <a:dk2>
        <a:srgbClr val="000000"/>
      </a:dk2>
      <a:lt2>
        <a:srgbClr val="FEFFFF"/>
      </a:lt2>
      <a:accent1>
        <a:srgbClr val="A9A9A9"/>
      </a:accent1>
      <a:accent2>
        <a:srgbClr val="FF5715"/>
      </a:accent2>
      <a:accent3>
        <a:srgbClr val="1D1D20"/>
      </a:accent3>
      <a:accent4>
        <a:srgbClr val="108BE5"/>
      </a:accent4>
      <a:accent5>
        <a:srgbClr val="02A678"/>
      </a:accent5>
      <a:accent6>
        <a:srgbClr val="FFCD00"/>
      </a:accent6>
      <a:hlink>
        <a:srgbClr val="FE5717"/>
      </a:hlink>
      <a:folHlink>
        <a:srgbClr val="91919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Widescreen_LightMode_Sept 2019" id="{4FD67BFE-9582-564B-990F-CE3A671EB9A9}" vid="{8B8378CA-43F1-A345-951C-DDE851EC8C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716</Words>
  <Application>Microsoft Macintosh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Root Sans 3 Light</vt:lpstr>
      <vt:lpstr>Root Sans 5</vt:lpstr>
      <vt:lpstr>Root Sans 9</vt:lpstr>
      <vt:lpstr>Office Theme</vt:lpstr>
      <vt:lpstr>From Not Ratable to Ratable</vt:lpstr>
      <vt:lpstr>Before we get started…</vt:lpstr>
      <vt:lpstr>Intro</vt:lpstr>
      <vt:lpstr>Steps</vt:lpstr>
      <vt:lpstr>Steps continued…</vt:lpstr>
      <vt:lpstr>Rating Requirements</vt:lpstr>
      <vt:lpstr>More on Rating Requirement fulfill</vt:lpstr>
      <vt:lpstr>When is a rating request ratable?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Not Ratable to Ratable</dc:title>
  <dc:creator>KEITH WEDINGER</dc:creator>
  <cp:lastModifiedBy>KEITH WEDINGER</cp:lastModifiedBy>
  <cp:revision>35</cp:revision>
  <dcterms:created xsi:type="dcterms:W3CDTF">2019-10-22T11:07:13Z</dcterms:created>
  <dcterms:modified xsi:type="dcterms:W3CDTF">2019-10-23T13:28:02Z</dcterms:modified>
</cp:coreProperties>
</file>