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326" r:id="rId2"/>
    <p:sldId id="327" r:id="rId3"/>
    <p:sldId id="328" r:id="rId4"/>
    <p:sldId id="329" r:id="rId5"/>
    <p:sldId id="330" r:id="rId6"/>
    <p:sldId id="333" r:id="rId7"/>
    <p:sldId id="334" r:id="rId8"/>
    <p:sldId id="331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92"/>
    <a:srgbClr val="DDDEDC"/>
    <a:srgbClr val="898989"/>
    <a:srgbClr val="545454"/>
    <a:srgbClr val="555455"/>
    <a:srgbClr val="EFEDEE"/>
    <a:srgbClr val="A9A9A9"/>
    <a:srgbClr val="A8A9A9"/>
    <a:srgbClr val="A9A8A9"/>
    <a:srgbClr val="1D1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/>
    <p:restoredTop sz="94694"/>
  </p:normalViewPr>
  <p:slideViewPr>
    <p:cSldViewPr snapToGrid="0" snapToObjects="1">
      <p:cViewPr varScale="1">
        <p:scale>
          <a:sx n="211" d="100"/>
          <a:sy n="211" d="100"/>
        </p:scale>
        <p:origin x="16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E5EE3-CB75-B448-992C-EE39DEDECBC4}" type="datetimeFigureOut">
              <a:rPr lang="en-US" smtClean="0"/>
              <a:t>10/29/19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DDD87-56C7-A240-B537-E6A2323E30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15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B9BF52-5D3B-6046-AAEA-D6BC14503472}"/>
              </a:ext>
            </a:extLst>
          </p:cNvPr>
          <p:cNvCxnSpPr>
            <a:cxnSpLocks/>
          </p:cNvCxnSpPr>
          <p:nvPr userDrawn="1"/>
        </p:nvCxnSpPr>
        <p:spPr>
          <a:xfrm>
            <a:off x="4821381" y="-267637"/>
            <a:ext cx="7370619" cy="618468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FE6C38-FDA3-4D42-8454-45C3E3347839}"/>
              </a:ext>
            </a:extLst>
          </p:cNvPr>
          <p:cNvCxnSpPr>
            <a:cxnSpLocks/>
          </p:cNvCxnSpPr>
          <p:nvPr userDrawn="1"/>
        </p:nvCxnSpPr>
        <p:spPr>
          <a:xfrm flipH="1">
            <a:off x="7661567" y="1454733"/>
            <a:ext cx="4669844" cy="5565303"/>
          </a:xfrm>
          <a:prstGeom prst="line">
            <a:avLst/>
          </a:prstGeom>
          <a:ln>
            <a:solidFill>
              <a:srgbClr val="F5F5F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0CBC6EE9-79B8-2B46-BDB3-5CEC00F0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DAFE3E9-0D1B-4043-BD4C-6015A82C9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020DD-02AF-DA45-95E3-C250146EB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65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08F89AB-EB7B-B04A-9B4B-00A800F1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8338B-8613-E945-ACDB-68E9232D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60FE30-9E5F-774D-93D5-7B80706B609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9400" y="1891869"/>
            <a:ext cx="11058861" cy="42815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3F7FF65-D931-0B45-9D66-1B0EDF36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AFDE9CA-16AF-8A4C-8691-186B5AEF49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460403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FA9FBB9-3045-AC43-B757-3B66797DA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80751"/>
            <a:ext cx="5446059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3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2655A5F-5EA6-9F4B-8982-78D6542524B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9397" y="1887771"/>
            <a:ext cx="543817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46307A6-5F00-D747-A457-5E92B8B90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7" y="2413008"/>
            <a:ext cx="543817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F808093-B77C-0843-A649-DE10EB137DD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887771"/>
            <a:ext cx="5446059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5492147D-1A69-FC4A-9594-261439047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413008"/>
            <a:ext cx="5446059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020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08B087A-6345-6A40-B425-8B2867EF881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559397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4BDE41A0-B34A-7D48-83AA-4AF6AFD8E38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4359045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AE241B33-0CA4-E741-B0FD-9B1A638202DC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158693" y="1891870"/>
            <a:ext cx="3460347" cy="4287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6C57237-2094-6B43-BCD2-663764AB8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4E99DD-C31E-EF44-AC98-A7222BE0E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11058861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6228413-074D-A342-955E-70A45C13BC9F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59398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53150126-784E-B24F-8492-C85EA9E3A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398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933204F-63DD-6C40-870D-0DDA7D1DBE4C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347627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F54F59A0-9748-E141-9436-2DDEB419F8E6}"/>
              </a:ext>
            </a:extLst>
          </p:cNvPr>
          <p:cNvSpPr>
            <a:spLocks noGrp="1"/>
          </p:cNvSpPr>
          <p:nvPr>
            <p:ph sz="half" idx="28"/>
          </p:nvPr>
        </p:nvSpPr>
        <p:spPr>
          <a:xfrm>
            <a:off x="4347627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1A731DA-E764-3F49-A4C3-6F7E2F1491E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166001" y="1891868"/>
            <a:ext cx="3455952" cy="525237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>
                <a:latin typeface="Root Sans 9" pitchFamily="2" charset="77"/>
              </a:defRPr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7D0189B4-2E5D-AE45-9A70-9C7B07A43156}"/>
              </a:ext>
            </a:extLst>
          </p:cNvPr>
          <p:cNvSpPr>
            <a:spLocks noGrp="1"/>
          </p:cNvSpPr>
          <p:nvPr>
            <p:ph sz="half" idx="30"/>
          </p:nvPr>
        </p:nvSpPr>
        <p:spPr>
          <a:xfrm>
            <a:off x="8166001" y="2417105"/>
            <a:ext cx="3455952" cy="36824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0236168-D9FC-C341-93CF-10FBE53E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6"/>
            <a:ext cx="5834773" cy="99740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500">
                <a:solidFill>
                  <a:srgbClr val="1D1D2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E1CAA4-526D-E540-A832-0D0F26F814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6DCE90D-E565-D740-B84B-E94E6F952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9397" y="1891869"/>
            <a:ext cx="5834776" cy="42875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D9ADD02-75A9-7145-A93C-A05D17A3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FB34466-7531-7243-A1BB-1B3AA045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D9402-E2C2-284C-9750-4B1F252046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2759" y="0"/>
            <a:ext cx="4636154" cy="618013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3601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6_Blank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67DE-86FC-634A-9018-19D98F8BD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DF8322-0E26-4B4C-98A9-45811E6BD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E3F21585-6532-714C-BC96-92C20F065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0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7_Blank_2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785F4-D343-8942-B4FD-F91172E235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D969D5-E0CF-3145-858A-A672C6ADF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BB39F5C2-BCC5-144F-98B8-828CBB0691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73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_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37D3E4B-7F3D-674F-95AC-444BBA35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A7534C-B718-C541-9AE9-58B3639CC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D0941-DFE3-864C-AFB2-8D5388088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98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Title Slide_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28303BA-72C7-8841-9E41-E126159A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52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FB337A-1EC6-5647-A6D8-73B1FB58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452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rgbClr val="1D1D2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9725F2-71BF-3640-8EFC-84F024314D89}"/>
              </a:ext>
            </a:extLst>
          </p:cNvPr>
          <p:cNvCxnSpPr>
            <a:cxnSpLocks/>
          </p:cNvCxnSpPr>
          <p:nvPr userDrawn="1"/>
        </p:nvCxnSpPr>
        <p:spPr>
          <a:xfrm>
            <a:off x="5056912" y="-70007"/>
            <a:ext cx="7232781" cy="6069025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ABC09E-142C-FF44-A7D8-9EE25CD3ECD6}"/>
              </a:ext>
            </a:extLst>
          </p:cNvPr>
          <p:cNvCxnSpPr>
            <a:cxnSpLocks/>
          </p:cNvCxnSpPr>
          <p:nvPr userDrawn="1"/>
        </p:nvCxnSpPr>
        <p:spPr>
          <a:xfrm flipH="1">
            <a:off x="7689276" y="1537855"/>
            <a:ext cx="4572381" cy="5449152"/>
          </a:xfrm>
          <a:prstGeom prst="line">
            <a:avLst/>
          </a:prstGeom>
          <a:ln>
            <a:solidFill>
              <a:srgbClr val="1D1D21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0FE089-C939-1146-92D3-DBCC5BE23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37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Title Slide_3">
    <p:bg>
      <p:bgPr>
        <a:solidFill>
          <a:srgbClr val="FF5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4017E-365B-9842-8959-DC55370CC490}"/>
              </a:ext>
            </a:extLst>
          </p:cNvPr>
          <p:cNvCxnSpPr>
            <a:cxnSpLocks/>
          </p:cNvCxnSpPr>
          <p:nvPr userDrawn="1"/>
        </p:nvCxnSpPr>
        <p:spPr>
          <a:xfrm>
            <a:off x="5070765" y="-58381"/>
            <a:ext cx="7218219" cy="6056804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E0F0C5-EAB9-AA43-AC96-4E4594CCEB3C}"/>
              </a:ext>
            </a:extLst>
          </p:cNvPr>
          <p:cNvCxnSpPr>
            <a:cxnSpLocks/>
          </p:cNvCxnSpPr>
          <p:nvPr userDrawn="1"/>
        </p:nvCxnSpPr>
        <p:spPr>
          <a:xfrm flipH="1">
            <a:off x="7744693" y="1505287"/>
            <a:ext cx="4544291" cy="5415676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247EF2EF-0355-4F41-885C-09292B93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1709744"/>
            <a:ext cx="11055096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281272A-75D1-2047-8AC1-730C92AB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99" y="4589469"/>
            <a:ext cx="11055096" cy="114541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117D3-CFAA-4345-AA07-A9715B944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75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Title 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B71261-E4E7-994D-873F-30B56F1AC3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724" y="2415813"/>
            <a:ext cx="7364897" cy="1890126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slide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0C45BCB-F4B9-6745-A41B-0652E8EC1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724" y="4305945"/>
            <a:ext cx="7364897" cy="1130541"/>
          </a:xfrm>
        </p:spPr>
        <p:txBody>
          <a:bodyPr/>
          <a:lstStyle>
            <a:lvl1pPr marL="0" indent="0" algn="l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AEAC3-4827-AE45-AAC2-C912AA6237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144" y="-9144"/>
            <a:ext cx="1956429" cy="1956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1D15DD-2314-4E44-AF02-9F2F66B2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981" y="377284"/>
            <a:ext cx="1331517" cy="5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0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Statement Slide_1">
    <p:bg>
      <p:bgPr>
        <a:solidFill>
          <a:srgbClr val="1D1D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4628AB-6FEB-CB4C-8F7B-D4D365274D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12286"/>
            <a:ext cx="1812264" cy="43840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69872DD-FA68-2741-9538-45EB74D2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3FAA79-8A17-354C-A0B1-5FC73FE42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58250D48-7EED-B245-8106-18405B6DB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68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Statement Slide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641FA8-BAF3-0548-BC65-FBEB0D217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5B675D-81A0-6145-8403-8F629D24B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585C07-D806-F04B-B558-6DC3C036C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bg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90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Statement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E160CA-EC83-C441-95E3-08E79BCFD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1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ED8A04-29FC-644D-8950-D554D273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99" y="514491"/>
            <a:ext cx="11058860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6000" b="1" i="0">
                <a:solidFill>
                  <a:schemeClr val="tx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04E7F0-4E28-044E-BD51-E4E367D5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9A78B8F2-EC78-0244-A8C8-7827914D7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1D1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3DE7F3F2-A57F-C34B-81FE-E1C284CAEB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175"/>
            <a:ext cx="4966172" cy="532765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69C3A4-7882-D34A-89CC-520567E2C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69E5A25-C458-4345-9D08-256EFBCA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EAA3E742-7E3E-9C44-94F2-1B8FF3C9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5801469-0CEE-2A4C-A405-84D50BB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Statement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20B6-2CE8-364C-B05E-2F5AB9EB6459}"/>
              </a:ext>
            </a:extLst>
          </p:cNvPr>
          <p:cNvSpPr/>
          <p:nvPr userDrawn="1"/>
        </p:nvSpPr>
        <p:spPr>
          <a:xfrm>
            <a:off x="5" y="0"/>
            <a:ext cx="6092687" cy="6858000"/>
          </a:xfrm>
          <a:prstGeom prst="rect">
            <a:avLst/>
          </a:prstGeom>
          <a:solidFill>
            <a:srgbClr val="FF57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E40B-4001-674F-A075-040C0F6A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765313"/>
            <a:ext cx="4948517" cy="532737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000" b="1" i="0">
                <a:solidFill>
                  <a:schemeClr val="bg1"/>
                </a:solidFill>
                <a:latin typeface="Root Sans 9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C65583D-4226-A54F-A5E6-65B5738EC5C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52087" y="765313"/>
            <a:ext cx="4966172" cy="532765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58F7D-EBF6-154B-A123-A9A30CDC9C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9530" y="6307700"/>
            <a:ext cx="1812264" cy="438405"/>
          </a:xfrm>
          <a:prstGeom prst="rect">
            <a:avLst/>
          </a:prstGeom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E8AB271-317F-614C-A39E-983EE8D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1210442-B9E2-5D48-8424-BC0B2D65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6459" y="6356356"/>
            <a:ext cx="43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9AF9194-030F-2C4B-9D6D-B08CF65C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400" y="1825625"/>
            <a:ext cx="11058861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21F11C-22B5-964D-9A0B-380764BA3A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6459" y="6356356"/>
            <a:ext cx="43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fld id="{7DE5688D-B8E2-8846-97F6-8E39DE1D73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7">
            <a:extLst>
              <a:ext uri="{FF2B5EF4-FFF2-40B4-BE49-F238E27FC236}">
                <a16:creationId xmlns:a16="http://schemas.microsoft.com/office/drawing/2014/main" id="{15649B5E-D485-4547-8D19-6FAEBE22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00" y="365129"/>
            <a:ext cx="11058861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239A41C-C831-074D-B81F-1D1781653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82759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Root Sans 3 Ligh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3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3" r:id="rId3"/>
    <p:sldLayoutId id="2147483649" r:id="rId4"/>
    <p:sldLayoutId id="2147483651" r:id="rId5"/>
    <p:sldLayoutId id="2147483650" r:id="rId6"/>
    <p:sldLayoutId id="2147483652" r:id="rId7"/>
    <p:sldLayoutId id="2147483657" r:id="rId8"/>
    <p:sldLayoutId id="2147483656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76" r:id="rId15"/>
    <p:sldLayoutId id="2147483675" r:id="rId16"/>
    <p:sldLayoutId id="2147483673" r:id="rId17"/>
    <p:sldLayoutId id="214748367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oot Sans 9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Root Sans 5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engineering/" TargetMode="External"/><Relationship Id="rId2" Type="http://schemas.openxmlformats.org/officeDocument/2006/relationships/hyperlink" Target="https://www.joinroot.com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trello.com/" TargetMode="External"/><Relationship Id="rId4" Type="http://schemas.openxmlformats.org/officeDocument/2006/relationships/hyperlink" Target="https://www.ansibl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jkwuc8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4D43-AFF8-E74C-9BA0-A7C73AF3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24" y="2010469"/>
            <a:ext cx="7364897" cy="2295470"/>
          </a:xfrm>
        </p:spPr>
        <p:txBody>
          <a:bodyPr>
            <a:normAutofit fontScale="90000"/>
          </a:bodyPr>
          <a:lstStyle/>
          <a:p>
            <a:r>
              <a:rPr lang="en-US" dirty="0"/>
              <a:t>Onboard new hires to contributing team members FAST!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928C-96EB-F34A-918C-87E16D81C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50615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86ABE-5E34-7745-ACE8-8446BC88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F8C04-EA70-F34A-904D-308D97924D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Meet Root Insurance</a:t>
            </a:r>
          </a:p>
          <a:p>
            <a:r>
              <a:rPr lang="en-US" dirty="0"/>
              <a:t>How not to onboard…</a:t>
            </a:r>
          </a:p>
          <a:p>
            <a:r>
              <a:rPr lang="en-US" dirty="0"/>
              <a:t>The Root Way…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E14E8-1706-8B4C-AD35-1236BA6A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A21B2-E855-9448-B711-867AFF07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59F50A-5273-764B-86F2-2F5B263F4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0A4383-596E-E74E-BCB6-BB57386661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52087" y="4008825"/>
            <a:ext cx="4966172" cy="20841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No need to write down or</a:t>
            </a:r>
            <a:br>
              <a:rPr lang="en-US" sz="2400" dirty="0"/>
            </a:br>
            <a:r>
              <a:rPr lang="en-US" sz="2400" dirty="0"/>
              <a:t>take pics of slide deck content</a:t>
            </a:r>
          </a:p>
          <a:p>
            <a:pPr marL="0" indent="0" algn="ctr">
              <a:buNone/>
            </a:pPr>
            <a:r>
              <a:rPr lang="en-US" sz="2400" dirty="0"/>
              <a:t>Presentation: https://</a:t>
            </a:r>
            <a:r>
              <a:rPr lang="en-US" sz="2400" dirty="0" err="1"/>
              <a:t>goo.gl</a:t>
            </a:r>
            <a:r>
              <a:rPr lang="en-US" sz="2400" dirty="0"/>
              <a:t>/D223VE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A8A41-9895-C441-8EDA-D107CABC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54462-81FF-7843-A259-81EC701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E0732057-1F87-8C4A-B4A9-6499762D1F7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739" y="765038"/>
            <a:ext cx="2290867" cy="22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1683BB-9707-CD45-BAA6-997F09EE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FE17E4-C285-CB4B-B22E-7C694983D50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Fitch, Root Insurance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8AC54-035F-AA45-80BB-243906F8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F28A5-C012-D94F-B05D-4F239AE1DA6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5CE7-A4F6-2646-AACD-2D024F72D1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3A218-4E82-0444-92E8-6E040F48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B4FA4E-251B-9345-92B3-F8576725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0ACD7A-2CF2-1545-B18A-73AC1DB62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DB0DF-10D4-234E-9B0F-E42284E74D9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59400" y="654009"/>
            <a:ext cx="11058861" cy="55193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How not to onboard…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D8E4F-7C49-C540-A9F0-EBF48186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035C6-8C17-9E41-B8F7-283555B203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E9BC-73AA-AC41-8ECA-B78DEF69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Root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296AF-3228-1548-8AE4-E47FAAE4685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Onboarding Trello board for manager and new engineer</a:t>
            </a:r>
          </a:p>
          <a:p>
            <a:r>
              <a:rPr lang="en-US" dirty="0"/>
              <a:t>Uniform hardware and dev box setup</a:t>
            </a:r>
          </a:p>
          <a:p>
            <a:r>
              <a:rPr lang="en-US" dirty="0"/>
              <a:t>Pair programming with experienced engineer to deliver first feature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2990A-7B0F-3D44-90BE-A99FAD3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05480-4D22-E943-86F3-CBD16B3375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8C52FD-2538-5B46-BBF9-C8A76016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2A7110-64BC-6948-887C-3452D1A072C5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https://www.joinroot.com</a:t>
            </a:r>
            <a:endParaRPr lang="en-US" dirty="0"/>
          </a:p>
          <a:p>
            <a:r>
              <a:rPr lang="en-US" dirty="0">
                <a:hlinkClick r:id="rId3"/>
              </a:rPr>
              <a:t>https://root.engineering</a:t>
            </a:r>
            <a:endParaRPr lang="en-US" dirty="0"/>
          </a:p>
          <a:p>
            <a:r>
              <a:rPr lang="en-US" dirty="0">
                <a:hlinkClick r:id="rId4"/>
              </a:rPr>
              <a:t>https://www.ansible.com</a:t>
            </a:r>
            <a:endParaRPr lang="en-US" dirty="0"/>
          </a:p>
          <a:p>
            <a:r>
              <a:rPr lang="en-US" dirty="0">
                <a:hlinkClick r:id="rId5"/>
              </a:rPr>
              <a:t>https://trello.com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94378E-C640-624F-B8CF-7DBD17D0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80106-7F8D-A64C-A71B-886CF2A943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2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D9BA-A02A-E849-AC97-64D1CAE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2BA00-E844-E34B-92F3-5BC5F5FB0AD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keith.wedinger@icloud.com</a:t>
            </a:r>
            <a:endParaRPr lang="en-US" dirty="0"/>
          </a:p>
          <a:p>
            <a:r>
              <a:rPr lang="en-US" dirty="0"/>
              <a:t>Twitter: @jkwuc89</a:t>
            </a:r>
          </a:p>
          <a:p>
            <a:r>
              <a:rPr lang="en-US" dirty="0"/>
              <a:t>Blog: </a:t>
            </a:r>
            <a:r>
              <a:rPr lang="en-US" dirty="0">
                <a:hlinkClick r:id="rId2"/>
              </a:rPr>
              <a:t>https://jkwuc89.github.io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https://www.linkedin.com/in/kwedinger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4"/>
              </a:rPr>
              <a:t>https://github.com/jkwuc89</a:t>
            </a:r>
            <a:endParaRPr lang="en-US" dirty="0"/>
          </a:p>
          <a:p>
            <a:r>
              <a:rPr lang="en-US" dirty="0"/>
              <a:t>Untapped (for craft beer folks 🍺): jkwuc89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3600" b="1" dirty="0"/>
              <a:t>THANK YOU FOR ATTENDING!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9B23B-BE0A-6642-996C-30F56BB0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D8C00-B62F-674E-BECA-95DDF14426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E5688D-B8E2-8846-97F6-8E39DE1D73D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09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oot Colors">
      <a:dk1>
        <a:srgbClr val="000000"/>
      </a:dk1>
      <a:lt1>
        <a:srgbClr val="FEFFFF"/>
      </a:lt1>
      <a:dk2>
        <a:srgbClr val="000000"/>
      </a:dk2>
      <a:lt2>
        <a:srgbClr val="FEFFFF"/>
      </a:lt2>
      <a:accent1>
        <a:srgbClr val="A9A9A9"/>
      </a:accent1>
      <a:accent2>
        <a:srgbClr val="FF5715"/>
      </a:accent2>
      <a:accent3>
        <a:srgbClr val="1D1D20"/>
      </a:accent3>
      <a:accent4>
        <a:srgbClr val="108BE5"/>
      </a:accent4>
      <a:accent5>
        <a:srgbClr val="02A678"/>
      </a:accent5>
      <a:accent6>
        <a:srgbClr val="FFCD00"/>
      </a:accent6>
      <a:hlink>
        <a:srgbClr val="FE5717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Widescreen_LightMode_Sept 2019" id="{4FD67BFE-9582-564B-990F-CE3A671EB9A9}" vid="{8B8378CA-43F1-A345-951C-DDE851EC8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242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Root Sans 3 Light</vt:lpstr>
      <vt:lpstr>Root Sans 5</vt:lpstr>
      <vt:lpstr>Root Sans 9</vt:lpstr>
      <vt:lpstr>Office Theme</vt:lpstr>
      <vt:lpstr>Onboard new hires to contributing team members FAST!</vt:lpstr>
      <vt:lpstr>Agenda</vt:lpstr>
      <vt:lpstr>Before we get started…</vt:lpstr>
      <vt:lpstr>Introduction</vt:lpstr>
      <vt:lpstr>PowerPoint Presentation</vt:lpstr>
      <vt:lpstr>PowerPoint Presentation</vt:lpstr>
      <vt:lpstr>The Root Way…</vt:lpstr>
      <vt:lpstr>Links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Onboard new hires to contributing team members FAST!</dc:title>
  <dc:creator>KEITH WEDINGER</dc:creator>
  <cp:lastModifiedBy>KEITH WEDINGER</cp:lastModifiedBy>
  <cp:revision>15</cp:revision>
  <dcterms:created xsi:type="dcterms:W3CDTF">2019-10-23T13:22:18Z</dcterms:created>
  <dcterms:modified xsi:type="dcterms:W3CDTF">2019-10-29T11:50:34Z</dcterms:modified>
</cp:coreProperties>
</file>