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4" r:id="rId3"/>
    <p:sldId id="257" r:id="rId4"/>
    <p:sldId id="266" r:id="rId5"/>
    <p:sldId id="258" r:id="rId6"/>
    <p:sldId id="259" r:id="rId7"/>
    <p:sldId id="272" r:id="rId8"/>
    <p:sldId id="261" r:id="rId9"/>
    <p:sldId id="262" r:id="rId10"/>
    <p:sldId id="265" r:id="rId11"/>
    <p:sldId id="273" r:id="rId12"/>
    <p:sldId id="270" r:id="rId13"/>
    <p:sldId id="271" r:id="rId14"/>
    <p:sldId id="269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209" autoAdjust="0"/>
    <p:restoredTop sz="94474" autoAdjust="0"/>
  </p:normalViewPr>
  <p:slideViewPr>
    <p:cSldViewPr snapToGrid="0" snapToObjects="1">
      <p:cViewPr varScale="1">
        <p:scale>
          <a:sx n="128" d="100"/>
          <a:sy n="128" d="100"/>
        </p:scale>
        <p:origin x="168" y="5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6/18/18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HackerRankTest</a:t>
            </a:r>
            <a:r>
              <a:rPr lang="en-US" dirty="0"/>
              <a:t> project for Java compatibility demo</a:t>
            </a:r>
          </a:p>
          <a:p>
            <a:r>
              <a:rPr lang="en-US" dirty="0"/>
              <a:t>Use </a:t>
            </a:r>
            <a:r>
              <a:rPr lang="en-US" dirty="0" err="1"/>
              <a:t>VideoGame</a:t>
            </a:r>
            <a:r>
              <a:rPr lang="en-US" dirty="0"/>
              <a:t> source in </a:t>
            </a:r>
            <a:r>
              <a:rPr lang="en-US" dirty="0" err="1"/>
              <a:t>tasktracker</a:t>
            </a:r>
            <a:r>
              <a:rPr lang="en-US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6356" y="2064771"/>
            <a:ext cx="6400800" cy="192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5AF0-5E41-B042-958C-1721F105CD05}" type="datetime1">
              <a:rPr lang="en-US" smtClean="0"/>
              <a:t>6/18/18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1030147"/>
            <a:ext cx="1978755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030" y="1030147"/>
            <a:ext cx="7229722" cy="4780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/>
          <a:p>
            <a:fld id="{66FD81AA-1FF7-F44E-9A25-A2825881B37B}" type="datetime1">
              <a:rPr lang="en-US" smtClean="0"/>
              <a:t>6/18/18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3" y="1460501"/>
            <a:ext cx="9034069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325" y="823731"/>
            <a:ext cx="1163134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13AB-6C81-BB44-8D40-AE3E8FBDBEA8}" type="datetime1">
              <a:rPr lang="en-US" smtClean="0"/>
              <a:t>6/18/18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2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563" y="1284923"/>
            <a:ext cx="5704370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CAF2-4F7E-9045-BC0E-90443DC223CE}" type="datetime1">
              <a:rPr lang="en-US" smtClean="0"/>
              <a:t>6/18/18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5713685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64" y="1924612"/>
            <a:ext cx="5703444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710" y="1367441"/>
            <a:ext cx="5728748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710" y="1924612"/>
            <a:ext cx="5728748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E6F9-CE5C-E349-B049-03D39CC2B63C}" type="datetime1">
              <a:rPr lang="en-US" smtClean="0"/>
              <a:t>6/18/18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F7AE-3571-4242-BA7B-AD04F7748B8F}" type="datetime1">
              <a:rPr lang="en-US" smtClean="0"/>
              <a:t>6/18/18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66FFE1-3721-EF4B-889E-E42A6B33304C}" type="datetime1">
              <a:rPr lang="en-US" smtClean="0"/>
              <a:t>6/18/18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2" y="856527"/>
            <a:ext cx="4119514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3813" y="4136994"/>
            <a:ext cx="4397233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930" y="693795"/>
            <a:ext cx="4478331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420260" y="-36576"/>
            <a:ext cx="13239661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1198" y="2796171"/>
            <a:ext cx="4399618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B2A5-1A35-3740-B238-3D8D1F515C37}" type="datetime1">
              <a:rPr lang="en-US" smtClean="0"/>
              <a:t>6/18/18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1801" y="6365877"/>
            <a:ext cx="1168400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B40B-DE00-824C-8C47-6379AD442C2A}" type="datetime1">
              <a:rPr lang="en-US" smtClean="0"/>
              <a:t>6/18/18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76" r:id="rId4"/>
    <p:sldLayoutId id="2147483767" r:id="rId5"/>
    <p:sldLayoutId id="2147483768" r:id="rId6"/>
    <p:sldLayoutId id="2147483775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cli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MwSrkA" TargetMode="External"/><Relationship Id="rId5" Type="http://schemas.openxmlformats.org/officeDocument/2006/relationships/hyperlink" Target="http://sdkman.io/" TargetMode="External"/><Relationship Id="rId4" Type="http://schemas.openxmlformats.org/officeDocument/2006/relationships/hyperlink" Target="https://www.getpostman.com/app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lambda/" TargetMode="External"/><Relationship Id="rId3" Type="http://schemas.openxmlformats.org/officeDocument/2006/relationships/hyperlink" Target="https://github.com/jkwuc89/kotlinawslambda" TargetMode="External"/><Relationship Id="rId7" Type="http://schemas.openxmlformats.org/officeDocument/2006/relationships/hyperlink" Target="https://maven.apache.org/" TargetMode="External"/><Relationship Id="rId2" Type="http://schemas.openxmlformats.org/officeDocument/2006/relationships/hyperlink" Target="https://goo.gl/EHfTEC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dle.org/" TargetMode="External"/><Relationship Id="rId11" Type="http://schemas.openxmlformats.org/officeDocument/2006/relationships/hyperlink" Target="https://docs.aws.amazon.com/lambda/latest/dg/java-create-jar-pkg-maven-no-ide.html" TargetMode="External"/><Relationship Id="rId5" Type="http://schemas.openxmlformats.org/officeDocument/2006/relationships/hyperlink" Target="https://try.kotlinlang.org/" TargetMode="External"/><Relationship Id="rId10" Type="http://schemas.openxmlformats.org/officeDocument/2006/relationships/hyperlink" Target="https://docs.aws.amazon.com/lambda/latest/dg/java-handler-using-predefined-interfaces.html" TargetMode="External"/><Relationship Id="rId4" Type="http://schemas.openxmlformats.org/officeDocument/2006/relationships/hyperlink" Target="https://github.com/jkwuc89/tasktracker" TargetMode="External"/><Relationship Id="rId9" Type="http://schemas.openxmlformats.org/officeDocument/2006/relationships/hyperlink" Target="https://docs.aws.amazon.com/lambda/latest/dg/java-programming-model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kwuc89/tasktracker" TargetMode="External"/><Relationship Id="rId5" Type="http://schemas.openxmlformats.org/officeDocument/2006/relationships/hyperlink" Target="https://goo.gl/DQ7cEU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EHfTEC" TargetMode="External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wuc89/kotlinawslambda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improving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kotlinx.serializati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blog/2017/01/04/introducing-kotlin-support-in-spring-framework-5-0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ventofcod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5685183"/>
            <a:ext cx="9282753" cy="894439"/>
          </a:xfrm>
        </p:spPr>
        <p:txBody>
          <a:bodyPr>
            <a:normAutofit/>
          </a:bodyPr>
          <a:lstStyle/>
          <a:p>
            <a:r>
              <a:rPr lang="en-US" sz="1800" dirty="0"/>
              <a:t>Keith Wedinger</a:t>
            </a:r>
          </a:p>
          <a:p>
            <a:r>
              <a:rPr lang="en-US" sz="1800" dirty="0"/>
              <a:t>Technical Director, Improving Columbus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4402" y="5020272"/>
            <a:ext cx="9282753" cy="557036"/>
          </a:xfrm>
        </p:spPr>
        <p:txBody>
          <a:bodyPr/>
          <a:lstStyle/>
          <a:p>
            <a:r>
              <a:rPr lang="en-US" dirty="0"/>
              <a:t>AWS Java Lambda Functions with Kotlin</a:t>
            </a:r>
          </a:p>
        </p:txBody>
      </p:sp>
    </p:spTree>
    <p:extLst>
      <p:ext uri="{BB962C8B-B14F-4D97-AF65-F5344CB8AC3E}">
        <p14:creationId xmlns:p14="http://schemas.microsoft.com/office/powerpoint/2010/main" val="9185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743A-6C42-8644-AA7A-4FE77DBC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6633-5D07-9B44-AD8F-EED4A2BC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" indent="0">
              <a:buNone/>
            </a:pPr>
            <a:r>
              <a:rPr lang="en-US" sz="2000" dirty="0"/>
              <a:t>First, some prerequisites, recommendations and tips</a:t>
            </a:r>
          </a:p>
          <a:p>
            <a:r>
              <a:rPr lang="en-US" sz="2000" dirty="0"/>
              <a:t>Install </a:t>
            </a:r>
            <a:r>
              <a:rPr lang="en-US" sz="2000" b="1" dirty="0"/>
              <a:t>AWS CLI</a:t>
            </a:r>
          </a:p>
          <a:p>
            <a:pPr lvl="1"/>
            <a:r>
              <a:rPr lang="en-US" sz="1850" dirty="0">
                <a:hlinkClick r:id="rId3"/>
              </a:rPr>
              <a:t>https://aws.amazon.com/cli/</a:t>
            </a:r>
            <a:endParaRPr lang="en-US" sz="1850" dirty="0"/>
          </a:p>
          <a:p>
            <a:pPr lvl="2"/>
            <a:r>
              <a:rPr lang="en-US" sz="1700" dirty="0"/>
              <a:t>Windows version uses Windows installer</a:t>
            </a:r>
          </a:p>
          <a:p>
            <a:pPr lvl="2"/>
            <a:r>
              <a:rPr lang="en-US" sz="1700" dirty="0"/>
              <a:t>Mac OS version requires Python and pip (use pip3 if using Python 3)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Postman</a:t>
            </a:r>
            <a:r>
              <a:rPr lang="en-US" sz="2000" dirty="0"/>
              <a:t> for REST API testing</a:t>
            </a:r>
          </a:p>
          <a:p>
            <a:pPr lvl="1"/>
            <a:r>
              <a:rPr lang="en-US" sz="1850" dirty="0">
                <a:hlinkClick r:id="rId4"/>
              </a:rPr>
              <a:t>https://www.getpostman.com/apps</a:t>
            </a:r>
            <a:endParaRPr lang="en-US" sz="1850" dirty="0"/>
          </a:p>
          <a:p>
            <a:r>
              <a:rPr lang="en-US" sz="2000" dirty="0"/>
              <a:t>Use </a:t>
            </a:r>
            <a:r>
              <a:rPr lang="en-US" sz="2000" b="1" dirty="0" err="1"/>
              <a:t>sdkman</a:t>
            </a:r>
            <a:r>
              <a:rPr lang="en-US" sz="2000" dirty="0"/>
              <a:t> to manage and use multiple </a:t>
            </a:r>
            <a:r>
              <a:rPr lang="en-US" sz="2000" dirty="0" err="1"/>
              <a:t>gradle</a:t>
            </a:r>
            <a:r>
              <a:rPr lang="en-US" sz="2000" dirty="0"/>
              <a:t> / </a:t>
            </a:r>
            <a:r>
              <a:rPr lang="en-US" sz="2000" dirty="0" err="1"/>
              <a:t>kotlin</a:t>
            </a:r>
            <a:r>
              <a:rPr lang="en-US" sz="2000" dirty="0"/>
              <a:t> / maven versions</a:t>
            </a:r>
          </a:p>
          <a:p>
            <a:pPr lvl="1"/>
            <a:r>
              <a:rPr lang="en-US" sz="1800" dirty="0">
                <a:hlinkClick r:id="rId5"/>
              </a:rPr>
              <a:t>http://sdkman.io</a:t>
            </a:r>
            <a:endParaRPr lang="en-US" sz="1800" dirty="0"/>
          </a:p>
          <a:p>
            <a:r>
              <a:rPr lang="en-US" sz="2000" dirty="0"/>
              <a:t>Use </a:t>
            </a:r>
            <a:r>
              <a:rPr lang="en-US" sz="2000" dirty="0" err="1"/>
              <a:t>gradle</a:t>
            </a:r>
            <a:r>
              <a:rPr lang="en-US" sz="2000" dirty="0"/>
              <a:t> wrapper inside Gradle based projects (demo soon)</a:t>
            </a:r>
          </a:p>
          <a:p>
            <a:r>
              <a:rPr lang="en-US" sz="2000" dirty="0"/>
              <a:t>Install a clipboard manager</a:t>
            </a:r>
          </a:p>
          <a:p>
            <a:pPr lvl="1"/>
            <a:r>
              <a:rPr lang="en-US" sz="1800" dirty="0"/>
              <a:t>I like </a:t>
            </a:r>
            <a:r>
              <a:rPr lang="en-US" sz="1800" b="1" dirty="0" err="1"/>
              <a:t>Copy’em</a:t>
            </a:r>
            <a:r>
              <a:rPr lang="en-US" sz="1800" b="1" dirty="0"/>
              <a:t> Paste </a:t>
            </a:r>
            <a:r>
              <a:rPr lang="en-US" sz="1800" dirty="0"/>
              <a:t>- </a:t>
            </a:r>
            <a:r>
              <a:rPr lang="en-US" sz="1800" dirty="0">
                <a:hlinkClick r:id="rId6"/>
              </a:rPr>
              <a:t>https://goo.gl/MwSrkA</a:t>
            </a:r>
            <a:endParaRPr lang="en-US" sz="18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7FC29D-DE93-D640-8034-41978FD492C6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5634-CB80-2D45-A34C-24C66E61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600"/>
              <a:t>AWS Java Lambda Functions with Kotlin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A060-3F57-694F-9B42-08335B86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z="1600" smtClean="0"/>
              <a:pPr algn="l"/>
              <a:t>10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645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E4B9-8E19-3043-BE27-4533F815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52BF-883C-E14F-8DFA-B2B8A11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335" indent="-342900">
              <a:buFont typeface="+mj-lt"/>
              <a:buAutoNum type="arabicPeriod"/>
            </a:pPr>
            <a:r>
              <a:rPr lang="en-US" dirty="0"/>
              <a:t>Implement the function using the predefined AWS Lambda core interface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Build the deployment package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Create a new AWS lambda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Upload the deployment package to AWS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Test the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BONUS: Configure and execute REST API wrapper for the lambda function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F7ABB60-3B3D-944C-A328-DF8FC18E8B8D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2E5F1-A975-4A42-9225-C5970192F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941A6-D874-8146-BF12-DA0AC419B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5F0-355A-C845-A929-8F23CA8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67B1-D15E-A444-907D-026A0468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do this! (demo / code walkthrough)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C62F3A-88F1-D643-B02B-D37CFE56569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AF1F-311D-7543-9D16-E7D194E26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D4419-596C-4243-A369-0800DBC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10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F82-0D62-FF4F-A850-9372C7C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6424-1019-BB43-86AA-8BD2FD87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591" y="1460501"/>
            <a:ext cx="10062296" cy="4486429"/>
          </a:xfrm>
        </p:spPr>
        <p:txBody>
          <a:bodyPr>
            <a:normAutofit/>
          </a:bodyPr>
          <a:lstStyle/>
          <a:p>
            <a:r>
              <a:rPr lang="en-US" sz="1600" dirty="0"/>
              <a:t>This Presentation: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https://goo.gl/EHfTEC</a:t>
            </a:r>
            <a:endParaRPr lang="en-US" sz="1600" dirty="0"/>
          </a:p>
          <a:p>
            <a:r>
              <a:rPr lang="en-US" sz="1600" dirty="0" err="1"/>
              <a:t>Github</a:t>
            </a:r>
            <a:r>
              <a:rPr lang="en-US" sz="1600" dirty="0"/>
              <a:t> repositories:</a:t>
            </a:r>
          </a:p>
          <a:p>
            <a:pPr lvl="1"/>
            <a:r>
              <a:rPr lang="en-US" sz="1450" dirty="0"/>
              <a:t>Lambda Function: </a:t>
            </a:r>
            <a:r>
              <a:rPr lang="en-US" sz="1450" dirty="0">
                <a:hlinkClick r:id="rId3"/>
              </a:rPr>
              <a:t>https://github.com/jkwuc89/kotlinawslambda</a:t>
            </a:r>
            <a:endParaRPr lang="en-US" sz="1450" dirty="0"/>
          </a:p>
          <a:p>
            <a:pPr lvl="1"/>
            <a:r>
              <a:rPr lang="en-US" sz="1450" dirty="0" err="1"/>
              <a:t>TaskTracker</a:t>
            </a:r>
            <a:r>
              <a:rPr lang="en-US" sz="1450" dirty="0"/>
              <a:t>: </a:t>
            </a:r>
            <a:r>
              <a:rPr lang="en-US" sz="1450" dirty="0">
                <a:hlinkClick r:id="rId4"/>
              </a:rPr>
              <a:t>https://github.com/jkwuc89/tasktracker</a:t>
            </a:r>
            <a:endParaRPr lang="en-US" sz="1450" dirty="0"/>
          </a:p>
          <a:p>
            <a:r>
              <a:rPr lang="en-US" sz="1600" dirty="0"/>
              <a:t>Try Kotlin: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https://try.kotlinlang.org</a:t>
            </a:r>
            <a:endParaRPr lang="en-US" sz="1600" dirty="0"/>
          </a:p>
          <a:p>
            <a:r>
              <a:rPr lang="en-US" sz="1600" dirty="0"/>
              <a:t>Gradle: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https://gradle.org</a:t>
            </a:r>
            <a:endParaRPr lang="en-US" sz="1600" dirty="0"/>
          </a:p>
          <a:p>
            <a:r>
              <a:rPr lang="en-US" sz="1600" dirty="0"/>
              <a:t>Maven: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https://maven.apache.org</a:t>
            </a:r>
            <a:endParaRPr lang="en-US" sz="1600" dirty="0"/>
          </a:p>
          <a:p>
            <a:r>
              <a:rPr lang="en-US" sz="1600" dirty="0"/>
              <a:t>AWS Lambda Function Documentation</a:t>
            </a:r>
            <a:br>
              <a:rPr lang="en-US" sz="1600" dirty="0"/>
            </a:br>
            <a:r>
              <a:rPr lang="en-US" sz="1600" dirty="0">
                <a:hlinkClick r:id="rId8"/>
              </a:rPr>
              <a:t>https://aws.amazon.com/lambda/</a:t>
            </a:r>
            <a:br>
              <a:rPr lang="en-US" sz="1600" dirty="0"/>
            </a:br>
            <a:r>
              <a:rPr lang="en-US" sz="1600" dirty="0">
                <a:hlinkClick r:id="rId9"/>
              </a:rPr>
              <a:t>https://docs.aws.amazon.com/lambda/latest/dg/java-programming-model.html</a:t>
            </a:r>
            <a:br>
              <a:rPr lang="en-US" sz="1600" dirty="0"/>
            </a:br>
            <a:r>
              <a:rPr lang="en-US" sz="1600" dirty="0">
                <a:hlinkClick r:id="rId10"/>
              </a:rPr>
              <a:t>https://docs.aws.amazon.com/lambda/latest/dg/java-handler-using-predefined-interfaces.html</a:t>
            </a:r>
            <a:br>
              <a:rPr lang="en-US" sz="1600" dirty="0"/>
            </a:br>
            <a:r>
              <a:rPr lang="en-US" sz="1600" dirty="0">
                <a:hlinkClick r:id="rId11"/>
              </a:rPr>
              <a:t>https://docs.aws.amazon.com/lambda/latest/dg/java-create-jar-pkg-maven-no-ide.html</a:t>
            </a:r>
            <a:endParaRPr lang="en-US" sz="1600" dirty="0"/>
          </a:p>
          <a:p>
            <a:pPr marL="51435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3820C2-B40F-8A4D-A37D-62770F40CA48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C7D0-1E6B-C046-B901-7FA182C5F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61B6-A1A7-C54F-8115-BA421271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339-C805-F149-9761-3970846A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C5C-9019-6D45-A70E-8AE5D4C1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keith.wedinger@improving.com</a:t>
            </a:r>
            <a:endParaRPr lang="en-US" sz="2000" dirty="0"/>
          </a:p>
          <a:p>
            <a:r>
              <a:rPr lang="en-US" sz="2000" dirty="0"/>
              <a:t>Twitter: @jkwuc89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2"/>
              </a:rPr>
              <a:t>https://jkwuc89.github.io</a:t>
            </a:r>
            <a:endParaRPr lang="en-US" sz="2000" dirty="0"/>
          </a:p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https://www.linkedin.com/in/kwedinger</a:t>
            </a:r>
            <a:endParaRPr lang="en-US" sz="2000" dirty="0"/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https://github.com/jkwuc89</a:t>
            </a:r>
            <a:endParaRPr lang="en-US" sz="2000" dirty="0"/>
          </a:p>
          <a:p>
            <a:r>
              <a:rPr lang="en-US" sz="2000" dirty="0"/>
              <a:t>Untapped (for craft beer folks 🍺): jkwuc89</a:t>
            </a:r>
          </a:p>
          <a:p>
            <a:r>
              <a:rPr lang="en-US" sz="2000" dirty="0"/>
              <a:t>This presentation (again): </a:t>
            </a:r>
            <a:r>
              <a:rPr lang="en-US" sz="2000" dirty="0">
                <a:hlinkClick r:id="rId5"/>
              </a:rPr>
              <a:t>https://goo.gl/DQ7cEU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 (again): </a:t>
            </a:r>
            <a:r>
              <a:rPr lang="en-US" sz="2000" dirty="0">
                <a:hlinkClick r:id="rId6"/>
              </a:rPr>
              <a:t>https://github.com/jkwuc89/tasktracker</a:t>
            </a:r>
            <a:endParaRPr lang="en-US" sz="2000" dirty="0"/>
          </a:p>
          <a:p>
            <a:pPr marL="51435" indent="0">
              <a:buNone/>
            </a:pPr>
            <a:endParaRPr lang="en-US" sz="2000" dirty="0"/>
          </a:p>
          <a:p>
            <a:pPr marL="51435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THANK YOU FOR ATTENDING!!</a:t>
            </a:r>
          </a:p>
          <a:p>
            <a:endParaRPr lang="en-US" sz="2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CB2240-6451-6F43-823E-2BFBB12FCF86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1DCA-C888-4F4B-89E9-EFA2A85D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A90E-1164-CB49-BB04-39D0328A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E3EB9-5066-2F4C-A8B2-7C96288A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AC0A9-4FB7-414D-BFA7-B62195B7FD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384AC9-957A-294C-B2F5-1B82B8753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05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A95-BB16-3742-876E-A41F29E7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29A-4023-334B-B984-DFE3844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AWS Lambda Elevator Pitch</a:t>
            </a:r>
          </a:p>
          <a:p>
            <a:r>
              <a:rPr lang="en-US" sz="2400" dirty="0"/>
              <a:t>Why Kotlin?</a:t>
            </a:r>
          </a:p>
          <a:p>
            <a:r>
              <a:rPr lang="en-US" sz="2400" dirty="0"/>
              <a:t>So, how do we do this?</a:t>
            </a:r>
          </a:p>
          <a:p>
            <a:r>
              <a:rPr lang="en-US" sz="2400" dirty="0"/>
              <a:t>Links</a:t>
            </a:r>
          </a:p>
          <a:p>
            <a:r>
              <a:rPr lang="en-US" sz="2400" dirty="0"/>
              <a:t>Questions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C6D470-5992-C345-9DEC-960511667D1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55C1-BF6E-5745-92DF-ADCB7B68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E391-83E3-FF40-992E-18DE009D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28AE-A3E3-764E-9B6A-8217D54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164050-9FAD-6B4B-AF7E-39F24697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567" y="1233152"/>
            <a:ext cx="3340861" cy="3340861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94F5345-2D74-7D49-8027-AF99D65D738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7598-D015-D140-A248-0F4C10D6E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4E07-A14C-CB46-8835-DD36BE322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C3316-0DC7-FE42-8C97-F233651D0BEC}"/>
              </a:ext>
            </a:extLst>
          </p:cNvPr>
          <p:cNvSpPr txBox="1"/>
          <p:nvPr/>
        </p:nvSpPr>
        <p:spPr>
          <a:xfrm>
            <a:off x="289324" y="4772685"/>
            <a:ext cx="1163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need to write down or take pics of slide deck content</a:t>
            </a:r>
          </a:p>
          <a:p>
            <a:pPr algn="ctr"/>
            <a:r>
              <a:rPr lang="en-US" sz="2800" dirty="0"/>
              <a:t>Presentation: </a:t>
            </a:r>
            <a:r>
              <a:rPr lang="en-US" sz="2800" dirty="0">
                <a:hlinkClick r:id="rId3"/>
              </a:rPr>
              <a:t>https://goo.gl/EHfTEC</a:t>
            </a:r>
            <a:endParaRPr lang="en-US" sz="2800" dirty="0"/>
          </a:p>
          <a:p>
            <a:pPr algn="ctr"/>
            <a:r>
              <a:rPr lang="en-US" sz="2800" dirty="0" err="1"/>
              <a:t>Github</a:t>
            </a:r>
            <a:r>
              <a:rPr lang="en-US" sz="2800" dirty="0"/>
              <a:t> repository: </a:t>
            </a:r>
            <a:r>
              <a:rPr lang="en-US" sz="2800" dirty="0">
                <a:hlinkClick r:id="rId4"/>
              </a:rPr>
              <a:t>https://github.com/jkwuc89/kotlinawslambda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086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635-4966-BC4A-84DD-29BFC0E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D2F1-0788-8746-8807-EE55D7B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28+ year career</a:t>
            </a:r>
          </a:p>
          <a:p>
            <a:r>
              <a:rPr lang="en-US" sz="2400" dirty="0"/>
              <a:t>Several development projects for multiple companies</a:t>
            </a:r>
          </a:p>
          <a:p>
            <a:pPr lvl="1"/>
            <a:r>
              <a:rPr lang="en-US" sz="2000" dirty="0"/>
              <a:t>IBM, Lexmark, Diebold, Limited Brands, Sterling Commerce, IBM (again), Leading EDJE, Crown Equipment Corp, Wendy’s, OEC, Improving, Ohio State, Abercrombie &amp; Fitch</a:t>
            </a:r>
          </a:p>
          <a:p>
            <a:r>
              <a:rPr lang="en-US" sz="2400" dirty="0"/>
              <a:t>Enjoy dining, traveling and craft brewery exploration with my wife</a:t>
            </a:r>
          </a:p>
          <a:p>
            <a:r>
              <a:rPr lang="en-US" sz="2400" dirty="0"/>
              <a:t>Who are you?</a:t>
            </a:r>
          </a:p>
          <a:p>
            <a:endParaRPr lang="en-US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7E533F-79B0-1242-B668-3B28772F61F0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2D86-ADF2-A446-92C2-2DE3B2C0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DAA-3C97-BB48-980B-806F5C93A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3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29B8-0887-0E44-94F7-FF3426F4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(Improving)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34A7-7358-3F4D-B766-3F662601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Values: Excellence, Involvement, and Dedication</a:t>
            </a:r>
            <a:r>
              <a:rPr lang="en-US" sz="2000" dirty="0"/>
              <a:t> </a:t>
            </a:r>
          </a:p>
          <a:p>
            <a:r>
              <a:rPr lang="en-US" sz="2000" dirty="0"/>
              <a:t>Complete IT services firm, offering training, consulting, recruiting, and project services</a:t>
            </a:r>
          </a:p>
          <a:p>
            <a:r>
              <a:rPr lang="en-US" sz="2000" dirty="0"/>
              <a:t>Offices in Columbus, Cleveland, Calgary, Minneapolis, Dallas, Houston and College Station</a:t>
            </a:r>
          </a:p>
          <a:p>
            <a:r>
              <a:rPr lang="en-US" sz="2000" dirty="0"/>
              <a:t>Creating a great place to work by </a:t>
            </a:r>
          </a:p>
          <a:p>
            <a:pPr lvl="1"/>
            <a:r>
              <a:rPr lang="en-US" sz="1800" dirty="0"/>
              <a:t>Cultivating an environment that fosters authentic and long term professional relationships </a:t>
            </a:r>
          </a:p>
          <a:p>
            <a:pPr lvl="1"/>
            <a:r>
              <a:rPr lang="en-US" sz="1800" dirty="0"/>
              <a:t>Sharing the success and accomplishments of the company </a:t>
            </a:r>
          </a:p>
          <a:p>
            <a:pPr lvl="1"/>
            <a:r>
              <a:rPr lang="en-US" sz="1800" dirty="0"/>
              <a:t>Promoting open and honest communication </a:t>
            </a:r>
          </a:p>
          <a:p>
            <a:pPr lvl="1"/>
            <a:r>
              <a:rPr lang="en-US" sz="1800" dirty="0"/>
              <a:t>Providing creative ways for each of us to learn and grow</a:t>
            </a:r>
          </a:p>
          <a:p>
            <a:pPr lvl="1"/>
            <a:r>
              <a:rPr lang="en-US" sz="1800" dirty="0"/>
              <a:t>Encouraging a positive atmosphere which is both friendly and fun</a:t>
            </a:r>
          </a:p>
          <a:p>
            <a:r>
              <a:rPr lang="en-US" sz="1950" dirty="0">
                <a:hlinkClick r:id="rId2"/>
              </a:rPr>
              <a:t>http://improving.com</a:t>
            </a:r>
            <a:endParaRPr lang="en-US" sz="1950" dirty="0"/>
          </a:p>
          <a:p>
            <a:pPr marL="51435" indent="0">
              <a:buNone/>
            </a:pPr>
            <a:endParaRPr lang="en-US" sz="195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F9A954-920E-734B-BC6B-DAB19D274AC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DCCD-B733-914A-AB9B-8803BCA8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7A40-2014-2441-9229-6743DB3B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7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D339-1E2E-944A-8563-AA22857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62E8-9121-AB4F-AF9B-2487EDB8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“Serverless” computing…what does this mean?</a:t>
            </a:r>
          </a:p>
          <a:p>
            <a:r>
              <a:rPr lang="en-US" dirty="0"/>
              <a:t>“Run code without thinking about servers”</a:t>
            </a:r>
          </a:p>
          <a:p>
            <a:pPr lvl="1"/>
            <a:r>
              <a:rPr lang="en-US" dirty="0"/>
              <a:t>No servers to provision or manage</a:t>
            </a:r>
          </a:p>
          <a:p>
            <a:pPr lvl="2"/>
            <a:r>
              <a:rPr lang="en-US" dirty="0"/>
              <a:t>Performs all the operational and administrative activities on your behalf</a:t>
            </a:r>
          </a:p>
          <a:p>
            <a:pPr lvl="1"/>
            <a:r>
              <a:rPr lang="en-US" dirty="0"/>
              <a:t>Lambda only runs when triggered</a:t>
            </a:r>
          </a:p>
          <a:p>
            <a:pPr lvl="1"/>
            <a:r>
              <a:rPr lang="en-US" dirty="0"/>
              <a:t>Uses only the compute resources needed</a:t>
            </a:r>
          </a:p>
          <a:p>
            <a:pPr lvl="2"/>
            <a:r>
              <a:rPr lang="en-US" dirty="0"/>
              <a:t>Automatic scales up to large number of parallel executions</a:t>
            </a:r>
          </a:p>
          <a:p>
            <a:pPr lvl="2"/>
            <a:r>
              <a:rPr lang="en-US" dirty="0"/>
              <a:t>Automatic downscaling by terminating execution when function ends</a:t>
            </a:r>
          </a:p>
          <a:p>
            <a:pPr lvl="1"/>
            <a:r>
              <a:rPr lang="en-US" dirty="0"/>
              <a:t>Pay as you Go pricing rounded to nearest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Generous free tier: See </a:t>
            </a:r>
            <a:r>
              <a:rPr lang="en-US" dirty="0">
                <a:hlinkClick r:id="rId2"/>
              </a:rPr>
              <a:t>https://aws.amazon.com/lambda/pricing/</a:t>
            </a:r>
            <a:endParaRPr lang="en-US" dirty="0"/>
          </a:p>
          <a:p>
            <a:pPr lvl="1"/>
            <a:r>
              <a:rPr lang="en-US" dirty="0"/>
              <a:t>Native support for:</a:t>
            </a:r>
          </a:p>
          <a:p>
            <a:pPr lvl="2"/>
            <a:r>
              <a:rPr lang="en-US" dirty="0"/>
              <a:t>C# with .NET Core 1.0 or 2.0</a:t>
            </a:r>
          </a:p>
          <a:p>
            <a:pPr lvl="2"/>
            <a:r>
              <a:rPr lang="en-US" dirty="0"/>
              <a:t>Java 8</a:t>
            </a:r>
          </a:p>
          <a:p>
            <a:pPr lvl="2"/>
            <a:r>
              <a:rPr lang="en-US" dirty="0"/>
              <a:t>NodeJS 6.10 or 8.10</a:t>
            </a:r>
          </a:p>
          <a:p>
            <a:pPr lvl="2"/>
            <a:r>
              <a:rPr lang="en-US" dirty="0"/>
              <a:t>Python 2.7 or 3.6</a:t>
            </a:r>
          </a:p>
          <a:p>
            <a:pPr lvl="1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F32C62-F1D1-2B4C-85F2-92258682D1CE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3FABB-4992-6E43-95FB-C5C28B23D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66874-E8F4-BB4D-AC40-F55F4D5E6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3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9C2F-85A6-1F48-B084-1DDE61AB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C40A-DF6E-9741-96BE-4CB57A69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Reason #1: 100% compatibility with Java</a:t>
            </a:r>
          </a:p>
          <a:p>
            <a:pPr lvl="1"/>
            <a:r>
              <a:rPr lang="en-US" dirty="0"/>
              <a:t>Mix and match Java code and </a:t>
            </a:r>
            <a:r>
              <a:rPr lang="en-US" dirty="0" err="1"/>
              <a:t>Kotlin</a:t>
            </a:r>
            <a:r>
              <a:rPr lang="en-US" dirty="0"/>
              <a:t> code freely!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#2: Code brevity</a:t>
            </a:r>
          </a:p>
          <a:p>
            <a:pPr lvl="1"/>
            <a:r>
              <a:rPr lang="en-US" dirty="0"/>
              <a:t>Prime example: Data classes</a:t>
            </a:r>
          </a:p>
          <a:p>
            <a:pPr lvl="2"/>
            <a:r>
              <a:rPr lang="en-US" dirty="0"/>
              <a:t>No more writing getters/setters/</a:t>
            </a:r>
            <a:r>
              <a:rPr lang="en-US" dirty="0" err="1"/>
              <a:t>hashCode</a:t>
            </a:r>
            <a:r>
              <a:rPr lang="en-US" dirty="0"/>
              <a:t>/equals/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JSON serialization is coming: </a:t>
            </a:r>
            <a:r>
              <a:rPr lang="en-US" dirty="0">
                <a:hlinkClick r:id="rId3"/>
              </a:rPr>
              <a:t>https://github.com/Kotlin/kotlinx.serialization</a:t>
            </a:r>
            <a:endParaRPr lang="en-US" dirty="0"/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#3: Ecosystem support</a:t>
            </a:r>
          </a:p>
          <a:p>
            <a:pPr lvl="1"/>
            <a:r>
              <a:rPr lang="en-US" dirty="0"/>
              <a:t>Spring Framework 5.0</a:t>
            </a:r>
          </a:p>
          <a:p>
            <a:pPr lvl="2"/>
            <a:r>
              <a:rPr lang="en-US" dirty="0">
                <a:hlinkClick r:id="rId4"/>
              </a:rPr>
              <a:t>https://spring.io/blog/2017/01/04/introducing-kotlin-support-in-spring-framework-5-0</a:t>
            </a:r>
            <a:endParaRPr lang="en-US" dirty="0"/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IntelliJ IDEA</a:t>
            </a:r>
          </a:p>
          <a:p>
            <a:pPr lvl="2"/>
            <a:r>
              <a:rPr lang="en-US" dirty="0"/>
              <a:t>Bonus: Convert Java to </a:t>
            </a:r>
            <a:r>
              <a:rPr lang="en-US" dirty="0" err="1"/>
              <a:t>Kotlin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2221BF-98F6-934D-84FC-A5C3EACB414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1EEB-57C6-024E-B90E-03EBDCB2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AAC5-FC95-C843-ADEA-B9D8D66A0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005E-2764-DA4D-8B29-5547B81A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520C-7947-094A-81DA-E71851EC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how do I learn?</a:t>
            </a:r>
          </a:p>
          <a:p>
            <a:pPr lvl="1"/>
            <a:r>
              <a:rPr lang="en-US" sz="2400" dirty="0"/>
              <a:t>Documentation</a:t>
            </a:r>
          </a:p>
          <a:p>
            <a:pPr lvl="2"/>
            <a:r>
              <a:rPr lang="en-US" sz="2000" dirty="0">
                <a:hlinkClick r:id="rId2"/>
              </a:rPr>
              <a:t>https://kotlinlang.org/docs/reference/</a:t>
            </a:r>
            <a:endParaRPr lang="en-US" sz="2000" dirty="0"/>
          </a:p>
          <a:p>
            <a:pPr lvl="1"/>
            <a:r>
              <a:rPr lang="en-US" sz="2400" dirty="0" err="1"/>
              <a:t>Kotlin</a:t>
            </a:r>
            <a:r>
              <a:rPr lang="en-US" sz="2400" dirty="0"/>
              <a:t> </a:t>
            </a:r>
            <a:r>
              <a:rPr lang="en-US" sz="2400" dirty="0" err="1"/>
              <a:t>Koans</a:t>
            </a:r>
            <a:endParaRPr lang="en-US" sz="2400" dirty="0"/>
          </a:p>
          <a:p>
            <a:pPr lvl="2"/>
            <a:r>
              <a:rPr lang="en-US" sz="2000" dirty="0"/>
              <a:t>Completely online, no local tools necessary</a:t>
            </a:r>
          </a:p>
          <a:p>
            <a:pPr lvl="2"/>
            <a:r>
              <a:rPr lang="en-US" sz="2000" dirty="0">
                <a:hlinkClick r:id="rId3"/>
              </a:rPr>
              <a:t>https://try.kotlinlang.org/</a:t>
            </a:r>
            <a:endParaRPr lang="en-US" sz="2000" dirty="0"/>
          </a:p>
          <a:p>
            <a:pPr lvl="1"/>
            <a:r>
              <a:rPr lang="en-US" sz="2000" dirty="0"/>
              <a:t>Pick a project or challenge and implement it in </a:t>
            </a:r>
            <a:r>
              <a:rPr lang="en-US" sz="2000" dirty="0" err="1"/>
              <a:t>Kotlin</a:t>
            </a:r>
            <a:endParaRPr lang="en-US" sz="2000" dirty="0"/>
          </a:p>
          <a:p>
            <a:pPr lvl="2"/>
            <a:r>
              <a:rPr lang="en-US" sz="2000" dirty="0"/>
              <a:t>Advent of Code - </a:t>
            </a:r>
            <a:r>
              <a:rPr lang="en-US" sz="2000" dirty="0">
                <a:hlinkClick r:id="rId4"/>
              </a:rPr>
              <a:t>http://adventofcode.com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B326C52-2385-074C-AD86-6059FA53467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C899-C7E9-CB47-9A81-7259E1E47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Dogs and Cats, Living Together: Kotlin, Spring Boot and REST on Azure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A58A-0FC0-4742-9E7C-6F8A0FE0A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2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-preso-template-wide" id="{82099FDF-ED78-944C-B473-843A9EEB90A9}" vid="{B996CAFE-6E4C-BD42-BEFA-20A2991285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379</TotalTime>
  <Words>880</Words>
  <Application>Microsoft Macintosh PowerPoint</Application>
  <PresentationFormat>Custom</PresentationFormat>
  <Paragraphs>146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Tahoma</vt:lpstr>
      <vt:lpstr>Wingdings</vt:lpstr>
      <vt:lpstr>Wingdings 2</vt:lpstr>
      <vt:lpstr>Austin</vt:lpstr>
      <vt:lpstr>AWS Java Lambda Functions with Kotlin</vt:lpstr>
      <vt:lpstr>PowerPoint Presentation</vt:lpstr>
      <vt:lpstr>Agenda</vt:lpstr>
      <vt:lpstr>Before We Get Started…</vt:lpstr>
      <vt:lpstr>Introduction (me)</vt:lpstr>
      <vt:lpstr>Introduction (Improving)</vt:lpstr>
      <vt:lpstr>AWS Lambda Elevator Pitch</vt:lpstr>
      <vt:lpstr>Why Kotlin?</vt:lpstr>
      <vt:lpstr>Why Kotlin?</vt:lpstr>
      <vt:lpstr>So, how do we do this?</vt:lpstr>
      <vt:lpstr>So, how do we do this?</vt:lpstr>
      <vt:lpstr>So, how do we do this?</vt:lpstr>
      <vt:lpstr>Links</vt:lpstr>
      <vt:lpstr>Questions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Java Lambda Functions with Kotlin</dc:title>
  <dc:creator>KEITH WEDINGER</dc:creator>
  <cp:lastModifiedBy>KEITH WEDINGER</cp:lastModifiedBy>
  <cp:revision>33</cp:revision>
  <dcterms:created xsi:type="dcterms:W3CDTF">2018-06-05T21:49:50Z</dcterms:created>
  <dcterms:modified xsi:type="dcterms:W3CDTF">2018-06-19T00:17:25Z</dcterms:modified>
</cp:coreProperties>
</file>