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4" r:id="rId5"/>
    <p:sldId id="302" r:id="rId6"/>
    <p:sldId id="315" r:id="rId7"/>
    <p:sldId id="311" r:id="rId8"/>
    <p:sldId id="327" r:id="rId9"/>
    <p:sldId id="310" r:id="rId10"/>
    <p:sldId id="294" r:id="rId11"/>
    <p:sldId id="328" r:id="rId12"/>
    <p:sldId id="329" r:id="rId13"/>
    <p:sldId id="331" r:id="rId14"/>
    <p:sldId id="313"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33" autoAdjust="0"/>
  </p:normalViewPr>
  <p:slideViewPr>
    <p:cSldViewPr snapToGrid="0">
      <p:cViewPr varScale="1">
        <p:scale>
          <a:sx n="62" d="100"/>
          <a:sy n="62" d="100"/>
        </p:scale>
        <p:origin x="1056"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51" d="100"/>
          <a:sy n="51" d="100"/>
        </p:scale>
        <p:origin x="29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2/7/2021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My name is Kyle Morris and welcome to the second project of my DSC 680 Applied Data Science Capstone Presentation.</a:t>
            </a:r>
          </a:p>
          <a:p>
            <a:endParaRPr lang="en-US" dirty="0"/>
          </a:p>
          <a:p>
            <a:r>
              <a:rPr lang="en-US" dirty="0"/>
              <a:t>Spam messages and their classification is an epic battle that has been raging ever since the first electronic messages were sent. However, these days we have a new danger to watch out for – unsolicited text messages. Our goal was to work with a collection of spam and genuine messages in order to train a classification model or two in identifying the spam messages. Let’s see how it turned out!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same thing but for the Logistic Regression model. We were a little more accurate but in this case we did label a few messages as spam. Overall, however, it was 19 mislabeled rows instead of 51. A bit of an improvement by some metrics! Our F-Score for this model is F-Measure: 0.951 an almost .1 increase over the other model!</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233058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Overall, we are pleased with how our models turned out! I think we would have been happy with an accuracy around 70% or so, for a first pass. To do significantly better than that, with both models, on our first try? Amazing.</a:t>
            </a:r>
          </a:p>
          <a:p>
            <a:r>
              <a:rPr lang="en-US" dirty="0"/>
              <a:t>	The true test would be when we used these models on other data. The model could just be getting used to the data we used, but since it was from a few different sources hopefully it was not too homogenous. For my next project, I am looking to pair the classification along with generating much more data. Hopefully we will put it through its paces a little more!</a:t>
            </a:r>
          </a:p>
          <a:p>
            <a:r>
              <a:rPr lang="en-US" dirty="0"/>
              <a:t>	I think in our current form our project would do a </a:t>
            </a:r>
            <a:r>
              <a:rPr lang="en-US" dirty="0" err="1"/>
              <a:t>bangup</a:t>
            </a:r>
            <a:r>
              <a:rPr lang="en-US" dirty="0"/>
              <a:t> job of classifying strings as either spam or ham messages. I would probably feed the spam messages over to a secondary classification, an employee who would quickly route messages one way or the other then add those results to the training set. Then we would be able to train the model on more relevant data.</a:t>
            </a:r>
          </a:p>
          <a:p>
            <a:r>
              <a:rPr lang="en-US" dirty="0"/>
              <a:t>	Thank you so much for your time, and I hope this analysis was useful to you.</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344075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249906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are going to cover in our presentation today. We’re going to talk about some of the business uses of our spam classifier and how it can be useful in our daily lives. We’re going to talk a little bit about the data we used, and then we’re going to talk about the methodology we used to compile our results.</a:t>
            </a:r>
          </a:p>
          <a:p>
            <a:r>
              <a:rPr lang="en-US" dirty="0"/>
              <a:t>Then we’re going to look at said results, and see what kind of conclusions we can come to regarding the models we selected, and how they compare to each other. Finally we’re going to wrap things up, and there will be a brief Q&amp;A session. Without any further ado, let’s begin.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allows us, using supervised machine learning techniques, to classify datapoints based on prior data. What makes this a supervised technique? Well, we actually assigned the initial datapoints their categories. In an unsupervised technique, the model assigns the initial categories.</a:t>
            </a:r>
          </a:p>
          <a:p>
            <a:r>
              <a:rPr lang="en-US" dirty="0"/>
              <a:t>Some of the use cases we identified for these models are content filtering. There are a few cases where a company may interact with clients via text messaging – a personal concierge service at a luxury resort, for instance. If that service doesn’t have the ability to differentiate between current guests and non-eligible individuals, you might end up with some spam. A spam filter on these texts could insure that only the real messages get through to your customer service team.</a:t>
            </a:r>
          </a:p>
          <a:p>
            <a:r>
              <a:rPr lang="en-US" dirty="0"/>
              <a:t>Text classification and message routing is another possible use. If you have dedicated teams assigned to different kinds of messaging, you could classify those messages as they come in and route them to the most likely team. That way, your dining team can focus on fixing dining issues while your rooms team can focus on housekeeping issues, etc. That way, each team has a smaller number of misrouted tickets to handle and the client doesn’t have to go through all of your categories to find the one that makes the most sense (or is </a:t>
            </a:r>
            <a:r>
              <a:rPr lang="en-US"/>
              <a:t>close enough!)</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330331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consisted of several different sources. This is likely due to collecting text messages from various sources – no one single dataset had enough data to train our models effective. We ended up with a total of 5,574 text messages. Of those, 13.4% were spam and 86.6% of them were ham messages. About 3,375 of the ham messages were from the National University of Singapore, so we’ve actually got a good portion of our dataset in Singapore English, which has its own slang.</a:t>
            </a:r>
          </a:p>
          <a:p>
            <a:r>
              <a:rPr lang="en-US" dirty="0"/>
              <a:t>	It would have been nice to have more examples of spam messages, but we still have a decent amount. Moving forward, I would collect our spam messages and add it to the database to give us some more variety.</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10564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data had two columns. The first was the “class” column, which in plain English labeled each text either “ham” or spam”. The second column was labelled “</a:t>
            </a:r>
            <a:r>
              <a:rPr lang="en-US" dirty="0" err="1"/>
              <a:t>sms</a:t>
            </a:r>
            <a:r>
              <a:rPr lang="en-US" dirty="0"/>
              <a:t>” and consisted of the actual text of our text messages.</a:t>
            </a:r>
          </a:p>
          <a:p>
            <a:r>
              <a:rPr lang="en-US" dirty="0"/>
              <a:t>	We did not have any null columns, which was nice. However, both columns had some work to do before we could use it in our models. The class column had text labels which are great for our readers, but not so much for our models! We will have to look at transforming those into a more computer friendly form. Ditto the </a:t>
            </a:r>
            <a:r>
              <a:rPr lang="en-US" dirty="0" err="1"/>
              <a:t>sms</a:t>
            </a:r>
            <a:r>
              <a:rPr lang="en-US" dirty="0"/>
              <a:t> columns – it’s full of punctuation, numbers, symbols, and what we call “</a:t>
            </a:r>
            <a:r>
              <a:rPr lang="en-US" dirty="0" err="1"/>
              <a:t>stopwords</a:t>
            </a:r>
            <a:r>
              <a:rPr lang="en-US" dirty="0"/>
              <a:t>”, which are words that are important to context and understanding like “a, the, or, of”, but are not as important to determining the content of the sentence from a machine learning standpoint. We’ll have to do something about those as well!</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88093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was imported into a Pandas </a:t>
            </a:r>
            <a:r>
              <a:rPr lang="en-US" dirty="0" err="1"/>
              <a:t>dataframe</a:t>
            </a:r>
            <a:r>
              <a:rPr lang="en-US" dirty="0"/>
              <a:t> from the Comma-Separated Values format it originally came in. We were fortunate that we had no rows with null values although one or two rows were inadvertently split into multiple columns. We were able to fix those and keep those values in our dataset.</a:t>
            </a:r>
          </a:p>
          <a:p>
            <a:r>
              <a:rPr lang="en-US" dirty="0"/>
              <a:t>Our first task was to remove the special characters from our text message strings. We also had to remove the aforementioned </a:t>
            </a:r>
            <a:r>
              <a:rPr lang="en-US" dirty="0" err="1"/>
              <a:t>stopwords</a:t>
            </a:r>
            <a:r>
              <a:rPr lang="en-US" dirty="0"/>
              <a:t>. This was by far the most time consuming part of the process. We actually wrote a countdown timer function so we could track how long it would take.</a:t>
            </a:r>
          </a:p>
          <a:p>
            <a:r>
              <a:rPr lang="en-US" dirty="0"/>
              <a:t>	Not content to just transform our text messages, the models we planned on using need the categories to be numerical categories instead of categorical ones. To do this, we replaced all instances of “spam” with 1 and all instances of “ham” with 0. Since we only had two possibilities, we were fine to use 1 and 0.</a:t>
            </a:r>
          </a:p>
          <a:p>
            <a:r>
              <a:rPr lang="en-US" dirty="0"/>
              <a:t>	We created a </a:t>
            </a:r>
            <a:r>
              <a:rPr lang="en-US" dirty="0" err="1"/>
              <a:t>WordCloud</a:t>
            </a:r>
            <a:r>
              <a:rPr lang="en-US" dirty="0"/>
              <a:t> visualization for both ham and spam messages, along with confusion matrices for the resulting models. We’ll take a look at those later, but I wanted to let you know we would get to see them.</a:t>
            </a:r>
          </a:p>
          <a:p>
            <a:r>
              <a:rPr lang="en-US" dirty="0"/>
              <a:t>	Finally, we decided on two models to attempt our classifications. The first, Multinomial Naïve Bayes, is popular due to being easy to implement, quick to run, and surprisingly accurate! The second one is logistic regression, another classic classification model.</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22990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t>
            </a:r>
            <a:r>
              <a:rPr lang="en-US" dirty="0" err="1"/>
              <a:t>wordcloud</a:t>
            </a:r>
            <a:r>
              <a:rPr lang="en-US" dirty="0"/>
              <a:t> created for our ham messages. In a word cloud, the size of the word is a reflection of how frequently it appears in the source text. Got and u are our obvious standouts, but love, time, think, still, and need are top contenders! Let’s see if the spam messages had the same words or were different?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400467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that! An almost completely different  word cloud. It looks like the call to action is the strategy the scam texts are using – call, please call, mobile, text, stop (I’m sure to say “reply STOP to unsubscribe), new. The biggest word is free – that seems to get people interested! It’s fascinating that there is very overlap between the ham and spam messages that I can see.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522974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is a way of showing the performance of a model. Essentially, instead of just spitting out a value for accuracy, which we have, the confusion matrix lets us see how the guesses were wrong. In this case, for our multinomial naïve bayes model, it labeled 1,196 ham messages as ham, 51 spam messages as ham, 0 ham messages as spam, and 146 spam messages as spam. So we were really good at labelling ham messages as we didn’t let any through, although a few spam messages did get labelled as ham.</a:t>
            </a:r>
          </a:p>
          <a:p>
            <a:r>
              <a:rPr lang="en-US" dirty="0"/>
              <a:t>Our F-Measure for this matrix is F-Measure: 0.851. Pretty good, but I wonder if we can do better?</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75628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 name="Title 2">
            <a:extLst>
              <a:ext uri="{FF2B5EF4-FFF2-40B4-BE49-F238E27FC236}">
                <a16:creationId xmlns:a16="http://schemas.microsoft.com/office/drawing/2014/main" id="{5C9284F2-3CF1-4B77-8E1A-C7F0562817E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2/7/2021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Spam Classification	</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000" dirty="0"/>
              <a:t>SMS Text Message Spam Classification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pPr algn="just"/>
            <a:r>
              <a:rPr lang="en-US" sz="2000" dirty="0"/>
              <a:t>DSC 680 Applied Data Science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January 31, 2021</a:t>
            </a:r>
          </a:p>
          <a:p>
            <a:r>
              <a:rPr lang="en-US" dirty="0"/>
              <a:t>Kyle Morris</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mc:AlternateContent xmlns:mc="http://schemas.openxmlformats.org/markup-compatibility/2006" xmlns:p14="http://schemas.microsoft.com/office/powerpoint/2010/main">
    <mc:Choice Requires="p14">
      <p:transition spd="slow" p14:dur="2000" advClick="0" advTm="38000"/>
    </mc:Choice>
    <mc:Fallback xmlns="">
      <p:transition spd="slow" advClick="0" advTm="3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24774"/>
            <a:ext cx="10515600" cy="700115"/>
          </a:xfrm>
        </p:spPr>
        <p:txBody>
          <a:bodyPr/>
          <a:lstStyle/>
          <a:p>
            <a:r>
              <a:rPr lang="en-US" dirty="0"/>
              <a:t>Logistic Regression </a:t>
            </a:r>
            <a:br>
              <a:rPr lang="en-US" dirty="0"/>
            </a:br>
            <a:r>
              <a:rPr lang="en-US" dirty="0"/>
              <a:t>Confusion Matrix</a:t>
            </a:r>
          </a:p>
        </p:txBody>
      </p:sp>
      <p:graphicFrame>
        <p:nvGraphicFramePr>
          <p:cNvPr id="2" name="Table 2">
            <a:extLst>
              <a:ext uri="{FF2B5EF4-FFF2-40B4-BE49-F238E27FC236}">
                <a16:creationId xmlns:a16="http://schemas.microsoft.com/office/drawing/2014/main" id="{C742275C-7B0E-487C-BF74-1DADCBA0F483}"/>
              </a:ext>
            </a:extLst>
          </p:cNvPr>
          <p:cNvGraphicFramePr>
            <a:graphicFrameLocks noGrp="1"/>
          </p:cNvGraphicFramePr>
          <p:nvPr>
            <p:extLst>
              <p:ext uri="{D42A27DB-BD31-4B8C-83A1-F6EECF244321}">
                <p14:modId xmlns:p14="http://schemas.microsoft.com/office/powerpoint/2010/main" val="1244657242"/>
              </p:ext>
            </p:extLst>
          </p:nvPr>
        </p:nvGraphicFramePr>
        <p:xfrm>
          <a:off x="6495959" y="1437124"/>
          <a:ext cx="4872558" cy="3661820"/>
        </p:xfrm>
        <a:graphic>
          <a:graphicData uri="http://schemas.openxmlformats.org/drawingml/2006/table">
            <a:tbl>
              <a:tblPr firstRow="1" bandRow="1">
                <a:tableStyleId>{6E25E649-3F16-4E02-A733-19D2CDBF48F0}</a:tableStyleId>
              </a:tblPr>
              <a:tblGrid>
                <a:gridCol w="2436279">
                  <a:extLst>
                    <a:ext uri="{9D8B030D-6E8A-4147-A177-3AD203B41FA5}">
                      <a16:colId xmlns:a16="http://schemas.microsoft.com/office/drawing/2014/main" val="276469573"/>
                    </a:ext>
                  </a:extLst>
                </a:gridCol>
                <a:gridCol w="2436279">
                  <a:extLst>
                    <a:ext uri="{9D8B030D-6E8A-4147-A177-3AD203B41FA5}">
                      <a16:colId xmlns:a16="http://schemas.microsoft.com/office/drawing/2014/main" val="3979491276"/>
                    </a:ext>
                  </a:extLst>
                </a:gridCol>
              </a:tblGrid>
              <a:tr h="1830910">
                <a:tc>
                  <a:txBody>
                    <a:bodyPr/>
                    <a:lstStyle/>
                    <a:p>
                      <a:pPr algn="ctr"/>
                      <a:endParaRPr lang="en-US" sz="4100" dirty="0"/>
                    </a:p>
                    <a:p>
                      <a:pPr algn="ctr"/>
                      <a:r>
                        <a:rPr lang="en-US" sz="4100" dirty="0"/>
                        <a:t>1189</a:t>
                      </a:r>
                    </a:p>
                  </a:txBody>
                  <a:tcPr marL="77714" marR="77714" marT="38857" marB="38857"/>
                </a:tc>
                <a:tc>
                  <a:txBody>
                    <a:bodyPr/>
                    <a:lstStyle/>
                    <a:p>
                      <a:endParaRPr lang="en-US" sz="4100" dirty="0"/>
                    </a:p>
                    <a:p>
                      <a:pPr algn="ctr"/>
                      <a:r>
                        <a:rPr lang="en-US" sz="4100" dirty="0"/>
                        <a:t>7</a:t>
                      </a:r>
                    </a:p>
                  </a:txBody>
                  <a:tcPr marL="77714" marR="77714" marT="38857" marB="38857"/>
                </a:tc>
                <a:extLst>
                  <a:ext uri="{0D108BD9-81ED-4DB2-BD59-A6C34878D82A}">
                    <a16:rowId xmlns:a16="http://schemas.microsoft.com/office/drawing/2014/main" val="206522000"/>
                  </a:ext>
                </a:extLst>
              </a:tr>
              <a:tr h="1830910">
                <a:tc>
                  <a:txBody>
                    <a:bodyPr/>
                    <a:lstStyle/>
                    <a:p>
                      <a:pPr algn="ctr"/>
                      <a:endParaRPr lang="en-US" sz="4100" dirty="0"/>
                    </a:p>
                    <a:p>
                      <a:pPr algn="ctr"/>
                      <a:r>
                        <a:rPr lang="en-US" sz="4100" dirty="0"/>
                        <a:t>12</a:t>
                      </a:r>
                    </a:p>
                  </a:txBody>
                  <a:tcPr marL="77714" marR="77714" marT="38857" marB="38857"/>
                </a:tc>
                <a:tc>
                  <a:txBody>
                    <a:bodyPr/>
                    <a:lstStyle/>
                    <a:p>
                      <a:pPr algn="ctr"/>
                      <a:endParaRPr lang="en-US" sz="4100" dirty="0"/>
                    </a:p>
                    <a:p>
                      <a:pPr algn="ctr"/>
                      <a:r>
                        <a:rPr lang="en-US" sz="4100" dirty="0"/>
                        <a:t>185</a:t>
                      </a:r>
                    </a:p>
                  </a:txBody>
                  <a:tcPr marL="77714" marR="77714" marT="38857" marB="38857"/>
                </a:tc>
                <a:extLst>
                  <a:ext uri="{0D108BD9-81ED-4DB2-BD59-A6C34878D82A}">
                    <a16:rowId xmlns:a16="http://schemas.microsoft.com/office/drawing/2014/main" val="857060715"/>
                  </a:ext>
                </a:extLst>
              </a:tr>
            </a:tbl>
          </a:graphicData>
        </a:graphic>
      </p:graphicFrame>
      <p:pic>
        <p:nvPicPr>
          <p:cNvPr id="2050" name="Picture 2">
            <a:extLst>
              <a:ext uri="{FF2B5EF4-FFF2-40B4-BE49-F238E27FC236}">
                <a16:creationId xmlns:a16="http://schemas.microsoft.com/office/drawing/2014/main" id="{2A4179C6-F3D5-4962-ABBD-3530E8254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1" y="1296504"/>
            <a:ext cx="5797644" cy="465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361659"/>
      </p:ext>
    </p:extLst>
  </p:cSld>
  <p:clrMapOvr>
    <a:masterClrMapping/>
  </p:clrMapOvr>
  <mc:AlternateContent xmlns:mc="http://schemas.openxmlformats.org/markup-compatibility/2006" xmlns:p14="http://schemas.microsoft.com/office/powerpoint/2010/main">
    <mc:Choice Requires="p14">
      <p:transition spd="slow" p14:dur="2000" advClick="0" advTm="55000"/>
    </mc:Choice>
    <mc:Fallback xmlns="">
      <p:transition spd="slow" advClick="0" advTm="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0" y="729112"/>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Proof of concept</a:t>
            </a:r>
            <a:br>
              <a:rPr lang="en-US" dirty="0"/>
            </a:br>
            <a:r>
              <a:rPr lang="en-US" dirty="0"/>
              <a:t> </a:t>
            </a:r>
          </a:p>
          <a:p>
            <a:pPr marL="342900" indent="-342900">
              <a:buFont typeface="Arial" panose="020B0604020202020204" pitchFamily="34" charset="0"/>
              <a:buChar char="•"/>
            </a:pPr>
            <a:r>
              <a:rPr lang="en-US" dirty="0"/>
              <a:t>Accurate Classification</a:t>
            </a:r>
            <a:br>
              <a:rPr lang="en-US" dirty="0"/>
            </a:br>
            <a:endParaRPr lang="en-US" dirty="0"/>
          </a:p>
          <a:p>
            <a:pPr marL="342900" indent="-342900">
              <a:buFont typeface="Arial" panose="020B0604020202020204" pitchFamily="34" charset="0"/>
              <a:buChar char="•"/>
            </a:pPr>
            <a:r>
              <a:rPr lang="en-US" dirty="0"/>
              <a:t>Further Uses</a:t>
            </a:r>
            <a:br>
              <a:rPr lang="en-US" dirty="0"/>
            </a:br>
            <a:endParaRPr lang="en-US" dirty="0"/>
          </a:p>
          <a:p>
            <a:pPr marL="342900" indent="-342900">
              <a:buFont typeface="Arial" panose="020B0604020202020204" pitchFamily="34" charset="0"/>
              <a:buChar char="•"/>
            </a:pPr>
            <a:r>
              <a:rPr lang="en-US" dirty="0"/>
              <a:t>Adaptability</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a:t>Kyle</a:t>
            </a:r>
          </a:p>
          <a:p>
            <a:r>
              <a:rPr lang="en-US" dirty="0"/>
              <a:t>kymorris@my365.Bellevue.edu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mc:AlternateContent xmlns:mc="http://schemas.openxmlformats.org/markup-compatibility/2006" xmlns:p14="http://schemas.microsoft.com/office/powerpoint/2010/main">
    <mc:Choice Requires="p14">
      <p:transition spd="slow" p14:dur="2000" advClick="0" advTm="78000"/>
    </mc:Choice>
    <mc:Fallback xmlns="">
      <p:transition spd="slow" advClick="0" advTm="7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Q&amp;A</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Questions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80000" cy="3785335"/>
          </a:xfrm>
        </p:spPr>
        <p:txBody>
          <a:bodyPr/>
          <a:lstStyle/>
          <a:p>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What made you decide on a SMS spam classification for this project?</a:t>
            </a:r>
            <a:br>
              <a:rPr lang="en-US" dirty="0"/>
            </a:br>
            <a:r>
              <a:rPr lang="en-US" dirty="0"/>
              <a:t> </a:t>
            </a:r>
          </a:p>
          <a:p>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What made you decide on the two models you implemented?</a:t>
            </a:r>
            <a:br>
              <a:rPr lang="en-US" dirty="0"/>
            </a:br>
            <a:endParaRPr lang="en-US" dirty="0"/>
          </a:p>
          <a:p>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Why the word clouds?</a:t>
            </a:r>
            <a:br>
              <a:rPr lang="en-US" dirty="0"/>
            </a:br>
            <a:endParaRPr lang="en-US" dirty="0"/>
          </a:p>
          <a:p>
            <a:pPr>
              <a:lnSpc>
                <a:spcPct val="107000"/>
              </a:lnSpc>
              <a:spcBef>
                <a:spcPts val="0"/>
              </a:spcBef>
              <a:spcAft>
                <a:spcPts val="80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What was the F-Score, and why was it used as a metric?</a:t>
            </a:r>
            <a:endParaRPr lang="en-US" sz="1800" dirty="0">
              <a:latin typeface="CIDFont+F1"/>
            </a:endParaRPr>
          </a:p>
          <a:p>
            <a:pPr>
              <a:lnSpc>
                <a:spcPct val="107000"/>
              </a:lnSpc>
              <a:spcBef>
                <a:spcPts val="0"/>
              </a:spcBef>
              <a:spcAft>
                <a:spcPts val="80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What was the most difficult challenge with the project?</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464300" y="2677066"/>
            <a:ext cx="5067300" cy="3781789"/>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Are there other uses for this classification that you identify?</a:t>
            </a:r>
            <a:br>
              <a:rPr lang="en-US" dirty="0"/>
            </a:br>
            <a:endParaRPr lang="en-US" dirty="0"/>
          </a:p>
          <a:p>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Did the models you create work solely for spam or can they be adapted?</a:t>
            </a:r>
            <a:br>
              <a:rPr lang="en-US" dirty="0"/>
            </a:br>
            <a:endParaRPr lang="en-US" dirty="0"/>
          </a:p>
          <a:p>
            <a:pPr>
              <a:lnSpc>
                <a:spcPct val="107000"/>
              </a:lnSpc>
              <a:spcBef>
                <a:spcPts val="0"/>
              </a:spcBef>
              <a:spcAft>
                <a:spcPts val="80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Any plans to extend the project further?</a:t>
            </a:r>
          </a:p>
          <a:p>
            <a:pPr marL="0" indent="0">
              <a:buNone/>
            </a:pPr>
            <a:endParaRPr lang="en-US" sz="1800" b="0" i="0" u="none" strike="noStrike" baseline="0" dirty="0">
              <a:latin typeface="CIDFont+F1"/>
            </a:endParaRPr>
          </a:p>
          <a:p>
            <a:pPr>
              <a:lnSpc>
                <a:spcPct val="107000"/>
              </a:lnSpc>
              <a:spcBef>
                <a:spcPts val="0"/>
              </a:spcBef>
              <a:spcAft>
                <a:spcPts val="80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What other projects might you use the models for?</a:t>
            </a:r>
            <a:endParaRPr lang="en-US" sz="1800" dirty="0">
              <a:latin typeface="CIDFont+F1"/>
            </a:endParaRPr>
          </a:p>
          <a:p>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How do you think the model can be refined in the future?</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839295081"/>
      </p:ext>
    </p:extLst>
  </p:cSld>
  <p:clrMapOvr>
    <a:masterClrMapping/>
  </p:clrMapOvr>
  <mc:AlternateContent xmlns:mc="http://schemas.openxmlformats.org/markup-compatibility/2006" xmlns:p14="http://schemas.microsoft.com/office/powerpoint/2010/main">
    <mc:Choice Requires="p14">
      <p:transition spd="slow" p14:dur="2000" advTm="165000"/>
    </mc:Choice>
    <mc:Fallback xmlns="">
      <p:transition spd="slow" advTm="16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Business Uses</a:t>
            </a:r>
          </a:p>
          <a:p>
            <a:r>
              <a:rPr lang="en-US" dirty="0"/>
              <a:t>Our Data</a:t>
            </a:r>
          </a:p>
          <a:p>
            <a:r>
              <a:rPr lang="en-US" dirty="0"/>
              <a:t>Methodology</a:t>
            </a:r>
          </a:p>
          <a:p>
            <a:r>
              <a:rPr lang="en-US" dirty="0"/>
              <a:t>Results</a:t>
            </a:r>
          </a:p>
          <a:p>
            <a:r>
              <a:rPr lang="en-US" dirty="0"/>
              <a:t>Closing</a:t>
            </a:r>
          </a:p>
          <a:p>
            <a:r>
              <a:rPr lang="en-US" dirty="0"/>
              <a:t>Q&amp;A</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mc:AlternateContent xmlns:mc="http://schemas.openxmlformats.org/markup-compatibility/2006" xmlns:p14="http://schemas.microsoft.com/office/powerpoint/2010/main">
    <mc:Choice Requires="p14">
      <p:transition spd="slow" p14:dur="2000" advClick="0" advTm="41000"/>
    </mc:Choice>
    <mc:Fallback xmlns="">
      <p:transition spd="slow" advClick="0" advTm="4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a:prstGeom prst="rect">
            <a:avLst/>
          </a:prstGeom>
        </p:spPr>
        <p:txBody>
          <a:bodyPr/>
          <a:lstStyle/>
          <a:p>
            <a:r>
              <a:rPr lang="en-US" dirty="0"/>
              <a:t>Business Uses</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r>
              <a:rPr lang="en-US" dirty="0"/>
              <a:t>Content Filtering</a:t>
            </a:r>
          </a:p>
          <a:p>
            <a:r>
              <a:rPr lang="en-US" dirty="0"/>
              <a:t>Text Classification</a:t>
            </a:r>
          </a:p>
          <a:p>
            <a:r>
              <a:rPr lang="en-US" dirty="0"/>
              <a:t>Message Routing</a:t>
            </a:r>
          </a:p>
          <a:p>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mc:AlternateContent xmlns:mc="http://schemas.openxmlformats.org/markup-compatibility/2006" xmlns:p14="http://schemas.microsoft.com/office/powerpoint/2010/main">
    <mc:Choice Requires="p14">
      <p:transition spd="slow" p14:dur="2000" advClick="0" advTm="110000"/>
    </mc:Choice>
    <mc:Fallback xmlns="">
      <p:transition spd="slow" advClick="0" advTm="1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p:txBody>
          <a:bodyPr/>
          <a:lstStyle/>
          <a:p>
            <a:r>
              <a:rPr lang="en-US" dirty="0"/>
              <a:t>SMS Text Messages</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p:txBody>
          <a:bodyPr/>
          <a:lstStyle/>
          <a:p>
            <a:r>
              <a:rPr lang="en-US" dirty="0"/>
              <a:t>5,574 text message gathered from 4 different sources.</a:t>
            </a:r>
          </a:p>
          <a:p>
            <a:r>
              <a:rPr lang="en-US" dirty="0"/>
              <a:t>747 Spam messages</a:t>
            </a:r>
          </a:p>
          <a:p>
            <a:r>
              <a:rPr lang="en-US" dirty="0"/>
              <a:t>4,827 Ham messages</a:t>
            </a:r>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Source</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a:xfrm>
            <a:off x="4364990" y="2664637"/>
            <a:ext cx="3474720" cy="3808734"/>
          </a:xfrm>
        </p:spPr>
        <p:txBody>
          <a:bodyPr/>
          <a:lstStyle/>
          <a:p>
            <a:r>
              <a:rPr lang="en-US" dirty="0"/>
              <a:t>Some were manually collected from the </a:t>
            </a:r>
            <a:r>
              <a:rPr lang="en-US" dirty="0" err="1"/>
              <a:t>Grumbletext</a:t>
            </a:r>
            <a:r>
              <a:rPr lang="en-US" dirty="0"/>
              <a:t> web site.</a:t>
            </a:r>
          </a:p>
          <a:p>
            <a:r>
              <a:rPr lang="en-US" dirty="0"/>
              <a:t>3,375 ham SMS messages collected from the NUS SMS Corpus.</a:t>
            </a:r>
          </a:p>
          <a:p>
            <a:r>
              <a:rPr lang="en-US" dirty="0"/>
              <a:t>450 SMS ham message collected from Caroline Tag’s PhD Thesis</a:t>
            </a:r>
          </a:p>
          <a:p>
            <a:r>
              <a:rPr lang="en-US" dirty="0"/>
              <a:t>1002 SMS ham messages and 322 spam messages from the SMS Spam Corpus.</a:t>
            </a:r>
            <a:br>
              <a:rPr lang="en-US" dirty="0"/>
            </a:br>
            <a:endParaRPr lang="en-US" dirty="0"/>
          </a:p>
          <a:p>
            <a:pPr marL="0" indent="0">
              <a:buNone/>
            </a:pPr>
            <a:endParaRPr lang="en-US" dirty="0"/>
          </a:p>
          <a:p>
            <a:endParaRPr lang="en-US" dirty="0"/>
          </a:p>
        </p:txBody>
      </p:sp>
      <p:sp>
        <p:nvSpPr>
          <p:cNvPr id="9" name="Text Placeholder 8">
            <a:extLst>
              <a:ext uri="{FF2B5EF4-FFF2-40B4-BE49-F238E27FC236}">
                <a16:creationId xmlns:a16="http://schemas.microsoft.com/office/drawing/2014/main" id="{5EB1EB18-010F-4370-A5A6-0A68EC2345C4}"/>
              </a:ext>
            </a:extLst>
          </p:cNvPr>
          <p:cNvSpPr>
            <a:spLocks noGrp="1"/>
          </p:cNvSpPr>
          <p:nvPr>
            <p:ph type="body" sz="quarter" idx="15"/>
          </p:nvPr>
        </p:nvSpPr>
        <p:spPr/>
        <p:txBody>
          <a:bodyPr/>
          <a:lstStyle/>
          <a:p>
            <a:r>
              <a:rPr lang="en-US" dirty="0"/>
              <a:t>Collected By</a:t>
            </a:r>
          </a:p>
        </p:txBody>
      </p:sp>
      <p:sp>
        <p:nvSpPr>
          <p:cNvPr id="15" name="Text Placeholder 14">
            <a:extLst>
              <a:ext uri="{FF2B5EF4-FFF2-40B4-BE49-F238E27FC236}">
                <a16:creationId xmlns:a16="http://schemas.microsoft.com/office/drawing/2014/main" id="{69205F1B-456F-AF42-81AD-D646AEB4F714}"/>
              </a:ext>
            </a:extLst>
          </p:cNvPr>
          <p:cNvSpPr>
            <a:spLocks noGrp="1"/>
          </p:cNvSpPr>
          <p:nvPr>
            <p:ph type="body" sz="quarter" idx="16"/>
          </p:nvPr>
        </p:nvSpPr>
        <p:spPr/>
        <p:txBody>
          <a:bodyPr/>
          <a:lstStyle/>
          <a:p>
            <a:r>
              <a:rPr lang="en-US" b="0" i="0" dirty="0">
                <a:effectLst/>
                <a:latin typeface="Inter" panose="020B0502030000000004" pitchFamily="34" charset="0"/>
              </a:rPr>
              <a:t>Almeida, </a:t>
            </a:r>
            <a:r>
              <a:rPr lang="en-US" b="0" i="0" dirty="0" err="1">
                <a:effectLst/>
                <a:latin typeface="Inter" panose="020B0502030000000004" pitchFamily="34" charset="0"/>
              </a:rPr>
              <a:t>Tiego</a:t>
            </a:r>
            <a:r>
              <a:rPr lang="en-US" b="0" i="0" dirty="0">
                <a:effectLst/>
                <a:latin typeface="Inter" panose="020B0502030000000004" pitchFamily="34" charset="0"/>
              </a:rPr>
              <a:t> A.</a:t>
            </a:r>
          </a:p>
          <a:p>
            <a:r>
              <a:rPr lang="en-US" b="0" i="0" dirty="0">
                <a:effectLst/>
                <a:latin typeface="Inter" panose="020B0502030000000004" pitchFamily="34" charset="0"/>
              </a:rPr>
              <a:t> GÃ³mez Hidalgo, J.M.</a:t>
            </a:r>
          </a:p>
          <a:p>
            <a:r>
              <a:rPr lang="en-US" b="0" i="0" dirty="0">
                <a:effectLst/>
                <a:latin typeface="Inter" panose="020B0502030000000004" pitchFamily="34" charset="0"/>
              </a:rPr>
              <a:t> </a:t>
            </a:r>
            <a:r>
              <a:rPr lang="en-US" b="0" i="0" dirty="0" err="1">
                <a:effectLst/>
                <a:latin typeface="Inter" panose="020B0502030000000004" pitchFamily="34" charset="0"/>
              </a:rPr>
              <a:t>Yamakami</a:t>
            </a:r>
            <a:r>
              <a:rPr lang="en-US" b="0" i="0" dirty="0">
                <a:effectLst/>
                <a:latin typeface="Inter" panose="020B0502030000000004" pitchFamily="34" charset="0"/>
              </a:rPr>
              <a:t>, A</a:t>
            </a:r>
            <a:endParaRPr lang="en-US" dirty="0"/>
          </a:p>
        </p:txBody>
      </p:sp>
    </p:spTree>
    <p:extLst>
      <p:ext uri="{BB962C8B-B14F-4D97-AF65-F5344CB8AC3E}">
        <p14:creationId xmlns:p14="http://schemas.microsoft.com/office/powerpoint/2010/main" val="3903608907"/>
      </p:ext>
    </p:extLst>
  </p:cSld>
  <p:clrMapOvr>
    <a:masterClrMapping/>
  </p:clrMapOvr>
  <mc:AlternateContent xmlns:mc="http://schemas.openxmlformats.org/markup-compatibility/2006" xmlns:p14="http://schemas.microsoft.com/office/powerpoint/2010/main">
    <mc:Choice Requires="p14">
      <p:transition spd="slow" p14:dur="2000" advClick="0" advTm="61000"/>
    </mc:Choice>
    <mc:Fallback xmlns="">
      <p:transition spd="slow" advClick="0" advTm="6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a:xfrm>
            <a:off x="877570" y="2048933"/>
            <a:ext cx="3474720" cy="438150"/>
          </a:xfrm>
        </p:spPr>
        <p:txBody>
          <a:bodyPr/>
          <a:lstStyle/>
          <a:p>
            <a:r>
              <a:rPr lang="en-US" dirty="0"/>
              <a:t>2 Columns</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400" y="3028789"/>
            <a:ext cx="3474720" cy="2935288"/>
          </a:xfrm>
        </p:spPr>
        <p:txBody>
          <a:bodyPr/>
          <a:lstStyle/>
          <a:p>
            <a:r>
              <a:rPr lang="en-US" dirty="0"/>
              <a:t>Text messages were labeled as either “spam” or “ham” (legitimate messages).</a:t>
            </a:r>
            <a:br>
              <a:rPr lang="en-US" dirty="0"/>
            </a:br>
            <a:endParaRPr lang="en-US" dirty="0"/>
          </a:p>
          <a:p>
            <a:r>
              <a:rPr lang="en-US" dirty="0"/>
              <a:t>“</a:t>
            </a:r>
            <a:r>
              <a:rPr lang="en-US" dirty="0" err="1"/>
              <a:t>sms</a:t>
            </a:r>
            <a:r>
              <a:rPr lang="en-US" dirty="0"/>
              <a:t>” was the second column and consisted of the text of the message.</a:t>
            </a:r>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Important Columns</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a:xfrm>
            <a:off x="4364990" y="2664637"/>
            <a:ext cx="7166610" cy="3663592"/>
          </a:xfrm>
        </p:spPr>
        <p:txBody>
          <a:bodyPr/>
          <a:lstStyle/>
          <a:p>
            <a:r>
              <a:rPr lang="en-US" dirty="0"/>
              <a:t>Since the “class” column was labeled as “ham” or “spam”, we needed to convert that to something usable.</a:t>
            </a:r>
          </a:p>
          <a:p>
            <a:r>
              <a:rPr lang="en-US" dirty="0"/>
              <a:t>The text messages had a lot of symbols and extraneous text. We needed to do something about that as well.</a:t>
            </a:r>
          </a:p>
        </p:txBody>
      </p:sp>
    </p:spTree>
    <p:extLst>
      <p:ext uri="{BB962C8B-B14F-4D97-AF65-F5344CB8AC3E}">
        <p14:creationId xmlns:p14="http://schemas.microsoft.com/office/powerpoint/2010/main" val="3288599238"/>
      </p:ext>
    </p:extLst>
  </p:cSld>
  <p:clrMapOvr>
    <a:masterClrMapping/>
  </p:clrMapOvr>
  <mc:AlternateContent xmlns:mc="http://schemas.openxmlformats.org/markup-compatibility/2006" xmlns:p14="http://schemas.microsoft.com/office/powerpoint/2010/main">
    <mc:Choice Requires="p14">
      <p:transition spd="slow" p14:dur="2000" advClick="0" advTm="67000"/>
    </mc:Choice>
    <mc:Fallback xmlns="">
      <p:transition spd="slow" advClick="0" advTm="67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Methodology</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Data Preparation </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p:txBody>
          <a:bodyPr/>
          <a:lstStyle/>
          <a:p>
            <a:r>
              <a:rPr lang="en-US" dirty="0"/>
              <a:t>Pandas </a:t>
            </a:r>
            <a:r>
              <a:rPr lang="en-US" dirty="0" err="1"/>
              <a:t>Dataframe</a:t>
            </a:r>
            <a:br>
              <a:rPr lang="en-US" dirty="0"/>
            </a:br>
            <a:r>
              <a:rPr lang="en-US" dirty="0"/>
              <a:t> </a:t>
            </a:r>
          </a:p>
          <a:p>
            <a:r>
              <a:rPr lang="en-US" dirty="0"/>
              <a:t>Remove Special Characters</a:t>
            </a:r>
            <a:br>
              <a:rPr lang="en-US" dirty="0"/>
            </a:br>
            <a:endParaRPr lang="en-US" dirty="0"/>
          </a:p>
          <a:p>
            <a:r>
              <a:rPr lang="en-US" dirty="0"/>
              <a:t>Remove </a:t>
            </a:r>
            <a:r>
              <a:rPr lang="en-US" dirty="0" err="1"/>
              <a:t>stopwords</a:t>
            </a:r>
            <a:r>
              <a:rPr lang="en-US" dirty="0"/>
              <a:t>.</a:t>
            </a:r>
            <a:br>
              <a:rPr lang="en-US" dirty="0"/>
            </a:br>
            <a:endParaRPr lang="en-US" dirty="0"/>
          </a:p>
          <a:p>
            <a:r>
              <a:rPr lang="en-US" dirty="0"/>
              <a:t>Convert categorical column “class” to numeric.</a:t>
            </a:r>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Visualizations</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464300" y="2677067"/>
            <a:ext cx="5067300" cy="1681421"/>
          </a:xfrm>
        </p:spPr>
        <p:txBody>
          <a:bodyPr/>
          <a:lstStyle/>
          <a:p>
            <a:r>
              <a:rPr lang="en-US" dirty="0" err="1"/>
              <a:t>WordCloud</a:t>
            </a:r>
            <a:r>
              <a:rPr lang="en-US" dirty="0"/>
              <a:t> created for both ham and spam messages.</a:t>
            </a:r>
            <a:br>
              <a:rPr lang="en-US" dirty="0"/>
            </a:br>
            <a:endParaRPr lang="en-US" dirty="0"/>
          </a:p>
          <a:p>
            <a:r>
              <a:rPr lang="en-US" dirty="0"/>
              <a:t>Confusion Matrix created for both models used.</a:t>
            </a:r>
            <a:br>
              <a:rPr lang="en-US" dirty="0"/>
            </a:br>
            <a:endParaRPr lang="en-US" dirty="0"/>
          </a:p>
          <a:p>
            <a:pPr marL="0" indent="0">
              <a:buNone/>
            </a:pPr>
            <a:endParaRPr lang="en-US" dirty="0"/>
          </a:p>
          <a:p>
            <a:pPr marL="0" indent="0">
              <a:buNone/>
            </a:pPr>
            <a:br>
              <a:rPr lang="en-US" dirty="0"/>
            </a:br>
            <a:endParaRPr lang="en-US" dirty="0"/>
          </a:p>
          <a:p>
            <a:endParaRPr lang="en-US" dirty="0"/>
          </a:p>
        </p:txBody>
      </p:sp>
      <p:sp>
        <p:nvSpPr>
          <p:cNvPr id="10" name="Text Placeholder 10">
            <a:extLst>
              <a:ext uri="{FF2B5EF4-FFF2-40B4-BE49-F238E27FC236}">
                <a16:creationId xmlns:a16="http://schemas.microsoft.com/office/drawing/2014/main" id="{B6D7D700-BC94-49F5-8E1E-50A0003A6453}"/>
              </a:ext>
            </a:extLst>
          </p:cNvPr>
          <p:cNvSpPr txBox="1">
            <a:spLocks/>
          </p:cNvSpPr>
          <p:nvPr/>
        </p:nvSpPr>
        <p:spPr>
          <a:xfrm>
            <a:off x="6464300" y="4358488"/>
            <a:ext cx="5080000" cy="43815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Models</a:t>
            </a:r>
          </a:p>
        </p:txBody>
      </p:sp>
      <p:sp>
        <p:nvSpPr>
          <p:cNvPr id="12" name="Text Placeholder 12">
            <a:extLst>
              <a:ext uri="{FF2B5EF4-FFF2-40B4-BE49-F238E27FC236}">
                <a16:creationId xmlns:a16="http://schemas.microsoft.com/office/drawing/2014/main" id="{6F368311-0FF5-4613-A8A5-06D294C220AA}"/>
              </a:ext>
            </a:extLst>
          </p:cNvPr>
          <p:cNvSpPr txBox="1">
            <a:spLocks/>
          </p:cNvSpPr>
          <p:nvPr/>
        </p:nvSpPr>
        <p:spPr>
          <a:xfrm>
            <a:off x="6470650" y="4768099"/>
            <a:ext cx="5067300" cy="1681421"/>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Multinomial Naïve Bayes</a:t>
            </a:r>
            <a:br>
              <a:rPr lang="en-US" dirty="0"/>
            </a:br>
            <a:endParaRPr lang="en-US" dirty="0"/>
          </a:p>
          <a:p>
            <a:r>
              <a:rPr lang="en-US" dirty="0"/>
              <a:t>Logistic Regression</a:t>
            </a:r>
            <a:br>
              <a:rPr lang="en-US" dirty="0"/>
            </a:b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br>
              <a:rPr lang="en-US" dirty="0"/>
            </a:br>
            <a:endParaRPr lang="en-US" dirty="0"/>
          </a:p>
          <a:p>
            <a:endParaRPr lang="en-US" dirty="0"/>
          </a:p>
        </p:txBody>
      </p:sp>
    </p:spTree>
    <p:extLst>
      <p:ext uri="{BB962C8B-B14F-4D97-AF65-F5344CB8AC3E}">
        <p14:creationId xmlns:p14="http://schemas.microsoft.com/office/powerpoint/2010/main" val="3007378520"/>
      </p:ext>
    </p:extLst>
  </p:cSld>
  <p:clrMapOvr>
    <a:masterClrMapping/>
  </p:clrMapOvr>
  <mc:AlternateContent xmlns:mc="http://schemas.openxmlformats.org/markup-compatibility/2006" xmlns:p14="http://schemas.microsoft.com/office/powerpoint/2010/main">
    <mc:Choice Requires="p14">
      <p:transition spd="slow" p14:dur="2000" advClick="0" advTm="150000"/>
    </mc:Choice>
    <mc:Fallback xmlns="">
      <p:transition spd="slow" advClick="0" advTm="15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53010"/>
            <a:ext cx="10515600" cy="700115"/>
          </a:xfrm>
        </p:spPr>
        <p:txBody>
          <a:bodyPr/>
          <a:lstStyle/>
          <a:p>
            <a:r>
              <a:rPr lang="en-US" dirty="0"/>
              <a:t>Ham Word Cloud</a:t>
            </a:r>
          </a:p>
        </p:txBody>
      </p:sp>
      <p:pic>
        <p:nvPicPr>
          <p:cNvPr id="5" name="Picture 4">
            <a:extLst>
              <a:ext uri="{FF2B5EF4-FFF2-40B4-BE49-F238E27FC236}">
                <a16:creationId xmlns:a16="http://schemas.microsoft.com/office/drawing/2014/main" id="{FF37CDE1-1AD0-4A6A-8441-CA52A6FEDE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8583" y="1006135"/>
            <a:ext cx="9903417" cy="5193020"/>
          </a:xfrm>
          <a:prstGeom prst="rect">
            <a:avLst/>
          </a:prstGeom>
          <a:noFill/>
          <a:ln>
            <a:noFill/>
          </a:ln>
        </p:spPr>
      </p:pic>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4="http://schemas.microsoft.com/office/powerpoint/2010/main">
    <mc:Choice Requires="p14">
      <p:transition spd="slow" p14:dur="2000" advClick="0" advTm="41000"/>
    </mc:Choice>
    <mc:Fallback xmlns="">
      <p:transition spd="slow" advClick="0" advTm="4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340423"/>
            <a:ext cx="10515600" cy="700115"/>
          </a:xfrm>
        </p:spPr>
        <p:txBody>
          <a:bodyPr/>
          <a:lstStyle/>
          <a:p>
            <a:r>
              <a:rPr lang="en-US" dirty="0"/>
              <a:t>Spam Word Cloud</a:t>
            </a:r>
          </a:p>
        </p:txBody>
      </p:sp>
      <p:pic>
        <p:nvPicPr>
          <p:cNvPr id="4" name="Picture 3">
            <a:extLst>
              <a:ext uri="{FF2B5EF4-FFF2-40B4-BE49-F238E27FC236}">
                <a16:creationId xmlns:a16="http://schemas.microsoft.com/office/drawing/2014/main" id="{FCED4C9B-EED6-4EE7-8E5D-06C1709300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20111" y="1498399"/>
            <a:ext cx="9571889" cy="5019178"/>
          </a:xfrm>
          <a:prstGeom prst="rect">
            <a:avLst/>
          </a:prstGeom>
          <a:noFill/>
          <a:ln>
            <a:noFill/>
          </a:ln>
        </p:spPr>
      </p:pic>
    </p:spTree>
    <p:extLst>
      <p:ext uri="{BB962C8B-B14F-4D97-AF65-F5344CB8AC3E}">
        <p14:creationId xmlns:p14="http://schemas.microsoft.com/office/powerpoint/2010/main" val="1863278460"/>
      </p:ext>
    </p:extLst>
  </p:cSld>
  <p:clrMapOvr>
    <a:masterClrMapping/>
  </p:clrMapOvr>
  <mc:AlternateContent xmlns:mc="http://schemas.openxmlformats.org/markup-compatibility/2006" xmlns:p14="http://schemas.microsoft.com/office/powerpoint/2010/main">
    <mc:Choice Requires="p14">
      <p:transition spd="slow" p14:dur="2000" advClick="0" advTm="46000"/>
    </mc:Choice>
    <mc:Fallback xmlns="">
      <p:transition spd="slow" advClick="0" advTm="4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24774"/>
            <a:ext cx="10515600" cy="700115"/>
          </a:xfrm>
        </p:spPr>
        <p:txBody>
          <a:bodyPr/>
          <a:lstStyle/>
          <a:p>
            <a:r>
              <a:rPr lang="en-US" dirty="0"/>
              <a:t>Multinomial Naïve Bayes </a:t>
            </a:r>
            <a:br>
              <a:rPr lang="en-US" dirty="0"/>
            </a:br>
            <a:r>
              <a:rPr lang="en-US" dirty="0"/>
              <a:t>Confusion Matrix</a:t>
            </a:r>
          </a:p>
        </p:txBody>
      </p:sp>
      <p:graphicFrame>
        <p:nvGraphicFramePr>
          <p:cNvPr id="2" name="Table 2">
            <a:extLst>
              <a:ext uri="{FF2B5EF4-FFF2-40B4-BE49-F238E27FC236}">
                <a16:creationId xmlns:a16="http://schemas.microsoft.com/office/drawing/2014/main" id="{C742275C-7B0E-487C-BF74-1DADCBA0F483}"/>
              </a:ext>
            </a:extLst>
          </p:cNvPr>
          <p:cNvGraphicFramePr>
            <a:graphicFrameLocks noGrp="1"/>
          </p:cNvGraphicFramePr>
          <p:nvPr>
            <p:extLst>
              <p:ext uri="{D42A27DB-BD31-4B8C-83A1-F6EECF244321}">
                <p14:modId xmlns:p14="http://schemas.microsoft.com/office/powerpoint/2010/main" val="2962146754"/>
              </p:ext>
            </p:extLst>
          </p:nvPr>
        </p:nvGraphicFramePr>
        <p:xfrm>
          <a:off x="6715931" y="1468120"/>
          <a:ext cx="4913804" cy="3692816"/>
        </p:xfrm>
        <a:graphic>
          <a:graphicData uri="http://schemas.openxmlformats.org/drawingml/2006/table">
            <a:tbl>
              <a:tblPr firstRow="1" bandRow="1">
                <a:tableStyleId>{6E25E649-3F16-4E02-A733-19D2CDBF48F0}</a:tableStyleId>
              </a:tblPr>
              <a:tblGrid>
                <a:gridCol w="2456902">
                  <a:extLst>
                    <a:ext uri="{9D8B030D-6E8A-4147-A177-3AD203B41FA5}">
                      <a16:colId xmlns:a16="http://schemas.microsoft.com/office/drawing/2014/main" val="276469573"/>
                    </a:ext>
                  </a:extLst>
                </a:gridCol>
                <a:gridCol w="2456902">
                  <a:extLst>
                    <a:ext uri="{9D8B030D-6E8A-4147-A177-3AD203B41FA5}">
                      <a16:colId xmlns:a16="http://schemas.microsoft.com/office/drawing/2014/main" val="3979491276"/>
                    </a:ext>
                  </a:extLst>
                </a:gridCol>
              </a:tblGrid>
              <a:tr h="1846408">
                <a:tc>
                  <a:txBody>
                    <a:bodyPr/>
                    <a:lstStyle/>
                    <a:p>
                      <a:pPr algn="ctr"/>
                      <a:endParaRPr lang="en-US" sz="4100" dirty="0"/>
                    </a:p>
                    <a:p>
                      <a:pPr algn="ctr"/>
                      <a:r>
                        <a:rPr lang="en-US" sz="4100" dirty="0"/>
                        <a:t>1196</a:t>
                      </a:r>
                    </a:p>
                  </a:txBody>
                  <a:tcPr marL="78372" marR="78372" marT="39186" marB="39186"/>
                </a:tc>
                <a:tc>
                  <a:txBody>
                    <a:bodyPr/>
                    <a:lstStyle/>
                    <a:p>
                      <a:endParaRPr lang="en-US" sz="4100" dirty="0"/>
                    </a:p>
                    <a:p>
                      <a:pPr algn="ctr"/>
                      <a:r>
                        <a:rPr lang="en-US" sz="4100" dirty="0"/>
                        <a:t>0</a:t>
                      </a:r>
                    </a:p>
                  </a:txBody>
                  <a:tcPr marL="78372" marR="78372" marT="39186" marB="39186"/>
                </a:tc>
                <a:extLst>
                  <a:ext uri="{0D108BD9-81ED-4DB2-BD59-A6C34878D82A}">
                    <a16:rowId xmlns:a16="http://schemas.microsoft.com/office/drawing/2014/main" val="206522000"/>
                  </a:ext>
                </a:extLst>
              </a:tr>
              <a:tr h="1846408">
                <a:tc>
                  <a:txBody>
                    <a:bodyPr/>
                    <a:lstStyle/>
                    <a:p>
                      <a:pPr algn="ctr"/>
                      <a:endParaRPr lang="en-US" sz="4100" dirty="0"/>
                    </a:p>
                    <a:p>
                      <a:pPr algn="ctr"/>
                      <a:r>
                        <a:rPr lang="en-US" sz="4100" dirty="0"/>
                        <a:t>51</a:t>
                      </a:r>
                    </a:p>
                  </a:txBody>
                  <a:tcPr marL="78372" marR="78372" marT="39186" marB="39186"/>
                </a:tc>
                <a:tc>
                  <a:txBody>
                    <a:bodyPr/>
                    <a:lstStyle/>
                    <a:p>
                      <a:pPr algn="ctr"/>
                      <a:endParaRPr lang="en-US" sz="4100" dirty="0"/>
                    </a:p>
                    <a:p>
                      <a:pPr algn="ctr"/>
                      <a:r>
                        <a:rPr lang="en-US" sz="4100" dirty="0"/>
                        <a:t>146</a:t>
                      </a:r>
                    </a:p>
                  </a:txBody>
                  <a:tcPr marL="78372" marR="78372" marT="39186" marB="39186"/>
                </a:tc>
                <a:extLst>
                  <a:ext uri="{0D108BD9-81ED-4DB2-BD59-A6C34878D82A}">
                    <a16:rowId xmlns:a16="http://schemas.microsoft.com/office/drawing/2014/main" val="857060715"/>
                  </a:ext>
                </a:extLst>
              </a:tr>
            </a:tbl>
          </a:graphicData>
        </a:graphic>
      </p:graphicFrame>
      <p:pic>
        <p:nvPicPr>
          <p:cNvPr id="1028" name="Picture 4">
            <a:extLst>
              <a:ext uri="{FF2B5EF4-FFF2-40B4-BE49-F238E27FC236}">
                <a16:creationId xmlns:a16="http://schemas.microsoft.com/office/drawing/2014/main" id="{C4D8C030-925F-4281-9D9F-57BC4C08F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888"/>
            <a:ext cx="6095999" cy="489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49777"/>
      </p:ext>
    </p:extLst>
  </p:cSld>
  <p:clrMapOvr>
    <a:masterClrMapping/>
  </p:clrMapOvr>
  <mc:AlternateContent xmlns:mc="http://schemas.openxmlformats.org/markup-compatibility/2006" xmlns:p14="http://schemas.microsoft.com/office/powerpoint/2010/main">
    <mc:Choice Requires="p14">
      <p:transition spd="slow" p14:dur="2000" advClick="0" advTm="77000"/>
    </mc:Choice>
    <mc:Fallback xmlns="">
      <p:transition spd="slow" advClick="0" advTm="77000"/>
    </mc:Fallback>
  </mc:AlternateContent>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9302</TotalTime>
  <Words>2071</Words>
  <Application>Microsoft Office PowerPoint</Application>
  <PresentationFormat>Widescreen</PresentationFormat>
  <Paragraphs>131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CIDFont+F1</vt:lpstr>
      <vt:lpstr>Corbel</vt:lpstr>
      <vt:lpstr>Inter</vt:lpstr>
      <vt:lpstr>Wingdings</vt:lpstr>
      <vt:lpstr>Office Theme</vt:lpstr>
      <vt:lpstr>SMS Text Message Spam Classification</vt:lpstr>
      <vt:lpstr>Agenda</vt:lpstr>
      <vt:lpstr>Business Uses</vt:lpstr>
      <vt:lpstr>Our Data </vt:lpstr>
      <vt:lpstr>Our Data </vt:lpstr>
      <vt:lpstr>Methodology </vt:lpstr>
      <vt:lpstr>Ham Word Cloud</vt:lpstr>
      <vt:lpstr>Spam Word Cloud</vt:lpstr>
      <vt:lpstr>Multinomial Naïve Bayes  Confusion Matrix</vt:lpstr>
      <vt:lpstr>Logistic Regression  Confusion Matrix</vt:lpstr>
      <vt:lpstr>Conclusion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US Election Twitter Analysis</dc:title>
  <dc:creator>Kyle Morris</dc:creator>
  <cp:lastModifiedBy>Kyle Morris</cp:lastModifiedBy>
  <cp:revision>60</cp:revision>
  <dcterms:created xsi:type="dcterms:W3CDTF">2020-12-27T00:48:48Z</dcterms:created>
  <dcterms:modified xsi:type="dcterms:W3CDTF">2021-02-07T16:07:13Z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