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12/8/2020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6857-2556-452E-9E06-B0649E5B1B8E}"/>
              </a:ext>
            </a:extLst>
          </p:cNvPr>
          <p:cNvSpPr>
            <a:spLocks noGrp="1"/>
          </p:cNvSpPr>
          <p:nvPr>
            <p:ph type="ctrTitle"/>
          </p:nvPr>
        </p:nvSpPr>
        <p:spPr/>
        <p:txBody>
          <a:bodyPr/>
          <a:lstStyle/>
          <a:p>
            <a:r>
              <a:rPr lang="en-US" dirty="0"/>
              <a:t>Are Younger people more involved in fatal accidents?</a:t>
            </a:r>
          </a:p>
        </p:txBody>
      </p:sp>
      <p:sp>
        <p:nvSpPr>
          <p:cNvPr id="3" name="Subtitle 2">
            <a:extLst>
              <a:ext uri="{FF2B5EF4-FFF2-40B4-BE49-F238E27FC236}">
                <a16:creationId xmlns:a16="http://schemas.microsoft.com/office/drawing/2014/main" id="{E9B0086E-37DE-42A3-95BA-EEAD30FD0F54}"/>
              </a:ext>
            </a:extLst>
          </p:cNvPr>
          <p:cNvSpPr>
            <a:spLocks noGrp="1"/>
          </p:cNvSpPr>
          <p:nvPr>
            <p:ph type="subTitle" idx="1"/>
          </p:nvPr>
        </p:nvSpPr>
        <p:spPr/>
        <p:txBody>
          <a:bodyPr/>
          <a:lstStyle/>
          <a:p>
            <a:r>
              <a:rPr lang="en-US" dirty="0"/>
              <a:t>Kyle Morris</a:t>
            </a:r>
          </a:p>
          <a:p>
            <a:r>
              <a:rPr lang="en-US" dirty="0"/>
              <a:t>DSC 530</a:t>
            </a:r>
          </a:p>
          <a:p>
            <a:r>
              <a:rPr lang="en-US" dirty="0"/>
              <a:t>Summer 2019</a:t>
            </a:r>
          </a:p>
          <a:p>
            <a:r>
              <a:rPr lang="en-US"/>
              <a:t>Bellevue University</a:t>
            </a:r>
            <a:endParaRPr lang="en-US" dirty="0"/>
          </a:p>
        </p:txBody>
      </p:sp>
    </p:spTree>
    <p:extLst>
      <p:ext uri="{BB962C8B-B14F-4D97-AF65-F5344CB8AC3E}">
        <p14:creationId xmlns:p14="http://schemas.microsoft.com/office/powerpoint/2010/main" val="189398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93DB-3070-44B3-A695-EB27A29C6992}"/>
              </a:ext>
            </a:extLst>
          </p:cNvPr>
          <p:cNvSpPr>
            <a:spLocks noGrp="1"/>
          </p:cNvSpPr>
          <p:nvPr>
            <p:ph type="title"/>
          </p:nvPr>
        </p:nvSpPr>
        <p:spPr/>
        <p:txBody>
          <a:bodyPr/>
          <a:lstStyle/>
          <a:p>
            <a:r>
              <a:rPr lang="en-US" dirty="0"/>
              <a:t>CDF: Probability of number of fatalities</a:t>
            </a:r>
          </a:p>
        </p:txBody>
      </p:sp>
      <p:sp>
        <p:nvSpPr>
          <p:cNvPr id="4" name="Text Placeholder 3">
            <a:extLst>
              <a:ext uri="{FF2B5EF4-FFF2-40B4-BE49-F238E27FC236}">
                <a16:creationId xmlns:a16="http://schemas.microsoft.com/office/drawing/2014/main" id="{08CA2214-4C8A-4BF3-BA1A-C58BC719028C}"/>
              </a:ext>
            </a:extLst>
          </p:cNvPr>
          <p:cNvSpPr>
            <a:spLocks noGrp="1"/>
          </p:cNvSpPr>
          <p:nvPr>
            <p:ph type="body" sz="half" idx="2"/>
          </p:nvPr>
        </p:nvSpPr>
        <p:spPr/>
        <p:txBody>
          <a:bodyPr/>
          <a:lstStyle/>
          <a:p>
            <a:r>
              <a:rPr lang="en-US" dirty="0"/>
              <a:t>As we can see here, fatalities are quite likely to be single fatalities as opposed to multiple fatalities. However, from our PDF earlier, it does look like younger people are more likely to be involved in multiple fatality crashes.</a:t>
            </a:r>
          </a:p>
        </p:txBody>
      </p:sp>
      <p:pic>
        <p:nvPicPr>
          <p:cNvPr id="6146" name="Picture 2">
            <a:extLst>
              <a:ext uri="{FF2B5EF4-FFF2-40B4-BE49-F238E27FC236}">
                <a16:creationId xmlns:a16="http://schemas.microsoft.com/office/drawing/2014/main" id="{A18DD771-1912-4869-A516-FB28641E57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3531" y="1725227"/>
            <a:ext cx="4941426" cy="337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457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4BEC-9648-4A79-A276-2AB307D40B01}"/>
              </a:ext>
            </a:extLst>
          </p:cNvPr>
          <p:cNvSpPr>
            <a:spLocks noGrp="1"/>
          </p:cNvSpPr>
          <p:nvPr>
            <p:ph type="title"/>
          </p:nvPr>
        </p:nvSpPr>
        <p:spPr/>
        <p:txBody>
          <a:bodyPr/>
          <a:lstStyle/>
          <a:p>
            <a:r>
              <a:rPr lang="en-US" dirty="0"/>
              <a:t>What distribution models our data?</a:t>
            </a:r>
          </a:p>
        </p:txBody>
      </p:sp>
      <p:sp>
        <p:nvSpPr>
          <p:cNvPr id="4" name="Text Placeholder 3">
            <a:extLst>
              <a:ext uri="{FF2B5EF4-FFF2-40B4-BE49-F238E27FC236}">
                <a16:creationId xmlns:a16="http://schemas.microsoft.com/office/drawing/2014/main" id="{4CACDDAA-5CB1-4F50-A2EA-BD6904EC368F}"/>
              </a:ext>
            </a:extLst>
          </p:cNvPr>
          <p:cNvSpPr>
            <a:spLocks noGrp="1"/>
          </p:cNvSpPr>
          <p:nvPr>
            <p:ph type="body" sz="half" idx="2"/>
          </p:nvPr>
        </p:nvSpPr>
        <p:spPr/>
        <p:txBody>
          <a:bodyPr/>
          <a:lstStyle/>
          <a:p>
            <a:r>
              <a:rPr lang="en-US" dirty="0"/>
              <a:t>In this situation, I think the exponential distribution is most likely going to be useful for our dataset. We will plot it as follows:</a:t>
            </a:r>
          </a:p>
          <a:p>
            <a:r>
              <a:rPr lang="en-US" dirty="0" err="1"/>
              <a:t>thinkplot.Cdf</a:t>
            </a:r>
            <a:r>
              <a:rPr lang="en-US" dirty="0"/>
              <a:t>(</a:t>
            </a:r>
            <a:r>
              <a:rPr lang="en-US" dirty="0" err="1"/>
              <a:t>fatalCDF</a:t>
            </a:r>
            <a:r>
              <a:rPr lang="en-US" dirty="0"/>
              <a:t>, complement = True)</a:t>
            </a:r>
          </a:p>
          <a:p>
            <a:r>
              <a:rPr lang="en-US" dirty="0" err="1"/>
              <a:t>thinkplot.Show</a:t>
            </a:r>
            <a:r>
              <a:rPr lang="en-US" dirty="0"/>
              <a:t>(</a:t>
            </a:r>
            <a:r>
              <a:rPr lang="en-US" dirty="0" err="1"/>
              <a:t>xlabel</a:t>
            </a:r>
            <a:r>
              <a:rPr lang="en-US" dirty="0"/>
              <a:t> = "</a:t>
            </a:r>
            <a:r>
              <a:rPr lang="en-US" dirty="0" err="1"/>
              <a:t>numfatal</a:t>
            </a:r>
            <a:r>
              <a:rPr lang="en-US" dirty="0"/>
              <a:t>", </a:t>
            </a:r>
            <a:r>
              <a:rPr lang="en-US" dirty="0" err="1"/>
              <a:t>ylabel</a:t>
            </a:r>
            <a:r>
              <a:rPr lang="en-US" dirty="0"/>
              <a:t> = 'CCDF', </a:t>
            </a:r>
            <a:r>
              <a:rPr lang="en-US" dirty="0" err="1"/>
              <a:t>yscale</a:t>
            </a:r>
            <a:r>
              <a:rPr lang="en-US" dirty="0"/>
              <a:t> = 'log’)</a:t>
            </a:r>
          </a:p>
          <a:p>
            <a:r>
              <a:rPr lang="en-US" dirty="0"/>
              <a:t>The slope is mostly a straight line, adjusting for the stepwise function it's fairly linear for most of it. The other CDF shape that resembles our data is the Pareto Distribution. Graphing the CDF on a log scale on both the x and y axis for a Pareto distribution results in a straight line.</a:t>
            </a:r>
          </a:p>
        </p:txBody>
      </p:sp>
      <p:pic>
        <p:nvPicPr>
          <p:cNvPr id="7170" name="Picture 2">
            <a:extLst>
              <a:ext uri="{FF2B5EF4-FFF2-40B4-BE49-F238E27FC236}">
                <a16:creationId xmlns:a16="http://schemas.microsoft.com/office/drawing/2014/main" id="{C7298CD5-03CE-4D5C-8B75-A98DF05946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6368" y="1725227"/>
            <a:ext cx="5055752" cy="337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03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B4BEC-9648-4A79-A276-2AB307D40B01}"/>
              </a:ext>
            </a:extLst>
          </p:cNvPr>
          <p:cNvSpPr>
            <a:spLocks noGrp="1"/>
          </p:cNvSpPr>
          <p:nvPr>
            <p:ph type="title"/>
          </p:nvPr>
        </p:nvSpPr>
        <p:spPr/>
        <p:txBody>
          <a:bodyPr/>
          <a:lstStyle/>
          <a:p>
            <a:r>
              <a:rPr lang="en-US" dirty="0"/>
              <a:t>What distribution models our data?</a:t>
            </a:r>
          </a:p>
        </p:txBody>
      </p:sp>
      <p:sp>
        <p:nvSpPr>
          <p:cNvPr id="4" name="Text Placeholder 3">
            <a:extLst>
              <a:ext uri="{FF2B5EF4-FFF2-40B4-BE49-F238E27FC236}">
                <a16:creationId xmlns:a16="http://schemas.microsoft.com/office/drawing/2014/main" id="{4CACDDAA-5CB1-4F50-A2EA-BD6904EC368F}"/>
              </a:ext>
            </a:extLst>
          </p:cNvPr>
          <p:cNvSpPr>
            <a:spLocks noGrp="1"/>
          </p:cNvSpPr>
          <p:nvPr>
            <p:ph type="body" sz="half" idx="2"/>
          </p:nvPr>
        </p:nvSpPr>
        <p:spPr/>
        <p:txBody>
          <a:bodyPr/>
          <a:lstStyle/>
          <a:p>
            <a:r>
              <a:rPr lang="en-US" dirty="0"/>
              <a:t>Doesn't particularly look like a straight line. I think the exponential distribution is the best model fit we are going to find.</a:t>
            </a:r>
          </a:p>
        </p:txBody>
      </p:sp>
      <p:pic>
        <p:nvPicPr>
          <p:cNvPr id="8194" name="Picture 2">
            <a:extLst>
              <a:ext uri="{FF2B5EF4-FFF2-40B4-BE49-F238E27FC236}">
                <a16:creationId xmlns:a16="http://schemas.microsoft.com/office/drawing/2014/main" id="{F6A965A1-8D6C-4C31-942E-B9FEC00F68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18393" y="1699822"/>
            <a:ext cx="5271701" cy="342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82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63A48-EAED-47CC-885E-A0DDBAD432F6}"/>
              </a:ext>
            </a:extLst>
          </p:cNvPr>
          <p:cNvSpPr>
            <a:spLocks noGrp="1"/>
          </p:cNvSpPr>
          <p:nvPr>
            <p:ph type="title"/>
          </p:nvPr>
        </p:nvSpPr>
        <p:spPr/>
        <p:txBody>
          <a:bodyPr/>
          <a:lstStyle/>
          <a:p>
            <a:r>
              <a:rPr lang="en-US" dirty="0"/>
              <a:t>Correlation and Causation</a:t>
            </a:r>
          </a:p>
        </p:txBody>
      </p:sp>
      <p:sp>
        <p:nvSpPr>
          <p:cNvPr id="6" name="Text Placeholder 5">
            <a:extLst>
              <a:ext uri="{FF2B5EF4-FFF2-40B4-BE49-F238E27FC236}">
                <a16:creationId xmlns:a16="http://schemas.microsoft.com/office/drawing/2014/main" id="{24CB989F-4A47-4768-B216-66A8F6A8B35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Based on the scatter plot, there does seem to be a concentration around age 20 where the number of fatality increases. The most fatalities recorded occur between 60 and 20 years old.</a:t>
            </a:r>
          </a:p>
          <a:p>
            <a:pPr marL="285750" indent="-285750">
              <a:buFont typeface="Arial" panose="020B0604020202020204" pitchFamily="34" charset="0"/>
              <a:buChar char="•"/>
            </a:pPr>
            <a:r>
              <a:rPr lang="en-US" dirty="0"/>
              <a:t>There is an uptick on Thursday, of all days. Generally, Friday Saturday and Sunday see the expected uptick but the Thursday is interesting.</a:t>
            </a:r>
          </a:p>
          <a:p>
            <a:pPr marL="285750" indent="-285750">
              <a:buFont typeface="Arial" panose="020B0604020202020204" pitchFamily="34" charset="0"/>
              <a:buChar char="•"/>
            </a:pPr>
            <a:endParaRPr lang="en-US" dirty="0"/>
          </a:p>
        </p:txBody>
      </p:sp>
      <p:pic>
        <p:nvPicPr>
          <p:cNvPr id="9220" name="Picture 4">
            <a:extLst>
              <a:ext uri="{FF2B5EF4-FFF2-40B4-BE49-F238E27FC236}">
                <a16:creationId xmlns:a16="http://schemas.microsoft.com/office/drawing/2014/main" id="{FF5B9D54-8146-498E-97B9-FC64C1FE1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85541"/>
            <a:ext cx="4903317" cy="337897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9EE55935-C631-49A6-9554-4C9B1A240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3564511"/>
            <a:ext cx="4903317" cy="3378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158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08F-36A8-4ABE-BED8-2172FD0FD6B4}"/>
              </a:ext>
            </a:extLst>
          </p:cNvPr>
          <p:cNvSpPr>
            <a:spLocks noGrp="1"/>
          </p:cNvSpPr>
          <p:nvPr>
            <p:ph type="title"/>
          </p:nvPr>
        </p:nvSpPr>
        <p:spPr/>
        <p:txBody>
          <a:bodyPr/>
          <a:lstStyle/>
          <a:p>
            <a:r>
              <a:rPr lang="en-US" dirty="0"/>
              <a:t>Correlation and Causation</a:t>
            </a:r>
          </a:p>
        </p:txBody>
      </p:sp>
      <p:sp>
        <p:nvSpPr>
          <p:cNvPr id="3" name="Text Placeholder 2">
            <a:extLst>
              <a:ext uri="{FF2B5EF4-FFF2-40B4-BE49-F238E27FC236}">
                <a16:creationId xmlns:a16="http://schemas.microsoft.com/office/drawing/2014/main" id="{8F36D9BC-AD7C-4D3F-B3BC-E224948AF33D}"/>
              </a:ext>
            </a:extLst>
          </p:cNvPr>
          <p:cNvSpPr>
            <a:spLocks noGrp="1"/>
          </p:cNvSpPr>
          <p:nvPr>
            <p:ph type="body" idx="1"/>
          </p:nvPr>
        </p:nvSpPr>
        <p:spPr/>
        <p:txBody>
          <a:bodyPr/>
          <a:lstStyle/>
          <a:p>
            <a:r>
              <a:rPr lang="en-US" dirty="0"/>
              <a:t>Stats</a:t>
            </a:r>
          </a:p>
        </p:txBody>
      </p:sp>
      <p:sp>
        <p:nvSpPr>
          <p:cNvPr id="4" name="Content Placeholder 3">
            <a:extLst>
              <a:ext uri="{FF2B5EF4-FFF2-40B4-BE49-F238E27FC236}">
                <a16:creationId xmlns:a16="http://schemas.microsoft.com/office/drawing/2014/main" id="{C5A63943-231C-4ECE-A1EB-516706DE2D66}"/>
              </a:ext>
            </a:extLst>
          </p:cNvPr>
          <p:cNvSpPr>
            <a:spLocks noGrp="1"/>
          </p:cNvSpPr>
          <p:nvPr>
            <p:ph sz="half" idx="2"/>
          </p:nvPr>
        </p:nvSpPr>
        <p:spPr/>
        <p:txBody>
          <a:bodyPr/>
          <a:lstStyle/>
          <a:p>
            <a:r>
              <a:rPr lang="en-US" dirty="0"/>
              <a:t>Covariance for Age and </a:t>
            </a:r>
            <a:r>
              <a:rPr lang="en-US" dirty="0" err="1"/>
              <a:t>Numfatal</a:t>
            </a:r>
            <a:r>
              <a:rPr lang="en-US" dirty="0"/>
              <a:t>:  -0.6416246963944783 </a:t>
            </a:r>
          </a:p>
          <a:p>
            <a:r>
              <a:rPr lang="en-US" dirty="0"/>
              <a:t>Pearson's Coefficient for Age and </a:t>
            </a:r>
            <a:r>
              <a:rPr lang="en-US" dirty="0" err="1"/>
              <a:t>Numfatal</a:t>
            </a:r>
            <a:r>
              <a:rPr lang="en-US" dirty="0"/>
              <a:t>:  -0.05615293770164982</a:t>
            </a:r>
          </a:p>
          <a:p>
            <a:r>
              <a:rPr lang="en-US" dirty="0"/>
              <a:t>Covariance for </a:t>
            </a:r>
            <a:r>
              <a:rPr lang="en-US" dirty="0" err="1"/>
              <a:t>Dayofweek</a:t>
            </a:r>
            <a:r>
              <a:rPr lang="en-US" dirty="0"/>
              <a:t> and </a:t>
            </a:r>
            <a:r>
              <a:rPr lang="en-US" dirty="0" err="1"/>
              <a:t>Numfatal</a:t>
            </a:r>
            <a:r>
              <a:rPr lang="en-US" dirty="0"/>
              <a:t>:  -0.0009035870749078954 </a:t>
            </a:r>
          </a:p>
          <a:p>
            <a:r>
              <a:rPr lang="en-US" dirty="0"/>
              <a:t>Pearson's Coefficient for </a:t>
            </a:r>
            <a:r>
              <a:rPr lang="en-US" dirty="0" err="1"/>
              <a:t>Dayofweek</a:t>
            </a:r>
            <a:r>
              <a:rPr lang="en-US" dirty="0"/>
              <a:t> and </a:t>
            </a:r>
            <a:r>
              <a:rPr lang="en-US" dirty="0" err="1"/>
              <a:t>Numfatal</a:t>
            </a:r>
            <a:r>
              <a:rPr lang="en-US" dirty="0"/>
              <a:t>:  -0.0007605816922902859</a:t>
            </a:r>
          </a:p>
        </p:txBody>
      </p:sp>
      <p:sp>
        <p:nvSpPr>
          <p:cNvPr id="5" name="Text Placeholder 4">
            <a:extLst>
              <a:ext uri="{FF2B5EF4-FFF2-40B4-BE49-F238E27FC236}">
                <a16:creationId xmlns:a16="http://schemas.microsoft.com/office/drawing/2014/main" id="{B50EFBBB-E327-4DB4-AA8A-C3379F363D61}"/>
              </a:ext>
            </a:extLst>
          </p:cNvPr>
          <p:cNvSpPr>
            <a:spLocks noGrp="1"/>
          </p:cNvSpPr>
          <p:nvPr>
            <p:ph type="body" sz="quarter" idx="3"/>
          </p:nvPr>
        </p:nvSpPr>
        <p:spPr/>
        <p:txBody>
          <a:bodyPr/>
          <a:lstStyle/>
          <a:p>
            <a:r>
              <a:rPr lang="en-US" dirty="0"/>
              <a:t>Analysis</a:t>
            </a:r>
          </a:p>
        </p:txBody>
      </p:sp>
      <p:sp>
        <p:nvSpPr>
          <p:cNvPr id="6" name="Content Placeholder 5">
            <a:extLst>
              <a:ext uri="{FF2B5EF4-FFF2-40B4-BE49-F238E27FC236}">
                <a16:creationId xmlns:a16="http://schemas.microsoft.com/office/drawing/2014/main" id="{92DA79FE-0934-409A-87C6-07EA4311A62C}"/>
              </a:ext>
            </a:extLst>
          </p:cNvPr>
          <p:cNvSpPr>
            <a:spLocks noGrp="1"/>
          </p:cNvSpPr>
          <p:nvPr>
            <p:ph sz="quarter" idx="4"/>
          </p:nvPr>
        </p:nvSpPr>
        <p:spPr/>
        <p:txBody>
          <a:bodyPr/>
          <a:lstStyle/>
          <a:p>
            <a:r>
              <a:rPr lang="en-US" dirty="0"/>
              <a:t>As age increase, the number of fatalities decrease. The covariance shows this relationship. However, the Pearson's coefficient shows that this connection has a mild effect.</a:t>
            </a:r>
          </a:p>
          <a:p>
            <a:r>
              <a:rPr lang="en-US" dirty="0"/>
              <a:t>For </a:t>
            </a:r>
            <a:r>
              <a:rPr lang="en-US" dirty="0" err="1"/>
              <a:t>Dayofweek</a:t>
            </a:r>
            <a:r>
              <a:rPr lang="en-US" dirty="0"/>
              <a:t>, there doesn't seem to be much of a connection based on the Pearson's </a:t>
            </a:r>
            <a:r>
              <a:rPr lang="en-US" dirty="0" err="1"/>
              <a:t>cofficient</a:t>
            </a:r>
            <a:r>
              <a:rPr lang="en-US" dirty="0"/>
              <a:t> and covariance.</a:t>
            </a:r>
          </a:p>
          <a:p>
            <a:endParaRPr lang="en-US" dirty="0"/>
          </a:p>
        </p:txBody>
      </p:sp>
    </p:spTree>
    <p:extLst>
      <p:ext uri="{BB962C8B-B14F-4D97-AF65-F5344CB8AC3E}">
        <p14:creationId xmlns:p14="http://schemas.microsoft.com/office/powerpoint/2010/main" val="308887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70F49-7366-4CCA-A65A-C071E1058BB8}"/>
              </a:ext>
            </a:extLst>
          </p:cNvPr>
          <p:cNvSpPr>
            <a:spLocks noGrp="1"/>
          </p:cNvSpPr>
          <p:nvPr>
            <p:ph type="title"/>
          </p:nvPr>
        </p:nvSpPr>
        <p:spPr/>
        <p:txBody>
          <a:bodyPr/>
          <a:lstStyle/>
          <a:p>
            <a:r>
              <a:rPr lang="en-US" dirty="0" err="1"/>
              <a:t>Diffmeanspermute</a:t>
            </a:r>
            <a:endParaRPr lang="en-US" dirty="0"/>
          </a:p>
        </p:txBody>
      </p:sp>
      <p:sp>
        <p:nvSpPr>
          <p:cNvPr id="4" name="Text Placeholder 3">
            <a:extLst>
              <a:ext uri="{FF2B5EF4-FFF2-40B4-BE49-F238E27FC236}">
                <a16:creationId xmlns:a16="http://schemas.microsoft.com/office/drawing/2014/main" id="{5858C3D7-7611-4CF9-9749-4FE5D47A9DF2}"/>
              </a:ext>
            </a:extLst>
          </p:cNvPr>
          <p:cNvSpPr>
            <a:spLocks noGrp="1"/>
          </p:cNvSpPr>
          <p:nvPr>
            <p:ph type="body" sz="half" idx="2"/>
          </p:nvPr>
        </p:nvSpPr>
        <p:spPr/>
        <p:txBody>
          <a:bodyPr/>
          <a:lstStyle/>
          <a:p>
            <a:r>
              <a:rPr lang="en-US" dirty="0"/>
              <a:t>A difference in the means of </a:t>
            </a:r>
            <a:r>
              <a:rPr lang="en-US" dirty="0" err="1"/>
              <a:t>numfatal</a:t>
            </a:r>
            <a:r>
              <a:rPr lang="en-US" dirty="0"/>
              <a:t> between our youth set and the rest of our dataset would look to answer our hypothesis. We'll use the </a:t>
            </a:r>
            <a:r>
              <a:rPr lang="en-US" dirty="0" err="1"/>
              <a:t>DiffMeanPermutation</a:t>
            </a:r>
            <a:r>
              <a:rPr lang="en-US" dirty="0"/>
              <a:t> example from our text.</a:t>
            </a:r>
          </a:p>
          <a:p>
            <a:endParaRPr lang="en-US" dirty="0"/>
          </a:p>
          <a:p>
            <a:r>
              <a:rPr lang="en-US" dirty="0"/>
              <a:t>The p-value is 0.</a:t>
            </a:r>
          </a:p>
          <a:p>
            <a:endParaRPr lang="en-US" dirty="0"/>
          </a:p>
          <a:p>
            <a:r>
              <a:rPr lang="en-US" dirty="0"/>
              <a:t>The observed difference in means never intersects: p is less than .001 and so we can conclude that the difference in number of fatalities is statistically significant.</a:t>
            </a:r>
          </a:p>
        </p:txBody>
      </p:sp>
      <p:pic>
        <p:nvPicPr>
          <p:cNvPr id="11266" name="Picture 2">
            <a:extLst>
              <a:ext uri="{FF2B5EF4-FFF2-40B4-BE49-F238E27FC236}">
                <a16:creationId xmlns:a16="http://schemas.microsoft.com/office/drawing/2014/main" id="{2A3CC793-DA59-4BEB-B7B3-405B74CF3C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34342" y="1814148"/>
            <a:ext cx="4839803" cy="320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5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70AA-75C4-4B2C-AA4E-8070C9A12035}"/>
              </a:ext>
            </a:extLst>
          </p:cNvPr>
          <p:cNvSpPr>
            <a:spLocks noGrp="1"/>
          </p:cNvSpPr>
          <p:nvPr>
            <p:ph type="title"/>
          </p:nvPr>
        </p:nvSpPr>
        <p:spPr/>
        <p:txBody>
          <a:bodyPr/>
          <a:lstStyle/>
          <a:p>
            <a:r>
              <a:rPr lang="en-US" dirty="0"/>
              <a:t>Regression Analysis</a:t>
            </a:r>
          </a:p>
        </p:txBody>
      </p:sp>
      <p:sp>
        <p:nvSpPr>
          <p:cNvPr id="3" name="Text Placeholder 2">
            <a:extLst>
              <a:ext uri="{FF2B5EF4-FFF2-40B4-BE49-F238E27FC236}">
                <a16:creationId xmlns:a16="http://schemas.microsoft.com/office/drawing/2014/main" id="{26AA9300-2E1C-48B3-B82E-C38843DFADE8}"/>
              </a:ext>
            </a:extLst>
          </p:cNvPr>
          <p:cNvSpPr>
            <a:spLocks noGrp="1"/>
          </p:cNvSpPr>
          <p:nvPr>
            <p:ph type="body" idx="1"/>
          </p:nvPr>
        </p:nvSpPr>
        <p:spPr/>
        <p:txBody>
          <a:bodyPr/>
          <a:lstStyle/>
          <a:p>
            <a:r>
              <a:rPr lang="en-US" dirty="0"/>
              <a:t>Single Exploratory Variable</a:t>
            </a:r>
          </a:p>
        </p:txBody>
      </p:sp>
      <p:sp>
        <p:nvSpPr>
          <p:cNvPr id="4" name="Content Placeholder 3">
            <a:extLst>
              <a:ext uri="{FF2B5EF4-FFF2-40B4-BE49-F238E27FC236}">
                <a16:creationId xmlns:a16="http://schemas.microsoft.com/office/drawing/2014/main" id="{8FB366E1-355C-40E8-A285-26005E66C5EC}"/>
              </a:ext>
            </a:extLst>
          </p:cNvPr>
          <p:cNvSpPr>
            <a:spLocks noGrp="1"/>
          </p:cNvSpPr>
          <p:nvPr>
            <p:ph sz="half" idx="2"/>
          </p:nvPr>
        </p:nvSpPr>
        <p:spPr/>
        <p:txBody>
          <a:bodyPr>
            <a:normAutofit lnSpcReduction="10000"/>
          </a:bodyPr>
          <a:lstStyle/>
          <a:p>
            <a:r>
              <a:rPr lang="en-US" dirty="0"/>
              <a:t>Results for  </a:t>
            </a:r>
            <a:r>
              <a:rPr lang="en-US" dirty="0" err="1"/>
              <a:t>numfatal</a:t>
            </a:r>
            <a:r>
              <a:rPr lang="en-US" dirty="0"/>
              <a:t> ~ </a:t>
            </a:r>
            <a:r>
              <a:rPr lang="en-US" dirty="0" err="1"/>
              <a:t>isYoung</a:t>
            </a:r>
            <a:endParaRPr lang="en-US" dirty="0"/>
          </a:p>
          <a:p>
            <a:r>
              <a:rPr lang="en-US" dirty="0"/>
              <a:t>Intercept:  1.1575600419830092</a:t>
            </a:r>
          </a:p>
          <a:p>
            <a:r>
              <a:rPr lang="en-US" dirty="0"/>
              <a:t>Slope:  0.06706874942108798</a:t>
            </a:r>
          </a:p>
          <a:p>
            <a:r>
              <a:rPr lang="en-US" dirty="0"/>
              <a:t>Slope p-value:  7.551945523857323e-51</a:t>
            </a:r>
          </a:p>
          <a:p>
            <a:r>
              <a:rPr lang="en-US" dirty="0"/>
              <a:t>R^2 Value:  0.003109534787788193</a:t>
            </a:r>
          </a:p>
          <a:p>
            <a:r>
              <a:rPr lang="en-US" dirty="0"/>
              <a:t>R^2 p-value:  7.551945525706778e-51 </a:t>
            </a:r>
          </a:p>
        </p:txBody>
      </p:sp>
      <p:sp>
        <p:nvSpPr>
          <p:cNvPr id="5" name="Text Placeholder 4">
            <a:extLst>
              <a:ext uri="{FF2B5EF4-FFF2-40B4-BE49-F238E27FC236}">
                <a16:creationId xmlns:a16="http://schemas.microsoft.com/office/drawing/2014/main" id="{F33E147F-71C0-4890-A9CC-10503F139E81}"/>
              </a:ext>
            </a:extLst>
          </p:cNvPr>
          <p:cNvSpPr>
            <a:spLocks noGrp="1"/>
          </p:cNvSpPr>
          <p:nvPr>
            <p:ph type="body" sz="quarter" idx="3"/>
          </p:nvPr>
        </p:nvSpPr>
        <p:spPr/>
        <p:txBody>
          <a:bodyPr/>
          <a:lstStyle/>
          <a:p>
            <a:r>
              <a:rPr lang="en-US" dirty="0"/>
              <a:t>Multiple Exploratory Variables	</a:t>
            </a:r>
          </a:p>
        </p:txBody>
      </p:sp>
      <p:pic>
        <p:nvPicPr>
          <p:cNvPr id="7" name="Content Placeholder 6">
            <a:extLst>
              <a:ext uri="{FF2B5EF4-FFF2-40B4-BE49-F238E27FC236}">
                <a16:creationId xmlns:a16="http://schemas.microsoft.com/office/drawing/2014/main" id="{A15B8043-14FC-45FC-AEA2-AE34FD4CFE22}"/>
              </a:ext>
            </a:extLst>
          </p:cNvPr>
          <p:cNvPicPr>
            <a:picLocks noGrp="1" noChangeAspect="1"/>
          </p:cNvPicPr>
          <p:nvPr>
            <p:ph sz="quarter" idx="4"/>
          </p:nvPr>
        </p:nvPicPr>
        <p:blipFill>
          <a:blip r:embed="rId2"/>
          <a:stretch>
            <a:fillRect/>
          </a:stretch>
        </p:blipFill>
        <p:spPr>
          <a:xfrm>
            <a:off x="5991225" y="3318471"/>
            <a:ext cx="4754563" cy="2638821"/>
          </a:xfrm>
          <a:prstGeom prst="rect">
            <a:avLst/>
          </a:prstGeom>
        </p:spPr>
      </p:pic>
    </p:spTree>
    <p:extLst>
      <p:ext uri="{BB962C8B-B14F-4D97-AF65-F5344CB8AC3E}">
        <p14:creationId xmlns:p14="http://schemas.microsoft.com/office/powerpoint/2010/main" val="126534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1739-9A43-40D4-A8DB-69AC4389BC5B}"/>
              </a:ext>
            </a:extLst>
          </p:cNvPr>
          <p:cNvSpPr>
            <a:spLocks noGrp="1"/>
          </p:cNvSpPr>
          <p:nvPr>
            <p:ph type="title"/>
          </p:nvPr>
        </p:nvSpPr>
        <p:spPr/>
        <p:txBody>
          <a:bodyPr/>
          <a:lstStyle/>
          <a:p>
            <a:r>
              <a:rPr lang="en-US" dirty="0"/>
              <a:t>Multiple Regression Analysis</a:t>
            </a:r>
          </a:p>
        </p:txBody>
      </p:sp>
      <p:sp>
        <p:nvSpPr>
          <p:cNvPr id="3" name="Content Placeholder 2">
            <a:extLst>
              <a:ext uri="{FF2B5EF4-FFF2-40B4-BE49-F238E27FC236}">
                <a16:creationId xmlns:a16="http://schemas.microsoft.com/office/drawing/2014/main" id="{17D9B87B-AE98-4B56-8B91-CFC4A29E3D10}"/>
              </a:ext>
            </a:extLst>
          </p:cNvPr>
          <p:cNvSpPr>
            <a:spLocks noGrp="1"/>
          </p:cNvSpPr>
          <p:nvPr>
            <p:ph idx="1"/>
          </p:nvPr>
        </p:nvSpPr>
        <p:spPr/>
        <p:txBody>
          <a:bodyPr/>
          <a:lstStyle/>
          <a:p>
            <a:r>
              <a:rPr lang="en-US" dirty="0"/>
              <a:t>Day of Week looks to be the only variable that doesn't have some significance that we can find. We ran </a:t>
            </a:r>
            <a:r>
              <a:rPr lang="en-US" dirty="0" err="1"/>
              <a:t>numfatal</a:t>
            </a:r>
            <a:r>
              <a:rPr lang="en-US" dirty="0"/>
              <a:t> versus the other variables, and used </a:t>
            </a:r>
            <a:r>
              <a:rPr lang="en-US" dirty="0" err="1"/>
              <a:t>isYoung</a:t>
            </a:r>
            <a:r>
              <a:rPr lang="en-US" dirty="0"/>
              <a:t> instead of age - this lets us show that youth has some significance attached to it.</a:t>
            </a:r>
          </a:p>
        </p:txBody>
      </p:sp>
    </p:spTree>
    <p:extLst>
      <p:ext uri="{BB962C8B-B14F-4D97-AF65-F5344CB8AC3E}">
        <p14:creationId xmlns:p14="http://schemas.microsoft.com/office/powerpoint/2010/main" val="427932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26B4-4D69-47A9-BF69-5B289E02AE2C}"/>
              </a:ext>
            </a:extLst>
          </p:cNvPr>
          <p:cNvSpPr>
            <a:spLocks noGrp="1"/>
          </p:cNvSpPr>
          <p:nvPr>
            <p:ph type="title"/>
          </p:nvPr>
        </p:nvSpPr>
        <p:spPr/>
        <p:txBody>
          <a:bodyPr/>
          <a:lstStyle/>
          <a:p>
            <a:r>
              <a:rPr lang="en-US" dirty="0"/>
              <a:t>Are younger occupants more likely to become fatalities in a crash?</a:t>
            </a:r>
          </a:p>
        </p:txBody>
      </p:sp>
      <p:sp>
        <p:nvSpPr>
          <p:cNvPr id="3" name="Content Placeholder 2">
            <a:extLst>
              <a:ext uri="{FF2B5EF4-FFF2-40B4-BE49-F238E27FC236}">
                <a16:creationId xmlns:a16="http://schemas.microsoft.com/office/drawing/2014/main" id="{01ADB1D0-E58A-4FAC-A510-4717F35288D6}"/>
              </a:ext>
            </a:extLst>
          </p:cNvPr>
          <p:cNvSpPr>
            <a:spLocks noGrp="1"/>
          </p:cNvSpPr>
          <p:nvPr>
            <p:ph idx="1"/>
          </p:nvPr>
        </p:nvSpPr>
        <p:spPr>
          <a:xfrm>
            <a:off x="1024128" y="3991428"/>
            <a:ext cx="9720073" cy="2317931"/>
          </a:xfrm>
        </p:spPr>
        <p:txBody>
          <a:bodyPr/>
          <a:lstStyle/>
          <a:p>
            <a:pPr>
              <a:buFont typeface="Courier New" panose="02070309020205020404" pitchFamily="49" charset="0"/>
              <a:buChar char="o"/>
            </a:pPr>
            <a:r>
              <a:rPr lang="en-US" dirty="0"/>
              <a:t>Our data comes from the 2017 dataset on fatalities from the NHTSA (National Highway Traffic Safety Administration.</a:t>
            </a:r>
          </a:p>
          <a:p>
            <a:pPr>
              <a:buFont typeface="Courier New" panose="02070309020205020404" pitchFamily="49" charset="0"/>
              <a:buChar char="o"/>
            </a:pPr>
            <a:r>
              <a:rPr lang="en-US" dirty="0"/>
              <a:t>We exported the dataset from that year containing only the values we were interested in and a few other identifiers.</a:t>
            </a:r>
          </a:p>
          <a:p>
            <a:pPr>
              <a:buFont typeface="Courier New" panose="02070309020205020404" pitchFamily="49" charset="0"/>
              <a:buChar char="o"/>
            </a:pPr>
            <a:r>
              <a:rPr lang="en-US" dirty="0"/>
              <a:t>The dataset contained 74,721 rows and 20 columns.</a:t>
            </a:r>
          </a:p>
        </p:txBody>
      </p:sp>
    </p:spTree>
    <p:extLst>
      <p:ext uri="{BB962C8B-B14F-4D97-AF65-F5344CB8AC3E}">
        <p14:creationId xmlns:p14="http://schemas.microsoft.com/office/powerpoint/2010/main" val="245456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6AB-5848-4517-B449-9434D006D91A}"/>
              </a:ext>
            </a:extLst>
          </p:cNvPr>
          <p:cNvSpPr>
            <a:spLocks noGrp="1"/>
          </p:cNvSpPr>
          <p:nvPr>
            <p:ph type="title"/>
          </p:nvPr>
        </p:nvSpPr>
        <p:spPr/>
        <p:txBody>
          <a:bodyPr/>
          <a:lstStyle/>
          <a:p>
            <a:r>
              <a:rPr lang="en-US" dirty="0"/>
              <a:t>Selection of variables</a:t>
            </a:r>
          </a:p>
        </p:txBody>
      </p:sp>
      <p:sp>
        <p:nvSpPr>
          <p:cNvPr id="3" name="Text Placeholder 2">
            <a:extLst>
              <a:ext uri="{FF2B5EF4-FFF2-40B4-BE49-F238E27FC236}">
                <a16:creationId xmlns:a16="http://schemas.microsoft.com/office/drawing/2014/main" id="{3164FBAD-145F-4E9B-B614-C912AE3B5CA6}"/>
              </a:ext>
            </a:extLst>
          </p:cNvPr>
          <p:cNvSpPr>
            <a:spLocks noGrp="1"/>
          </p:cNvSpPr>
          <p:nvPr>
            <p:ph type="body" idx="1"/>
          </p:nvPr>
        </p:nvSpPr>
        <p:spPr/>
        <p:txBody>
          <a:bodyPr/>
          <a:lstStyle/>
          <a:p>
            <a:r>
              <a:rPr lang="en-US" dirty="0"/>
              <a:t>Variables Chosen</a:t>
            </a:r>
          </a:p>
        </p:txBody>
      </p:sp>
      <p:sp>
        <p:nvSpPr>
          <p:cNvPr id="4" name="Content Placeholder 3">
            <a:extLst>
              <a:ext uri="{FF2B5EF4-FFF2-40B4-BE49-F238E27FC236}">
                <a16:creationId xmlns:a16="http://schemas.microsoft.com/office/drawing/2014/main" id="{5CB31C60-1CC0-4BDB-8C2E-56AEA7AB08E7}"/>
              </a:ext>
            </a:extLst>
          </p:cNvPr>
          <p:cNvSpPr>
            <a:spLocks noGrp="1"/>
          </p:cNvSpPr>
          <p:nvPr>
            <p:ph sz="half" idx="2"/>
          </p:nvPr>
        </p:nvSpPr>
        <p:spPr/>
        <p:txBody>
          <a:bodyPr/>
          <a:lstStyle/>
          <a:p>
            <a:pPr>
              <a:buFont typeface="Arial" panose="020B0604020202020204" pitchFamily="34" charset="0"/>
              <a:buChar char="•"/>
            </a:pPr>
            <a:r>
              <a:rPr lang="en-US" dirty="0"/>
              <a:t>Age</a:t>
            </a:r>
          </a:p>
          <a:p>
            <a:pPr>
              <a:buFont typeface="Arial" panose="020B0604020202020204" pitchFamily="34" charset="0"/>
              <a:buChar char="•"/>
            </a:pPr>
            <a:r>
              <a:rPr lang="en-US" dirty="0" err="1"/>
              <a:t>Numfatal</a:t>
            </a:r>
            <a:endParaRPr lang="en-US" dirty="0"/>
          </a:p>
          <a:p>
            <a:pPr>
              <a:buFont typeface="Arial" panose="020B0604020202020204" pitchFamily="34" charset="0"/>
              <a:buChar char="•"/>
            </a:pPr>
            <a:r>
              <a:rPr lang="en-US" dirty="0" err="1"/>
              <a:t>Dayofweek</a:t>
            </a:r>
            <a:endParaRPr lang="en-US" dirty="0"/>
          </a:p>
          <a:p>
            <a:pPr>
              <a:buFont typeface="Arial" panose="020B0604020202020204" pitchFamily="34" charset="0"/>
              <a:buChar char="•"/>
            </a:pPr>
            <a:r>
              <a:rPr lang="en-US" dirty="0"/>
              <a:t>Holiday</a:t>
            </a:r>
          </a:p>
          <a:p>
            <a:pPr>
              <a:buFont typeface="Arial" panose="020B0604020202020204" pitchFamily="34" charset="0"/>
              <a:buChar char="•"/>
            </a:pPr>
            <a:r>
              <a:rPr lang="en-US" dirty="0"/>
              <a:t>Sex</a:t>
            </a:r>
          </a:p>
          <a:p>
            <a:pPr marL="0" indent="0">
              <a:buNone/>
            </a:pPr>
            <a:endParaRPr lang="en-US" dirty="0"/>
          </a:p>
        </p:txBody>
      </p:sp>
      <p:sp>
        <p:nvSpPr>
          <p:cNvPr id="5" name="Text Placeholder 4">
            <a:extLst>
              <a:ext uri="{FF2B5EF4-FFF2-40B4-BE49-F238E27FC236}">
                <a16:creationId xmlns:a16="http://schemas.microsoft.com/office/drawing/2014/main" id="{E4772F22-E59A-4C1D-8E2D-F97387468049}"/>
              </a:ext>
            </a:extLst>
          </p:cNvPr>
          <p:cNvSpPr>
            <a:spLocks noGrp="1"/>
          </p:cNvSpPr>
          <p:nvPr>
            <p:ph type="body" sz="quarter" idx="3"/>
          </p:nvPr>
        </p:nvSpPr>
        <p:spPr/>
        <p:txBody>
          <a:bodyPr/>
          <a:lstStyle/>
          <a:p>
            <a:r>
              <a:rPr lang="en-US" dirty="0"/>
              <a:t>What does that mean?</a:t>
            </a:r>
          </a:p>
        </p:txBody>
      </p:sp>
      <p:sp>
        <p:nvSpPr>
          <p:cNvPr id="6" name="Content Placeholder 5">
            <a:extLst>
              <a:ext uri="{FF2B5EF4-FFF2-40B4-BE49-F238E27FC236}">
                <a16:creationId xmlns:a16="http://schemas.microsoft.com/office/drawing/2014/main" id="{5F91FD51-9021-4F26-8FAC-3BAA36CF30DE}"/>
              </a:ext>
            </a:extLst>
          </p:cNvPr>
          <p:cNvSpPr>
            <a:spLocks noGrp="1"/>
          </p:cNvSpPr>
          <p:nvPr>
            <p:ph sz="quarter" idx="4"/>
          </p:nvPr>
        </p:nvSpPr>
        <p:spPr/>
        <p:txBody>
          <a:bodyPr/>
          <a:lstStyle/>
          <a:p>
            <a:pPr>
              <a:buFont typeface="Arial" panose="020B0604020202020204" pitchFamily="34" charset="0"/>
              <a:buChar char="•"/>
            </a:pPr>
            <a:r>
              <a:rPr lang="en-US" dirty="0"/>
              <a:t>The age of the occupant.</a:t>
            </a:r>
          </a:p>
          <a:p>
            <a:pPr>
              <a:buFont typeface="Arial" panose="020B0604020202020204" pitchFamily="34" charset="0"/>
              <a:buChar char="•"/>
            </a:pPr>
            <a:r>
              <a:rPr lang="en-US" dirty="0"/>
              <a:t>The number of fatalities in a given wreck involving that occupant.</a:t>
            </a:r>
          </a:p>
          <a:p>
            <a:pPr>
              <a:buFont typeface="Arial" panose="020B0604020202020204" pitchFamily="34" charset="0"/>
              <a:buChar char="•"/>
            </a:pPr>
            <a:r>
              <a:rPr lang="en-US" dirty="0"/>
              <a:t>The day of the week the accident occurred. 1 = Sunday, 7 = Saturday</a:t>
            </a:r>
          </a:p>
          <a:p>
            <a:pPr>
              <a:buFont typeface="Arial" panose="020B0604020202020204" pitchFamily="34" charset="0"/>
              <a:buChar char="•"/>
            </a:pPr>
            <a:r>
              <a:rPr lang="en-US" dirty="0"/>
              <a:t>Is it a Holiday? 0 = no, 1-10 is a specific holiday.</a:t>
            </a:r>
          </a:p>
          <a:p>
            <a:pPr>
              <a:buFont typeface="Arial" panose="020B0604020202020204" pitchFamily="34" charset="0"/>
              <a:buChar char="•"/>
            </a:pPr>
            <a:r>
              <a:rPr lang="en-US" dirty="0"/>
              <a:t>Male = 1, Female = 2.</a:t>
            </a:r>
          </a:p>
        </p:txBody>
      </p:sp>
    </p:spTree>
    <p:extLst>
      <p:ext uri="{BB962C8B-B14F-4D97-AF65-F5344CB8AC3E}">
        <p14:creationId xmlns:p14="http://schemas.microsoft.com/office/powerpoint/2010/main" val="287278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a:t>
            </a:r>
          </a:p>
        </p:txBody>
      </p:sp>
      <p:pic>
        <p:nvPicPr>
          <p:cNvPr id="1026" name="Picture 2">
            <a:extLst>
              <a:ext uri="{FF2B5EF4-FFF2-40B4-BE49-F238E27FC236}">
                <a16:creationId xmlns:a16="http://schemas.microsoft.com/office/drawing/2014/main" id="{F77E2ED4-2107-4B52-A962-E72974A60C3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12508"/>
            <a:ext cx="4754562" cy="31697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BA6B69E-F44E-402C-9538-0D9AD7F4C2F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47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a:t>
            </a:r>
          </a:p>
        </p:txBody>
      </p:sp>
      <p:pic>
        <p:nvPicPr>
          <p:cNvPr id="2050" name="Picture 2">
            <a:extLst>
              <a:ext uri="{FF2B5EF4-FFF2-40B4-BE49-F238E27FC236}">
                <a16:creationId xmlns:a16="http://schemas.microsoft.com/office/drawing/2014/main" id="{6F792035-DE33-4CF2-81CB-B9E7F011C45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20FF6E-5615-4B81-B7A3-31C6B5B10A1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9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a:t>
            </a:r>
          </a:p>
        </p:txBody>
      </p:sp>
      <p:pic>
        <p:nvPicPr>
          <p:cNvPr id="3076" name="Picture 4">
            <a:extLst>
              <a:ext uri="{FF2B5EF4-FFF2-40B4-BE49-F238E27FC236}">
                <a16:creationId xmlns:a16="http://schemas.microsoft.com/office/drawing/2014/main" id="{B6D2CDD7-3B46-42CA-8C26-4B020D5037A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35988"/>
            <a:ext cx="4754562" cy="312274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89B1B02A-545C-46B0-A2B8-6BED7ED02D7C}"/>
              </a:ext>
            </a:extLst>
          </p:cNvPr>
          <p:cNvSpPr>
            <a:spLocks noGrp="1"/>
          </p:cNvSpPr>
          <p:nvPr>
            <p:ph sz="half" idx="2"/>
          </p:nvPr>
        </p:nvSpPr>
        <p:spPr/>
        <p:txBody>
          <a:bodyPr/>
          <a:lstStyle/>
          <a:p>
            <a:r>
              <a:rPr lang="en-US" dirty="0"/>
              <a:t>Age, sex, and Holidays are the only ones with any outliers and there aren't very many. In this case, we have enough data points that these few records I will take out and we'll deal with only complete datasets. </a:t>
            </a:r>
          </a:p>
          <a:p>
            <a:r>
              <a:rPr lang="en-US" dirty="0"/>
              <a:t>These outliers are the coded answers:</a:t>
            </a:r>
          </a:p>
          <a:p>
            <a:r>
              <a:rPr lang="en-US" dirty="0"/>
              <a:t>Age 998 or 999 is unknown, not recorded.</a:t>
            </a:r>
          </a:p>
          <a:p>
            <a:r>
              <a:rPr lang="en-US" dirty="0"/>
              <a:t>Sex 8 or 9 are the same for sex.</a:t>
            </a:r>
          </a:p>
        </p:txBody>
      </p:sp>
    </p:spTree>
    <p:extLst>
      <p:ext uri="{BB962C8B-B14F-4D97-AF65-F5344CB8AC3E}">
        <p14:creationId xmlns:p14="http://schemas.microsoft.com/office/powerpoint/2010/main" val="197984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3A67-5AE4-43A0-9662-FDB23843F40B}"/>
              </a:ext>
            </a:extLst>
          </p:cNvPr>
          <p:cNvSpPr>
            <a:spLocks noGrp="1"/>
          </p:cNvSpPr>
          <p:nvPr>
            <p:ph type="title"/>
          </p:nvPr>
        </p:nvSpPr>
        <p:spPr/>
        <p:txBody>
          <a:bodyPr/>
          <a:lstStyle/>
          <a:p>
            <a:r>
              <a:rPr lang="en-US" dirty="0"/>
              <a:t>Histogram of variables – after cleanup</a:t>
            </a:r>
          </a:p>
        </p:txBody>
      </p:sp>
      <p:pic>
        <p:nvPicPr>
          <p:cNvPr id="4098" name="Picture 2">
            <a:extLst>
              <a:ext uri="{FF2B5EF4-FFF2-40B4-BE49-F238E27FC236}">
                <a16:creationId xmlns:a16="http://schemas.microsoft.com/office/drawing/2014/main" id="{285CDFD6-FE9E-4ED5-B479-F77C39E7CEF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3938" y="2732123"/>
            <a:ext cx="4754562" cy="31304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DDA4A72-AC34-4818-9027-D66AB92566B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2730118"/>
            <a:ext cx="4754562" cy="3134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7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6403-AD30-45AA-A6B9-562EB7110784}"/>
              </a:ext>
            </a:extLst>
          </p:cNvPr>
          <p:cNvSpPr>
            <a:spLocks noGrp="1"/>
          </p:cNvSpPr>
          <p:nvPr>
            <p:ph type="title"/>
          </p:nvPr>
        </p:nvSpPr>
        <p:spPr/>
        <p:txBody>
          <a:bodyPr/>
          <a:lstStyle/>
          <a:p>
            <a:r>
              <a:rPr lang="en-US" dirty="0"/>
              <a:t>Vital Statistics</a:t>
            </a:r>
          </a:p>
        </p:txBody>
      </p:sp>
      <p:graphicFrame>
        <p:nvGraphicFramePr>
          <p:cNvPr id="6" name="Content Placeholder 5">
            <a:extLst>
              <a:ext uri="{FF2B5EF4-FFF2-40B4-BE49-F238E27FC236}">
                <a16:creationId xmlns:a16="http://schemas.microsoft.com/office/drawing/2014/main" id="{F208C318-98FA-45AD-B1AF-B0F08E98CD5A}"/>
              </a:ext>
            </a:extLst>
          </p:cNvPr>
          <p:cNvGraphicFramePr>
            <a:graphicFrameLocks noGrp="1"/>
          </p:cNvGraphicFramePr>
          <p:nvPr>
            <p:ph sz="half" idx="1"/>
            <p:extLst>
              <p:ext uri="{D42A27DB-BD31-4B8C-83A1-F6EECF244321}">
                <p14:modId xmlns:p14="http://schemas.microsoft.com/office/powerpoint/2010/main" val="2723733870"/>
              </p:ext>
            </p:extLst>
          </p:nvPr>
        </p:nvGraphicFramePr>
        <p:xfrm>
          <a:off x="1023938" y="2286000"/>
          <a:ext cx="4754562" cy="3210560"/>
        </p:xfrm>
        <a:graphic>
          <a:graphicData uri="http://schemas.openxmlformats.org/drawingml/2006/table">
            <a:tbl>
              <a:tblPr firstRow="1" bandRow="1">
                <a:tableStyleId>{5C22544A-7EE6-4342-B048-85BDC9FD1C3A}</a:tableStyleId>
              </a:tblPr>
              <a:tblGrid>
                <a:gridCol w="1584854">
                  <a:extLst>
                    <a:ext uri="{9D8B030D-6E8A-4147-A177-3AD203B41FA5}">
                      <a16:colId xmlns:a16="http://schemas.microsoft.com/office/drawing/2014/main" val="3784550983"/>
                    </a:ext>
                  </a:extLst>
                </a:gridCol>
                <a:gridCol w="1584854">
                  <a:extLst>
                    <a:ext uri="{9D8B030D-6E8A-4147-A177-3AD203B41FA5}">
                      <a16:colId xmlns:a16="http://schemas.microsoft.com/office/drawing/2014/main" val="3443703666"/>
                    </a:ext>
                  </a:extLst>
                </a:gridCol>
                <a:gridCol w="1584854">
                  <a:extLst>
                    <a:ext uri="{9D8B030D-6E8A-4147-A177-3AD203B41FA5}">
                      <a16:colId xmlns:a16="http://schemas.microsoft.com/office/drawing/2014/main" val="2299762308"/>
                    </a:ext>
                  </a:extLst>
                </a:gridCol>
              </a:tblGrid>
              <a:tr h="370840">
                <a:tc>
                  <a:txBody>
                    <a:bodyPr/>
                    <a:lstStyle/>
                    <a:p>
                      <a:r>
                        <a:rPr lang="en-US" dirty="0"/>
                        <a:t>Age</a:t>
                      </a:r>
                    </a:p>
                  </a:txBody>
                  <a:tcPr/>
                </a:tc>
                <a:tc>
                  <a:txBody>
                    <a:bodyPr/>
                    <a:lstStyle/>
                    <a:p>
                      <a:r>
                        <a:rPr lang="en-US" dirty="0"/>
                        <a:t>Sex</a:t>
                      </a:r>
                    </a:p>
                  </a:txBody>
                  <a:tcPr/>
                </a:tc>
                <a:tc>
                  <a:txBody>
                    <a:bodyPr/>
                    <a:lstStyle/>
                    <a:p>
                      <a:r>
                        <a:rPr lang="en-US" dirty="0" err="1"/>
                        <a:t>numfatal</a:t>
                      </a:r>
                      <a:endParaRPr lang="en-US" dirty="0"/>
                    </a:p>
                  </a:txBody>
                  <a:tcPr/>
                </a:tc>
                <a:extLst>
                  <a:ext uri="{0D108BD9-81ED-4DB2-BD59-A6C34878D82A}">
                    <a16:rowId xmlns:a16="http://schemas.microsoft.com/office/drawing/2014/main" val="826023412"/>
                  </a:ext>
                </a:extLst>
              </a:tr>
              <a:tr h="370840">
                <a:tc>
                  <a:txBody>
                    <a:bodyPr/>
                    <a:lstStyle/>
                    <a:p>
                      <a:r>
                        <a:rPr lang="fr-FR" dirty="0" err="1"/>
                        <a:t>Mean</a:t>
                      </a:r>
                      <a:r>
                        <a:rPr lang="fr-FR" dirty="0"/>
                        <a:t>:  38.508140</a:t>
                      </a:r>
                    </a:p>
                  </a:txBody>
                  <a:tcPr/>
                </a:tc>
                <a:tc>
                  <a:txBody>
                    <a:bodyPr/>
                    <a:lstStyle/>
                    <a:p>
                      <a:r>
                        <a:rPr lang="fr-FR" dirty="0" err="1"/>
                        <a:t>Mean</a:t>
                      </a:r>
                      <a:r>
                        <a:rPr lang="fr-FR" dirty="0"/>
                        <a:t>: 1.341367852</a:t>
                      </a:r>
                      <a:endParaRPr lang="en-US" dirty="0"/>
                    </a:p>
                  </a:txBody>
                  <a:tcPr/>
                </a:tc>
                <a:tc>
                  <a:txBody>
                    <a:bodyPr/>
                    <a:lstStyle/>
                    <a:p>
                      <a:r>
                        <a:rPr lang="fr-FR" dirty="0" err="1"/>
                        <a:t>Mean</a:t>
                      </a:r>
                      <a:r>
                        <a:rPr lang="fr-FR" dirty="0"/>
                        <a:t>: 1.179509898</a:t>
                      </a:r>
                      <a:endParaRPr lang="en-US" dirty="0"/>
                    </a:p>
                  </a:txBody>
                  <a:tcPr/>
                </a:tc>
                <a:extLst>
                  <a:ext uri="{0D108BD9-81ED-4DB2-BD59-A6C34878D82A}">
                    <a16:rowId xmlns:a16="http://schemas.microsoft.com/office/drawing/2014/main" val="41120371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Mode:  22 </a:t>
                      </a:r>
                    </a:p>
                  </a:txBody>
                  <a:tcPr/>
                </a:tc>
                <a:tc>
                  <a:txBody>
                    <a:bodyPr/>
                    <a:lstStyle/>
                    <a:p>
                      <a:r>
                        <a:rPr lang="fr-FR" dirty="0"/>
                        <a:t>Mode: 1 </a:t>
                      </a:r>
                      <a:endParaRPr lang="en-US" dirty="0"/>
                    </a:p>
                  </a:txBody>
                  <a:tcPr/>
                </a:tc>
                <a:tc>
                  <a:txBody>
                    <a:bodyPr/>
                    <a:lstStyle/>
                    <a:p>
                      <a:r>
                        <a:rPr lang="fr-FR" dirty="0"/>
                        <a:t>Mode: 1</a:t>
                      </a:r>
                      <a:endParaRPr lang="en-US" dirty="0"/>
                    </a:p>
                  </a:txBody>
                  <a:tcPr/>
                </a:tc>
                <a:extLst>
                  <a:ext uri="{0D108BD9-81ED-4DB2-BD59-A6C34878D82A}">
                    <a16:rowId xmlns:a16="http://schemas.microsoft.com/office/drawing/2014/main" val="2466598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Variance:  409.947731</a:t>
                      </a:r>
                    </a:p>
                  </a:txBody>
                  <a:tcPr/>
                </a:tc>
                <a:tc>
                  <a:txBody>
                    <a:bodyPr/>
                    <a:lstStyle/>
                    <a:p>
                      <a:r>
                        <a:rPr lang="fr-FR" dirty="0"/>
                        <a:t>Variance: 0.224838954</a:t>
                      </a:r>
                      <a:endParaRPr lang="en-US" dirty="0"/>
                    </a:p>
                  </a:txBody>
                  <a:tcPr/>
                </a:tc>
                <a:tc>
                  <a:txBody>
                    <a:bodyPr/>
                    <a:lstStyle/>
                    <a:p>
                      <a:r>
                        <a:rPr lang="fr-FR" dirty="0"/>
                        <a:t>Variance: 0.318493605</a:t>
                      </a:r>
                      <a:endParaRPr lang="en-US" dirty="0"/>
                    </a:p>
                  </a:txBody>
                  <a:tcPr/>
                </a:tc>
                <a:extLst>
                  <a:ext uri="{0D108BD9-81ED-4DB2-BD59-A6C34878D82A}">
                    <a16:rowId xmlns:a16="http://schemas.microsoft.com/office/drawing/2014/main" val="7866387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Standard </a:t>
                      </a:r>
                      <a:r>
                        <a:rPr lang="fr-FR" dirty="0" err="1"/>
                        <a:t>Deviation</a:t>
                      </a:r>
                      <a:r>
                        <a:rPr lang="fr-FR" dirty="0"/>
                        <a:t>:  20.24716601</a:t>
                      </a:r>
                      <a:endParaRPr lang="en-US" dirty="0"/>
                    </a:p>
                    <a:p>
                      <a:endParaRPr lang="en-US" dirty="0"/>
                    </a:p>
                  </a:txBody>
                  <a:tcPr/>
                </a:tc>
                <a:tc>
                  <a:txBody>
                    <a:bodyPr/>
                    <a:lstStyle/>
                    <a:p>
                      <a:r>
                        <a:rPr lang="fr-FR" dirty="0"/>
                        <a:t>Standard </a:t>
                      </a:r>
                      <a:r>
                        <a:rPr lang="fr-FR" dirty="0" err="1"/>
                        <a:t>Deviation</a:t>
                      </a:r>
                      <a:r>
                        <a:rPr lang="fr-FR" dirty="0"/>
                        <a:t>: 0.474171861</a:t>
                      </a:r>
                      <a:endParaRPr lang="en-US" dirty="0"/>
                    </a:p>
                  </a:txBody>
                  <a:tcPr/>
                </a:tc>
                <a:tc>
                  <a:txBody>
                    <a:bodyPr/>
                    <a:lstStyle/>
                    <a:p>
                      <a:r>
                        <a:rPr lang="fr-FR" dirty="0"/>
                        <a:t>Standard </a:t>
                      </a:r>
                      <a:r>
                        <a:rPr lang="fr-FR" dirty="0" err="1"/>
                        <a:t>Deviation</a:t>
                      </a:r>
                      <a:r>
                        <a:rPr lang="fr-FR" dirty="0"/>
                        <a:t>: 0.564352377</a:t>
                      </a:r>
                      <a:endParaRPr lang="en-US" dirty="0"/>
                    </a:p>
                  </a:txBody>
                  <a:tcPr/>
                </a:tc>
                <a:extLst>
                  <a:ext uri="{0D108BD9-81ED-4DB2-BD59-A6C34878D82A}">
                    <a16:rowId xmlns:a16="http://schemas.microsoft.com/office/drawing/2014/main" val="2510876950"/>
                  </a:ext>
                </a:extLst>
              </a:tr>
            </a:tbl>
          </a:graphicData>
        </a:graphic>
      </p:graphicFrame>
      <p:graphicFrame>
        <p:nvGraphicFramePr>
          <p:cNvPr id="7" name="Content Placeholder 6">
            <a:extLst>
              <a:ext uri="{FF2B5EF4-FFF2-40B4-BE49-F238E27FC236}">
                <a16:creationId xmlns:a16="http://schemas.microsoft.com/office/drawing/2014/main" id="{EDEAC643-B7D5-47BD-BD20-57B3E2399D46}"/>
              </a:ext>
            </a:extLst>
          </p:cNvPr>
          <p:cNvGraphicFramePr>
            <a:graphicFrameLocks noGrp="1"/>
          </p:cNvGraphicFramePr>
          <p:nvPr>
            <p:ph sz="half" idx="2"/>
            <p:extLst>
              <p:ext uri="{D42A27DB-BD31-4B8C-83A1-F6EECF244321}">
                <p14:modId xmlns:p14="http://schemas.microsoft.com/office/powerpoint/2010/main" val="3417978571"/>
              </p:ext>
            </p:extLst>
          </p:nvPr>
        </p:nvGraphicFramePr>
        <p:xfrm>
          <a:off x="5989638" y="2286000"/>
          <a:ext cx="4754562" cy="3210560"/>
        </p:xfrm>
        <a:graphic>
          <a:graphicData uri="http://schemas.openxmlformats.org/drawingml/2006/table">
            <a:tbl>
              <a:tblPr firstRow="1" bandRow="1">
                <a:tableStyleId>{5C22544A-7EE6-4342-B048-85BDC9FD1C3A}</a:tableStyleId>
              </a:tblPr>
              <a:tblGrid>
                <a:gridCol w="2377281">
                  <a:extLst>
                    <a:ext uri="{9D8B030D-6E8A-4147-A177-3AD203B41FA5}">
                      <a16:colId xmlns:a16="http://schemas.microsoft.com/office/drawing/2014/main" val="3342565620"/>
                    </a:ext>
                  </a:extLst>
                </a:gridCol>
                <a:gridCol w="2377281">
                  <a:extLst>
                    <a:ext uri="{9D8B030D-6E8A-4147-A177-3AD203B41FA5}">
                      <a16:colId xmlns:a16="http://schemas.microsoft.com/office/drawing/2014/main" val="4132722926"/>
                    </a:ext>
                  </a:extLst>
                </a:gridCol>
              </a:tblGrid>
              <a:tr h="405486">
                <a:tc>
                  <a:txBody>
                    <a:bodyPr/>
                    <a:lstStyle/>
                    <a:p>
                      <a:r>
                        <a:rPr lang="en-US" dirty="0"/>
                        <a:t>Holiday</a:t>
                      </a:r>
                    </a:p>
                  </a:txBody>
                  <a:tcPr/>
                </a:tc>
                <a:tc>
                  <a:txBody>
                    <a:bodyPr/>
                    <a:lstStyle/>
                    <a:p>
                      <a:r>
                        <a:rPr lang="en-US" dirty="0" err="1"/>
                        <a:t>Dayofweek</a:t>
                      </a:r>
                      <a:endParaRPr lang="en-US" dirty="0"/>
                    </a:p>
                  </a:txBody>
                  <a:tcPr/>
                </a:tc>
                <a:extLst>
                  <a:ext uri="{0D108BD9-81ED-4DB2-BD59-A6C34878D82A}">
                    <a16:rowId xmlns:a16="http://schemas.microsoft.com/office/drawing/2014/main" val="332074534"/>
                  </a:ext>
                </a:extLst>
              </a:tr>
              <a:tr h="699880">
                <a:tc>
                  <a:txBody>
                    <a:bodyPr/>
                    <a:lstStyle/>
                    <a:p>
                      <a:r>
                        <a:rPr lang="fr-FR" dirty="0" err="1"/>
                        <a:t>Mean</a:t>
                      </a:r>
                      <a:r>
                        <a:rPr lang="fr-FR" dirty="0"/>
                        <a:t>: </a:t>
                      </a:r>
                    </a:p>
                    <a:p>
                      <a:r>
                        <a:rPr lang="fr-FR" dirty="0"/>
                        <a:t>0.53639761</a:t>
                      </a:r>
                    </a:p>
                  </a:txBody>
                  <a:tcPr/>
                </a:tc>
                <a:tc>
                  <a:txBody>
                    <a:bodyPr/>
                    <a:lstStyle/>
                    <a:p>
                      <a:r>
                        <a:rPr lang="fr-FR" dirty="0" err="1"/>
                        <a:t>Mean</a:t>
                      </a:r>
                      <a:r>
                        <a:rPr lang="fr-FR" dirty="0"/>
                        <a:t>: </a:t>
                      </a:r>
                    </a:p>
                    <a:p>
                      <a:r>
                        <a:rPr lang="fr-FR" dirty="0"/>
                        <a:t>4.13090128</a:t>
                      </a:r>
                      <a:endParaRPr lang="en-US" dirty="0"/>
                    </a:p>
                  </a:txBody>
                  <a:tcPr/>
                </a:tc>
                <a:extLst>
                  <a:ext uri="{0D108BD9-81ED-4DB2-BD59-A6C34878D82A}">
                    <a16:rowId xmlns:a16="http://schemas.microsoft.com/office/drawing/2014/main" val="849201844"/>
                  </a:ext>
                </a:extLst>
              </a:tr>
              <a:tr h="405486">
                <a:tc>
                  <a:txBody>
                    <a:bodyPr/>
                    <a:lstStyle/>
                    <a:p>
                      <a:r>
                        <a:rPr lang="fr-FR" dirty="0"/>
                        <a:t>Mode: 0 </a:t>
                      </a:r>
                      <a:endParaRPr lang="en-US" dirty="0"/>
                    </a:p>
                  </a:txBody>
                  <a:tcPr/>
                </a:tc>
                <a:tc>
                  <a:txBody>
                    <a:bodyPr/>
                    <a:lstStyle/>
                    <a:p>
                      <a:r>
                        <a:rPr lang="fr-FR" dirty="0"/>
                        <a:t>Mode: 7</a:t>
                      </a:r>
                      <a:endParaRPr lang="en-US" dirty="0"/>
                    </a:p>
                  </a:txBody>
                  <a:tcPr/>
                </a:tc>
                <a:extLst>
                  <a:ext uri="{0D108BD9-81ED-4DB2-BD59-A6C34878D82A}">
                    <a16:rowId xmlns:a16="http://schemas.microsoft.com/office/drawing/2014/main" val="3403326314"/>
                  </a:ext>
                </a:extLst>
              </a:tr>
              <a:tr h="699880">
                <a:tc>
                  <a:txBody>
                    <a:bodyPr/>
                    <a:lstStyle/>
                    <a:p>
                      <a:r>
                        <a:rPr lang="fr-FR" dirty="0"/>
                        <a:t>Variance: </a:t>
                      </a:r>
                    </a:p>
                    <a:p>
                      <a:r>
                        <a:rPr lang="fr-FR" dirty="0"/>
                        <a:t>3.17265655 </a:t>
                      </a:r>
                    </a:p>
                  </a:txBody>
                  <a:tcPr/>
                </a:tc>
                <a:tc>
                  <a:txBody>
                    <a:bodyPr/>
                    <a:lstStyle/>
                    <a:p>
                      <a:r>
                        <a:rPr lang="fr-FR" dirty="0"/>
                        <a:t>Variance: </a:t>
                      </a:r>
                    </a:p>
                    <a:p>
                      <a:r>
                        <a:rPr lang="fr-FR" dirty="0"/>
                        <a:t>4.43159019</a:t>
                      </a:r>
                      <a:endParaRPr lang="en-US" dirty="0"/>
                    </a:p>
                  </a:txBody>
                  <a:tcPr/>
                </a:tc>
                <a:extLst>
                  <a:ext uri="{0D108BD9-81ED-4DB2-BD59-A6C34878D82A}">
                    <a16:rowId xmlns:a16="http://schemas.microsoft.com/office/drawing/2014/main" val="487072492"/>
                  </a:ext>
                </a:extLst>
              </a:tr>
              <a:tr h="999828">
                <a:tc>
                  <a:txBody>
                    <a:bodyPr/>
                    <a:lstStyle/>
                    <a:p>
                      <a:r>
                        <a:rPr lang="fr-FR" dirty="0"/>
                        <a:t>Standard </a:t>
                      </a:r>
                    </a:p>
                    <a:p>
                      <a:r>
                        <a:rPr lang="fr-FR" dirty="0" err="1"/>
                        <a:t>Deviation</a:t>
                      </a:r>
                      <a:r>
                        <a:rPr lang="fr-FR" dirty="0"/>
                        <a:t>: </a:t>
                      </a:r>
                    </a:p>
                    <a:p>
                      <a:r>
                        <a:rPr lang="fr-FR" dirty="0"/>
                        <a:t>1.78119526</a:t>
                      </a:r>
                      <a:endParaRPr lang="en-US" dirty="0"/>
                    </a:p>
                  </a:txBody>
                  <a:tcPr/>
                </a:tc>
                <a:tc>
                  <a:txBody>
                    <a:bodyPr/>
                    <a:lstStyle/>
                    <a:p>
                      <a:r>
                        <a:rPr lang="fr-FR" dirty="0"/>
                        <a:t>Standard </a:t>
                      </a:r>
                    </a:p>
                    <a:p>
                      <a:r>
                        <a:rPr lang="fr-FR" dirty="0" err="1"/>
                        <a:t>Deviation</a:t>
                      </a:r>
                      <a:r>
                        <a:rPr lang="fr-FR" dirty="0"/>
                        <a:t>: </a:t>
                      </a:r>
                    </a:p>
                    <a:p>
                      <a:r>
                        <a:rPr lang="fr-FR" dirty="0"/>
                        <a:t>2.10513424</a:t>
                      </a:r>
                      <a:endParaRPr lang="en-US" dirty="0"/>
                    </a:p>
                  </a:txBody>
                  <a:tcPr/>
                </a:tc>
                <a:extLst>
                  <a:ext uri="{0D108BD9-81ED-4DB2-BD59-A6C34878D82A}">
                    <a16:rowId xmlns:a16="http://schemas.microsoft.com/office/drawing/2014/main" val="3487311004"/>
                  </a:ext>
                </a:extLst>
              </a:tr>
            </a:tbl>
          </a:graphicData>
        </a:graphic>
      </p:graphicFrame>
    </p:spTree>
    <p:extLst>
      <p:ext uri="{BB962C8B-B14F-4D97-AF65-F5344CB8AC3E}">
        <p14:creationId xmlns:p14="http://schemas.microsoft.com/office/powerpoint/2010/main" val="268586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BE39-FB22-4D73-A1E4-9431B8FE7B8F}"/>
              </a:ext>
            </a:extLst>
          </p:cNvPr>
          <p:cNvSpPr>
            <a:spLocks noGrp="1"/>
          </p:cNvSpPr>
          <p:nvPr>
            <p:ph type="title"/>
          </p:nvPr>
        </p:nvSpPr>
        <p:spPr/>
        <p:txBody>
          <a:bodyPr>
            <a:normAutofit/>
          </a:bodyPr>
          <a:lstStyle/>
          <a:p>
            <a:r>
              <a:rPr lang="en-US" dirty="0"/>
              <a:t>Number of fatalities involving &lt;25 versus everything else</a:t>
            </a:r>
          </a:p>
        </p:txBody>
      </p:sp>
      <p:pic>
        <p:nvPicPr>
          <p:cNvPr id="5124" name="Picture 4">
            <a:extLst>
              <a:ext uri="{FF2B5EF4-FFF2-40B4-BE49-F238E27FC236}">
                <a16:creationId xmlns:a16="http://schemas.microsoft.com/office/drawing/2014/main" id="{63FEED72-39BC-4F80-B316-2ABCA9E79E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4707" y="2286000"/>
            <a:ext cx="7798723" cy="38390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5C925F-0C51-4537-87C5-30250BB5F5A5}"/>
              </a:ext>
            </a:extLst>
          </p:cNvPr>
          <p:cNvSpPr txBox="1"/>
          <p:nvPr/>
        </p:nvSpPr>
        <p:spPr>
          <a:xfrm>
            <a:off x="1024128" y="6211669"/>
            <a:ext cx="9720072" cy="646331"/>
          </a:xfrm>
          <a:prstGeom prst="rect">
            <a:avLst/>
          </a:prstGeom>
          <a:noFill/>
        </p:spPr>
        <p:txBody>
          <a:bodyPr wrap="square" rtlCol="0">
            <a:spAutoFit/>
          </a:bodyPr>
          <a:lstStyle/>
          <a:p>
            <a:r>
              <a:rPr lang="en-US" dirty="0"/>
              <a:t>Based on our PMFs here, it does seem like younger occupants are less likely to be involved in single-fatality crashes, but for more than one fatality younger people are more likely to be involved.</a:t>
            </a:r>
          </a:p>
        </p:txBody>
      </p:sp>
    </p:spTree>
    <p:extLst>
      <p:ext uri="{BB962C8B-B14F-4D97-AF65-F5344CB8AC3E}">
        <p14:creationId xmlns:p14="http://schemas.microsoft.com/office/powerpoint/2010/main" val="1405408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41</TotalTime>
  <Words>862</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Tw Cen MT</vt:lpstr>
      <vt:lpstr>Tw Cen MT Condensed</vt:lpstr>
      <vt:lpstr>Wingdings 3</vt:lpstr>
      <vt:lpstr>Integral</vt:lpstr>
      <vt:lpstr>Are Younger people more involved in fatal accidents?</vt:lpstr>
      <vt:lpstr>Are younger occupants more likely to become fatalities in a crash?</vt:lpstr>
      <vt:lpstr>Selection of variables</vt:lpstr>
      <vt:lpstr>Histogram of variables</vt:lpstr>
      <vt:lpstr>Histogram of variables</vt:lpstr>
      <vt:lpstr>Histogram of variables</vt:lpstr>
      <vt:lpstr>Histogram of variables – after cleanup</vt:lpstr>
      <vt:lpstr>Vital Statistics</vt:lpstr>
      <vt:lpstr>Number of fatalities involving &lt;25 versus everything else</vt:lpstr>
      <vt:lpstr>CDF: Probability of number of fatalities</vt:lpstr>
      <vt:lpstr>What distribution models our data?</vt:lpstr>
      <vt:lpstr>What distribution models our data?</vt:lpstr>
      <vt:lpstr>Correlation and Causation</vt:lpstr>
      <vt:lpstr>Correlation and Causation</vt:lpstr>
      <vt:lpstr>Diffmeanspermute</vt:lpstr>
      <vt:lpstr>Regression Analysis</vt:lpstr>
      <vt:lpstr>Multiple Regression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Younger people more involved in fatal accidents?</dc:title>
  <dc:creator>Morris, Kyle</dc:creator>
  <cp:lastModifiedBy>Kyle Morris</cp:lastModifiedBy>
  <cp:revision>11</cp:revision>
  <dcterms:created xsi:type="dcterms:W3CDTF">2019-08-10T01:18:45Z</dcterms:created>
  <dcterms:modified xsi:type="dcterms:W3CDTF">2020-12-09T02:09:30Z</dcterms:modified>
</cp:coreProperties>
</file>