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324" r:id="rId5"/>
    <p:sldId id="302" r:id="rId6"/>
    <p:sldId id="315" r:id="rId7"/>
    <p:sldId id="311" r:id="rId8"/>
    <p:sldId id="327" r:id="rId9"/>
    <p:sldId id="310" r:id="rId10"/>
    <p:sldId id="294" r:id="rId11"/>
    <p:sldId id="328" r:id="rId12"/>
    <p:sldId id="329" r:id="rId13"/>
    <p:sldId id="331" r:id="rId14"/>
    <p:sldId id="332" r:id="rId15"/>
    <p:sldId id="313" r:id="rId16"/>
    <p:sldId id="33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79" autoAdjust="0"/>
    <p:restoredTop sz="95033" autoAdjust="0"/>
  </p:normalViewPr>
  <p:slideViewPr>
    <p:cSldViewPr snapToGrid="0">
      <p:cViewPr varScale="1">
        <p:scale>
          <a:sx n="62" d="100"/>
          <a:sy n="62" d="100"/>
        </p:scale>
        <p:origin x="1068" y="7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p:scale>
          <a:sx n="75" d="100"/>
          <a:sy n="75" d="100"/>
        </p:scale>
        <p:origin x="372" y="-23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2/28/2021</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2/28/2021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evening! My name is Kyle Morris and welcome to the third and final project of my DSC 680 Applied Data Science Capstone Presentation.</a:t>
            </a:r>
          </a:p>
          <a:p>
            <a:endParaRPr lang="en-US" dirty="0"/>
          </a:p>
          <a:p>
            <a:r>
              <a:rPr lang="en-US" dirty="0"/>
              <a:t>Video game development costs have skyrocketed over the last few decades. In an attempt to control costs, developers are turning to </a:t>
            </a:r>
            <a:r>
              <a:rPr lang="en-US" dirty="0" err="1"/>
              <a:t>procedureally</a:t>
            </a:r>
            <a:r>
              <a:rPr lang="en-US" dirty="0"/>
              <a:t> generated content in order to fill in their game worlds. We were interested in a subset of that specifically involving text. We will be training our text model based on a specific text, then generated new text based on our model. Then, we will pit a classification model against our generated text to see if we can generate text that fools the classification model. Let’s see how it turned out!</a:t>
            </a:r>
          </a:p>
        </p:txBody>
      </p:sp>
      <p:sp>
        <p:nvSpPr>
          <p:cNvPr id="4" name="Slide Number Placeholder 3"/>
          <p:cNvSpPr>
            <a:spLocks noGrp="1"/>
          </p:cNvSpPr>
          <p:nvPr>
            <p:ph type="sldNum" sz="quarter" idx="5"/>
          </p:nvPr>
        </p:nvSpPr>
        <p:spPr/>
        <p:txBody>
          <a:bodyPr/>
          <a:lstStyle/>
          <a:p>
            <a:fld id="{8530193B-564F-4854-8A52-728F3FB19C85}" type="slidenum">
              <a:rPr lang="en-US" noProof="0" smtClean="0"/>
              <a:t>1</a:t>
            </a:fld>
            <a:endParaRPr lang="en-US" noProof="0" dirty="0"/>
          </a:p>
        </p:txBody>
      </p:sp>
    </p:spTree>
    <p:extLst>
      <p:ext uri="{BB962C8B-B14F-4D97-AF65-F5344CB8AC3E}">
        <p14:creationId xmlns:p14="http://schemas.microsoft.com/office/powerpoint/2010/main" val="3644206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Wow! Paydirt! At the highest temperature level, 1.25, we were actually only about 94% accurate. Our model misidentified 15 generated rows as real, and 14 real rows as generated. This is what we were hoping to see. But as we showed earlier, as we reached the higher temperature levels we found that the generated text was easier to identify to a human observer. Is there a good trade off between “fools a machine” and “fools a human”? Let’s take a look at a chart we put together graphing the temperature versus F-Score for every data set.</a:t>
            </a:r>
          </a:p>
        </p:txBody>
      </p:sp>
      <p:sp>
        <p:nvSpPr>
          <p:cNvPr id="4" name="Slide Number Placeholder 3"/>
          <p:cNvSpPr>
            <a:spLocks noGrp="1"/>
          </p:cNvSpPr>
          <p:nvPr>
            <p:ph type="sldNum" sz="quarter" idx="5"/>
          </p:nvPr>
        </p:nvSpPr>
        <p:spPr/>
        <p:txBody>
          <a:bodyPr/>
          <a:lstStyle/>
          <a:p>
            <a:fld id="{8530193B-564F-4854-8A52-728F3FB19C85}" type="slidenum">
              <a:rPr lang="en-US" noProof="0" smtClean="0"/>
              <a:t>10</a:t>
            </a:fld>
            <a:endParaRPr lang="en-US" noProof="0" dirty="0"/>
          </a:p>
        </p:txBody>
      </p:sp>
    </p:spTree>
    <p:extLst>
      <p:ext uri="{BB962C8B-B14F-4D97-AF65-F5344CB8AC3E}">
        <p14:creationId xmlns:p14="http://schemas.microsoft.com/office/powerpoint/2010/main" val="23305854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actually ended up having a pretty decent drop off in </a:t>
            </a:r>
            <a:r>
              <a:rPr lang="en-US" dirty="0" err="1"/>
              <a:t>accurarcy</a:t>
            </a:r>
            <a:r>
              <a:rPr lang="en-US" dirty="0"/>
              <a:t>. Granted, our lowest was around 94% but as you can see we had a couple of peaks and valleys. We got a really good performance number out of temperature = 0.7, which based on this graph is going to be my recommended temperature. Given refinements to the original text model, I think we can get this accuracy even lower but it was nice to see that varying the temperature had such a dramatic effect on the model’s accuracy. After the first few 100% results, we were worried it was going to be too easy to pick out the generated text but this wasn’t the case. I’d call that mission success.</a:t>
            </a:r>
          </a:p>
        </p:txBody>
      </p:sp>
      <p:sp>
        <p:nvSpPr>
          <p:cNvPr id="4" name="Slide Number Placeholder 3"/>
          <p:cNvSpPr>
            <a:spLocks noGrp="1"/>
          </p:cNvSpPr>
          <p:nvPr>
            <p:ph type="sldNum" sz="quarter" idx="5"/>
          </p:nvPr>
        </p:nvSpPr>
        <p:spPr/>
        <p:txBody>
          <a:bodyPr/>
          <a:lstStyle/>
          <a:p>
            <a:fld id="{8530193B-564F-4854-8A52-728F3FB19C85}" type="slidenum">
              <a:rPr lang="en-US" noProof="0" smtClean="0"/>
              <a:t>11</a:t>
            </a:fld>
            <a:endParaRPr lang="en-US" noProof="0" dirty="0"/>
          </a:p>
        </p:txBody>
      </p:sp>
    </p:spTree>
    <p:extLst>
      <p:ext uri="{BB962C8B-B14F-4D97-AF65-F5344CB8AC3E}">
        <p14:creationId xmlns:p14="http://schemas.microsoft.com/office/powerpoint/2010/main" val="9087300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Overall, I’m happy with how things turned out! With a few of the early temperatures, we had 100% accuracy which wasn’t ideal for our purposes but we did eventually get to the point where we were beginning to fool our model. Based on our results, I would suggest somewhere in the .7 to .8 range for temperature to have a better shot at fooling both machine and humans.</a:t>
            </a:r>
          </a:p>
          <a:p>
            <a:r>
              <a:rPr lang="en-US" dirty="0"/>
              <a:t>	The technology isn’t perfect but it is a start. I wouldn’t be surprised to find out this concept is expanded and utilized in actual development within a few years. The results were surprisingly positive.</a:t>
            </a:r>
          </a:p>
          <a:p>
            <a:r>
              <a:rPr lang="en-US" dirty="0"/>
              <a:t>	We used Sherlock Holmes, but any corpus can be used. We would recommend one with a good variety of words – you just are not going to get great results with a thousand word corpus.</a:t>
            </a:r>
          </a:p>
          <a:p>
            <a:r>
              <a:rPr lang="en-US" dirty="0"/>
              <a:t>	This project turned out just as interesting as I imagined. I hope you enjoyed learning about this particular technique.</a:t>
            </a:r>
          </a:p>
        </p:txBody>
      </p:sp>
      <p:sp>
        <p:nvSpPr>
          <p:cNvPr id="4" name="Slide Number Placeholder 3"/>
          <p:cNvSpPr>
            <a:spLocks noGrp="1"/>
          </p:cNvSpPr>
          <p:nvPr>
            <p:ph type="sldNum" sz="quarter" idx="5"/>
          </p:nvPr>
        </p:nvSpPr>
        <p:spPr/>
        <p:txBody>
          <a:bodyPr/>
          <a:lstStyle/>
          <a:p>
            <a:fld id="{8530193B-564F-4854-8A52-728F3FB19C85}" type="slidenum">
              <a:rPr lang="en-US" noProof="0" smtClean="0"/>
              <a:t>12</a:t>
            </a:fld>
            <a:endParaRPr lang="en-US" noProof="0" dirty="0"/>
          </a:p>
        </p:txBody>
      </p:sp>
    </p:spTree>
    <p:extLst>
      <p:ext uri="{BB962C8B-B14F-4D97-AF65-F5344CB8AC3E}">
        <p14:creationId xmlns:p14="http://schemas.microsoft.com/office/powerpoint/2010/main" val="34407563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13</a:t>
            </a:fld>
            <a:endParaRPr lang="en-US" noProof="0" dirty="0"/>
          </a:p>
        </p:txBody>
      </p:sp>
    </p:spTree>
    <p:extLst>
      <p:ext uri="{BB962C8B-B14F-4D97-AF65-F5344CB8AC3E}">
        <p14:creationId xmlns:p14="http://schemas.microsoft.com/office/powerpoint/2010/main" val="2499062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what we are going to cover in our presentation today. We’re going to talk about some of the business uses of our text generation and how it can be useful. We’re going to talk a little bit about the data we used, and then we’re going to talk about the methodology we used to compile our results.</a:t>
            </a:r>
          </a:p>
          <a:p>
            <a:r>
              <a:rPr lang="en-US" dirty="0"/>
              <a:t>Then we’re going to look at said results, and see what kind of conclusions we can come to regarding the text we generated and how well it performed against our classification model. Finally we’re going to wrap things up, and there will be a brief Q&amp;A session. Without any further ado, let’s begin.</a:t>
            </a:r>
          </a:p>
        </p:txBody>
      </p:sp>
      <p:sp>
        <p:nvSpPr>
          <p:cNvPr id="4" name="Slide Number Placeholder 3"/>
          <p:cNvSpPr>
            <a:spLocks noGrp="1"/>
          </p:cNvSpPr>
          <p:nvPr>
            <p:ph type="sldNum" sz="quarter" idx="5"/>
          </p:nvPr>
        </p:nvSpPr>
        <p:spPr/>
        <p:txBody>
          <a:bodyPr/>
          <a:lstStyle/>
          <a:p>
            <a:fld id="{8530193B-564F-4854-8A52-728F3FB19C85}" type="slidenum">
              <a:rPr lang="en-US" noProof="0" smtClean="0"/>
              <a:t>2</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 mentioned in my introduction, video game development costs have skyrocketed, while expectations of gamers have continued to skyrocket right along with them. Many Open World narratives released today immerse you in the fictional realm that they are set in, with their own histories and legends. If a team were to truly take the time to flesh out everything, it would take hundreds and thousands of man-hours. Is there a way that we could procedurally generate some of this content, thereby freeing up developers to work on other aspects of development?</a:t>
            </a:r>
          </a:p>
          <a:p>
            <a:r>
              <a:rPr lang="en-US" dirty="0"/>
              <a:t>This was the question that set us down the rabbit hole. Could we spend time creating a base corpus, that sets the outline of our fantasy world and the writing that is found within it and then, using that to train our model, flesh out the rest of the text in our game?</a:t>
            </a:r>
          </a:p>
          <a:p>
            <a:r>
              <a:rPr lang="en-US" dirty="0"/>
              <a:t>	Another use of predictive text can be found when you’re writing emails. Many email clients these days suggest sentence endings. Imagine being a technician, out on a job site, trying to fill in the notes for services performed. Often times, you’re going to be reporting similar outcomes and typing on a smartphone isn’t the quickest input method. Text generation could speed things up immensely.</a:t>
            </a:r>
          </a:p>
        </p:txBody>
      </p:sp>
      <p:sp>
        <p:nvSpPr>
          <p:cNvPr id="4" name="Slide Number Placeholder 3"/>
          <p:cNvSpPr>
            <a:spLocks noGrp="1"/>
          </p:cNvSpPr>
          <p:nvPr>
            <p:ph type="sldNum" sz="quarter" idx="5"/>
          </p:nvPr>
        </p:nvSpPr>
        <p:spPr/>
        <p:txBody>
          <a:bodyPr/>
          <a:lstStyle/>
          <a:p>
            <a:fld id="{8530193B-564F-4854-8A52-728F3FB19C85}" type="slidenum">
              <a:rPr lang="en-US" noProof="0" smtClean="0"/>
              <a:t>3</a:t>
            </a:fld>
            <a:endParaRPr lang="en-US" noProof="0" dirty="0"/>
          </a:p>
        </p:txBody>
      </p:sp>
    </p:spTree>
    <p:extLst>
      <p:ext uri="{BB962C8B-B14F-4D97-AF65-F5344CB8AC3E}">
        <p14:creationId xmlns:p14="http://schemas.microsoft.com/office/powerpoint/2010/main" val="33033188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train our model, we needed a corpus, or collection of written words. We went to the public domain for this one and chose “The Hound of the Baskervilles”, the classic Sherlock Holmes tale. The text consisted of 59,400 word of which 6,105 were unique.</a:t>
            </a:r>
          </a:p>
          <a:p>
            <a:r>
              <a:rPr lang="en-US" dirty="0"/>
              <a:t>From this text, we trained our model to predict the probabilities for each character and chose the most likely one. This training went on for 60 epochs and then our samples were generated. We pulled 1000 rows of actual text and generated 1000 or so rows at each temperature value from .1 to 1.25, giving us a final database of nearly 16,000 rows.</a:t>
            </a:r>
          </a:p>
        </p:txBody>
      </p:sp>
      <p:sp>
        <p:nvSpPr>
          <p:cNvPr id="4" name="Slide Number Placeholder 3"/>
          <p:cNvSpPr>
            <a:spLocks noGrp="1"/>
          </p:cNvSpPr>
          <p:nvPr>
            <p:ph type="sldNum" sz="quarter" idx="5"/>
          </p:nvPr>
        </p:nvSpPr>
        <p:spPr/>
        <p:txBody>
          <a:bodyPr/>
          <a:lstStyle/>
          <a:p>
            <a:fld id="{8530193B-564F-4854-8A52-728F3FB19C85}" type="slidenum">
              <a:rPr lang="en-US" noProof="0" smtClean="0"/>
              <a:t>4</a:t>
            </a:fld>
            <a:endParaRPr lang="en-US" noProof="0" dirty="0"/>
          </a:p>
        </p:txBody>
      </p:sp>
    </p:spTree>
    <p:extLst>
      <p:ext uri="{BB962C8B-B14F-4D97-AF65-F5344CB8AC3E}">
        <p14:creationId xmlns:p14="http://schemas.microsoft.com/office/powerpoint/2010/main" val="105640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Our data had two columns. The first was the temperature column, which is the parameter which we could vary for the generation of text. Depending on what level the temperature was set to, the output of the generator varied greatly. We stepped between .1 and 1.25 with a step of .1, adding .25, .75, and 1.25 to the mix as well.</a:t>
            </a:r>
          </a:p>
          <a:p>
            <a:r>
              <a:rPr lang="en-US" dirty="0"/>
              <a:t>	The other column was the actual text, either generated or from the original sample. This text in the original form includes punctuation and stopwords. We will need to clean that up in the actual data prep portion of our project.</a:t>
            </a:r>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880932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imported our corpus, the text of the Hound of the Baskervilles, and vectorized it. Then, for 60 epochs, we trained our model based on the original text. Once that had completed, we needed to create our training and test datasets.</a:t>
            </a:r>
          </a:p>
          <a:p>
            <a:r>
              <a:rPr lang="en-US" dirty="0"/>
              <a:t>To do this, we varied the “temperature” parameter. For each pass, we sampled a random section of the text approximately 400 characters long, then used the first 60 characters to generate each line at each temperature. </a:t>
            </a:r>
          </a:p>
          <a:p>
            <a:r>
              <a:rPr lang="en-US" dirty="0"/>
              <a:t>This gave us a dataset consisting of about 16,000 rows. We then created 15 different datasets, consisting of the sample data and the 1000 rows generated at each temperature. Thus, we could train each model given a sample from the novel and a specific temperature instead of intermixing. Once each dataset was created, we then created a separate logistic regression classification model for each and recorded the F-Score of the output. A confusion matrix was created for each trial to show how accurate that model was at identifying generated text, and the F-Score was recorded along with the temperature used to create the later visualizations.</a:t>
            </a:r>
          </a:p>
        </p:txBody>
      </p:sp>
      <p:sp>
        <p:nvSpPr>
          <p:cNvPr id="4" name="Slide Number Placeholder 3"/>
          <p:cNvSpPr>
            <a:spLocks noGrp="1"/>
          </p:cNvSpPr>
          <p:nvPr>
            <p:ph type="sldNum" sz="quarter" idx="5"/>
          </p:nvPr>
        </p:nvSpPr>
        <p:spPr/>
        <p:txBody>
          <a:bodyPr/>
          <a:lstStyle/>
          <a:p>
            <a:fld id="{8530193B-564F-4854-8A52-728F3FB19C85}" type="slidenum">
              <a:rPr lang="en-US" noProof="0" smtClean="0"/>
              <a:t>6</a:t>
            </a:fld>
            <a:endParaRPr lang="en-US" noProof="0" dirty="0"/>
          </a:p>
        </p:txBody>
      </p:sp>
    </p:spTree>
    <p:extLst>
      <p:ext uri="{BB962C8B-B14F-4D97-AF65-F5344CB8AC3E}">
        <p14:creationId xmlns:p14="http://schemas.microsoft.com/office/powerpoint/2010/main" val="42299095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 example of how the model was refined over time. The first one is taken from the very first training pass, and the second is from the last training pass. As you can see, less typos and our model got much more creative with line breaks over time. Both of these paragraphs were generated with the same temperature, 0.5. Let’s see how the same source line looks at different temperatures on the next slide.</a:t>
            </a:r>
          </a:p>
        </p:txBody>
      </p:sp>
      <p:sp>
        <p:nvSpPr>
          <p:cNvPr id="4" name="Slide Number Placeholder 3"/>
          <p:cNvSpPr>
            <a:spLocks noGrp="1"/>
          </p:cNvSpPr>
          <p:nvPr>
            <p:ph type="sldNum" sz="quarter" idx="5"/>
          </p:nvPr>
        </p:nvSpPr>
        <p:spPr/>
        <p:txBody>
          <a:bodyPr/>
          <a:lstStyle/>
          <a:p>
            <a:fld id="{8530193B-564F-4854-8A52-728F3FB19C85}" type="slidenum">
              <a:rPr lang="en-US" noProof="0" smtClean="0"/>
              <a:t>7</a:t>
            </a:fld>
            <a:endParaRPr lang="en-US" noProof="0" dirty="0"/>
          </a:p>
        </p:txBody>
      </p:sp>
    </p:spTree>
    <p:extLst>
      <p:ext uri="{BB962C8B-B14F-4D97-AF65-F5344CB8AC3E}">
        <p14:creationId xmlns:p14="http://schemas.microsoft.com/office/powerpoint/2010/main" val="4004677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good example of the same initial seed “what do you say, Watson?” has a very similar beginning response regardless of the temperature. Apparently, Watson likes to shrug his shoulders a lot. But after that we begin seeing a lot more variation. Since we’re predicting the next </a:t>
            </a:r>
            <a:r>
              <a:rPr lang="en-US" i="1" dirty="0"/>
              <a:t>character</a:t>
            </a:r>
            <a:r>
              <a:rPr lang="en-US" dirty="0"/>
              <a:t>, not the next word, we do see some creative words especially in the .2 temperature and the 1.25 temperature. But the 1.1 was mostly normal. Will that be enough to fool our classification algorithm?</a:t>
            </a:r>
          </a:p>
        </p:txBody>
      </p:sp>
      <p:sp>
        <p:nvSpPr>
          <p:cNvPr id="4" name="Slide Number Placeholder 3"/>
          <p:cNvSpPr>
            <a:spLocks noGrp="1"/>
          </p:cNvSpPr>
          <p:nvPr>
            <p:ph type="sldNum" sz="quarter" idx="5"/>
          </p:nvPr>
        </p:nvSpPr>
        <p:spPr/>
        <p:txBody>
          <a:bodyPr/>
          <a:lstStyle/>
          <a:p>
            <a:fld id="{8530193B-564F-4854-8A52-728F3FB19C85}" type="slidenum">
              <a:rPr lang="en-US" noProof="0" smtClean="0"/>
              <a:t>8</a:t>
            </a:fld>
            <a:endParaRPr lang="en-US" noProof="0" dirty="0"/>
          </a:p>
        </p:txBody>
      </p:sp>
    </p:spTree>
    <p:extLst>
      <p:ext uri="{BB962C8B-B14F-4D97-AF65-F5344CB8AC3E}">
        <p14:creationId xmlns:p14="http://schemas.microsoft.com/office/powerpoint/2010/main" val="35229746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results of the first classification model with temperature equal to 0.1. The confusion matrix is a way of showing the performance of a model. Essentially, instead of just spitting out a value for accuracy, which we have, the confusion matrix lets us see how the guesses were wrong. Wow, we couldn’t get a thing past our classifier for the first model where our temperature was 0.1. The model identified every single real text as real and every single generated text as generated. Hopefully we’ll be able to start fooling them.</a:t>
            </a:r>
          </a:p>
        </p:txBody>
      </p:sp>
      <p:sp>
        <p:nvSpPr>
          <p:cNvPr id="4" name="Slide Number Placeholder 3"/>
          <p:cNvSpPr>
            <a:spLocks noGrp="1"/>
          </p:cNvSpPr>
          <p:nvPr>
            <p:ph type="sldNum" sz="quarter" idx="5"/>
          </p:nvPr>
        </p:nvSpPr>
        <p:spPr/>
        <p:txBody>
          <a:bodyPr/>
          <a:lstStyle/>
          <a:p>
            <a:fld id="{8530193B-564F-4854-8A52-728F3FB19C85}" type="slidenum">
              <a:rPr lang="en-US" noProof="0" smtClean="0"/>
              <a:t>9</a:t>
            </a:fld>
            <a:endParaRPr lang="en-US" noProof="0" dirty="0"/>
          </a:p>
        </p:txBody>
      </p:sp>
    </p:spTree>
    <p:extLst>
      <p:ext uri="{BB962C8B-B14F-4D97-AF65-F5344CB8AC3E}">
        <p14:creationId xmlns:p14="http://schemas.microsoft.com/office/powerpoint/2010/main" val="756281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6" name="Hexagon 5">
            <a:extLst>
              <a:ext uri="{FF2B5EF4-FFF2-40B4-BE49-F238E27FC236}">
                <a16:creationId xmlns:a16="http://schemas.microsoft.com/office/drawing/2014/main" id="{ED61BFD1-C421-442F-ACC0-868D35B02015}"/>
              </a:ext>
            </a:extLst>
          </p:cNvPr>
          <p:cNvSpPr/>
          <p:nvPr userDrawn="1"/>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Hexagon 13">
            <a:extLst>
              <a:ext uri="{FF2B5EF4-FFF2-40B4-BE49-F238E27FC236}">
                <a16:creationId xmlns:a16="http://schemas.microsoft.com/office/drawing/2014/main" id="{89B16BC3-CBF9-4BF0-A37A-9F2BB89BED54}"/>
              </a:ext>
            </a:extLst>
          </p:cNvPr>
          <p:cNvSpPr/>
          <p:nvPr userDrawn="1"/>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80EA9ECE-F57C-4B25-AD19-4F78933A61EC}"/>
              </a:ext>
            </a:extLst>
          </p:cNvPr>
          <p:cNvSpPr/>
          <p:nvPr userDrawn="1"/>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DCBDF4EA-BFFB-460D-B9A8-45C097E920DA}"/>
              </a:ext>
            </a:extLst>
          </p:cNvPr>
          <p:cNvSpPr/>
          <p:nvPr userDrawn="1"/>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Hexagon 19">
            <a:extLst>
              <a:ext uri="{FF2B5EF4-FFF2-40B4-BE49-F238E27FC236}">
                <a16:creationId xmlns:a16="http://schemas.microsoft.com/office/drawing/2014/main" id="{AB15A15E-528E-4041-8E63-65C0D0398F3A}"/>
              </a:ext>
            </a:extLst>
          </p:cNvPr>
          <p:cNvSpPr/>
          <p:nvPr userDrawn="1"/>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A7A620BD-CFAD-4100-8C9F-494D15A0A900}"/>
              </a:ext>
            </a:extLst>
          </p:cNvPr>
          <p:cNvSpPr>
            <a:spLocks noGrp="1"/>
          </p:cNvSpPr>
          <p:nvPr>
            <p:ph type="title"/>
          </p:nvPr>
        </p:nvSpPr>
        <p:spPr>
          <a:xfrm>
            <a:off x="4096846" y="2576760"/>
            <a:ext cx="3924935"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096848" y="1899514"/>
            <a:ext cx="3924934" cy="490538"/>
          </a:xfrm>
          <a:prstGeom prst="rect">
            <a:avLst/>
          </a:prstGeom>
        </p:spPr>
        <p:txBody>
          <a:bodyPr/>
          <a:lstStyle>
            <a:lvl1pP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8" name="Text Placeholder 27">
            <a:extLst>
              <a:ext uri="{FF2B5EF4-FFF2-40B4-BE49-F238E27FC236}">
                <a16:creationId xmlns:a16="http://schemas.microsoft.com/office/drawing/2014/main" id="{E0A61465-6ECA-46DC-97DD-7BCFDB69EB89}"/>
              </a:ext>
            </a:extLst>
          </p:cNvPr>
          <p:cNvSpPr>
            <a:spLocks noGrp="1"/>
          </p:cNvSpPr>
          <p:nvPr>
            <p:ph type="body" sz="quarter" idx="13"/>
          </p:nvPr>
        </p:nvSpPr>
        <p:spPr>
          <a:xfrm>
            <a:off x="4484582" y="4459105"/>
            <a:ext cx="3222836" cy="1168530"/>
          </a:xfrm>
          <a:prstGeom prst="rect">
            <a:avLst/>
          </a:prstGeom>
        </p:spPr>
        <p:txBody>
          <a:bodyPr anchor="b"/>
          <a:lstStyle>
            <a:lvl1pPr algn="r">
              <a:buNone/>
              <a:defRPr lang="en-US" sz="1600" kern="1200" dirty="0" smtClean="0">
                <a:solidFill>
                  <a:schemeClr val="bg1"/>
                </a:solidFill>
                <a:latin typeface="+mn-lt"/>
                <a:ea typeface="+mn-ea"/>
                <a:cs typeface="+mn-cs"/>
              </a:defRPr>
            </a:lvl1pPr>
          </a:lstStyle>
          <a:p>
            <a:pPr lvl="0"/>
            <a:r>
              <a:rPr lang="en-US"/>
              <a:t>Click to edit Master text styles</a:t>
            </a:r>
          </a:p>
        </p:txBody>
      </p:sp>
    </p:spTree>
    <p:extLst>
      <p:ext uri="{BB962C8B-B14F-4D97-AF65-F5344CB8AC3E}">
        <p14:creationId xmlns:p14="http://schemas.microsoft.com/office/powerpoint/2010/main" val="78148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Tree>
    <p:extLst>
      <p:ext uri="{BB962C8B-B14F-4D97-AF65-F5344CB8AC3E}">
        <p14:creationId xmlns:p14="http://schemas.microsoft.com/office/powerpoint/2010/main" val="12800613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Two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47700" y="2057818"/>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4" name="Oval 13">
            <a:extLst>
              <a:ext uri="{FF2B5EF4-FFF2-40B4-BE49-F238E27FC236}">
                <a16:creationId xmlns:a16="http://schemas.microsoft.com/office/drawing/2014/main" id="{CAACFBE9-8475-4CC0-8189-87BFC4059A86}"/>
              </a:ext>
            </a:extLst>
          </p:cNvPr>
          <p:cNvSpPr/>
          <p:nvPr userDrawn="1"/>
        </p:nvSpPr>
        <p:spPr>
          <a:xfrm>
            <a:off x="10385897" y="1443145"/>
            <a:ext cx="471170" cy="47117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0" name="Oval 19">
            <a:extLst>
              <a:ext uri="{FF2B5EF4-FFF2-40B4-BE49-F238E27FC236}">
                <a16:creationId xmlns:a16="http://schemas.microsoft.com/office/drawing/2014/main" id="{5F8C6FC8-D350-4A01-A7E0-5AEDAC96F358}"/>
              </a:ext>
            </a:extLst>
          </p:cNvPr>
          <p:cNvSpPr/>
          <p:nvPr userDrawn="1"/>
        </p:nvSpPr>
        <p:spPr>
          <a:xfrm>
            <a:off x="8910011" y="328773"/>
            <a:ext cx="317813" cy="317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4" name="Oval 23">
            <a:extLst>
              <a:ext uri="{FF2B5EF4-FFF2-40B4-BE49-F238E27FC236}">
                <a16:creationId xmlns:a16="http://schemas.microsoft.com/office/drawing/2014/main" id="{88F1038A-897D-4C38-B499-73FC76C716FA}"/>
              </a:ext>
            </a:extLst>
          </p:cNvPr>
          <p:cNvSpPr/>
          <p:nvPr userDrawn="1"/>
        </p:nvSpPr>
        <p:spPr>
          <a:xfrm flipH="1">
            <a:off x="8634932" y="623939"/>
            <a:ext cx="170406" cy="1704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73522"/>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6451600" y="2061363"/>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6464300" y="2677067"/>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3" name="Picture Placeholder 12">
            <a:extLst>
              <a:ext uri="{FF2B5EF4-FFF2-40B4-BE49-F238E27FC236}">
                <a16:creationId xmlns:a16="http://schemas.microsoft.com/office/drawing/2014/main" id="{357B52D4-8D50-4E16-B60E-688B084764F2}"/>
              </a:ext>
            </a:extLst>
          </p:cNvPr>
          <p:cNvSpPr>
            <a:spLocks noGrp="1"/>
          </p:cNvSpPr>
          <p:nvPr>
            <p:ph type="pic" sz="quarter" idx="17"/>
          </p:nvPr>
        </p:nvSpPr>
        <p:spPr>
          <a:xfrm>
            <a:off x="9261647" y="0"/>
            <a:ext cx="2930353" cy="1559882"/>
          </a:xfrm>
          <a:custGeom>
            <a:avLst/>
            <a:gdLst>
              <a:gd name="connsiteX0" fmla="*/ 562125 w 2930353"/>
              <a:gd name="connsiteY0" fmla="*/ 435632 h 1559882"/>
              <a:gd name="connsiteX1" fmla="*/ 1124250 w 2930353"/>
              <a:gd name="connsiteY1" fmla="*/ 997757 h 1559882"/>
              <a:gd name="connsiteX2" fmla="*/ 562125 w 2930353"/>
              <a:gd name="connsiteY2" fmla="*/ 1559882 h 1559882"/>
              <a:gd name="connsiteX3" fmla="*/ 0 w 2930353"/>
              <a:gd name="connsiteY3" fmla="*/ 997757 h 1559882"/>
              <a:gd name="connsiteX4" fmla="*/ 562125 w 2930353"/>
              <a:gd name="connsiteY4" fmla="*/ 435632 h 1559882"/>
              <a:gd name="connsiteX5" fmla="*/ 1475035 w 2930353"/>
              <a:gd name="connsiteY5" fmla="*/ 0 h 1559882"/>
              <a:gd name="connsiteX6" fmla="*/ 2930353 w 2930353"/>
              <a:gd name="connsiteY6" fmla="*/ 0 h 1559882"/>
              <a:gd name="connsiteX7" fmla="*/ 2930353 w 2930353"/>
              <a:gd name="connsiteY7" fmla="*/ 1239091 h 1559882"/>
              <a:gd name="connsiteX8" fmla="*/ 2822571 w 2930353"/>
              <a:gd name="connsiteY8" fmla="*/ 1328020 h 1559882"/>
              <a:gd name="connsiteX9" fmla="*/ 2282653 w 2930353"/>
              <a:gd name="connsiteY9" fmla="*/ 1492942 h 1559882"/>
              <a:gd name="connsiteX10" fmla="*/ 1316979 w 2930353"/>
              <a:gd name="connsiteY10" fmla="*/ 527268 h 1559882"/>
              <a:gd name="connsiteX11" fmla="*/ 1392867 w 2930353"/>
              <a:gd name="connsiteY11" fmla="*/ 151384 h 155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30353" h="1559882">
                <a:moveTo>
                  <a:pt x="562125" y="435632"/>
                </a:moveTo>
                <a:cubicBezTo>
                  <a:pt x="872578" y="435632"/>
                  <a:pt x="1124250" y="687304"/>
                  <a:pt x="1124250" y="997757"/>
                </a:cubicBezTo>
                <a:cubicBezTo>
                  <a:pt x="1124250" y="1308210"/>
                  <a:pt x="872578" y="1559882"/>
                  <a:pt x="562125" y="1559882"/>
                </a:cubicBezTo>
                <a:cubicBezTo>
                  <a:pt x="251672" y="1559882"/>
                  <a:pt x="0" y="1308210"/>
                  <a:pt x="0" y="997757"/>
                </a:cubicBezTo>
                <a:cubicBezTo>
                  <a:pt x="0" y="687304"/>
                  <a:pt x="251672" y="435632"/>
                  <a:pt x="562125" y="435632"/>
                </a:cubicBezTo>
                <a:close/>
                <a:moveTo>
                  <a:pt x="1475035" y="0"/>
                </a:moveTo>
                <a:lnTo>
                  <a:pt x="2930353" y="0"/>
                </a:lnTo>
                <a:lnTo>
                  <a:pt x="2930353" y="1239091"/>
                </a:lnTo>
                <a:lnTo>
                  <a:pt x="2822571" y="1328020"/>
                </a:lnTo>
                <a:cubicBezTo>
                  <a:pt x="2668448" y="1432143"/>
                  <a:pt x="2482651" y="1492942"/>
                  <a:pt x="2282653" y="1492942"/>
                </a:cubicBezTo>
                <a:cubicBezTo>
                  <a:pt x="1749326" y="1492942"/>
                  <a:pt x="1316979" y="1060595"/>
                  <a:pt x="1316979" y="527268"/>
                </a:cubicBezTo>
                <a:cubicBezTo>
                  <a:pt x="1316979" y="393936"/>
                  <a:pt x="1344001" y="266916"/>
                  <a:pt x="1392867" y="151384"/>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1" name="Title 1">
            <a:extLst>
              <a:ext uri="{FF2B5EF4-FFF2-40B4-BE49-F238E27FC236}">
                <a16:creationId xmlns:a16="http://schemas.microsoft.com/office/drawing/2014/main" id="{92F03355-C197-48C4-A4DF-B4133848335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565901999"/>
      </p:ext>
    </p:extLst>
  </p:cSld>
  <p:clrMapOvr>
    <a:masterClrMapping/>
  </p:clrMapOvr>
  <p:extLst>
    <p:ext uri="{DCECCB84-F9BA-43D5-87BE-67443E8EF086}">
      <p15:sldGuideLst xmlns:p15="http://schemas.microsoft.com/office/powerpoint/2012/main">
        <p15:guide id="1" orient="horz" pos="1272"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Three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60400" y="2037656"/>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8044180" y="2052478"/>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8056880" y="2668182"/>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1" name="Text Placeholder 27">
            <a:extLst>
              <a:ext uri="{FF2B5EF4-FFF2-40B4-BE49-F238E27FC236}">
                <a16:creationId xmlns:a16="http://schemas.microsoft.com/office/drawing/2014/main" id="{4FDB27CA-009D-4863-B119-0EC36837148A}"/>
              </a:ext>
            </a:extLst>
          </p:cNvPr>
          <p:cNvSpPr>
            <a:spLocks noGrp="1"/>
          </p:cNvSpPr>
          <p:nvPr>
            <p:ph type="body" sz="quarter" idx="17"/>
          </p:nvPr>
        </p:nvSpPr>
        <p:spPr>
          <a:xfrm>
            <a:off x="4352290" y="2048933"/>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2" name="Text Placeholder 25">
            <a:extLst>
              <a:ext uri="{FF2B5EF4-FFF2-40B4-BE49-F238E27FC236}">
                <a16:creationId xmlns:a16="http://schemas.microsoft.com/office/drawing/2014/main" id="{FD03E3EF-D812-4B98-959B-6800BBE59D1C}"/>
              </a:ext>
            </a:extLst>
          </p:cNvPr>
          <p:cNvSpPr>
            <a:spLocks noGrp="1"/>
          </p:cNvSpPr>
          <p:nvPr>
            <p:ph type="body" sz="quarter" idx="18"/>
          </p:nvPr>
        </p:nvSpPr>
        <p:spPr>
          <a:xfrm>
            <a:off x="436499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3" name="Hexagon 2">
            <a:extLst>
              <a:ext uri="{FF2B5EF4-FFF2-40B4-BE49-F238E27FC236}">
                <a16:creationId xmlns:a16="http://schemas.microsoft.com/office/drawing/2014/main" id="{303FFB35-43AC-4A56-92D0-91038C098B3C}"/>
              </a:ext>
            </a:extLst>
          </p:cNvPr>
          <p:cNvSpPr/>
          <p:nvPr userDrawn="1"/>
        </p:nvSpPr>
        <p:spPr>
          <a:xfrm>
            <a:off x="10700126" y="788523"/>
            <a:ext cx="1155906" cy="99647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Hexagon 3">
            <a:extLst>
              <a:ext uri="{FF2B5EF4-FFF2-40B4-BE49-F238E27FC236}">
                <a16:creationId xmlns:a16="http://schemas.microsoft.com/office/drawing/2014/main" id="{AAF31DA0-707D-4A5D-BB7A-A5C90DB11A55}"/>
              </a:ext>
            </a:extLst>
          </p:cNvPr>
          <p:cNvSpPr/>
          <p:nvPr userDrawn="1"/>
        </p:nvSpPr>
        <p:spPr>
          <a:xfrm>
            <a:off x="11388427" y="1859136"/>
            <a:ext cx="315205" cy="271728"/>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5" name="Hexagon 4">
            <a:extLst>
              <a:ext uri="{FF2B5EF4-FFF2-40B4-BE49-F238E27FC236}">
                <a16:creationId xmlns:a16="http://schemas.microsoft.com/office/drawing/2014/main" id="{539F452B-F55F-4D85-834B-A7EAF742647C}"/>
              </a:ext>
            </a:extLst>
          </p:cNvPr>
          <p:cNvSpPr/>
          <p:nvPr userDrawn="1"/>
        </p:nvSpPr>
        <p:spPr>
          <a:xfrm>
            <a:off x="9014155" y="740289"/>
            <a:ext cx="379060" cy="326776"/>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13" name="Title 1">
            <a:extLst>
              <a:ext uri="{FF2B5EF4-FFF2-40B4-BE49-F238E27FC236}">
                <a16:creationId xmlns:a16="http://schemas.microsoft.com/office/drawing/2014/main" id="{91D9F6BE-FB0B-42EE-8F02-95F5CC039B0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
        <p:nvSpPr>
          <p:cNvPr id="16" name="Picture Placeholder 15">
            <a:extLst>
              <a:ext uri="{FF2B5EF4-FFF2-40B4-BE49-F238E27FC236}">
                <a16:creationId xmlns:a16="http://schemas.microsoft.com/office/drawing/2014/main" id="{C67FFA0E-8AAA-4DEB-B97E-31969F57927D}"/>
              </a:ext>
            </a:extLst>
          </p:cNvPr>
          <p:cNvSpPr>
            <a:spLocks noGrp="1"/>
          </p:cNvSpPr>
          <p:nvPr>
            <p:ph type="pic" sz="quarter" idx="20"/>
          </p:nvPr>
        </p:nvSpPr>
        <p:spPr>
          <a:xfrm>
            <a:off x="9393238" y="2"/>
            <a:ext cx="2798762" cy="1354861"/>
          </a:xfrm>
          <a:custGeom>
            <a:avLst/>
            <a:gdLst>
              <a:gd name="connsiteX0" fmla="*/ 316595 w 2798762"/>
              <a:gd name="connsiteY0" fmla="*/ 88390 h 1354861"/>
              <a:gd name="connsiteX1" fmla="*/ 1152465 w 2798762"/>
              <a:gd name="connsiteY1" fmla="*/ 88390 h 1354861"/>
              <a:gd name="connsiteX2" fmla="*/ 1469083 w 2798762"/>
              <a:gd name="connsiteY2" fmla="*/ 721626 h 1354861"/>
              <a:gd name="connsiteX3" fmla="*/ 1152465 w 2798762"/>
              <a:gd name="connsiteY3" fmla="*/ 1354861 h 1354861"/>
              <a:gd name="connsiteX4" fmla="*/ 316595 w 2798762"/>
              <a:gd name="connsiteY4" fmla="*/ 1354861 h 1354861"/>
              <a:gd name="connsiteX5" fmla="*/ 0 w 2798762"/>
              <a:gd name="connsiteY5" fmla="*/ 721672 h 1354861"/>
              <a:gd name="connsiteX6" fmla="*/ 0 w 2798762"/>
              <a:gd name="connsiteY6" fmla="*/ 721580 h 1354861"/>
              <a:gd name="connsiteX7" fmla="*/ 1250372 w 2798762"/>
              <a:gd name="connsiteY7" fmla="*/ 0 h 1354861"/>
              <a:gd name="connsiteX8" fmla="*/ 2798762 w 2798762"/>
              <a:gd name="connsiteY8" fmla="*/ 0 h 1354861"/>
              <a:gd name="connsiteX9" fmla="*/ 2798762 w 2798762"/>
              <a:gd name="connsiteY9" fmla="*/ 505978 h 1354861"/>
              <a:gd name="connsiteX10" fmla="*/ 2719777 w 2798762"/>
              <a:gd name="connsiteY10" fmla="*/ 663948 h 1354861"/>
              <a:gd name="connsiteX11" fmla="*/ 1582346 w 2798762"/>
              <a:gd name="connsiteY11" fmla="*/ 663948 h 1354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8762" h="1354861">
                <a:moveTo>
                  <a:pt x="316595" y="88390"/>
                </a:moveTo>
                <a:lnTo>
                  <a:pt x="1152465" y="88390"/>
                </a:lnTo>
                <a:lnTo>
                  <a:pt x="1469083" y="721626"/>
                </a:lnTo>
                <a:lnTo>
                  <a:pt x="1152465" y="1354861"/>
                </a:lnTo>
                <a:lnTo>
                  <a:pt x="316595" y="1354861"/>
                </a:lnTo>
                <a:lnTo>
                  <a:pt x="0" y="721672"/>
                </a:lnTo>
                <a:lnTo>
                  <a:pt x="0" y="721580"/>
                </a:lnTo>
                <a:close/>
                <a:moveTo>
                  <a:pt x="1250372" y="0"/>
                </a:moveTo>
                <a:lnTo>
                  <a:pt x="2798762" y="0"/>
                </a:lnTo>
                <a:lnTo>
                  <a:pt x="2798762" y="505978"/>
                </a:lnTo>
                <a:lnTo>
                  <a:pt x="2719777" y="663948"/>
                </a:lnTo>
                <a:lnTo>
                  <a:pt x="1582346" y="663948"/>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4096559002"/>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5E74AFC3-1C60-42DE-ABAC-F53CA85AC6F1}"/>
              </a:ext>
            </a:extLst>
          </p:cNvPr>
          <p:cNvSpPr/>
          <p:nvPr userDrawn="1"/>
        </p:nvSpPr>
        <p:spPr>
          <a:xfrm>
            <a:off x="5897272" y="1457542"/>
            <a:ext cx="617218" cy="617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5F133261-FFEB-4B3D-B085-14AEAE741F82}"/>
              </a:ext>
            </a:extLst>
          </p:cNvPr>
          <p:cNvSpPr/>
          <p:nvPr userDrawn="1"/>
        </p:nvSpPr>
        <p:spPr>
          <a:xfrm>
            <a:off x="9810348" y="5955461"/>
            <a:ext cx="394539" cy="39453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653FE105-1D8E-48B0-AD9A-95AC9A165651}"/>
              </a:ext>
            </a:extLst>
          </p:cNvPr>
          <p:cNvSpPr/>
          <p:nvPr userDrawn="1"/>
        </p:nvSpPr>
        <p:spPr>
          <a:xfrm>
            <a:off x="6514490" y="946887"/>
            <a:ext cx="335852" cy="3358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 Placeholder 15">
            <a:extLst>
              <a:ext uri="{FF2B5EF4-FFF2-40B4-BE49-F238E27FC236}">
                <a16:creationId xmlns:a16="http://schemas.microsoft.com/office/drawing/2014/main" id="{AC4388F5-0DCA-4A09-A6E1-AE07F403093C}"/>
              </a:ext>
            </a:extLst>
          </p:cNvPr>
          <p:cNvSpPr>
            <a:spLocks noGrp="1"/>
          </p:cNvSpPr>
          <p:nvPr>
            <p:ph type="body" sz="quarter" idx="10"/>
          </p:nvPr>
        </p:nvSpPr>
        <p:spPr>
          <a:xfrm>
            <a:off x="647701" y="2042790"/>
            <a:ext cx="4143374" cy="2654301"/>
          </a:xfrm>
          <a:prstGeom prst="rect">
            <a:avLst/>
          </a:prstGeom>
        </p:spPr>
        <p:txBody>
          <a:bodyPr/>
          <a:lstStyle>
            <a:lvl1pPr marL="0" indent="0">
              <a:buNone/>
              <a:defRPr sz="2000"/>
            </a:lvl1pPr>
            <a:lvl2pPr>
              <a:buNone/>
              <a:defRPr/>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7" name="Text Placeholder 15">
            <a:extLst>
              <a:ext uri="{FF2B5EF4-FFF2-40B4-BE49-F238E27FC236}">
                <a16:creationId xmlns:a16="http://schemas.microsoft.com/office/drawing/2014/main" id="{02C12FDC-BC11-43E8-B22A-3EC48E0344D9}"/>
              </a:ext>
            </a:extLst>
          </p:cNvPr>
          <p:cNvSpPr>
            <a:spLocks noGrp="1"/>
          </p:cNvSpPr>
          <p:nvPr>
            <p:ph type="body" sz="quarter" idx="11"/>
          </p:nvPr>
        </p:nvSpPr>
        <p:spPr>
          <a:xfrm>
            <a:off x="647699" y="4953919"/>
            <a:ext cx="4143375" cy="759470"/>
          </a:xfrm>
          <a:prstGeom prst="rect">
            <a:avLst/>
          </a:prstGeom>
        </p:spPr>
        <p:txBody>
          <a:bodyPr/>
          <a:lstStyle>
            <a:lvl1pPr marL="0" indent="0">
              <a:buNone/>
              <a:defRPr sz="2000" b="1">
                <a:solidFill>
                  <a:schemeClr val="accent4"/>
                </a:solidFill>
              </a:defRPr>
            </a:lvl1pPr>
            <a:lvl2pPr>
              <a:buNone/>
              <a:defRPr sz="2000"/>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2" name="Picture Placeholder 11">
            <a:extLst>
              <a:ext uri="{FF2B5EF4-FFF2-40B4-BE49-F238E27FC236}">
                <a16:creationId xmlns:a16="http://schemas.microsoft.com/office/drawing/2014/main" id="{3D43F412-F2C7-4D38-BDD0-9663029081D5}"/>
              </a:ext>
            </a:extLst>
          </p:cNvPr>
          <p:cNvSpPr>
            <a:spLocks noGrp="1"/>
          </p:cNvSpPr>
          <p:nvPr>
            <p:ph type="pic" sz="quarter" idx="13"/>
          </p:nvPr>
        </p:nvSpPr>
        <p:spPr>
          <a:xfrm>
            <a:off x="5887402" y="533063"/>
            <a:ext cx="5542598" cy="5611666"/>
          </a:xfrm>
          <a:custGeom>
            <a:avLst/>
            <a:gdLst>
              <a:gd name="connsiteX0" fmla="*/ 3354105 w 5542598"/>
              <a:gd name="connsiteY0" fmla="*/ 4359376 h 5611666"/>
              <a:gd name="connsiteX1" fmla="*/ 3980250 w 5542598"/>
              <a:gd name="connsiteY1" fmla="*/ 4985521 h 5611666"/>
              <a:gd name="connsiteX2" fmla="*/ 3354105 w 5542598"/>
              <a:gd name="connsiteY2" fmla="*/ 5611666 h 5611666"/>
              <a:gd name="connsiteX3" fmla="*/ 2727960 w 5542598"/>
              <a:gd name="connsiteY3" fmla="*/ 4985521 h 5611666"/>
              <a:gd name="connsiteX4" fmla="*/ 3354105 w 5542598"/>
              <a:gd name="connsiteY4" fmla="*/ 4359376 h 5611666"/>
              <a:gd name="connsiteX5" fmla="*/ 1592580 w 5542598"/>
              <a:gd name="connsiteY5" fmla="*/ 1430357 h 5611666"/>
              <a:gd name="connsiteX6" fmla="*/ 3185160 w 5542598"/>
              <a:gd name="connsiteY6" fmla="*/ 3022937 h 5611666"/>
              <a:gd name="connsiteX7" fmla="*/ 1592580 w 5542598"/>
              <a:gd name="connsiteY7" fmla="*/ 4615517 h 5611666"/>
              <a:gd name="connsiteX8" fmla="*/ 0 w 5542598"/>
              <a:gd name="connsiteY8" fmla="*/ 3022937 h 5611666"/>
              <a:gd name="connsiteX9" fmla="*/ 1592580 w 5542598"/>
              <a:gd name="connsiteY9" fmla="*/ 1430357 h 5611666"/>
              <a:gd name="connsiteX10" fmla="*/ 4230267 w 5542598"/>
              <a:gd name="connsiteY10" fmla="*/ 0 h 5611666"/>
              <a:gd name="connsiteX11" fmla="*/ 5542598 w 5542598"/>
              <a:gd name="connsiteY11" fmla="*/ 1312331 h 5611666"/>
              <a:gd name="connsiteX12" fmla="*/ 4230267 w 5542598"/>
              <a:gd name="connsiteY12" fmla="*/ 2624662 h 5611666"/>
              <a:gd name="connsiteX13" fmla="*/ 2917936 w 5542598"/>
              <a:gd name="connsiteY13" fmla="*/ 1312331 h 5611666"/>
              <a:gd name="connsiteX14" fmla="*/ 4230267 w 5542598"/>
              <a:gd name="connsiteY14" fmla="*/ 0 h 561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2598" h="5611666">
                <a:moveTo>
                  <a:pt x="3354105" y="4359376"/>
                </a:moveTo>
                <a:cubicBezTo>
                  <a:pt x="3699915" y="4359376"/>
                  <a:pt x="3980250" y="4639711"/>
                  <a:pt x="3980250" y="4985521"/>
                </a:cubicBezTo>
                <a:cubicBezTo>
                  <a:pt x="3980250" y="5331331"/>
                  <a:pt x="3699915" y="5611666"/>
                  <a:pt x="3354105" y="5611666"/>
                </a:cubicBezTo>
                <a:cubicBezTo>
                  <a:pt x="3008295" y="5611666"/>
                  <a:pt x="2727960" y="5331331"/>
                  <a:pt x="2727960" y="4985521"/>
                </a:cubicBezTo>
                <a:cubicBezTo>
                  <a:pt x="2727960" y="4639711"/>
                  <a:pt x="3008295" y="4359376"/>
                  <a:pt x="3354105" y="4359376"/>
                </a:cubicBezTo>
                <a:close/>
                <a:moveTo>
                  <a:pt x="1592580" y="1430357"/>
                </a:moveTo>
                <a:cubicBezTo>
                  <a:pt x="2472138" y="1430357"/>
                  <a:pt x="3185160" y="2143379"/>
                  <a:pt x="3185160" y="3022937"/>
                </a:cubicBezTo>
                <a:cubicBezTo>
                  <a:pt x="3185160" y="3902495"/>
                  <a:pt x="2472138" y="4615517"/>
                  <a:pt x="1592580" y="4615517"/>
                </a:cubicBezTo>
                <a:cubicBezTo>
                  <a:pt x="713022" y="4615517"/>
                  <a:pt x="0" y="3902495"/>
                  <a:pt x="0" y="3022937"/>
                </a:cubicBezTo>
                <a:cubicBezTo>
                  <a:pt x="0" y="2143379"/>
                  <a:pt x="713022" y="1430357"/>
                  <a:pt x="1592580" y="1430357"/>
                </a:cubicBezTo>
                <a:close/>
                <a:moveTo>
                  <a:pt x="4230267" y="0"/>
                </a:moveTo>
                <a:cubicBezTo>
                  <a:pt x="4955047" y="0"/>
                  <a:pt x="5542598" y="587551"/>
                  <a:pt x="5542598" y="1312331"/>
                </a:cubicBezTo>
                <a:cubicBezTo>
                  <a:pt x="5542598" y="2037111"/>
                  <a:pt x="4955047" y="2624662"/>
                  <a:pt x="4230267" y="2624662"/>
                </a:cubicBezTo>
                <a:cubicBezTo>
                  <a:pt x="3505487" y="2624662"/>
                  <a:pt x="2917936" y="2037111"/>
                  <a:pt x="2917936" y="1312331"/>
                </a:cubicBezTo>
                <a:cubicBezTo>
                  <a:pt x="2917936" y="587551"/>
                  <a:pt x="3505487" y="0"/>
                  <a:pt x="4230267"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3" name="Title 1">
            <a:extLst>
              <a:ext uri="{FF2B5EF4-FFF2-40B4-BE49-F238E27FC236}">
                <a16:creationId xmlns:a16="http://schemas.microsoft.com/office/drawing/2014/main" id="{11176083-2CE5-4707-A564-46805454AF1A}"/>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316186999"/>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5_Custom Layout">
    <p:bg>
      <p:bgPr>
        <a:solidFill>
          <a:schemeClr val="tx1"/>
        </a:solidFill>
        <a:effectLst/>
      </p:bgPr>
    </p:bg>
    <p:spTree>
      <p:nvGrpSpPr>
        <p:cNvPr id="1" name=""/>
        <p:cNvGrpSpPr/>
        <p:nvPr/>
      </p:nvGrpSpPr>
      <p:grpSpPr>
        <a:xfrm>
          <a:off x="0" y="0"/>
          <a:ext cx="0" cy="0"/>
          <a:chOff x="0" y="0"/>
          <a:chExt cx="0" cy="0"/>
        </a:xfrm>
      </p:grpSpPr>
      <p:sp>
        <p:nvSpPr>
          <p:cNvPr id="14" name="Picture Placeholder 21">
            <a:extLst>
              <a:ext uri="{FF2B5EF4-FFF2-40B4-BE49-F238E27FC236}">
                <a16:creationId xmlns:a16="http://schemas.microsoft.com/office/drawing/2014/main" id="{75D96571-69F8-475F-A910-ECC183425065}"/>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3" name="Oval 2" descr="Tall office building looking up">
            <a:extLst>
              <a:ext uri="{FF2B5EF4-FFF2-40B4-BE49-F238E27FC236}">
                <a16:creationId xmlns:a16="http://schemas.microsoft.com/office/drawing/2014/main" id="{CD4C2457-AECB-4015-9FE4-CCBC516AA9EE}"/>
              </a:ext>
            </a:extLst>
          </p:cNvPr>
          <p:cNvSpPr/>
          <p:nvPr userDrawn="1"/>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289A018F-D11C-4B07-9830-8336B27A18AD}"/>
              </a:ext>
            </a:extLst>
          </p:cNvPr>
          <p:cNvSpPr/>
          <p:nvPr userDrawn="1"/>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E0209A32-FE17-4457-B02B-0A1DB9B8ADB1}"/>
              </a:ext>
            </a:extLst>
          </p:cNvPr>
          <p:cNvSpPr/>
          <p:nvPr userDrawn="1"/>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585A541-0EDE-4213-AE62-4D909E8EB7F5}"/>
              </a:ext>
            </a:extLst>
          </p:cNvPr>
          <p:cNvSpPr/>
          <p:nvPr userDrawn="1"/>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 Placeholder 23">
            <a:extLst>
              <a:ext uri="{FF2B5EF4-FFF2-40B4-BE49-F238E27FC236}">
                <a16:creationId xmlns:a16="http://schemas.microsoft.com/office/drawing/2014/main" id="{CBFD020D-881A-48D8-BDA8-55C7B95C5996}"/>
              </a:ext>
            </a:extLst>
          </p:cNvPr>
          <p:cNvSpPr>
            <a:spLocks noGrp="1"/>
          </p:cNvSpPr>
          <p:nvPr>
            <p:ph type="body" sz="quarter" idx="11" hasCustomPrompt="1"/>
          </p:nvPr>
        </p:nvSpPr>
        <p:spPr>
          <a:xfrm>
            <a:off x="4127927" y="4609453"/>
            <a:ext cx="3924934" cy="490538"/>
          </a:xfrm>
          <a:prstGeom prst="rect">
            <a:avLst/>
          </a:prstGeom>
        </p:spPr>
        <p:txBody>
          <a:bodyPr anchor="b"/>
          <a:lstStyle>
            <a:lvl1pPr algn="ctr">
              <a:buNone/>
              <a:defRPr lang="en-US" sz="20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 name="Title 1">
            <a:extLst>
              <a:ext uri="{FF2B5EF4-FFF2-40B4-BE49-F238E27FC236}">
                <a16:creationId xmlns:a16="http://schemas.microsoft.com/office/drawing/2014/main" id="{CF9687A5-0BDD-45B2-A892-542449E31394}"/>
              </a:ext>
            </a:extLst>
          </p:cNvPr>
          <p:cNvSpPr>
            <a:spLocks noGrp="1"/>
          </p:cNvSpPr>
          <p:nvPr>
            <p:ph type="title"/>
          </p:nvPr>
        </p:nvSpPr>
        <p:spPr>
          <a:xfrm>
            <a:off x="4045678" y="1988047"/>
            <a:ext cx="4007183" cy="2374194"/>
          </a:xfrm>
          <a:prstGeom prst="rect">
            <a:avLst/>
          </a:prstGeom>
        </p:spPr>
        <p:txBody>
          <a:bodyPr/>
          <a:lstStyle>
            <a:lvl1pPr algn="ctr">
              <a:spcBef>
                <a:spcPts val="1000"/>
              </a:spcBef>
              <a:defRPr sz="2800">
                <a:solidFill>
                  <a:schemeClr val="bg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68632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 name="Title 2">
            <a:extLst>
              <a:ext uri="{FF2B5EF4-FFF2-40B4-BE49-F238E27FC236}">
                <a16:creationId xmlns:a16="http://schemas.microsoft.com/office/drawing/2014/main" id="{5C9284F2-3CF1-4B77-8E1A-C7F0562817E0}"/>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694370068"/>
      </p:ext>
    </p:extLst>
  </p:cSld>
  <p:clrMapOvr>
    <a:masterClrMapping/>
  </p:clrMapOvr>
  <p:extLst>
    <p:ext uri="{DCECCB84-F9BA-43D5-87BE-67443E8EF086}">
      <p15:sldGuideLst xmlns:p15="http://schemas.microsoft.com/office/powerpoint/2012/main">
        <p15:guide id="1" orient="horz" pos="504" userDrawn="1">
          <p15:clr>
            <a:srgbClr val="FBAE40"/>
          </p15:clr>
        </p15:guide>
        <p15:guide id="2" pos="3840" userDrawn="1">
          <p15:clr>
            <a:srgbClr val="FBAE40"/>
          </p15:clr>
        </p15:guide>
        <p15:guide id="3" orient="horz" pos="141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8449708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23CD802-D0A0-4EAC-8222-78FFDDD76A75}"/>
              </a:ext>
            </a:extLst>
          </p:cNvPr>
          <p:cNvSpPr>
            <a:spLocks noGrp="1"/>
          </p:cNvSpPr>
          <p:nvPr>
            <p:ph sz="quarter" idx="10"/>
          </p:nvPr>
        </p:nvSpPr>
        <p:spPr>
          <a:xfrm>
            <a:off x="838200" y="2039392"/>
            <a:ext cx="105156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87BCB8BF-DA17-4856-91E9-77C601F2B139}"/>
              </a:ext>
            </a:extLst>
          </p:cNvPr>
          <p:cNvSpPr>
            <a:spLocks noGrp="1"/>
          </p:cNvSpPr>
          <p:nvPr>
            <p:ph type="title"/>
          </p:nvPr>
        </p:nvSpPr>
        <p:spPr>
          <a:xfrm>
            <a:off x="838200" y="635000"/>
            <a:ext cx="10515600" cy="700115"/>
          </a:xfrm>
          <a:prstGeom prst="rect">
            <a:avLst/>
          </a:prstGeom>
        </p:spPr>
        <p:txBody>
          <a:bodyPr anchor="ctr"/>
          <a:lstStyle>
            <a:lvl1pPr algn="ct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51989139"/>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3603056595"/>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5058552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40" name="Content Placeholder 39">
            <a:extLst>
              <a:ext uri="{FF2B5EF4-FFF2-40B4-BE49-F238E27FC236}">
                <a16:creationId xmlns:a16="http://schemas.microsoft.com/office/drawing/2014/main" id="{6BB16225-AC51-4525-A1E8-438B8B0B7361}"/>
              </a:ext>
            </a:extLst>
          </p:cNvPr>
          <p:cNvSpPr>
            <a:spLocks noGrp="1"/>
          </p:cNvSpPr>
          <p:nvPr>
            <p:ph sz="quarter" idx="12"/>
          </p:nvPr>
        </p:nvSpPr>
        <p:spPr>
          <a:xfrm>
            <a:off x="173965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1" name="Content Placeholder 39">
            <a:extLst>
              <a:ext uri="{FF2B5EF4-FFF2-40B4-BE49-F238E27FC236}">
                <a16:creationId xmlns:a16="http://schemas.microsoft.com/office/drawing/2014/main" id="{6EC38F38-5935-49D5-AA85-4182E82D6FF2}"/>
              </a:ext>
            </a:extLst>
          </p:cNvPr>
          <p:cNvSpPr>
            <a:spLocks noGrp="1"/>
          </p:cNvSpPr>
          <p:nvPr>
            <p:ph sz="quarter" idx="13"/>
          </p:nvPr>
        </p:nvSpPr>
        <p:spPr>
          <a:xfrm>
            <a:off x="173965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2" name="Content Placeholder 39">
            <a:extLst>
              <a:ext uri="{FF2B5EF4-FFF2-40B4-BE49-F238E27FC236}">
                <a16:creationId xmlns:a16="http://schemas.microsoft.com/office/drawing/2014/main" id="{51C9D5ED-A19A-42A1-9200-C77E39E6F5C5}"/>
              </a:ext>
            </a:extLst>
          </p:cNvPr>
          <p:cNvSpPr>
            <a:spLocks noGrp="1"/>
          </p:cNvSpPr>
          <p:nvPr>
            <p:ph sz="quarter" idx="14"/>
          </p:nvPr>
        </p:nvSpPr>
        <p:spPr>
          <a:xfrm>
            <a:off x="173965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3" name="Content Placeholder 39">
            <a:extLst>
              <a:ext uri="{FF2B5EF4-FFF2-40B4-BE49-F238E27FC236}">
                <a16:creationId xmlns:a16="http://schemas.microsoft.com/office/drawing/2014/main" id="{47A95437-77F3-4E2C-8470-57587793A103}"/>
              </a:ext>
            </a:extLst>
          </p:cNvPr>
          <p:cNvSpPr>
            <a:spLocks noGrp="1"/>
          </p:cNvSpPr>
          <p:nvPr>
            <p:ph sz="quarter" idx="15"/>
          </p:nvPr>
        </p:nvSpPr>
        <p:spPr>
          <a:xfrm>
            <a:off x="749386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4" name="Content Placeholder 39">
            <a:extLst>
              <a:ext uri="{FF2B5EF4-FFF2-40B4-BE49-F238E27FC236}">
                <a16:creationId xmlns:a16="http://schemas.microsoft.com/office/drawing/2014/main" id="{CB1EA2BE-D294-486E-88F0-2AA9518A6E63}"/>
              </a:ext>
            </a:extLst>
          </p:cNvPr>
          <p:cNvSpPr>
            <a:spLocks noGrp="1"/>
          </p:cNvSpPr>
          <p:nvPr>
            <p:ph sz="quarter" idx="16"/>
          </p:nvPr>
        </p:nvSpPr>
        <p:spPr>
          <a:xfrm>
            <a:off x="749386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5" name="Content Placeholder 39">
            <a:extLst>
              <a:ext uri="{FF2B5EF4-FFF2-40B4-BE49-F238E27FC236}">
                <a16:creationId xmlns:a16="http://schemas.microsoft.com/office/drawing/2014/main" id="{108734A0-880E-44E2-858F-7AA6C6B0A5A3}"/>
              </a:ext>
            </a:extLst>
          </p:cNvPr>
          <p:cNvSpPr>
            <a:spLocks noGrp="1"/>
          </p:cNvSpPr>
          <p:nvPr>
            <p:ph sz="quarter" idx="17"/>
          </p:nvPr>
        </p:nvSpPr>
        <p:spPr>
          <a:xfrm>
            <a:off x="749386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10" name="Title 1">
            <a:extLst>
              <a:ext uri="{FF2B5EF4-FFF2-40B4-BE49-F238E27FC236}">
                <a16:creationId xmlns:a16="http://schemas.microsoft.com/office/drawing/2014/main" id="{63CED4CD-5348-488E-A883-0486DD5749A7}"/>
              </a:ext>
            </a:extLst>
          </p:cNvPr>
          <p:cNvSpPr>
            <a:spLocks noGrp="1"/>
          </p:cNvSpPr>
          <p:nvPr>
            <p:ph type="title"/>
          </p:nvPr>
        </p:nvSpPr>
        <p:spPr>
          <a:xfrm>
            <a:off x="660400" y="805213"/>
            <a:ext cx="10693400"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82706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A1AD702D-965C-40E9-8D23-D82E2CFA9E61}"/>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2/28/2021</a:t>
            </a:fld>
            <a:endParaRPr lang="en-US" sz="1100" dirty="0">
              <a:solidFill>
                <a:schemeClr val="accent2"/>
              </a:solidFill>
            </a:endParaRPr>
          </a:p>
        </p:txBody>
      </p:sp>
      <p:sp>
        <p:nvSpPr>
          <p:cNvPr id="5" name="Footer Placeholder 4">
            <a:extLst>
              <a:ext uri="{FF2B5EF4-FFF2-40B4-BE49-F238E27FC236}">
                <a16:creationId xmlns:a16="http://schemas.microsoft.com/office/drawing/2014/main" id="{793E0959-6855-4447-BAEC-D32B47712F07}"/>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LSTM Generation and Classification	</a:t>
            </a:r>
          </a:p>
        </p:txBody>
      </p:sp>
      <p:sp>
        <p:nvSpPr>
          <p:cNvPr id="7" name="Slide Number Placeholder 5">
            <a:extLst>
              <a:ext uri="{FF2B5EF4-FFF2-40B4-BE49-F238E27FC236}">
                <a16:creationId xmlns:a16="http://schemas.microsoft.com/office/drawing/2014/main" id="{13A05B6A-9124-4DBB-843A-84818A8F79FC}"/>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88" r:id="rId3"/>
    <p:sldLayoutId id="2147483681" r:id="rId4"/>
    <p:sldLayoutId id="2147483680" r:id="rId5"/>
    <p:sldLayoutId id="2147483682" r:id="rId6"/>
    <p:sldLayoutId id="2147483677" r:id="rId7"/>
    <p:sldLayoutId id="2147483654" r:id="rId8"/>
    <p:sldLayoutId id="2147483685" r:id="rId9"/>
    <p:sldLayoutId id="2147483684" r:id="rId10"/>
    <p:sldLayoutId id="2147483686" r:id="rId11"/>
    <p:sldLayoutId id="2147483687" r:id="rId12"/>
    <p:sldLayoutId id="2147483675" r:id="rId13"/>
  </p:sldLayoutIdLst>
  <p:hf sldNum="0"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7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3" name="Picture Placeholder 12" descr="Blue glass building">
            <a:extLst>
              <a:ext uri="{FF2B5EF4-FFF2-40B4-BE49-F238E27FC236}">
                <a16:creationId xmlns:a16="http://schemas.microsoft.com/office/drawing/2014/main" id="{E6A5B61D-69C0-4661-AD66-3D72D9A6E86F}"/>
              </a:ext>
            </a:extLst>
          </p:cNvPr>
          <p:cNvPicPr>
            <a:picLocks noGrp="1" noChangeAspect="1"/>
          </p:cNvPicPr>
          <p:nvPr>
            <p:ph type="pic" sz="quarter" idx="10"/>
          </p:nvPr>
        </p:nvPicPr>
        <p:blipFill>
          <a:blip r:embed="rId3">
            <a:alphaModFix amt="80000"/>
          </a:blip>
          <a:srcRect t="7802" b="7802"/>
          <a:stretch/>
        </p:blipFill>
        <p:spPr>
          <a:xfrm>
            <a:off x="0" y="0"/>
            <a:ext cx="12192000" cy="6858000"/>
          </a:xfrm>
          <a:blipFill dpi="0" rotWithShape="1">
            <a:blip r:embed="rId3">
              <a:alphaModFix amt="80000"/>
              <a:extLst>
                <a:ext uri="{28A0092B-C50C-407E-A947-70E740481C1C}">
                  <a14:useLocalDpi xmlns:a14="http://schemas.microsoft.com/office/drawing/2010/main" val="0"/>
                </a:ext>
              </a:extLst>
            </a:blip>
            <a:srcRect/>
            <a:stretch>
              <a:fillRect/>
            </a:stretch>
          </a:blipFill>
        </p:spPr>
      </p:pic>
      <p:sp>
        <p:nvSpPr>
          <p:cNvPr id="6" name="Hexagon 5">
            <a:extLst>
              <a:ext uri="{FF2B5EF4-FFF2-40B4-BE49-F238E27FC236}">
                <a16:creationId xmlns:a16="http://schemas.microsoft.com/office/drawing/2014/main" id="{38AF5374-EA50-4722-BB45-6C182E5A16AE}"/>
              </a:ext>
              <a:ext uri="{C183D7F6-B498-43B3-948B-1728B52AA6E4}">
                <adec:decorative xmlns:adec="http://schemas.microsoft.com/office/drawing/2017/decorative" val="1"/>
              </a:ext>
            </a:extLst>
          </p:cNvPr>
          <p:cNvSpPr/>
          <p:nvPr/>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BD837CEB-1A69-4F72-95D4-054D82F09696}"/>
              </a:ext>
            </a:extLst>
          </p:cNvPr>
          <p:cNvSpPr>
            <a:spLocks noGrp="1"/>
          </p:cNvSpPr>
          <p:nvPr>
            <p:ph type="title"/>
          </p:nvPr>
        </p:nvSpPr>
        <p:spPr/>
        <p:txBody>
          <a:bodyPr/>
          <a:lstStyle/>
          <a:p>
            <a:r>
              <a:rPr lang="en-US" sz="4000" dirty="0"/>
              <a:t>LSTM Text Generation and Classification</a:t>
            </a:r>
          </a:p>
        </p:txBody>
      </p:sp>
      <p:sp>
        <p:nvSpPr>
          <p:cNvPr id="8" name="Text Placeholder 7">
            <a:extLst>
              <a:ext uri="{FF2B5EF4-FFF2-40B4-BE49-F238E27FC236}">
                <a16:creationId xmlns:a16="http://schemas.microsoft.com/office/drawing/2014/main" id="{9FFAF4E3-C8A2-4861-A67E-040D885F84F1}"/>
              </a:ext>
            </a:extLst>
          </p:cNvPr>
          <p:cNvSpPr>
            <a:spLocks noGrp="1"/>
          </p:cNvSpPr>
          <p:nvPr>
            <p:ph type="body" sz="quarter" idx="11"/>
          </p:nvPr>
        </p:nvSpPr>
        <p:spPr/>
        <p:txBody>
          <a:bodyPr/>
          <a:lstStyle/>
          <a:p>
            <a:pPr algn="just"/>
            <a:r>
              <a:rPr lang="en-US" sz="2000" dirty="0"/>
              <a:t>DSC 680 Applied Data Science</a:t>
            </a:r>
          </a:p>
        </p:txBody>
      </p:sp>
      <p:sp>
        <p:nvSpPr>
          <p:cNvPr id="11" name="Text Placeholder 10">
            <a:extLst>
              <a:ext uri="{FF2B5EF4-FFF2-40B4-BE49-F238E27FC236}">
                <a16:creationId xmlns:a16="http://schemas.microsoft.com/office/drawing/2014/main" id="{E6DF5064-7AAC-4887-9BD5-FB6BC40A6768}"/>
              </a:ext>
            </a:extLst>
          </p:cNvPr>
          <p:cNvSpPr>
            <a:spLocks noGrp="1"/>
          </p:cNvSpPr>
          <p:nvPr>
            <p:ph type="body" sz="quarter" idx="13"/>
          </p:nvPr>
        </p:nvSpPr>
        <p:spPr/>
        <p:txBody>
          <a:bodyPr/>
          <a:lstStyle/>
          <a:p>
            <a:r>
              <a:rPr lang="en-US" dirty="0"/>
              <a:t>February 27, 2021</a:t>
            </a:r>
          </a:p>
          <a:p>
            <a:r>
              <a:rPr lang="en-US" dirty="0"/>
              <a:t>Kyle Morris</a:t>
            </a:r>
          </a:p>
        </p:txBody>
      </p:sp>
      <p:sp>
        <p:nvSpPr>
          <p:cNvPr id="21" name="Hexagon 20">
            <a:extLst>
              <a:ext uri="{FF2B5EF4-FFF2-40B4-BE49-F238E27FC236}">
                <a16:creationId xmlns:a16="http://schemas.microsoft.com/office/drawing/2014/main" id="{35FAA64B-9D7A-4109-97E0-B0BAA29C475F}"/>
              </a:ext>
              <a:ext uri="{C183D7F6-B498-43B3-948B-1728B52AA6E4}">
                <adec:decorative xmlns:adec="http://schemas.microsoft.com/office/drawing/2017/decorative" val="1"/>
              </a:ext>
            </a:extLst>
          </p:cNvPr>
          <p:cNvSpPr/>
          <p:nvPr/>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B06F39E4-24A5-44F2-BD9A-7E8C8AF2773B}"/>
              </a:ext>
              <a:ext uri="{C183D7F6-B498-43B3-948B-1728B52AA6E4}">
                <adec:decorative xmlns:adec="http://schemas.microsoft.com/office/drawing/2017/decorative" val="1"/>
              </a:ext>
            </a:extLst>
          </p:cNvPr>
          <p:cNvSpPr/>
          <p:nvPr/>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Hexagon 1">
            <a:extLst>
              <a:ext uri="{FF2B5EF4-FFF2-40B4-BE49-F238E27FC236}">
                <a16:creationId xmlns:a16="http://schemas.microsoft.com/office/drawing/2014/main" id="{62F7433A-0BB9-4B38-A96F-AB1B77772B59}"/>
              </a:ext>
              <a:ext uri="{C183D7F6-B498-43B3-948B-1728B52AA6E4}">
                <adec:decorative xmlns:adec="http://schemas.microsoft.com/office/drawing/2017/decorative" val="1"/>
              </a:ext>
            </a:extLst>
          </p:cNvPr>
          <p:cNvSpPr/>
          <p:nvPr/>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65993043"/>
      </p:ext>
    </p:extLst>
  </p:cSld>
  <p:clrMapOvr>
    <a:masterClrMapping/>
  </p:clrMapOvr>
  <mc:AlternateContent xmlns:mc="http://schemas.openxmlformats.org/markup-compatibility/2006">
    <mc:Choice xmlns:p14="http://schemas.microsoft.com/office/powerpoint/2010/main" Requires="p14">
      <p:transition spd="slow" p14:dur="2000" advClick="0" advTm="57000"/>
    </mc:Choice>
    <mc:Fallback>
      <p:transition spd="slow" advClick="0" advTm="57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EEDAF89-0ECD-416A-93E5-A300FF0B9702}"/>
              </a:ext>
            </a:extLst>
          </p:cNvPr>
          <p:cNvSpPr>
            <a:spLocks noGrp="1"/>
          </p:cNvSpPr>
          <p:nvPr>
            <p:ph type="title"/>
          </p:nvPr>
        </p:nvSpPr>
        <p:spPr>
          <a:xfrm>
            <a:off x="852917" y="737009"/>
            <a:ext cx="10515600" cy="700115"/>
          </a:xfrm>
        </p:spPr>
        <p:txBody>
          <a:bodyPr/>
          <a:lstStyle/>
          <a:p>
            <a:r>
              <a:rPr lang="en-US" dirty="0"/>
              <a:t>Confusion Matrix</a:t>
            </a:r>
            <a:br>
              <a:rPr lang="en-US" dirty="0"/>
            </a:br>
            <a:r>
              <a:rPr lang="en-US" dirty="0"/>
              <a:t>Temperature = 1.25</a:t>
            </a:r>
            <a:br>
              <a:rPr lang="en-US" dirty="0"/>
            </a:br>
            <a:endParaRPr lang="en-US" dirty="0"/>
          </a:p>
        </p:txBody>
      </p:sp>
      <p:graphicFrame>
        <p:nvGraphicFramePr>
          <p:cNvPr id="2" name="Table 2">
            <a:extLst>
              <a:ext uri="{FF2B5EF4-FFF2-40B4-BE49-F238E27FC236}">
                <a16:creationId xmlns:a16="http://schemas.microsoft.com/office/drawing/2014/main" id="{C742275C-7B0E-487C-BF74-1DADCBA0F483}"/>
              </a:ext>
            </a:extLst>
          </p:cNvPr>
          <p:cNvGraphicFramePr>
            <a:graphicFrameLocks noGrp="1"/>
          </p:cNvGraphicFramePr>
          <p:nvPr>
            <p:extLst>
              <p:ext uri="{D42A27DB-BD31-4B8C-83A1-F6EECF244321}">
                <p14:modId xmlns:p14="http://schemas.microsoft.com/office/powerpoint/2010/main" val="4268981542"/>
              </p:ext>
            </p:extLst>
          </p:nvPr>
        </p:nvGraphicFramePr>
        <p:xfrm>
          <a:off x="7312055" y="1437124"/>
          <a:ext cx="4027028" cy="3026388"/>
        </p:xfrm>
        <a:graphic>
          <a:graphicData uri="http://schemas.openxmlformats.org/drawingml/2006/table">
            <a:tbl>
              <a:tblPr firstRow="1" bandRow="1">
                <a:tableStyleId>{6E25E649-3F16-4E02-A733-19D2CDBF48F0}</a:tableStyleId>
              </a:tblPr>
              <a:tblGrid>
                <a:gridCol w="2013514">
                  <a:extLst>
                    <a:ext uri="{9D8B030D-6E8A-4147-A177-3AD203B41FA5}">
                      <a16:colId xmlns:a16="http://schemas.microsoft.com/office/drawing/2014/main" val="276469573"/>
                    </a:ext>
                  </a:extLst>
                </a:gridCol>
                <a:gridCol w="2013514">
                  <a:extLst>
                    <a:ext uri="{9D8B030D-6E8A-4147-A177-3AD203B41FA5}">
                      <a16:colId xmlns:a16="http://schemas.microsoft.com/office/drawing/2014/main" val="3979491276"/>
                    </a:ext>
                  </a:extLst>
                </a:gridCol>
              </a:tblGrid>
              <a:tr h="1513194">
                <a:tc>
                  <a:txBody>
                    <a:bodyPr/>
                    <a:lstStyle/>
                    <a:p>
                      <a:pPr algn="ctr"/>
                      <a:endParaRPr lang="en-US" sz="3400" dirty="0"/>
                    </a:p>
                    <a:p>
                      <a:pPr algn="ctr"/>
                      <a:r>
                        <a:rPr lang="en-US" sz="3400" dirty="0"/>
                        <a:t>237</a:t>
                      </a:r>
                    </a:p>
                  </a:txBody>
                  <a:tcPr marL="64228" marR="64228" marT="32114" marB="32114"/>
                </a:tc>
                <a:tc>
                  <a:txBody>
                    <a:bodyPr/>
                    <a:lstStyle/>
                    <a:p>
                      <a:endParaRPr lang="en-US" sz="3400" dirty="0"/>
                    </a:p>
                    <a:p>
                      <a:pPr algn="ctr"/>
                      <a:r>
                        <a:rPr lang="en-US" sz="3400" dirty="0"/>
                        <a:t>14</a:t>
                      </a:r>
                    </a:p>
                  </a:txBody>
                  <a:tcPr marL="64228" marR="64228" marT="32114" marB="32114"/>
                </a:tc>
                <a:extLst>
                  <a:ext uri="{0D108BD9-81ED-4DB2-BD59-A6C34878D82A}">
                    <a16:rowId xmlns:a16="http://schemas.microsoft.com/office/drawing/2014/main" val="206522000"/>
                  </a:ext>
                </a:extLst>
              </a:tr>
              <a:tr h="1513194">
                <a:tc>
                  <a:txBody>
                    <a:bodyPr/>
                    <a:lstStyle/>
                    <a:p>
                      <a:pPr algn="ctr"/>
                      <a:endParaRPr lang="en-US" sz="3400" dirty="0"/>
                    </a:p>
                    <a:p>
                      <a:pPr algn="ctr"/>
                      <a:r>
                        <a:rPr lang="en-US" sz="3400" dirty="0"/>
                        <a:t>15</a:t>
                      </a:r>
                    </a:p>
                  </a:txBody>
                  <a:tcPr marL="64228" marR="64228" marT="32114" marB="32114"/>
                </a:tc>
                <a:tc>
                  <a:txBody>
                    <a:bodyPr/>
                    <a:lstStyle/>
                    <a:p>
                      <a:pPr algn="ctr"/>
                      <a:endParaRPr lang="en-US" sz="3400" dirty="0"/>
                    </a:p>
                    <a:p>
                      <a:pPr algn="ctr"/>
                      <a:r>
                        <a:rPr lang="en-US" sz="3400" dirty="0"/>
                        <a:t>234</a:t>
                      </a:r>
                    </a:p>
                  </a:txBody>
                  <a:tcPr marL="64228" marR="64228" marT="32114" marB="32114"/>
                </a:tc>
                <a:extLst>
                  <a:ext uri="{0D108BD9-81ED-4DB2-BD59-A6C34878D82A}">
                    <a16:rowId xmlns:a16="http://schemas.microsoft.com/office/drawing/2014/main" val="857060715"/>
                  </a:ext>
                </a:extLst>
              </a:tr>
            </a:tbl>
          </a:graphicData>
        </a:graphic>
      </p:graphicFrame>
      <p:pic>
        <p:nvPicPr>
          <p:cNvPr id="4" name="Picture 3">
            <a:extLst>
              <a:ext uri="{FF2B5EF4-FFF2-40B4-BE49-F238E27FC236}">
                <a16:creationId xmlns:a16="http://schemas.microsoft.com/office/drawing/2014/main" id="{C8FDC63A-4797-4514-88B2-8F66F3409196}"/>
              </a:ext>
            </a:extLst>
          </p:cNvPr>
          <p:cNvPicPr>
            <a:picLocks noChangeAspect="1"/>
          </p:cNvPicPr>
          <p:nvPr/>
        </p:nvPicPr>
        <p:blipFill>
          <a:blip r:embed="rId3"/>
          <a:stretch>
            <a:fillRect/>
          </a:stretch>
        </p:blipFill>
        <p:spPr>
          <a:xfrm>
            <a:off x="149655" y="1437124"/>
            <a:ext cx="6224039" cy="4572161"/>
          </a:xfrm>
          <a:prstGeom prst="rect">
            <a:avLst/>
          </a:prstGeom>
        </p:spPr>
      </p:pic>
    </p:spTree>
    <p:extLst>
      <p:ext uri="{BB962C8B-B14F-4D97-AF65-F5344CB8AC3E}">
        <p14:creationId xmlns:p14="http://schemas.microsoft.com/office/powerpoint/2010/main" val="613361659"/>
      </p:ext>
    </p:extLst>
  </p:cSld>
  <p:clrMapOvr>
    <a:masterClrMapping/>
  </p:clrMapOvr>
  <mc:AlternateContent xmlns:mc="http://schemas.openxmlformats.org/markup-compatibility/2006">
    <mc:Choice xmlns:p14="http://schemas.microsoft.com/office/powerpoint/2010/main" Requires="p14">
      <p:transition spd="slow" p14:dur="2000" advClick="0" advTm="43000"/>
    </mc:Choice>
    <mc:Fallback>
      <p:transition spd="slow" advClick="0" advTm="43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EEDAF89-0ECD-416A-93E5-A300FF0B9702}"/>
              </a:ext>
            </a:extLst>
          </p:cNvPr>
          <p:cNvSpPr>
            <a:spLocks noGrp="1"/>
          </p:cNvSpPr>
          <p:nvPr>
            <p:ph type="title"/>
          </p:nvPr>
        </p:nvSpPr>
        <p:spPr>
          <a:xfrm>
            <a:off x="852917" y="737009"/>
            <a:ext cx="10515600" cy="700115"/>
          </a:xfrm>
        </p:spPr>
        <p:txBody>
          <a:bodyPr/>
          <a:lstStyle/>
          <a:p>
            <a:r>
              <a:rPr lang="en-US" dirty="0"/>
              <a:t>Final Results</a:t>
            </a:r>
            <a:br>
              <a:rPr lang="en-US" dirty="0"/>
            </a:br>
            <a:r>
              <a:rPr lang="en-US" dirty="0"/>
              <a:t>F-Score Versus Temperature</a:t>
            </a:r>
            <a:br>
              <a:rPr lang="en-US" dirty="0"/>
            </a:br>
            <a:endParaRPr lang="en-US" dirty="0"/>
          </a:p>
        </p:txBody>
      </p:sp>
      <p:pic>
        <p:nvPicPr>
          <p:cNvPr id="5" name="Picture 4">
            <a:extLst>
              <a:ext uri="{FF2B5EF4-FFF2-40B4-BE49-F238E27FC236}">
                <a16:creationId xmlns:a16="http://schemas.microsoft.com/office/drawing/2014/main" id="{066A0A58-1E4C-4ABF-BB42-6C591DB42036}"/>
              </a:ext>
            </a:extLst>
          </p:cNvPr>
          <p:cNvPicPr>
            <a:picLocks noChangeAspect="1"/>
          </p:cNvPicPr>
          <p:nvPr/>
        </p:nvPicPr>
        <p:blipFill>
          <a:blip r:embed="rId3"/>
          <a:stretch>
            <a:fillRect/>
          </a:stretch>
        </p:blipFill>
        <p:spPr>
          <a:xfrm>
            <a:off x="219667" y="1328636"/>
            <a:ext cx="5891050" cy="4683867"/>
          </a:xfrm>
          <a:prstGeom prst="rect">
            <a:avLst/>
          </a:prstGeom>
        </p:spPr>
      </p:pic>
    </p:spTree>
    <p:extLst>
      <p:ext uri="{BB962C8B-B14F-4D97-AF65-F5344CB8AC3E}">
        <p14:creationId xmlns:p14="http://schemas.microsoft.com/office/powerpoint/2010/main" val="2377287694"/>
      </p:ext>
    </p:extLst>
  </p:cSld>
  <p:clrMapOvr>
    <a:masterClrMapping/>
  </p:clrMapOvr>
  <mc:AlternateContent xmlns:mc="http://schemas.openxmlformats.org/markup-compatibility/2006">
    <mc:Choice xmlns:p14="http://schemas.microsoft.com/office/powerpoint/2010/main" Requires="p14">
      <p:transition spd="slow" p14:dur="2000" advClick="0" advTm="46000"/>
    </mc:Choice>
    <mc:Fallback>
      <p:transition spd="slow" advClick="0" advTm="46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A4448-4930-46E0-AD53-50021D9DCF2B}"/>
              </a:ext>
            </a:extLst>
          </p:cNvPr>
          <p:cNvSpPr>
            <a:spLocks noGrp="1"/>
          </p:cNvSpPr>
          <p:nvPr>
            <p:ph type="title"/>
          </p:nvPr>
        </p:nvSpPr>
        <p:spPr>
          <a:xfrm>
            <a:off x="0" y="729112"/>
            <a:ext cx="4275138" cy="830997"/>
          </a:xfrm>
        </p:spPr>
        <p:txBody>
          <a:bodyPr/>
          <a:lstStyle/>
          <a:p>
            <a:r>
              <a:rPr lang="en-US" dirty="0"/>
              <a:t>Conclusion</a:t>
            </a:r>
          </a:p>
          <a:p>
            <a:endParaRPr lang="en-US" dirty="0"/>
          </a:p>
        </p:txBody>
      </p:sp>
      <p:sp>
        <p:nvSpPr>
          <p:cNvPr id="3" name="Text Placeholder 2">
            <a:extLst>
              <a:ext uri="{FF2B5EF4-FFF2-40B4-BE49-F238E27FC236}">
                <a16:creationId xmlns:a16="http://schemas.microsoft.com/office/drawing/2014/main" id="{123F6824-E409-4436-9F53-FF50E9FB0CC0}"/>
              </a:ext>
            </a:extLst>
          </p:cNvPr>
          <p:cNvSpPr>
            <a:spLocks noGrp="1"/>
          </p:cNvSpPr>
          <p:nvPr>
            <p:ph type="body" sz="quarter" idx="10"/>
          </p:nvPr>
        </p:nvSpPr>
        <p:spPr/>
        <p:txBody>
          <a:bodyPr/>
          <a:lstStyle/>
          <a:p>
            <a:pPr marL="342900" indent="-342900">
              <a:buFont typeface="Arial" panose="020B0604020202020204" pitchFamily="34" charset="0"/>
              <a:buChar char="•"/>
            </a:pPr>
            <a:r>
              <a:rPr lang="en-US" dirty="0"/>
              <a:t>Proof of concept</a:t>
            </a:r>
            <a:br>
              <a:rPr lang="en-US" dirty="0"/>
            </a:br>
            <a:r>
              <a:rPr lang="en-US" dirty="0"/>
              <a:t> </a:t>
            </a:r>
          </a:p>
          <a:p>
            <a:pPr marL="342900" indent="-342900">
              <a:buFont typeface="Arial" panose="020B0604020202020204" pitchFamily="34" charset="0"/>
              <a:buChar char="•"/>
            </a:pPr>
            <a:r>
              <a:rPr lang="en-US" dirty="0"/>
              <a:t>Accurate Classification</a:t>
            </a:r>
            <a:br>
              <a:rPr lang="en-US" dirty="0"/>
            </a:br>
            <a:endParaRPr lang="en-US" dirty="0"/>
          </a:p>
          <a:p>
            <a:pPr marL="342900" indent="-342900">
              <a:buFont typeface="Arial" panose="020B0604020202020204" pitchFamily="34" charset="0"/>
              <a:buChar char="•"/>
            </a:pPr>
            <a:r>
              <a:rPr lang="en-US" dirty="0"/>
              <a:t>Further Uses</a:t>
            </a:r>
            <a:br>
              <a:rPr lang="en-US" dirty="0"/>
            </a:br>
            <a:endParaRPr lang="en-US" dirty="0"/>
          </a:p>
          <a:p>
            <a:pPr marL="342900" indent="-342900">
              <a:buFont typeface="Arial" panose="020B0604020202020204" pitchFamily="34" charset="0"/>
              <a:buChar char="•"/>
            </a:pPr>
            <a:r>
              <a:rPr lang="en-US" dirty="0"/>
              <a:t>Adaptability</a:t>
            </a:r>
          </a:p>
        </p:txBody>
      </p:sp>
      <p:sp>
        <p:nvSpPr>
          <p:cNvPr id="4" name="Text Placeholder 3">
            <a:extLst>
              <a:ext uri="{FF2B5EF4-FFF2-40B4-BE49-F238E27FC236}">
                <a16:creationId xmlns:a16="http://schemas.microsoft.com/office/drawing/2014/main" id="{E1A59C11-3050-4901-B63B-0164B191B9E5}"/>
              </a:ext>
            </a:extLst>
          </p:cNvPr>
          <p:cNvSpPr>
            <a:spLocks noGrp="1"/>
          </p:cNvSpPr>
          <p:nvPr>
            <p:ph type="body" sz="quarter" idx="11"/>
          </p:nvPr>
        </p:nvSpPr>
        <p:spPr/>
        <p:txBody>
          <a:bodyPr/>
          <a:lstStyle/>
          <a:p>
            <a:r>
              <a:rPr lang="en-US" dirty="0"/>
              <a:t>Kyle</a:t>
            </a:r>
          </a:p>
          <a:p>
            <a:r>
              <a:rPr lang="en-US" dirty="0"/>
              <a:t>kymorris@my365.Bellevue.edu</a:t>
            </a:r>
          </a:p>
        </p:txBody>
      </p:sp>
      <p:pic>
        <p:nvPicPr>
          <p:cNvPr id="20" name="Picture Placeholder 8" descr="close up of bridge">
            <a:extLst>
              <a:ext uri="{FF2B5EF4-FFF2-40B4-BE49-F238E27FC236}">
                <a16:creationId xmlns:a16="http://schemas.microsoft.com/office/drawing/2014/main" id="{2EC47CED-7A85-4080-9C7C-3921E48924A7}"/>
              </a:ext>
            </a:extLst>
          </p:cNvPr>
          <p:cNvPicPr>
            <a:picLocks noGrp="1" noChangeAspect="1"/>
          </p:cNvPicPr>
          <p:nvPr>
            <p:ph type="pic" sz="quarter" idx="13"/>
          </p:nvPr>
        </p:nvPicPr>
        <p:blipFill rotWithShape="1">
          <a:blip r:embed="rId3"/>
          <a:srcRect l="17082" r="17082"/>
          <a:stretch/>
        </p:blipFill>
        <p:spPr>
          <a:xfrm>
            <a:off x="5888038" y="533400"/>
            <a:ext cx="5541962" cy="5611813"/>
          </a:xfrm>
        </p:spPr>
      </p:pic>
    </p:spTree>
    <p:extLst>
      <p:ext uri="{BB962C8B-B14F-4D97-AF65-F5344CB8AC3E}">
        <p14:creationId xmlns:p14="http://schemas.microsoft.com/office/powerpoint/2010/main" val="715534863"/>
      </p:ext>
    </p:extLst>
  </p:cSld>
  <p:clrMapOvr>
    <a:masterClrMapping/>
  </p:clrMapOvr>
  <mc:AlternateContent xmlns:mc="http://schemas.openxmlformats.org/markup-compatibility/2006">
    <mc:Choice xmlns:p14="http://schemas.microsoft.com/office/powerpoint/2010/main" Requires="p14">
      <p:transition spd="slow" p14:dur="2000" advClick="0" advTm="66000"/>
    </mc:Choice>
    <mc:Fallback>
      <p:transition spd="slow" advClick="0" advTm="66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7E6D6-C63D-4A7C-B1F1-1E8117B25D1A}"/>
              </a:ext>
            </a:extLst>
          </p:cNvPr>
          <p:cNvSpPr>
            <a:spLocks noGrp="1"/>
          </p:cNvSpPr>
          <p:nvPr>
            <p:ph type="title"/>
          </p:nvPr>
        </p:nvSpPr>
        <p:spPr/>
        <p:txBody>
          <a:bodyPr/>
          <a:lstStyle/>
          <a:p>
            <a:r>
              <a:rPr lang="en-US" dirty="0"/>
              <a:t>Q&amp;A</a:t>
            </a:r>
          </a:p>
          <a:p>
            <a:endParaRPr lang="en-US" dirty="0"/>
          </a:p>
        </p:txBody>
      </p:sp>
      <p:pic>
        <p:nvPicPr>
          <p:cNvPr id="25" name="Picture Placeholder 4" descr="close up of building">
            <a:extLst>
              <a:ext uri="{FF2B5EF4-FFF2-40B4-BE49-F238E27FC236}">
                <a16:creationId xmlns:a16="http://schemas.microsoft.com/office/drawing/2014/main" id="{B43125FE-4923-4B38-ADD6-3F547696AB11}"/>
              </a:ext>
            </a:extLst>
          </p:cNvPr>
          <p:cNvPicPr>
            <a:picLocks noGrp="1" noChangeAspect="1"/>
          </p:cNvPicPr>
          <p:nvPr>
            <p:ph type="pic" sz="quarter" idx="17"/>
          </p:nvPr>
        </p:nvPicPr>
        <p:blipFill rotWithShape="1">
          <a:blip r:embed="rId3"/>
          <a:srcRect t="10082" b="10082"/>
          <a:stretch/>
        </p:blipFill>
        <p:spPr>
          <a:xfrm>
            <a:off x="9261475" y="0"/>
            <a:ext cx="2930525" cy="1560513"/>
          </a:xfrm>
        </p:spPr>
      </p:pic>
      <p:sp>
        <p:nvSpPr>
          <p:cNvPr id="9" name="Text Placeholder 8">
            <a:extLst>
              <a:ext uri="{FF2B5EF4-FFF2-40B4-BE49-F238E27FC236}">
                <a16:creationId xmlns:a16="http://schemas.microsoft.com/office/drawing/2014/main" id="{8127DC06-E3ED-47AA-A80C-6DC3AB8A23D3}"/>
              </a:ext>
            </a:extLst>
          </p:cNvPr>
          <p:cNvSpPr>
            <a:spLocks noGrp="1"/>
          </p:cNvSpPr>
          <p:nvPr>
            <p:ph type="body" sz="quarter" idx="14"/>
          </p:nvPr>
        </p:nvSpPr>
        <p:spPr/>
        <p:txBody>
          <a:bodyPr/>
          <a:lstStyle/>
          <a:p>
            <a:r>
              <a:rPr lang="en-US" dirty="0"/>
              <a:t>Questions</a:t>
            </a:r>
          </a:p>
        </p:txBody>
      </p:sp>
      <p:sp>
        <p:nvSpPr>
          <p:cNvPr id="8" name="Text Placeholder 7">
            <a:extLst>
              <a:ext uri="{FF2B5EF4-FFF2-40B4-BE49-F238E27FC236}">
                <a16:creationId xmlns:a16="http://schemas.microsoft.com/office/drawing/2014/main" id="{96982E48-3FB5-4F2E-AE87-E5E083865796}"/>
              </a:ext>
            </a:extLst>
          </p:cNvPr>
          <p:cNvSpPr>
            <a:spLocks noGrp="1"/>
          </p:cNvSpPr>
          <p:nvPr>
            <p:ph type="body" sz="quarter" idx="13"/>
          </p:nvPr>
        </p:nvSpPr>
        <p:spPr>
          <a:xfrm>
            <a:off x="660400" y="2673521"/>
            <a:ext cx="5080000" cy="3785335"/>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What made you decide on text generation?</a:t>
            </a:r>
            <a:br>
              <a:rPr lang="en-US" dirty="0"/>
            </a:br>
            <a:r>
              <a:rPr lang="en-US" dirty="0"/>
              <a:t>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Why Sherlock Holmes?</a:t>
            </a:r>
            <a:br>
              <a:rPr lang="en-US" dirty="0"/>
            </a:br>
            <a:endParaRPr lang="en-US" dirty="0"/>
          </a:p>
          <a:p>
            <a:r>
              <a:rPr lang="en-US" sz="1800" dirty="0">
                <a:effectLst/>
                <a:latin typeface="Calibri" panose="020F0502020204030204" pitchFamily="34" charset="0"/>
                <a:ea typeface="Calibri" panose="020F0502020204030204" pitchFamily="34" charset="0"/>
                <a:cs typeface="Times New Roman" panose="02020603050405020304" pitchFamily="18" charset="0"/>
              </a:rPr>
              <a:t>What was the reasoning behind the different temperatures you used?</a:t>
            </a:r>
            <a:br>
              <a:rPr lang="en-US" dirty="0"/>
            </a:br>
            <a:endParaRPr lang="en-US" dirty="0"/>
          </a:p>
          <a:p>
            <a:pP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Are there any examples of games that actually use similar technology?</a:t>
            </a:r>
          </a:p>
          <a:p>
            <a:pP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What was the most surprising thing you discovered?</a:t>
            </a:r>
          </a:p>
        </p:txBody>
      </p:sp>
      <p:sp>
        <p:nvSpPr>
          <p:cNvPr id="13" name="Text Placeholder 12">
            <a:extLst>
              <a:ext uri="{FF2B5EF4-FFF2-40B4-BE49-F238E27FC236}">
                <a16:creationId xmlns:a16="http://schemas.microsoft.com/office/drawing/2014/main" id="{35E2CA68-BFC9-485F-A53E-F4C27258EF06}"/>
              </a:ext>
            </a:extLst>
          </p:cNvPr>
          <p:cNvSpPr>
            <a:spLocks noGrp="1"/>
          </p:cNvSpPr>
          <p:nvPr>
            <p:ph type="body" sz="quarter" idx="16"/>
          </p:nvPr>
        </p:nvSpPr>
        <p:spPr>
          <a:xfrm>
            <a:off x="6464300" y="2677066"/>
            <a:ext cx="5067300" cy="3781789"/>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What refinements to the process do you see being the next steps?</a:t>
            </a:r>
            <a:br>
              <a:rPr lang="en-US" dirty="0"/>
            </a:br>
            <a:endParaRPr lang="en-US" dirty="0"/>
          </a:p>
          <a:p>
            <a:r>
              <a:rPr lang="en-US" sz="1800" dirty="0">
                <a:effectLst/>
                <a:latin typeface="Calibri" panose="020F0502020204030204" pitchFamily="34" charset="0"/>
                <a:ea typeface="Calibri" panose="020F0502020204030204" pitchFamily="34" charset="0"/>
                <a:cs typeface="Times New Roman" panose="02020603050405020304" pitchFamily="18" charset="0"/>
              </a:rPr>
              <a:t>What causes the random nonwords in the generated text?</a:t>
            </a:r>
            <a:br>
              <a:rPr lang="en-US" dirty="0"/>
            </a:br>
            <a:endParaRPr lang="en-US" dirty="0"/>
          </a:p>
          <a:p>
            <a:pP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You mentioned generating characters instead of words. Would generating text result in better generated text?</a:t>
            </a:r>
            <a:endParaRPr lang="en-US" sz="1800" b="0" i="0" u="none" strike="noStrike" baseline="0" dirty="0">
              <a:latin typeface="CIDFont+F1"/>
            </a:endParaRPr>
          </a:p>
          <a:p>
            <a:pP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Why did you choose logistic regression for the classification algorithm?</a:t>
            </a:r>
          </a:p>
          <a:p>
            <a:pP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Isn’t the F-Score the same as the accuracy? Why were both reported?</a:t>
            </a:r>
          </a:p>
          <a:p>
            <a:pPr marL="0" indent="0">
              <a:buNone/>
            </a:pPr>
            <a:br>
              <a:rPr lang="en-US" dirty="0"/>
            </a:br>
            <a:endParaRPr lang="en-US" dirty="0"/>
          </a:p>
          <a:p>
            <a:endParaRPr lang="en-US" dirty="0"/>
          </a:p>
        </p:txBody>
      </p:sp>
    </p:spTree>
    <p:extLst>
      <p:ext uri="{BB962C8B-B14F-4D97-AF65-F5344CB8AC3E}">
        <p14:creationId xmlns:p14="http://schemas.microsoft.com/office/powerpoint/2010/main" val="3839295081"/>
      </p:ext>
    </p:extLst>
  </p:cSld>
  <p:clrMapOvr>
    <a:masterClrMapping/>
  </p:clrMapOvr>
  <mc:AlternateContent xmlns:mc="http://schemas.openxmlformats.org/markup-compatibility/2006">
    <mc:Choice xmlns:p14="http://schemas.microsoft.com/office/powerpoint/2010/main" Requires="p14">
      <p:transition spd="slow" p14:dur="2000" advTm="277000"/>
    </mc:Choice>
    <mc:Fallback>
      <p:transition spd="slow" advTm="277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p:txBody>
          <a:bodyPr/>
          <a:lstStyle/>
          <a:p>
            <a:r>
              <a:rPr lang="en-US" dirty="0"/>
              <a:t>Agenda</a:t>
            </a:r>
          </a:p>
        </p:txBody>
      </p:sp>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p:txBody>
          <a:bodyPr/>
          <a:lstStyle/>
          <a:p>
            <a:r>
              <a:rPr lang="en-US" dirty="0"/>
              <a:t>Business Uses</a:t>
            </a:r>
          </a:p>
          <a:p>
            <a:r>
              <a:rPr lang="en-US" dirty="0"/>
              <a:t>Our Data</a:t>
            </a:r>
          </a:p>
          <a:p>
            <a:r>
              <a:rPr lang="en-US" dirty="0"/>
              <a:t>Methodology</a:t>
            </a:r>
          </a:p>
          <a:p>
            <a:r>
              <a:rPr lang="en-US" dirty="0"/>
              <a:t>Results</a:t>
            </a:r>
          </a:p>
          <a:p>
            <a:r>
              <a:rPr lang="en-US" dirty="0"/>
              <a:t>Closing</a:t>
            </a:r>
          </a:p>
          <a:p>
            <a:r>
              <a:rPr lang="en-US" dirty="0"/>
              <a:t>Q&amp;A</a:t>
            </a:r>
          </a:p>
        </p:txBody>
      </p:sp>
      <p:pic>
        <p:nvPicPr>
          <p:cNvPr id="11" name="Picture Placeholder 10" descr="close up of building">
            <a:extLst>
              <a:ext uri="{FF2B5EF4-FFF2-40B4-BE49-F238E27FC236}">
                <a16:creationId xmlns:a16="http://schemas.microsoft.com/office/drawing/2014/main" id="{1CE2008D-DBCE-465F-90DA-B28A4E525131}"/>
              </a:ext>
            </a:extLst>
          </p:cNvPr>
          <p:cNvPicPr>
            <a:picLocks noGrp="1" noChangeAspect="1"/>
          </p:cNvPicPr>
          <p:nvPr>
            <p:ph type="pic" sz="quarter" idx="10"/>
          </p:nvPr>
        </p:nvPicPr>
        <p:blipFill>
          <a:blip r:embed="rId3"/>
          <a:srcRect l="15351" r="15351"/>
          <a:stretch>
            <a:fillRect/>
          </a:stretch>
        </p:blipFill>
        <p:spPr/>
      </p:pic>
    </p:spTree>
    <p:extLst>
      <p:ext uri="{BB962C8B-B14F-4D97-AF65-F5344CB8AC3E}">
        <p14:creationId xmlns:p14="http://schemas.microsoft.com/office/powerpoint/2010/main" val="1341901065"/>
      </p:ext>
    </p:extLst>
  </p:cSld>
  <p:clrMapOvr>
    <a:masterClrMapping/>
  </p:clrMapOvr>
  <mc:AlternateContent xmlns:mc="http://schemas.openxmlformats.org/markup-compatibility/2006">
    <mc:Choice xmlns:p14="http://schemas.microsoft.com/office/powerpoint/2010/main" Requires="p14">
      <p:transition spd="slow" p14:dur="2000" advClick="0" advTm="38000"/>
    </mc:Choice>
    <mc:Fallback>
      <p:transition spd="slow" advClick="0" advTm="38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EF53E3-F88C-4203-A489-8C9D57513DF6}"/>
              </a:ext>
            </a:extLst>
          </p:cNvPr>
          <p:cNvSpPr>
            <a:spLocks noGrp="1"/>
          </p:cNvSpPr>
          <p:nvPr>
            <p:ph type="title"/>
          </p:nvPr>
        </p:nvSpPr>
        <p:spPr>
          <a:xfrm>
            <a:off x="660400" y="805213"/>
            <a:ext cx="4275138" cy="830997"/>
          </a:xfrm>
          <a:prstGeom prst="rect">
            <a:avLst/>
          </a:prstGeom>
        </p:spPr>
        <p:txBody>
          <a:bodyPr/>
          <a:lstStyle/>
          <a:p>
            <a:r>
              <a:rPr lang="en-US" dirty="0"/>
              <a:t>Business Uses</a:t>
            </a:r>
          </a:p>
        </p:txBody>
      </p:sp>
      <p:sp>
        <p:nvSpPr>
          <p:cNvPr id="8" name="Text Placeholder 7">
            <a:extLst>
              <a:ext uri="{FF2B5EF4-FFF2-40B4-BE49-F238E27FC236}">
                <a16:creationId xmlns:a16="http://schemas.microsoft.com/office/drawing/2014/main" id="{6F03AADD-A4FE-4CE8-944C-3F9C9777F0AB}"/>
              </a:ext>
            </a:extLst>
          </p:cNvPr>
          <p:cNvSpPr>
            <a:spLocks noGrp="1"/>
          </p:cNvSpPr>
          <p:nvPr>
            <p:ph type="body" sz="quarter" idx="12"/>
          </p:nvPr>
        </p:nvSpPr>
        <p:spPr/>
        <p:txBody>
          <a:bodyPr/>
          <a:lstStyle/>
          <a:p>
            <a:r>
              <a:rPr lang="en-US" dirty="0"/>
              <a:t>Procedural Text Generation</a:t>
            </a:r>
          </a:p>
          <a:p>
            <a:r>
              <a:rPr lang="en-US" dirty="0"/>
              <a:t>Predictive Text</a:t>
            </a:r>
          </a:p>
          <a:p>
            <a:r>
              <a:rPr lang="en-US" dirty="0"/>
              <a:t>Procedural Game Design</a:t>
            </a:r>
          </a:p>
          <a:p>
            <a:endParaRPr lang="en-US" dirty="0"/>
          </a:p>
        </p:txBody>
      </p:sp>
      <p:pic>
        <p:nvPicPr>
          <p:cNvPr id="4" name="Picture Placeholder 3" descr="close up of building">
            <a:extLst>
              <a:ext uri="{FF2B5EF4-FFF2-40B4-BE49-F238E27FC236}">
                <a16:creationId xmlns:a16="http://schemas.microsoft.com/office/drawing/2014/main" id="{5EAB7860-C105-46A8-8B51-C886DCFAB528}"/>
              </a:ext>
            </a:extLst>
          </p:cNvPr>
          <p:cNvPicPr>
            <a:picLocks noGrp="1" noChangeAspect="1"/>
          </p:cNvPicPr>
          <p:nvPr>
            <p:ph type="pic" sz="quarter" idx="13"/>
          </p:nvPr>
        </p:nvPicPr>
        <p:blipFill>
          <a:blip r:embed="rId3"/>
          <a:srcRect l="22544" r="22544"/>
          <a:stretch>
            <a:fillRect/>
          </a:stretch>
        </p:blipFill>
        <p:spPr/>
      </p:pic>
    </p:spTree>
    <p:extLst>
      <p:ext uri="{BB962C8B-B14F-4D97-AF65-F5344CB8AC3E}">
        <p14:creationId xmlns:p14="http://schemas.microsoft.com/office/powerpoint/2010/main" val="3696770303"/>
      </p:ext>
    </p:extLst>
  </p:cSld>
  <p:clrMapOvr>
    <a:masterClrMapping/>
  </p:clrMapOvr>
  <mc:AlternateContent xmlns:mc="http://schemas.openxmlformats.org/markup-compatibility/2006">
    <mc:Choice xmlns:p14="http://schemas.microsoft.com/office/powerpoint/2010/main" Requires="p14">
      <p:transition spd="slow" p14:dur="2000" advClick="0" advTm="89000"/>
    </mc:Choice>
    <mc:Fallback>
      <p:transition spd="slow" advClick="0" advTm="89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39">
            <a:extLst>
              <a:ext uri="{FF2B5EF4-FFF2-40B4-BE49-F238E27FC236}">
                <a16:creationId xmlns:a16="http://schemas.microsoft.com/office/drawing/2014/main" id="{B89E9C66-E38F-4FFF-B1A6-BA4E05DD831A}"/>
              </a:ext>
            </a:extLst>
          </p:cNvPr>
          <p:cNvSpPr>
            <a:spLocks noGrp="1"/>
          </p:cNvSpPr>
          <p:nvPr>
            <p:ph type="title"/>
          </p:nvPr>
        </p:nvSpPr>
        <p:spPr/>
        <p:txBody>
          <a:bodyPr/>
          <a:lstStyle/>
          <a:p>
            <a:r>
              <a:rPr lang="en-US" dirty="0"/>
              <a:t>Our Data</a:t>
            </a:r>
            <a:br>
              <a:rPr lang="en-US" dirty="0"/>
            </a:br>
            <a:endParaRPr lang="en-US" dirty="0"/>
          </a:p>
        </p:txBody>
      </p:sp>
      <p:pic>
        <p:nvPicPr>
          <p:cNvPr id="42" name="Picture Placeholder 3" descr="close up of building">
            <a:extLst>
              <a:ext uri="{FF2B5EF4-FFF2-40B4-BE49-F238E27FC236}">
                <a16:creationId xmlns:a16="http://schemas.microsoft.com/office/drawing/2014/main" id="{5A9FCEFE-ADCB-4861-8CEA-A074136512A6}"/>
              </a:ext>
            </a:extLst>
          </p:cNvPr>
          <p:cNvPicPr>
            <a:picLocks noGrp="1" noChangeAspect="1"/>
          </p:cNvPicPr>
          <p:nvPr>
            <p:ph type="pic" sz="quarter" idx="20"/>
          </p:nvPr>
        </p:nvPicPr>
        <p:blipFill>
          <a:blip r:embed="rId3"/>
          <a:srcRect t="13712" b="13712"/>
          <a:stretch>
            <a:fillRect/>
          </a:stretch>
        </p:blipFill>
        <p:spPr>
          <a:xfrm>
            <a:off x="9393238" y="0"/>
            <a:ext cx="2798762" cy="1354138"/>
          </a:xfrm>
          <a:custGeom>
            <a:avLst/>
            <a:gdLst>
              <a:gd name="connsiteX0" fmla="*/ 316595 w 2798762"/>
              <a:gd name="connsiteY0" fmla="*/ 369378 h 1635849"/>
              <a:gd name="connsiteX1" fmla="*/ 1152465 w 2798762"/>
              <a:gd name="connsiteY1" fmla="*/ 369378 h 1635849"/>
              <a:gd name="connsiteX2" fmla="*/ 1469083 w 2798762"/>
              <a:gd name="connsiteY2" fmla="*/ 1002614 h 1635849"/>
              <a:gd name="connsiteX3" fmla="*/ 1152465 w 2798762"/>
              <a:gd name="connsiteY3" fmla="*/ 1635849 h 1635849"/>
              <a:gd name="connsiteX4" fmla="*/ 316595 w 2798762"/>
              <a:gd name="connsiteY4" fmla="*/ 1635849 h 1635849"/>
              <a:gd name="connsiteX5" fmla="*/ 0 w 2798762"/>
              <a:gd name="connsiteY5" fmla="*/ 1002660 h 1635849"/>
              <a:gd name="connsiteX6" fmla="*/ 0 w 2798762"/>
              <a:gd name="connsiteY6" fmla="*/ 1002568 h 1635849"/>
              <a:gd name="connsiteX7" fmla="*/ 1193125 w 2798762"/>
              <a:gd name="connsiteY7" fmla="*/ 0 h 1635849"/>
              <a:gd name="connsiteX8" fmla="*/ 2798762 w 2798762"/>
              <a:gd name="connsiteY8" fmla="*/ 0 h 1635849"/>
              <a:gd name="connsiteX9" fmla="*/ 2798762 w 2798762"/>
              <a:gd name="connsiteY9" fmla="*/ 786966 h 1635849"/>
              <a:gd name="connsiteX10" fmla="*/ 2719777 w 2798762"/>
              <a:gd name="connsiteY10" fmla="*/ 944936 h 1635849"/>
              <a:gd name="connsiteX11" fmla="*/ 1582346 w 2798762"/>
              <a:gd name="connsiteY11" fmla="*/ 944936 h 1635849"/>
              <a:gd name="connsiteX12" fmla="*/ 1151501 w 2798762"/>
              <a:gd name="connsiteY12" fmla="*/ 83246 h 1635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8762" h="1635849">
                <a:moveTo>
                  <a:pt x="316595" y="369378"/>
                </a:moveTo>
                <a:lnTo>
                  <a:pt x="1152465" y="369378"/>
                </a:lnTo>
                <a:lnTo>
                  <a:pt x="1469083" y="1002614"/>
                </a:lnTo>
                <a:lnTo>
                  <a:pt x="1152465" y="1635849"/>
                </a:lnTo>
                <a:lnTo>
                  <a:pt x="316595" y="1635849"/>
                </a:lnTo>
                <a:lnTo>
                  <a:pt x="0" y="1002660"/>
                </a:lnTo>
                <a:lnTo>
                  <a:pt x="0" y="1002568"/>
                </a:lnTo>
                <a:close/>
                <a:moveTo>
                  <a:pt x="1193125" y="0"/>
                </a:moveTo>
                <a:lnTo>
                  <a:pt x="2798762" y="0"/>
                </a:lnTo>
                <a:lnTo>
                  <a:pt x="2798762" y="786966"/>
                </a:lnTo>
                <a:lnTo>
                  <a:pt x="2719777" y="944936"/>
                </a:lnTo>
                <a:lnTo>
                  <a:pt x="1582346" y="944936"/>
                </a:lnTo>
                <a:lnTo>
                  <a:pt x="1151501" y="83246"/>
                </a:lnTo>
                <a:close/>
              </a:path>
            </a:pathLst>
          </a:custGeom>
        </p:spPr>
      </p:pic>
      <p:sp>
        <p:nvSpPr>
          <p:cNvPr id="8" name="Text Placeholder 7">
            <a:extLst>
              <a:ext uri="{FF2B5EF4-FFF2-40B4-BE49-F238E27FC236}">
                <a16:creationId xmlns:a16="http://schemas.microsoft.com/office/drawing/2014/main" id="{EFCE041C-95BD-44D2-B6C1-24D83ADE17A2}"/>
              </a:ext>
            </a:extLst>
          </p:cNvPr>
          <p:cNvSpPr>
            <a:spLocks noGrp="1"/>
          </p:cNvSpPr>
          <p:nvPr>
            <p:ph type="body" sz="quarter" idx="14"/>
          </p:nvPr>
        </p:nvSpPr>
        <p:spPr/>
        <p:txBody>
          <a:bodyPr/>
          <a:lstStyle/>
          <a:p>
            <a:r>
              <a:rPr lang="en-US" dirty="0"/>
              <a:t>Source Corpus</a:t>
            </a:r>
          </a:p>
        </p:txBody>
      </p:sp>
      <p:sp>
        <p:nvSpPr>
          <p:cNvPr id="5" name="Text Placeholder 4">
            <a:extLst>
              <a:ext uri="{FF2B5EF4-FFF2-40B4-BE49-F238E27FC236}">
                <a16:creationId xmlns:a16="http://schemas.microsoft.com/office/drawing/2014/main" id="{960AED82-F4F3-044A-B30A-FD32531BD7DF}"/>
              </a:ext>
            </a:extLst>
          </p:cNvPr>
          <p:cNvSpPr>
            <a:spLocks noGrp="1"/>
          </p:cNvSpPr>
          <p:nvPr>
            <p:ph type="body" sz="quarter" idx="13"/>
          </p:nvPr>
        </p:nvSpPr>
        <p:spPr/>
        <p:txBody>
          <a:bodyPr/>
          <a:lstStyle/>
          <a:p>
            <a:r>
              <a:rPr lang="en-US" dirty="0"/>
              <a:t>Sir Arthur Conan Doyle’s “The Hound of the Baskervilles”</a:t>
            </a:r>
          </a:p>
          <a:p>
            <a:r>
              <a:rPr lang="en-US" dirty="0"/>
              <a:t>59,400 words.</a:t>
            </a:r>
          </a:p>
          <a:p>
            <a:r>
              <a:rPr lang="en-US" dirty="0"/>
              <a:t>6,105 Unique Words</a:t>
            </a:r>
          </a:p>
          <a:p>
            <a:endParaRPr lang="en-US" dirty="0"/>
          </a:p>
        </p:txBody>
      </p:sp>
      <p:sp>
        <p:nvSpPr>
          <p:cNvPr id="16" name="Text Placeholder 15">
            <a:extLst>
              <a:ext uri="{FF2B5EF4-FFF2-40B4-BE49-F238E27FC236}">
                <a16:creationId xmlns:a16="http://schemas.microsoft.com/office/drawing/2014/main" id="{F5DCF7EA-3411-4C0C-80B9-EA80529F6425}"/>
              </a:ext>
            </a:extLst>
          </p:cNvPr>
          <p:cNvSpPr>
            <a:spLocks noGrp="1"/>
          </p:cNvSpPr>
          <p:nvPr>
            <p:ph type="body" sz="quarter" idx="17"/>
          </p:nvPr>
        </p:nvSpPr>
        <p:spPr/>
        <p:txBody>
          <a:bodyPr/>
          <a:lstStyle/>
          <a:p>
            <a:r>
              <a:rPr lang="en-US" dirty="0"/>
              <a:t>Generated Text</a:t>
            </a:r>
          </a:p>
        </p:txBody>
      </p:sp>
      <p:sp>
        <p:nvSpPr>
          <p:cNvPr id="11" name="Text Placeholder 10">
            <a:extLst>
              <a:ext uri="{FF2B5EF4-FFF2-40B4-BE49-F238E27FC236}">
                <a16:creationId xmlns:a16="http://schemas.microsoft.com/office/drawing/2014/main" id="{3F833AD6-5D57-BE44-8842-EAACC39A6BEE}"/>
              </a:ext>
            </a:extLst>
          </p:cNvPr>
          <p:cNvSpPr>
            <a:spLocks noGrp="1"/>
          </p:cNvSpPr>
          <p:nvPr>
            <p:ph type="body" sz="quarter" idx="18"/>
          </p:nvPr>
        </p:nvSpPr>
        <p:spPr>
          <a:xfrm>
            <a:off x="4364990" y="2664637"/>
            <a:ext cx="3474720" cy="3808734"/>
          </a:xfrm>
        </p:spPr>
        <p:txBody>
          <a:bodyPr/>
          <a:lstStyle/>
          <a:p>
            <a:r>
              <a:rPr lang="en-US" dirty="0"/>
              <a:t>15 datasets created</a:t>
            </a:r>
          </a:p>
          <a:p>
            <a:r>
              <a:rPr lang="en-US" dirty="0"/>
              <a:t>Each dataset:</a:t>
            </a:r>
          </a:p>
          <a:p>
            <a:pPr lvl="1"/>
            <a:r>
              <a:rPr lang="en-US" dirty="0"/>
              <a:t>~1,000 rows of actual text.</a:t>
            </a:r>
          </a:p>
          <a:p>
            <a:pPr lvl="1"/>
            <a:r>
              <a:rPr lang="en-US" dirty="0"/>
              <a:t>~1,000 rows of generated text.</a:t>
            </a:r>
          </a:p>
          <a:p>
            <a:r>
              <a:rPr lang="en-US" dirty="0"/>
              <a:t>Temperatures range from .1 to 1.25.</a:t>
            </a:r>
          </a:p>
          <a:p>
            <a:r>
              <a:rPr lang="en-US" dirty="0"/>
              <a:t>60 epochs used to train the model.</a:t>
            </a:r>
            <a:br>
              <a:rPr lang="en-US" dirty="0"/>
            </a:br>
            <a:endParaRPr lang="en-US" dirty="0"/>
          </a:p>
          <a:p>
            <a:pPr marL="0" indent="0">
              <a:buNone/>
            </a:pPr>
            <a:endParaRPr lang="en-US" dirty="0"/>
          </a:p>
          <a:p>
            <a:endParaRPr lang="en-US" dirty="0"/>
          </a:p>
        </p:txBody>
      </p:sp>
      <p:sp>
        <p:nvSpPr>
          <p:cNvPr id="9" name="Text Placeholder 8">
            <a:extLst>
              <a:ext uri="{FF2B5EF4-FFF2-40B4-BE49-F238E27FC236}">
                <a16:creationId xmlns:a16="http://schemas.microsoft.com/office/drawing/2014/main" id="{5EB1EB18-010F-4370-A5A6-0A68EC2345C4}"/>
              </a:ext>
            </a:extLst>
          </p:cNvPr>
          <p:cNvSpPr>
            <a:spLocks noGrp="1"/>
          </p:cNvSpPr>
          <p:nvPr>
            <p:ph type="body" sz="quarter" idx="15"/>
          </p:nvPr>
        </p:nvSpPr>
        <p:spPr/>
        <p:txBody>
          <a:bodyPr/>
          <a:lstStyle/>
          <a:p>
            <a:r>
              <a:rPr lang="en-US" dirty="0"/>
              <a:t>Classification</a:t>
            </a:r>
          </a:p>
        </p:txBody>
      </p:sp>
      <p:sp>
        <p:nvSpPr>
          <p:cNvPr id="15" name="Text Placeholder 14">
            <a:extLst>
              <a:ext uri="{FF2B5EF4-FFF2-40B4-BE49-F238E27FC236}">
                <a16:creationId xmlns:a16="http://schemas.microsoft.com/office/drawing/2014/main" id="{69205F1B-456F-AF42-81AD-D646AEB4F714}"/>
              </a:ext>
            </a:extLst>
          </p:cNvPr>
          <p:cNvSpPr>
            <a:spLocks noGrp="1"/>
          </p:cNvSpPr>
          <p:nvPr>
            <p:ph type="body" sz="quarter" idx="16"/>
          </p:nvPr>
        </p:nvSpPr>
        <p:spPr/>
        <p:txBody>
          <a:bodyPr/>
          <a:lstStyle/>
          <a:p>
            <a:r>
              <a:rPr lang="en-US" b="0" i="0" dirty="0">
                <a:effectLst/>
                <a:latin typeface="Inter" panose="020B0502030000000004" pitchFamily="34" charset="0"/>
              </a:rPr>
              <a:t>Utilizes logistic regression to classify.</a:t>
            </a:r>
            <a:endParaRPr lang="en-US" dirty="0"/>
          </a:p>
        </p:txBody>
      </p:sp>
    </p:spTree>
    <p:extLst>
      <p:ext uri="{BB962C8B-B14F-4D97-AF65-F5344CB8AC3E}">
        <p14:creationId xmlns:p14="http://schemas.microsoft.com/office/powerpoint/2010/main" val="3903608907"/>
      </p:ext>
    </p:extLst>
  </p:cSld>
  <p:clrMapOvr>
    <a:masterClrMapping/>
  </p:clrMapOvr>
  <mc:AlternateContent xmlns:mc="http://schemas.openxmlformats.org/markup-compatibility/2006">
    <mc:Choice xmlns:p14="http://schemas.microsoft.com/office/powerpoint/2010/main" Requires="p14">
      <p:transition spd="slow" p14:dur="2000" advClick="0" advTm="51000"/>
    </mc:Choice>
    <mc:Fallback>
      <p:transition spd="slow" advClick="0" advTm="51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39">
            <a:extLst>
              <a:ext uri="{FF2B5EF4-FFF2-40B4-BE49-F238E27FC236}">
                <a16:creationId xmlns:a16="http://schemas.microsoft.com/office/drawing/2014/main" id="{B89E9C66-E38F-4FFF-B1A6-BA4E05DD831A}"/>
              </a:ext>
            </a:extLst>
          </p:cNvPr>
          <p:cNvSpPr>
            <a:spLocks noGrp="1"/>
          </p:cNvSpPr>
          <p:nvPr>
            <p:ph type="title"/>
          </p:nvPr>
        </p:nvSpPr>
        <p:spPr/>
        <p:txBody>
          <a:bodyPr/>
          <a:lstStyle/>
          <a:p>
            <a:r>
              <a:rPr lang="en-US" dirty="0"/>
              <a:t>Our Data</a:t>
            </a:r>
            <a:br>
              <a:rPr lang="en-US" dirty="0"/>
            </a:br>
            <a:endParaRPr lang="en-US" dirty="0"/>
          </a:p>
        </p:txBody>
      </p:sp>
      <p:pic>
        <p:nvPicPr>
          <p:cNvPr id="42" name="Picture Placeholder 3" descr="close up of building">
            <a:extLst>
              <a:ext uri="{FF2B5EF4-FFF2-40B4-BE49-F238E27FC236}">
                <a16:creationId xmlns:a16="http://schemas.microsoft.com/office/drawing/2014/main" id="{5A9FCEFE-ADCB-4861-8CEA-A074136512A6}"/>
              </a:ext>
            </a:extLst>
          </p:cNvPr>
          <p:cNvPicPr>
            <a:picLocks noGrp="1" noChangeAspect="1"/>
          </p:cNvPicPr>
          <p:nvPr>
            <p:ph type="pic" sz="quarter" idx="20"/>
          </p:nvPr>
        </p:nvPicPr>
        <p:blipFill>
          <a:blip r:embed="rId3"/>
          <a:srcRect t="13712" b="13712"/>
          <a:stretch>
            <a:fillRect/>
          </a:stretch>
        </p:blipFill>
        <p:spPr>
          <a:xfrm>
            <a:off x="9393238" y="0"/>
            <a:ext cx="2798762" cy="1354138"/>
          </a:xfrm>
          <a:custGeom>
            <a:avLst/>
            <a:gdLst>
              <a:gd name="connsiteX0" fmla="*/ 316595 w 2798762"/>
              <a:gd name="connsiteY0" fmla="*/ 369378 h 1635849"/>
              <a:gd name="connsiteX1" fmla="*/ 1152465 w 2798762"/>
              <a:gd name="connsiteY1" fmla="*/ 369378 h 1635849"/>
              <a:gd name="connsiteX2" fmla="*/ 1469083 w 2798762"/>
              <a:gd name="connsiteY2" fmla="*/ 1002614 h 1635849"/>
              <a:gd name="connsiteX3" fmla="*/ 1152465 w 2798762"/>
              <a:gd name="connsiteY3" fmla="*/ 1635849 h 1635849"/>
              <a:gd name="connsiteX4" fmla="*/ 316595 w 2798762"/>
              <a:gd name="connsiteY4" fmla="*/ 1635849 h 1635849"/>
              <a:gd name="connsiteX5" fmla="*/ 0 w 2798762"/>
              <a:gd name="connsiteY5" fmla="*/ 1002660 h 1635849"/>
              <a:gd name="connsiteX6" fmla="*/ 0 w 2798762"/>
              <a:gd name="connsiteY6" fmla="*/ 1002568 h 1635849"/>
              <a:gd name="connsiteX7" fmla="*/ 1193125 w 2798762"/>
              <a:gd name="connsiteY7" fmla="*/ 0 h 1635849"/>
              <a:gd name="connsiteX8" fmla="*/ 2798762 w 2798762"/>
              <a:gd name="connsiteY8" fmla="*/ 0 h 1635849"/>
              <a:gd name="connsiteX9" fmla="*/ 2798762 w 2798762"/>
              <a:gd name="connsiteY9" fmla="*/ 786966 h 1635849"/>
              <a:gd name="connsiteX10" fmla="*/ 2719777 w 2798762"/>
              <a:gd name="connsiteY10" fmla="*/ 944936 h 1635849"/>
              <a:gd name="connsiteX11" fmla="*/ 1582346 w 2798762"/>
              <a:gd name="connsiteY11" fmla="*/ 944936 h 1635849"/>
              <a:gd name="connsiteX12" fmla="*/ 1151501 w 2798762"/>
              <a:gd name="connsiteY12" fmla="*/ 83246 h 1635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8762" h="1635849">
                <a:moveTo>
                  <a:pt x="316595" y="369378"/>
                </a:moveTo>
                <a:lnTo>
                  <a:pt x="1152465" y="369378"/>
                </a:lnTo>
                <a:lnTo>
                  <a:pt x="1469083" y="1002614"/>
                </a:lnTo>
                <a:lnTo>
                  <a:pt x="1152465" y="1635849"/>
                </a:lnTo>
                <a:lnTo>
                  <a:pt x="316595" y="1635849"/>
                </a:lnTo>
                <a:lnTo>
                  <a:pt x="0" y="1002660"/>
                </a:lnTo>
                <a:lnTo>
                  <a:pt x="0" y="1002568"/>
                </a:lnTo>
                <a:close/>
                <a:moveTo>
                  <a:pt x="1193125" y="0"/>
                </a:moveTo>
                <a:lnTo>
                  <a:pt x="2798762" y="0"/>
                </a:lnTo>
                <a:lnTo>
                  <a:pt x="2798762" y="786966"/>
                </a:lnTo>
                <a:lnTo>
                  <a:pt x="2719777" y="944936"/>
                </a:lnTo>
                <a:lnTo>
                  <a:pt x="1582346" y="944936"/>
                </a:lnTo>
                <a:lnTo>
                  <a:pt x="1151501" y="83246"/>
                </a:lnTo>
                <a:close/>
              </a:path>
            </a:pathLst>
          </a:custGeom>
        </p:spPr>
      </p:pic>
      <p:sp>
        <p:nvSpPr>
          <p:cNvPr id="8" name="Text Placeholder 7">
            <a:extLst>
              <a:ext uri="{FF2B5EF4-FFF2-40B4-BE49-F238E27FC236}">
                <a16:creationId xmlns:a16="http://schemas.microsoft.com/office/drawing/2014/main" id="{EFCE041C-95BD-44D2-B6C1-24D83ADE17A2}"/>
              </a:ext>
            </a:extLst>
          </p:cNvPr>
          <p:cNvSpPr>
            <a:spLocks noGrp="1"/>
          </p:cNvSpPr>
          <p:nvPr>
            <p:ph type="body" sz="quarter" idx="14"/>
          </p:nvPr>
        </p:nvSpPr>
        <p:spPr>
          <a:xfrm>
            <a:off x="877570" y="2048933"/>
            <a:ext cx="3474720" cy="438150"/>
          </a:xfrm>
        </p:spPr>
        <p:txBody>
          <a:bodyPr/>
          <a:lstStyle/>
          <a:p>
            <a:r>
              <a:rPr lang="en-US" dirty="0"/>
              <a:t>2 Columns</a:t>
            </a:r>
          </a:p>
        </p:txBody>
      </p:sp>
      <p:sp>
        <p:nvSpPr>
          <p:cNvPr id="5" name="Text Placeholder 4">
            <a:extLst>
              <a:ext uri="{FF2B5EF4-FFF2-40B4-BE49-F238E27FC236}">
                <a16:creationId xmlns:a16="http://schemas.microsoft.com/office/drawing/2014/main" id="{960AED82-F4F3-044A-B30A-FD32531BD7DF}"/>
              </a:ext>
            </a:extLst>
          </p:cNvPr>
          <p:cNvSpPr>
            <a:spLocks noGrp="1"/>
          </p:cNvSpPr>
          <p:nvPr>
            <p:ph type="body" sz="quarter" idx="13"/>
          </p:nvPr>
        </p:nvSpPr>
        <p:spPr>
          <a:xfrm>
            <a:off x="660400" y="3028789"/>
            <a:ext cx="3474720" cy="2935288"/>
          </a:xfrm>
        </p:spPr>
        <p:txBody>
          <a:bodyPr/>
          <a:lstStyle/>
          <a:p>
            <a:r>
              <a:rPr lang="en-US" dirty="0"/>
              <a:t>Temperature column represented the temperature used to generate the text, or -1 to indicate original text.</a:t>
            </a:r>
            <a:br>
              <a:rPr lang="en-US" dirty="0"/>
            </a:br>
            <a:endParaRPr lang="en-US" dirty="0"/>
          </a:p>
          <a:p>
            <a:r>
              <a:rPr lang="en-US" dirty="0"/>
              <a:t>“text” was the second column and consisted of the text of the message.</a:t>
            </a:r>
          </a:p>
          <a:p>
            <a:endParaRPr lang="en-US" dirty="0"/>
          </a:p>
        </p:txBody>
      </p:sp>
      <p:sp>
        <p:nvSpPr>
          <p:cNvPr id="16" name="Text Placeholder 15">
            <a:extLst>
              <a:ext uri="{FF2B5EF4-FFF2-40B4-BE49-F238E27FC236}">
                <a16:creationId xmlns:a16="http://schemas.microsoft.com/office/drawing/2014/main" id="{F5DCF7EA-3411-4C0C-80B9-EA80529F6425}"/>
              </a:ext>
            </a:extLst>
          </p:cNvPr>
          <p:cNvSpPr>
            <a:spLocks noGrp="1"/>
          </p:cNvSpPr>
          <p:nvPr>
            <p:ph type="body" sz="quarter" idx="17"/>
          </p:nvPr>
        </p:nvSpPr>
        <p:spPr/>
        <p:txBody>
          <a:bodyPr/>
          <a:lstStyle/>
          <a:p>
            <a:r>
              <a:rPr lang="en-US" dirty="0"/>
              <a:t>Important Columns</a:t>
            </a:r>
          </a:p>
        </p:txBody>
      </p:sp>
      <p:sp>
        <p:nvSpPr>
          <p:cNvPr id="11" name="Text Placeholder 10">
            <a:extLst>
              <a:ext uri="{FF2B5EF4-FFF2-40B4-BE49-F238E27FC236}">
                <a16:creationId xmlns:a16="http://schemas.microsoft.com/office/drawing/2014/main" id="{3F833AD6-5D57-BE44-8842-EAACC39A6BEE}"/>
              </a:ext>
            </a:extLst>
          </p:cNvPr>
          <p:cNvSpPr>
            <a:spLocks noGrp="1"/>
          </p:cNvSpPr>
          <p:nvPr>
            <p:ph type="body" sz="quarter" idx="18"/>
          </p:nvPr>
        </p:nvSpPr>
        <p:spPr>
          <a:xfrm>
            <a:off x="4364990" y="2664637"/>
            <a:ext cx="7166610" cy="3663592"/>
          </a:xfrm>
        </p:spPr>
        <p:txBody>
          <a:bodyPr/>
          <a:lstStyle/>
          <a:p>
            <a:r>
              <a:rPr lang="en-US" dirty="0"/>
              <a:t>Since the “temperature” column was a range, we needed to eventually convert this to a Boolean that was 0 for real text and 1 for generated text, but in order to split our data up we needed the temperature logged.</a:t>
            </a:r>
          </a:p>
          <a:p>
            <a:r>
              <a:rPr lang="en-US" dirty="0"/>
              <a:t>The </a:t>
            </a:r>
            <a:r>
              <a:rPr lang="en-US"/>
              <a:t>text had </a:t>
            </a:r>
            <a:r>
              <a:rPr lang="en-US" dirty="0"/>
              <a:t>a lot of symbols and extraneous text. We needed to do something about that as well.</a:t>
            </a:r>
          </a:p>
        </p:txBody>
      </p:sp>
    </p:spTree>
    <p:extLst>
      <p:ext uri="{BB962C8B-B14F-4D97-AF65-F5344CB8AC3E}">
        <p14:creationId xmlns:p14="http://schemas.microsoft.com/office/powerpoint/2010/main" val="3288599238"/>
      </p:ext>
    </p:extLst>
  </p:cSld>
  <p:clrMapOvr>
    <a:masterClrMapping/>
  </p:clrMapOvr>
  <mc:AlternateContent xmlns:mc="http://schemas.openxmlformats.org/markup-compatibility/2006">
    <mc:Choice xmlns:p14="http://schemas.microsoft.com/office/powerpoint/2010/main" Requires="p14">
      <p:transition spd="slow" p14:dur="2000" advClick="0" advTm="39000"/>
    </mc:Choice>
    <mc:Fallback>
      <p:transition spd="slow" advClick="0" advTm="39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7E6D6-C63D-4A7C-B1F1-1E8117B25D1A}"/>
              </a:ext>
            </a:extLst>
          </p:cNvPr>
          <p:cNvSpPr>
            <a:spLocks noGrp="1"/>
          </p:cNvSpPr>
          <p:nvPr>
            <p:ph type="title"/>
          </p:nvPr>
        </p:nvSpPr>
        <p:spPr/>
        <p:txBody>
          <a:bodyPr/>
          <a:lstStyle/>
          <a:p>
            <a:r>
              <a:rPr lang="en-US" dirty="0"/>
              <a:t>Methodology</a:t>
            </a:r>
          </a:p>
          <a:p>
            <a:endParaRPr lang="en-US" dirty="0"/>
          </a:p>
        </p:txBody>
      </p:sp>
      <p:pic>
        <p:nvPicPr>
          <p:cNvPr id="25" name="Picture Placeholder 4" descr="close up of building">
            <a:extLst>
              <a:ext uri="{FF2B5EF4-FFF2-40B4-BE49-F238E27FC236}">
                <a16:creationId xmlns:a16="http://schemas.microsoft.com/office/drawing/2014/main" id="{B43125FE-4923-4B38-ADD6-3F547696AB11}"/>
              </a:ext>
            </a:extLst>
          </p:cNvPr>
          <p:cNvPicPr>
            <a:picLocks noGrp="1" noChangeAspect="1"/>
          </p:cNvPicPr>
          <p:nvPr>
            <p:ph type="pic" sz="quarter" idx="17"/>
          </p:nvPr>
        </p:nvPicPr>
        <p:blipFill rotWithShape="1">
          <a:blip r:embed="rId3"/>
          <a:srcRect t="10082" b="10082"/>
          <a:stretch/>
        </p:blipFill>
        <p:spPr>
          <a:xfrm>
            <a:off x="9261475" y="0"/>
            <a:ext cx="2930525" cy="1560513"/>
          </a:xfrm>
        </p:spPr>
      </p:pic>
      <p:sp>
        <p:nvSpPr>
          <p:cNvPr id="9" name="Text Placeholder 8">
            <a:extLst>
              <a:ext uri="{FF2B5EF4-FFF2-40B4-BE49-F238E27FC236}">
                <a16:creationId xmlns:a16="http://schemas.microsoft.com/office/drawing/2014/main" id="{8127DC06-E3ED-47AA-A80C-6DC3AB8A23D3}"/>
              </a:ext>
            </a:extLst>
          </p:cNvPr>
          <p:cNvSpPr>
            <a:spLocks noGrp="1"/>
          </p:cNvSpPr>
          <p:nvPr>
            <p:ph type="body" sz="quarter" idx="14"/>
          </p:nvPr>
        </p:nvSpPr>
        <p:spPr/>
        <p:txBody>
          <a:bodyPr/>
          <a:lstStyle/>
          <a:p>
            <a:r>
              <a:rPr lang="en-US" dirty="0"/>
              <a:t>Data Preparation </a:t>
            </a:r>
          </a:p>
        </p:txBody>
      </p:sp>
      <p:sp>
        <p:nvSpPr>
          <p:cNvPr id="8" name="Text Placeholder 7">
            <a:extLst>
              <a:ext uri="{FF2B5EF4-FFF2-40B4-BE49-F238E27FC236}">
                <a16:creationId xmlns:a16="http://schemas.microsoft.com/office/drawing/2014/main" id="{96982E48-3FB5-4F2E-AE87-E5E083865796}"/>
              </a:ext>
            </a:extLst>
          </p:cNvPr>
          <p:cNvSpPr>
            <a:spLocks noGrp="1"/>
          </p:cNvSpPr>
          <p:nvPr>
            <p:ph type="body" sz="quarter" idx="13"/>
          </p:nvPr>
        </p:nvSpPr>
        <p:spPr/>
        <p:txBody>
          <a:bodyPr/>
          <a:lstStyle/>
          <a:p>
            <a:r>
              <a:rPr lang="en-US" dirty="0"/>
              <a:t>Import Corpus</a:t>
            </a:r>
          </a:p>
          <a:p>
            <a:r>
              <a:rPr lang="en-US" dirty="0"/>
              <a:t>Train Text Generation Model</a:t>
            </a:r>
          </a:p>
          <a:p>
            <a:r>
              <a:rPr lang="en-US" dirty="0"/>
              <a:t>Complete Dataset</a:t>
            </a:r>
          </a:p>
          <a:p>
            <a:r>
              <a:rPr lang="en-US" dirty="0"/>
              <a:t>Split Datasets</a:t>
            </a:r>
          </a:p>
          <a:p>
            <a:r>
              <a:rPr lang="en-US" dirty="0"/>
              <a:t>Train each model</a:t>
            </a:r>
          </a:p>
          <a:p>
            <a:r>
              <a:rPr lang="en-US" dirty="0"/>
              <a:t>Test each model</a:t>
            </a:r>
          </a:p>
        </p:txBody>
      </p:sp>
      <p:sp>
        <p:nvSpPr>
          <p:cNvPr id="11" name="Text Placeholder 10">
            <a:extLst>
              <a:ext uri="{FF2B5EF4-FFF2-40B4-BE49-F238E27FC236}">
                <a16:creationId xmlns:a16="http://schemas.microsoft.com/office/drawing/2014/main" id="{C42BCCC6-6D52-4984-A92F-8B1A8A903210}"/>
              </a:ext>
            </a:extLst>
          </p:cNvPr>
          <p:cNvSpPr>
            <a:spLocks noGrp="1"/>
          </p:cNvSpPr>
          <p:nvPr>
            <p:ph type="body" sz="quarter" idx="15"/>
          </p:nvPr>
        </p:nvSpPr>
        <p:spPr/>
        <p:txBody>
          <a:bodyPr/>
          <a:lstStyle/>
          <a:p>
            <a:r>
              <a:rPr lang="en-US" dirty="0"/>
              <a:t>Visualizations</a:t>
            </a:r>
          </a:p>
        </p:txBody>
      </p:sp>
      <p:sp>
        <p:nvSpPr>
          <p:cNvPr id="13" name="Text Placeholder 12">
            <a:extLst>
              <a:ext uri="{FF2B5EF4-FFF2-40B4-BE49-F238E27FC236}">
                <a16:creationId xmlns:a16="http://schemas.microsoft.com/office/drawing/2014/main" id="{35E2CA68-BFC9-485F-A53E-F4C27258EF06}"/>
              </a:ext>
            </a:extLst>
          </p:cNvPr>
          <p:cNvSpPr>
            <a:spLocks noGrp="1"/>
          </p:cNvSpPr>
          <p:nvPr>
            <p:ph type="body" sz="quarter" idx="16"/>
          </p:nvPr>
        </p:nvSpPr>
        <p:spPr>
          <a:xfrm>
            <a:off x="6464300" y="2677067"/>
            <a:ext cx="5067300" cy="1681421"/>
          </a:xfrm>
        </p:spPr>
        <p:txBody>
          <a:bodyPr/>
          <a:lstStyle/>
          <a:p>
            <a:r>
              <a:rPr lang="en-US" dirty="0"/>
              <a:t>Confusion Matrix created for each model.</a:t>
            </a:r>
            <a:br>
              <a:rPr lang="en-US" dirty="0"/>
            </a:br>
            <a:endParaRPr lang="en-US" dirty="0"/>
          </a:p>
          <a:p>
            <a:r>
              <a:rPr lang="en-US" dirty="0"/>
              <a:t>Temperature versus F-Score to view results.</a:t>
            </a:r>
            <a:br>
              <a:rPr lang="en-US" dirty="0"/>
            </a:br>
            <a:endParaRPr lang="en-US" dirty="0"/>
          </a:p>
          <a:p>
            <a:pPr marL="0" indent="0">
              <a:buNone/>
            </a:pPr>
            <a:endParaRPr lang="en-US" dirty="0"/>
          </a:p>
          <a:p>
            <a:pPr marL="0" indent="0">
              <a:buNone/>
            </a:pPr>
            <a:br>
              <a:rPr lang="en-US" dirty="0"/>
            </a:br>
            <a:endParaRPr lang="en-US" dirty="0"/>
          </a:p>
          <a:p>
            <a:endParaRPr lang="en-US" dirty="0"/>
          </a:p>
        </p:txBody>
      </p:sp>
      <p:sp>
        <p:nvSpPr>
          <p:cNvPr id="10" name="Text Placeholder 10">
            <a:extLst>
              <a:ext uri="{FF2B5EF4-FFF2-40B4-BE49-F238E27FC236}">
                <a16:creationId xmlns:a16="http://schemas.microsoft.com/office/drawing/2014/main" id="{B6D7D700-BC94-49F5-8E1E-50A0003A6453}"/>
              </a:ext>
            </a:extLst>
          </p:cNvPr>
          <p:cNvSpPr txBox="1">
            <a:spLocks/>
          </p:cNvSpPr>
          <p:nvPr/>
        </p:nvSpPr>
        <p:spPr>
          <a:xfrm>
            <a:off x="6464300" y="4358488"/>
            <a:ext cx="5080000" cy="438150"/>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None/>
              <a:defRPr lang="en-US" sz="2400" b="1" kern="1200" dirty="0" smtClean="0">
                <a:solidFill>
                  <a:schemeClr val="tx1"/>
                </a:solidFill>
                <a:latin typeface="+mj-lt"/>
                <a:ea typeface="+mn-ea"/>
                <a:cs typeface="Biome Light" panose="020B0303030204020804" pitchFamily="34" charset="0"/>
              </a:defRPr>
            </a:lvl1pPr>
            <a:lvl2pPr marL="542925" indent="-276225"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Models</a:t>
            </a:r>
          </a:p>
        </p:txBody>
      </p:sp>
      <p:sp>
        <p:nvSpPr>
          <p:cNvPr id="12" name="Text Placeholder 12">
            <a:extLst>
              <a:ext uri="{FF2B5EF4-FFF2-40B4-BE49-F238E27FC236}">
                <a16:creationId xmlns:a16="http://schemas.microsoft.com/office/drawing/2014/main" id="{6F368311-0FF5-4613-A8A5-06D294C220AA}"/>
              </a:ext>
            </a:extLst>
          </p:cNvPr>
          <p:cNvSpPr txBox="1">
            <a:spLocks/>
          </p:cNvSpPr>
          <p:nvPr/>
        </p:nvSpPr>
        <p:spPr>
          <a:xfrm>
            <a:off x="6470650" y="4768099"/>
            <a:ext cx="5067300" cy="1681421"/>
          </a:xfrm>
          <a:prstGeom prst="rect">
            <a:avLst/>
          </a:prstGeom>
        </p:spPr>
        <p:txBody>
          <a:bodyPr/>
          <a:lstStyle>
            <a:lvl1pPr marL="266700" indent="-266700" algn="l" defTabSz="914400" rtl="0" eaLnBrk="1" latinLnBrk="0" hangingPunct="1">
              <a:lnSpc>
                <a:spcPct val="90000"/>
              </a:lnSpc>
              <a:spcBef>
                <a:spcPts val="1000"/>
              </a:spcBef>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LSTM Text Generation</a:t>
            </a:r>
            <a:br>
              <a:rPr lang="en-US" dirty="0"/>
            </a:br>
            <a:endParaRPr lang="en-US" dirty="0"/>
          </a:p>
          <a:p>
            <a:r>
              <a:rPr lang="en-US" dirty="0"/>
              <a:t>Logistic Regression</a:t>
            </a:r>
            <a:br>
              <a:rPr lang="en-US" dirty="0"/>
            </a:br>
            <a:endParaRPr lang="en-US" dirty="0"/>
          </a:p>
          <a:p>
            <a:pPr marL="0" indent="0">
              <a:buFont typeface="Wingdings" panose="05000000000000000000" pitchFamily="2" charset="2"/>
              <a:buNone/>
            </a:pPr>
            <a:endParaRPr lang="en-US" dirty="0"/>
          </a:p>
          <a:p>
            <a:pPr marL="0" indent="0">
              <a:buFont typeface="Wingdings" panose="05000000000000000000" pitchFamily="2" charset="2"/>
              <a:buNone/>
            </a:pPr>
            <a:br>
              <a:rPr lang="en-US" dirty="0"/>
            </a:br>
            <a:endParaRPr lang="en-US" dirty="0"/>
          </a:p>
          <a:p>
            <a:endParaRPr lang="en-US" dirty="0"/>
          </a:p>
        </p:txBody>
      </p:sp>
    </p:spTree>
    <p:extLst>
      <p:ext uri="{BB962C8B-B14F-4D97-AF65-F5344CB8AC3E}">
        <p14:creationId xmlns:p14="http://schemas.microsoft.com/office/powerpoint/2010/main" val="3007378520"/>
      </p:ext>
    </p:extLst>
  </p:cSld>
  <p:clrMapOvr>
    <a:masterClrMapping/>
  </p:clrMapOvr>
  <mc:AlternateContent xmlns:mc="http://schemas.openxmlformats.org/markup-compatibility/2006">
    <mc:Choice xmlns:p14="http://schemas.microsoft.com/office/powerpoint/2010/main" Requires="p14">
      <p:transition spd="slow" p14:dur="2000" advClick="0" advTm="78000"/>
    </mc:Choice>
    <mc:Fallback>
      <p:transition spd="slow" advClick="0" advTm="78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EEDAF89-0ECD-416A-93E5-A300FF0B9702}"/>
              </a:ext>
            </a:extLst>
          </p:cNvPr>
          <p:cNvSpPr>
            <a:spLocks noGrp="1"/>
          </p:cNvSpPr>
          <p:nvPr>
            <p:ph type="title"/>
          </p:nvPr>
        </p:nvSpPr>
        <p:spPr>
          <a:xfrm>
            <a:off x="838200" y="153010"/>
            <a:ext cx="10515600" cy="700115"/>
          </a:xfrm>
        </p:spPr>
        <p:txBody>
          <a:bodyPr/>
          <a:lstStyle/>
          <a:p>
            <a:r>
              <a:rPr lang="en-US" dirty="0"/>
              <a:t>Epoch 1 Versus 60</a:t>
            </a:r>
          </a:p>
        </p:txBody>
      </p:sp>
      <p:sp>
        <p:nvSpPr>
          <p:cNvPr id="2" name="TextBox 1">
            <a:extLst>
              <a:ext uri="{FF2B5EF4-FFF2-40B4-BE49-F238E27FC236}">
                <a16:creationId xmlns:a16="http://schemas.microsoft.com/office/drawing/2014/main" id="{1D1DDE39-1E90-47C8-990F-105719FA263F}"/>
              </a:ext>
            </a:extLst>
          </p:cNvPr>
          <p:cNvSpPr txBox="1"/>
          <p:nvPr/>
        </p:nvSpPr>
        <p:spPr>
          <a:xfrm>
            <a:off x="263472" y="1425844"/>
            <a:ext cx="6338806" cy="2585323"/>
          </a:xfrm>
          <a:prstGeom prst="rect">
            <a:avLst/>
          </a:prstGeom>
          <a:noFill/>
        </p:spPr>
        <p:txBody>
          <a:bodyPr wrap="square" rtlCol="0">
            <a:spAutoFit/>
          </a:bodyPr>
          <a:lstStyle/>
          <a:p>
            <a:r>
              <a:rPr lang="en-US" dirty="0"/>
              <a:t> on the moor. he proved to be a blackguard and deserted the</a:t>
            </a:r>
          </a:p>
          <a:p>
            <a:r>
              <a:rPr lang="en-US" dirty="0"/>
              <a:t>      been </a:t>
            </a:r>
            <a:r>
              <a:rPr lang="en-US" dirty="0" err="1"/>
              <a:t>liventer</a:t>
            </a:r>
            <a:r>
              <a:rPr lang="en-US" dirty="0"/>
              <a:t> had not a </a:t>
            </a:r>
            <a:r>
              <a:rPr lang="en-US" dirty="0" err="1"/>
              <a:t>meing</a:t>
            </a:r>
            <a:r>
              <a:rPr lang="en-US" dirty="0"/>
              <a:t> he up the mass of a rear it which</a:t>
            </a:r>
          </a:p>
          <a:p>
            <a:r>
              <a:rPr lang="en-US" dirty="0"/>
              <a:t>      </a:t>
            </a:r>
            <a:r>
              <a:rPr lang="en-US" dirty="0" err="1"/>
              <a:t>expace</a:t>
            </a:r>
            <a:r>
              <a:rPr lang="en-US" dirty="0"/>
              <a:t> </a:t>
            </a:r>
            <a:r>
              <a:rPr lang="en-US" dirty="0" err="1"/>
              <a:t>complece</a:t>
            </a:r>
            <a:r>
              <a:rPr lang="en-US" dirty="0"/>
              <a:t> to the was his the care his the mare the came</a:t>
            </a:r>
          </a:p>
          <a:p>
            <a:r>
              <a:rPr lang="en-US" dirty="0"/>
              <a:t>      that it for a leans for the </a:t>
            </a:r>
            <a:r>
              <a:rPr lang="en-US" dirty="0" err="1"/>
              <a:t>gooo</a:t>
            </a:r>
            <a:r>
              <a:rPr lang="en-US" dirty="0"/>
              <a:t>” he in the </a:t>
            </a:r>
            <a:r>
              <a:rPr lang="en-US" dirty="0" err="1"/>
              <a:t>complicale</a:t>
            </a:r>
            <a:r>
              <a:rPr lang="en-US" dirty="0"/>
              <a:t> of the</a:t>
            </a:r>
          </a:p>
          <a:p>
            <a:r>
              <a:rPr lang="en-US" dirty="0"/>
              <a:t>      of the race heard it a </a:t>
            </a:r>
            <a:r>
              <a:rPr lang="en-US" dirty="0" err="1"/>
              <a:t>cloom</a:t>
            </a:r>
            <a:r>
              <a:rPr lang="en-US" dirty="0"/>
              <a:t> had here by the </a:t>
            </a:r>
            <a:r>
              <a:rPr lang="en-US" dirty="0" err="1"/>
              <a:t>dary</a:t>
            </a:r>
            <a:r>
              <a:rPr lang="en-US" dirty="0"/>
              <a:t> the case of the</a:t>
            </a:r>
          </a:p>
          <a:p>
            <a:r>
              <a:rPr lang="en-US" dirty="0"/>
              <a:t>      this my that the moor. by a read and he the was a been you have</a:t>
            </a:r>
          </a:p>
          <a:p>
            <a:r>
              <a:rPr lang="en-US" dirty="0"/>
              <a:t>      it was you say peen be a course in my pap</a:t>
            </a:r>
          </a:p>
        </p:txBody>
      </p:sp>
      <p:sp>
        <p:nvSpPr>
          <p:cNvPr id="3" name="TextBox 2">
            <a:extLst>
              <a:ext uri="{FF2B5EF4-FFF2-40B4-BE49-F238E27FC236}">
                <a16:creationId xmlns:a16="http://schemas.microsoft.com/office/drawing/2014/main" id="{520C4E6F-D6DD-4469-88F7-F2C5ABD489C8}"/>
              </a:ext>
            </a:extLst>
          </p:cNvPr>
          <p:cNvSpPr txBox="1"/>
          <p:nvPr/>
        </p:nvSpPr>
        <p:spPr>
          <a:xfrm>
            <a:off x="6602278" y="889843"/>
            <a:ext cx="5439905" cy="5078313"/>
          </a:xfrm>
          <a:prstGeom prst="rect">
            <a:avLst/>
          </a:prstGeom>
          <a:noFill/>
        </p:spPr>
        <p:txBody>
          <a:bodyPr wrap="square" rtlCol="0">
            <a:spAutoFit/>
          </a:bodyPr>
          <a:lstStyle/>
          <a:p>
            <a:r>
              <a:rPr lang="en-US" dirty="0"/>
              <a:t>.</a:t>
            </a:r>
          </a:p>
          <a:p>
            <a:endParaRPr lang="en-US" dirty="0"/>
          </a:p>
          <a:p>
            <a:r>
              <a:rPr lang="en-US" dirty="0"/>
              <a:t>      “that is in answer to mine of this morning. he is the </a:t>
            </a:r>
            <a:r>
              <a:rPr lang="en-US" dirty="0" err="1"/>
              <a:t>staft</a:t>
            </a:r>
            <a:r>
              <a:rPr lang="en-US" dirty="0"/>
              <a:t> upon</a:t>
            </a:r>
          </a:p>
          <a:p>
            <a:r>
              <a:rPr lang="en-US" dirty="0"/>
              <a:t>      a private find into the </a:t>
            </a:r>
            <a:r>
              <a:rPr lang="en-US" dirty="0" err="1"/>
              <a:t>stapletons</a:t>
            </a:r>
            <a:r>
              <a:rPr lang="en-US" dirty="0"/>
              <a:t>.”</a:t>
            </a:r>
          </a:p>
          <a:p>
            <a:endParaRPr lang="en-US" dirty="0"/>
          </a:p>
          <a:p>
            <a:r>
              <a:rPr lang="en-US" dirty="0"/>
              <a:t>      “it is a long who some </a:t>
            </a:r>
            <a:r>
              <a:rPr lang="en-US" dirty="0" err="1"/>
              <a:t>assustions</a:t>
            </a:r>
            <a:r>
              <a:rPr lang="en-US" dirty="0"/>
              <a:t> of the case to </a:t>
            </a:r>
            <a:r>
              <a:rPr lang="en-US" dirty="0" err="1"/>
              <a:t>i</a:t>
            </a:r>
            <a:r>
              <a:rPr lang="en-US" dirty="0"/>
              <a:t> seems that the</a:t>
            </a:r>
          </a:p>
          <a:p>
            <a:r>
              <a:rPr lang="en-US" dirty="0"/>
              <a:t>                                experience of stand poor from a </a:t>
            </a:r>
            <a:r>
              <a:rPr lang="en-US" dirty="0" err="1"/>
              <a:t>stapleton</a:t>
            </a:r>
            <a:r>
              <a:rPr lang="en-US" dirty="0"/>
              <a:t> was contain to me</a:t>
            </a:r>
          </a:p>
          <a:p>
            <a:r>
              <a:rPr lang="en-US" dirty="0"/>
              <a:t>      could not go him and he is </a:t>
            </a:r>
            <a:r>
              <a:rPr lang="en-US" dirty="0" err="1"/>
              <a:t>baged</a:t>
            </a:r>
            <a:r>
              <a:rPr lang="en-US" dirty="0"/>
              <a:t> the man like a good before the</a:t>
            </a:r>
          </a:p>
          <a:p>
            <a:r>
              <a:rPr lang="en-US" dirty="0"/>
              <a:t>      throat?”</a:t>
            </a:r>
          </a:p>
          <a:p>
            <a:endParaRPr lang="en-US" dirty="0"/>
          </a:p>
          <a:p>
            <a:r>
              <a:rPr lang="en-US" dirty="0"/>
              <a:t>      “yes.”</a:t>
            </a:r>
          </a:p>
          <a:p>
            <a:endParaRPr lang="en-US" dirty="0"/>
          </a:p>
          <a:p>
            <a:r>
              <a:rPr lang="en-US" dirty="0"/>
              <a:t>      “</a:t>
            </a:r>
            <a:r>
              <a:rPr lang="en-US" dirty="0" err="1"/>
              <a:t>i</a:t>
            </a:r>
            <a:r>
              <a:rPr lang="en-US" dirty="0"/>
              <a:t> have not a must be find here. </a:t>
            </a:r>
            <a:r>
              <a:rPr lang="en-US" dirty="0" err="1"/>
              <a:t>i</a:t>
            </a:r>
            <a:r>
              <a:rPr lang="en-US" dirty="0"/>
              <a:t> must </a:t>
            </a:r>
            <a:r>
              <a:rPr lang="en-US" dirty="0" err="1"/>
              <a:t>remoder</a:t>
            </a:r>
            <a:r>
              <a:rPr lang="en-US" dirty="0"/>
              <a:t> to the way of the</a:t>
            </a:r>
          </a:p>
        </p:txBody>
      </p:sp>
    </p:spTree>
    <p:extLst>
      <p:ext uri="{BB962C8B-B14F-4D97-AF65-F5344CB8AC3E}">
        <p14:creationId xmlns:p14="http://schemas.microsoft.com/office/powerpoint/2010/main" val="25800700"/>
      </p:ext>
    </p:extLst>
  </p:cSld>
  <p:clrMapOvr>
    <a:masterClrMapping/>
  </p:clrMapOvr>
  <mc:AlternateContent xmlns:mc="http://schemas.openxmlformats.org/markup-compatibility/2006">
    <mc:Choice xmlns:p14="http://schemas.microsoft.com/office/powerpoint/2010/main" Requires="p14">
      <p:transition spd="slow" p14:dur="2000" advClick="0" advTm="27000"/>
    </mc:Choice>
    <mc:Fallback>
      <p:transition spd="slow" advClick="0" advTm="27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EEDAF89-0ECD-416A-93E5-A300FF0B9702}"/>
              </a:ext>
            </a:extLst>
          </p:cNvPr>
          <p:cNvSpPr>
            <a:spLocks noGrp="1"/>
          </p:cNvSpPr>
          <p:nvPr>
            <p:ph type="title"/>
          </p:nvPr>
        </p:nvSpPr>
        <p:spPr>
          <a:xfrm>
            <a:off x="838200" y="340423"/>
            <a:ext cx="10515600" cy="700115"/>
          </a:xfrm>
        </p:spPr>
        <p:txBody>
          <a:bodyPr/>
          <a:lstStyle/>
          <a:p>
            <a:r>
              <a:rPr lang="en-US" dirty="0"/>
              <a:t>Varying Temperatures</a:t>
            </a:r>
          </a:p>
        </p:txBody>
      </p:sp>
      <p:graphicFrame>
        <p:nvGraphicFramePr>
          <p:cNvPr id="7" name="Table 8">
            <a:extLst>
              <a:ext uri="{FF2B5EF4-FFF2-40B4-BE49-F238E27FC236}">
                <a16:creationId xmlns:a16="http://schemas.microsoft.com/office/drawing/2014/main" id="{959A3B7A-375D-4854-8A57-374A30D31692}"/>
              </a:ext>
            </a:extLst>
          </p:cNvPr>
          <p:cNvGraphicFramePr>
            <a:graphicFrameLocks noGrp="1"/>
          </p:cNvGraphicFramePr>
          <p:nvPr>
            <p:extLst>
              <p:ext uri="{D42A27DB-BD31-4B8C-83A1-F6EECF244321}">
                <p14:modId xmlns:p14="http://schemas.microsoft.com/office/powerpoint/2010/main" val="15274023"/>
              </p:ext>
            </p:extLst>
          </p:nvPr>
        </p:nvGraphicFramePr>
        <p:xfrm>
          <a:off x="590658" y="1062577"/>
          <a:ext cx="9080285" cy="3855290"/>
        </p:xfrm>
        <a:graphic>
          <a:graphicData uri="http://schemas.openxmlformats.org/drawingml/2006/table">
            <a:tbl>
              <a:tblPr firstRow="1" bandRow="1">
                <a:tableStyleId>{6E25E649-3F16-4E02-A733-19D2CDBF48F0}</a:tableStyleId>
              </a:tblPr>
              <a:tblGrid>
                <a:gridCol w="1406238">
                  <a:extLst>
                    <a:ext uri="{9D8B030D-6E8A-4147-A177-3AD203B41FA5}">
                      <a16:colId xmlns:a16="http://schemas.microsoft.com/office/drawing/2014/main" val="3614246193"/>
                    </a:ext>
                  </a:extLst>
                </a:gridCol>
                <a:gridCol w="7674047">
                  <a:extLst>
                    <a:ext uri="{9D8B030D-6E8A-4147-A177-3AD203B41FA5}">
                      <a16:colId xmlns:a16="http://schemas.microsoft.com/office/drawing/2014/main" val="2039283755"/>
                    </a:ext>
                  </a:extLst>
                </a:gridCol>
              </a:tblGrid>
              <a:tr h="368489">
                <a:tc>
                  <a:txBody>
                    <a:bodyPr/>
                    <a:lstStyle/>
                    <a:p>
                      <a:pPr algn="ctr"/>
                      <a:r>
                        <a:rPr lang="en-US" sz="1800" dirty="0"/>
                        <a:t>Temperature</a:t>
                      </a:r>
                    </a:p>
                  </a:txBody>
                  <a:tcPr marL="90665" marR="90665" marT="45333" marB="45333"/>
                </a:tc>
                <a:tc>
                  <a:txBody>
                    <a:bodyPr/>
                    <a:lstStyle/>
                    <a:p>
                      <a:pPr algn="ctr"/>
                      <a:r>
                        <a:rPr lang="en-US" sz="1800" dirty="0"/>
                        <a:t>Text</a:t>
                      </a:r>
                    </a:p>
                  </a:txBody>
                  <a:tcPr marL="90665" marR="90665" marT="45333" marB="45333"/>
                </a:tc>
                <a:extLst>
                  <a:ext uri="{0D108BD9-81ED-4DB2-BD59-A6C34878D82A}">
                    <a16:rowId xmlns:a16="http://schemas.microsoft.com/office/drawing/2014/main" val="3780417939"/>
                  </a:ext>
                </a:extLst>
              </a:tr>
              <a:tr h="368489">
                <a:tc>
                  <a:txBody>
                    <a:bodyPr/>
                    <a:lstStyle/>
                    <a:p>
                      <a:r>
                        <a:rPr lang="en-US" sz="1800" dirty="0"/>
                        <a:t>Initial Seed</a:t>
                      </a:r>
                    </a:p>
                  </a:txBody>
                  <a:tcPr marL="90665" marR="90665" marT="45333" marB="45333"/>
                </a:tc>
                <a:tc>
                  <a:txBody>
                    <a:bodyPr/>
                    <a:lstStyle/>
                    <a:p>
                      <a:r>
                        <a:rPr lang="en-US" sz="1800" dirty="0"/>
                        <a:t>“what do you say, </a:t>
                      </a:r>
                      <a:r>
                        <a:rPr lang="en-US" sz="1800" dirty="0" err="1"/>
                        <a:t>watson</a:t>
                      </a:r>
                      <a:r>
                        <a:rPr lang="en-US" sz="1800" dirty="0"/>
                        <a:t>?”</a:t>
                      </a:r>
                    </a:p>
                  </a:txBody>
                  <a:tcPr marL="90665" marR="90665" marT="45333" marB="45333"/>
                </a:tc>
                <a:extLst>
                  <a:ext uri="{0D108BD9-81ED-4DB2-BD59-A6C34878D82A}">
                    <a16:rowId xmlns:a16="http://schemas.microsoft.com/office/drawing/2014/main" val="3716272992"/>
                  </a:ext>
                </a:extLst>
              </a:tr>
              <a:tr h="912845">
                <a:tc>
                  <a:txBody>
                    <a:bodyPr/>
                    <a:lstStyle/>
                    <a:p>
                      <a:r>
                        <a:rPr lang="en-US" sz="1800" dirty="0"/>
                        <a:t>.2</a:t>
                      </a:r>
                    </a:p>
                  </a:txBody>
                  <a:tcPr marL="90665" marR="90665" marT="45333" marB="45333"/>
                </a:tc>
                <a:tc>
                  <a:txBody>
                    <a:bodyPr/>
                    <a:lstStyle/>
                    <a:p>
                      <a:r>
                        <a:rPr lang="en-US" sz="1800" dirty="0"/>
                        <a:t> </a:t>
                      </a:r>
                      <a:r>
                        <a:rPr lang="en-US" sz="1800" dirty="0" err="1"/>
                        <a:t>i</a:t>
                      </a:r>
                      <a:r>
                        <a:rPr lang="en-US" sz="1800" dirty="0"/>
                        <a:t> shrugged my shoulder was all way the </a:t>
                      </a:r>
                      <a:r>
                        <a:rPr lang="en-US" sz="1800" dirty="0" err="1"/>
                        <a:t>stapleton</a:t>
                      </a:r>
                      <a:r>
                        <a:rPr lang="en-US" sz="1800" dirty="0"/>
                        <a:t> was position</a:t>
                      </a:r>
                    </a:p>
                    <a:p>
                      <a:r>
                        <a:rPr lang="en-US" sz="1800" dirty="0"/>
                        <a:t>      of the hound was a clear with the </a:t>
                      </a:r>
                      <a:r>
                        <a:rPr lang="en-US" sz="1800" dirty="0" err="1"/>
                        <a:t>crosical</a:t>
                      </a:r>
                      <a:r>
                        <a:rPr lang="en-US" sz="1800" dirty="0"/>
                        <a:t> was a contrive which</a:t>
                      </a:r>
                    </a:p>
                  </a:txBody>
                  <a:tcPr marL="90665" marR="90665" marT="45333" marB="45333"/>
                </a:tc>
                <a:extLst>
                  <a:ext uri="{0D108BD9-81ED-4DB2-BD59-A6C34878D82A}">
                    <a16:rowId xmlns:a16="http://schemas.microsoft.com/office/drawing/2014/main" val="1899690995"/>
                  </a:ext>
                </a:extLst>
              </a:tr>
              <a:tr h="646311">
                <a:tc>
                  <a:txBody>
                    <a:bodyPr/>
                    <a:lstStyle/>
                    <a:p>
                      <a:r>
                        <a:rPr lang="en-US" sz="1800" dirty="0"/>
                        <a:t>.7</a:t>
                      </a:r>
                    </a:p>
                  </a:txBody>
                  <a:tcPr marL="90665" marR="90665" marT="45333" marB="45333"/>
                </a:tc>
                <a:tc>
                  <a:txBody>
                    <a:bodyPr/>
                    <a:lstStyle/>
                    <a:p>
                      <a:r>
                        <a:rPr lang="en-US" sz="1800" dirty="0" err="1"/>
                        <a:t>i</a:t>
                      </a:r>
                      <a:r>
                        <a:rPr lang="en-US" sz="1800" dirty="0"/>
                        <a:t> shrugged my shoulder that </a:t>
                      </a:r>
                      <a:r>
                        <a:rPr lang="en-US" sz="1800" dirty="0" err="1"/>
                        <a:t>watson</a:t>
                      </a:r>
                      <a:r>
                        <a:rPr lang="en-US" sz="1800" dirty="0"/>
                        <a:t> all, </a:t>
                      </a:r>
                      <a:r>
                        <a:rPr lang="en-US" sz="1800" dirty="0" err="1"/>
                        <a:t>gentiver</a:t>
                      </a:r>
                      <a:r>
                        <a:rPr lang="en-US" sz="1800" dirty="0"/>
                        <a:t> two of </a:t>
                      </a:r>
                      <a:r>
                        <a:rPr lang="en-US" sz="1800" dirty="0" err="1"/>
                        <a:t>inteersted</a:t>
                      </a:r>
                      <a:r>
                        <a:rPr lang="en-US" sz="1800" dirty="0"/>
                        <a:t>.</a:t>
                      </a:r>
                    </a:p>
                    <a:p>
                      <a:r>
                        <a:rPr lang="en-US" sz="1800" dirty="0"/>
                        <a:t>      that she was </a:t>
                      </a:r>
                      <a:r>
                        <a:rPr lang="en-US" sz="1800" dirty="0" err="1"/>
                        <a:t>guetopence</a:t>
                      </a:r>
                      <a:r>
                        <a:rPr lang="en-US" sz="1800" dirty="0"/>
                        <a:t>, and all resided. all was man himself be</a:t>
                      </a:r>
                    </a:p>
                  </a:txBody>
                  <a:tcPr marL="90665" marR="90665" marT="45333" marB="45333"/>
                </a:tc>
                <a:extLst>
                  <a:ext uri="{0D108BD9-81ED-4DB2-BD59-A6C34878D82A}">
                    <a16:rowId xmlns:a16="http://schemas.microsoft.com/office/drawing/2014/main" val="1650253625"/>
                  </a:ext>
                </a:extLst>
              </a:tr>
              <a:tr h="646311">
                <a:tc>
                  <a:txBody>
                    <a:bodyPr/>
                    <a:lstStyle/>
                    <a:p>
                      <a:r>
                        <a:rPr lang="en-US" sz="1800" dirty="0"/>
                        <a:t>1.1</a:t>
                      </a:r>
                    </a:p>
                  </a:txBody>
                  <a:tcPr marL="90665" marR="90665" marT="45333" marB="45333"/>
                </a:tc>
                <a:tc>
                  <a:txBody>
                    <a:bodyPr/>
                    <a:lstStyle/>
                    <a:p>
                      <a:r>
                        <a:rPr lang="en-US" sz="1800" dirty="0"/>
                        <a:t> </a:t>
                      </a:r>
                      <a:r>
                        <a:rPr lang="en-US" sz="1800" dirty="0" err="1"/>
                        <a:t>i</a:t>
                      </a:r>
                      <a:r>
                        <a:rPr lang="en-US" sz="1800" dirty="0"/>
                        <a:t> shrugged my shoulder. there was my which became by arm. </a:t>
                      </a:r>
                      <a:r>
                        <a:rPr lang="en-US" sz="1800" dirty="0" err="1"/>
                        <a:t>barrymore</a:t>
                      </a:r>
                      <a:endParaRPr lang="en-US" sz="1800" dirty="0"/>
                    </a:p>
                    <a:p>
                      <a:r>
                        <a:rPr lang="en-US" sz="1800" dirty="0"/>
                        <a:t>      ship?”</a:t>
                      </a:r>
                    </a:p>
                  </a:txBody>
                  <a:tcPr marL="90665" marR="90665" marT="45333" marB="45333"/>
                </a:tc>
                <a:extLst>
                  <a:ext uri="{0D108BD9-81ED-4DB2-BD59-A6C34878D82A}">
                    <a16:rowId xmlns:a16="http://schemas.microsoft.com/office/drawing/2014/main" val="2542706066"/>
                  </a:ext>
                </a:extLst>
              </a:tr>
              <a:tr h="912845">
                <a:tc>
                  <a:txBody>
                    <a:bodyPr/>
                    <a:lstStyle/>
                    <a:p>
                      <a:r>
                        <a:rPr lang="en-US" sz="1800" dirty="0"/>
                        <a:t>1.25</a:t>
                      </a:r>
                    </a:p>
                  </a:txBody>
                  <a:tcPr marL="90665" marR="90665" marT="45333" marB="45333"/>
                </a:tc>
                <a:tc>
                  <a:txBody>
                    <a:bodyPr/>
                    <a:lstStyle/>
                    <a:p>
                      <a:r>
                        <a:rPr lang="en-US" sz="1800" dirty="0"/>
                        <a:t> </a:t>
                      </a:r>
                      <a:r>
                        <a:rPr lang="en-US" sz="1800" dirty="0" err="1"/>
                        <a:t>i</a:t>
                      </a:r>
                      <a:r>
                        <a:rPr lang="en-US" sz="1800" dirty="0"/>
                        <a:t> shrugged my shoulder </a:t>
                      </a:r>
                      <a:r>
                        <a:rPr lang="en-US" sz="1800" dirty="0" err="1"/>
                        <a:t>anmesorg</a:t>
                      </a:r>
                      <a:r>
                        <a:rPr lang="en-US" sz="1800" dirty="0"/>
                        <a:t> enough after the never death of</a:t>
                      </a:r>
                    </a:p>
                    <a:p>
                      <a:r>
                        <a:rPr lang="en-US" sz="1800" dirty="0"/>
                        <a:t>      risen.”</a:t>
                      </a:r>
                    </a:p>
                  </a:txBody>
                  <a:tcPr marL="90665" marR="90665" marT="45333" marB="45333"/>
                </a:tc>
                <a:extLst>
                  <a:ext uri="{0D108BD9-81ED-4DB2-BD59-A6C34878D82A}">
                    <a16:rowId xmlns:a16="http://schemas.microsoft.com/office/drawing/2014/main" val="1421437906"/>
                  </a:ext>
                </a:extLst>
              </a:tr>
            </a:tbl>
          </a:graphicData>
        </a:graphic>
      </p:graphicFrame>
    </p:spTree>
    <p:extLst>
      <p:ext uri="{BB962C8B-B14F-4D97-AF65-F5344CB8AC3E}">
        <p14:creationId xmlns:p14="http://schemas.microsoft.com/office/powerpoint/2010/main" val="1863278460"/>
      </p:ext>
    </p:extLst>
  </p:cSld>
  <p:clrMapOvr>
    <a:masterClrMapping/>
  </p:clrMapOvr>
  <mc:AlternateContent xmlns:mc="http://schemas.openxmlformats.org/markup-compatibility/2006">
    <mc:Choice xmlns:p14="http://schemas.microsoft.com/office/powerpoint/2010/main" Requires="p14">
      <p:transition spd="slow" p14:dur="2000" advClick="0" advTm="34000"/>
    </mc:Choice>
    <mc:Fallback>
      <p:transition spd="slow" advClick="0" advTm="34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EEDAF89-0ECD-416A-93E5-A300FF0B9702}"/>
              </a:ext>
            </a:extLst>
          </p:cNvPr>
          <p:cNvSpPr>
            <a:spLocks noGrp="1"/>
          </p:cNvSpPr>
          <p:nvPr>
            <p:ph type="title"/>
          </p:nvPr>
        </p:nvSpPr>
        <p:spPr>
          <a:xfrm>
            <a:off x="838200" y="424774"/>
            <a:ext cx="10515600" cy="700115"/>
          </a:xfrm>
        </p:spPr>
        <p:txBody>
          <a:bodyPr/>
          <a:lstStyle/>
          <a:p>
            <a:r>
              <a:rPr lang="en-US" dirty="0"/>
              <a:t>Confusion Matrix</a:t>
            </a:r>
            <a:br>
              <a:rPr lang="en-US" dirty="0"/>
            </a:br>
            <a:r>
              <a:rPr lang="en-US" dirty="0"/>
              <a:t>Temperature – 0.1</a:t>
            </a:r>
          </a:p>
        </p:txBody>
      </p:sp>
      <p:graphicFrame>
        <p:nvGraphicFramePr>
          <p:cNvPr id="2" name="Table 2">
            <a:extLst>
              <a:ext uri="{FF2B5EF4-FFF2-40B4-BE49-F238E27FC236}">
                <a16:creationId xmlns:a16="http://schemas.microsoft.com/office/drawing/2014/main" id="{C742275C-7B0E-487C-BF74-1DADCBA0F483}"/>
              </a:ext>
            </a:extLst>
          </p:cNvPr>
          <p:cNvGraphicFramePr>
            <a:graphicFrameLocks noGrp="1"/>
          </p:cNvGraphicFramePr>
          <p:nvPr>
            <p:extLst>
              <p:ext uri="{D42A27DB-BD31-4B8C-83A1-F6EECF244321}">
                <p14:modId xmlns:p14="http://schemas.microsoft.com/office/powerpoint/2010/main" val="127732193"/>
              </p:ext>
            </p:extLst>
          </p:nvPr>
        </p:nvGraphicFramePr>
        <p:xfrm>
          <a:off x="7413355" y="1479397"/>
          <a:ext cx="3590442" cy="2698284"/>
        </p:xfrm>
        <a:graphic>
          <a:graphicData uri="http://schemas.openxmlformats.org/drawingml/2006/table">
            <a:tbl>
              <a:tblPr firstRow="1" bandRow="1">
                <a:tableStyleId>{6E25E649-3F16-4E02-A733-19D2CDBF48F0}</a:tableStyleId>
              </a:tblPr>
              <a:tblGrid>
                <a:gridCol w="1795221">
                  <a:extLst>
                    <a:ext uri="{9D8B030D-6E8A-4147-A177-3AD203B41FA5}">
                      <a16:colId xmlns:a16="http://schemas.microsoft.com/office/drawing/2014/main" val="276469573"/>
                    </a:ext>
                  </a:extLst>
                </a:gridCol>
                <a:gridCol w="1795221">
                  <a:extLst>
                    <a:ext uri="{9D8B030D-6E8A-4147-A177-3AD203B41FA5}">
                      <a16:colId xmlns:a16="http://schemas.microsoft.com/office/drawing/2014/main" val="3979491276"/>
                    </a:ext>
                  </a:extLst>
                </a:gridCol>
              </a:tblGrid>
              <a:tr h="1349142">
                <a:tc>
                  <a:txBody>
                    <a:bodyPr/>
                    <a:lstStyle/>
                    <a:p>
                      <a:pPr algn="ctr"/>
                      <a:endParaRPr lang="en-US" sz="3000" dirty="0"/>
                    </a:p>
                    <a:p>
                      <a:pPr algn="ctr"/>
                      <a:r>
                        <a:rPr lang="en-US" sz="3000" dirty="0"/>
                        <a:t>251</a:t>
                      </a:r>
                    </a:p>
                  </a:txBody>
                  <a:tcPr marL="57265" marR="57265" marT="28633" marB="28633"/>
                </a:tc>
                <a:tc>
                  <a:txBody>
                    <a:bodyPr/>
                    <a:lstStyle/>
                    <a:p>
                      <a:endParaRPr lang="en-US" sz="3000" dirty="0"/>
                    </a:p>
                    <a:p>
                      <a:pPr algn="ctr"/>
                      <a:r>
                        <a:rPr lang="en-US" sz="3000" dirty="0"/>
                        <a:t>0</a:t>
                      </a:r>
                    </a:p>
                  </a:txBody>
                  <a:tcPr marL="57265" marR="57265" marT="28633" marB="28633"/>
                </a:tc>
                <a:extLst>
                  <a:ext uri="{0D108BD9-81ED-4DB2-BD59-A6C34878D82A}">
                    <a16:rowId xmlns:a16="http://schemas.microsoft.com/office/drawing/2014/main" val="206522000"/>
                  </a:ext>
                </a:extLst>
              </a:tr>
              <a:tr h="1349142">
                <a:tc>
                  <a:txBody>
                    <a:bodyPr/>
                    <a:lstStyle/>
                    <a:p>
                      <a:pPr algn="ctr"/>
                      <a:endParaRPr lang="en-US" sz="3000" dirty="0"/>
                    </a:p>
                    <a:p>
                      <a:pPr algn="ctr"/>
                      <a:r>
                        <a:rPr lang="en-US" sz="3000" dirty="0"/>
                        <a:t>0</a:t>
                      </a:r>
                    </a:p>
                  </a:txBody>
                  <a:tcPr marL="57265" marR="57265" marT="28633" marB="28633"/>
                </a:tc>
                <a:tc>
                  <a:txBody>
                    <a:bodyPr/>
                    <a:lstStyle/>
                    <a:p>
                      <a:pPr algn="ctr"/>
                      <a:endParaRPr lang="en-US" sz="3000" dirty="0"/>
                    </a:p>
                    <a:p>
                      <a:pPr algn="ctr"/>
                      <a:r>
                        <a:rPr lang="en-US" sz="3000" dirty="0"/>
                        <a:t>249</a:t>
                      </a:r>
                    </a:p>
                  </a:txBody>
                  <a:tcPr marL="57265" marR="57265" marT="28633" marB="28633"/>
                </a:tc>
                <a:extLst>
                  <a:ext uri="{0D108BD9-81ED-4DB2-BD59-A6C34878D82A}">
                    <a16:rowId xmlns:a16="http://schemas.microsoft.com/office/drawing/2014/main" val="857060715"/>
                  </a:ext>
                </a:extLst>
              </a:tr>
            </a:tbl>
          </a:graphicData>
        </a:graphic>
      </p:graphicFrame>
      <p:pic>
        <p:nvPicPr>
          <p:cNvPr id="11" name="Picture 10">
            <a:extLst>
              <a:ext uri="{FF2B5EF4-FFF2-40B4-BE49-F238E27FC236}">
                <a16:creationId xmlns:a16="http://schemas.microsoft.com/office/drawing/2014/main" id="{85E51FB5-2FC1-446B-9327-51CA7FF404CE}"/>
              </a:ext>
            </a:extLst>
          </p:cNvPr>
          <p:cNvPicPr>
            <a:picLocks noChangeAspect="1"/>
          </p:cNvPicPr>
          <p:nvPr/>
        </p:nvPicPr>
        <p:blipFill>
          <a:blip r:embed="rId3"/>
          <a:stretch>
            <a:fillRect/>
          </a:stretch>
        </p:blipFill>
        <p:spPr>
          <a:xfrm>
            <a:off x="98155" y="1468119"/>
            <a:ext cx="6364637" cy="4813863"/>
          </a:xfrm>
          <a:prstGeom prst="rect">
            <a:avLst/>
          </a:prstGeom>
        </p:spPr>
      </p:pic>
    </p:spTree>
    <p:extLst>
      <p:ext uri="{BB962C8B-B14F-4D97-AF65-F5344CB8AC3E}">
        <p14:creationId xmlns:p14="http://schemas.microsoft.com/office/powerpoint/2010/main" val="1789049777"/>
      </p:ext>
    </p:extLst>
  </p:cSld>
  <p:clrMapOvr>
    <a:masterClrMapping/>
  </p:clrMapOvr>
  <mc:AlternateContent xmlns:mc="http://schemas.openxmlformats.org/markup-compatibility/2006">
    <mc:Choice xmlns:p14="http://schemas.microsoft.com/office/powerpoint/2010/main" Requires="p14">
      <p:transition spd="slow" p14:dur="2000" advClick="0" advTm="32000"/>
    </mc:Choice>
    <mc:Fallback>
      <p:transition spd="slow" advClick="0" advTm="32000"/>
    </mc:Fallback>
  </mc:AlternateContent>
</p:sld>
</file>

<file path=ppt/theme/theme1.xml><?xml version="1.0" encoding="utf-8"?>
<a:theme xmlns:a="http://schemas.openxmlformats.org/drawingml/2006/main" name="Office Theme">
  <a:themeElements>
    <a:clrScheme name="Geometric Presentation">
      <a:dk1>
        <a:sysClr val="windowText" lastClr="000000"/>
      </a:dk1>
      <a:lt1>
        <a:sysClr val="window" lastClr="FFFFFF"/>
      </a:lt1>
      <a:dk2>
        <a:srgbClr val="44546A"/>
      </a:dk2>
      <a:lt2>
        <a:srgbClr val="ACCBF9"/>
      </a:lt2>
      <a:accent1>
        <a:srgbClr val="5C83C4"/>
      </a:accent1>
      <a:accent2>
        <a:srgbClr val="2C599D"/>
      </a:accent2>
      <a:accent3>
        <a:srgbClr val="1A3B70"/>
      </a:accent3>
      <a:accent4>
        <a:srgbClr val="FA6F1A"/>
      </a:accent4>
      <a:accent5>
        <a:srgbClr val="11224E"/>
      </a:accent5>
      <a:accent6>
        <a:srgbClr val="9D90A0"/>
      </a:accent6>
      <a:hlink>
        <a:srgbClr val="9454C3"/>
      </a:hlink>
      <a:folHlink>
        <a:srgbClr val="3EBBF0"/>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3_LW_v2" id="{C590A786-F65F-42F6-9E48-12C78E3C86B3}" vid="{FEE92C9D-6350-4ECD-87A4-004D12BB2B1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EA9014-ED64-4558-B1E1-D03F0EE32BEB}">
  <ds:schemaRefs>
    <ds:schemaRef ds:uri="http://purl.org/dc/dcmitype/"/>
    <ds:schemaRef ds:uri="http://schemas.microsoft.com/office/infopath/2007/PartnerControls"/>
    <ds:schemaRef ds:uri="http://schemas.openxmlformats.org/package/2006/metadata/core-properties"/>
    <ds:schemaRef ds:uri="http://purl.org/dc/terms/"/>
    <ds:schemaRef ds:uri="http://purl.org/dc/elements/1.1/"/>
    <ds:schemaRef ds:uri="http://schemas.microsoft.com/office/2006/documentManagement/types"/>
    <ds:schemaRef ds:uri="http://schemas.microsoft.com/office/2006/metadata/properties"/>
    <ds:schemaRef ds:uri="71af3243-3dd4-4a8d-8c0d-dd76da1f02a5"/>
    <ds:schemaRef ds:uri="16c05727-aa75-4e4a-9b5f-8a80a1165891"/>
    <ds:schemaRef ds:uri="http://www.w3.org/XML/1998/namespace"/>
  </ds:schemaRefs>
</ds:datastoreItem>
</file>

<file path=customXml/itemProps2.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5D99ABA-76CE-4A8E-B5F0-C051B96628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Geometric presentation</Template>
  <TotalTime>11534</TotalTime>
  <Words>2394</Words>
  <Application>Microsoft Office PowerPoint</Application>
  <PresentationFormat>Widescreen</PresentationFormat>
  <Paragraphs>168</Paragraphs>
  <Slides>13</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CIDFont+F1</vt:lpstr>
      <vt:lpstr>Corbel</vt:lpstr>
      <vt:lpstr>Inter</vt:lpstr>
      <vt:lpstr>Wingdings</vt:lpstr>
      <vt:lpstr>Office Theme</vt:lpstr>
      <vt:lpstr>LSTM Text Generation and Classification</vt:lpstr>
      <vt:lpstr>Agenda</vt:lpstr>
      <vt:lpstr>Business Uses</vt:lpstr>
      <vt:lpstr>Our Data </vt:lpstr>
      <vt:lpstr>Our Data </vt:lpstr>
      <vt:lpstr>Methodology </vt:lpstr>
      <vt:lpstr>Epoch 1 Versus 60</vt:lpstr>
      <vt:lpstr>Varying Temperatures</vt:lpstr>
      <vt:lpstr>Confusion Matrix Temperature – 0.1</vt:lpstr>
      <vt:lpstr>Confusion Matrix Temperature = 1.25 </vt:lpstr>
      <vt:lpstr>Final Results F-Score Versus Temperature </vt:lpstr>
      <vt:lpstr>Conclusion </vt:lpstr>
      <vt:lpstr>Q&amp;A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2020 US Election Twitter Analysis</dc:title>
  <dc:creator>Kyle Morris</dc:creator>
  <cp:lastModifiedBy>Kyle Morris</cp:lastModifiedBy>
  <cp:revision>83</cp:revision>
  <dcterms:created xsi:type="dcterms:W3CDTF">2020-12-27T00:48:48Z</dcterms:created>
  <dcterms:modified xsi:type="dcterms:W3CDTF">2021-03-02T02:53:21Z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