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76" r:id="rId17"/>
    <p:sldId id="277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90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09.05.2020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09.05.2020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 HOUSING 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Kyle Morris</a:t>
            </a:r>
          </a:p>
          <a:p>
            <a:r>
              <a:rPr lang="en-US" dirty="0"/>
              <a:t>DSC 630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May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CREATION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models were created, one for predicting Monthly Rent, the other for predicting Property Value.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Linear Regression was used for both models.</a:t>
            </a:r>
          </a:p>
          <a:p>
            <a:r>
              <a:rPr lang="en-US" dirty="0"/>
              <a:t>Linear Regression is useful due to its linearity and the results are easy to interpret – each coefficient represents the weight that that column has on the final results.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71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16137" y="1317173"/>
            <a:ext cx="4080091" cy="1524185"/>
          </a:xfrm>
        </p:spPr>
        <p:txBody>
          <a:bodyPr>
            <a:noAutofit/>
          </a:bodyPr>
          <a:lstStyle/>
          <a:p>
            <a:r>
              <a:rPr lang="en-US" sz="3600" dirty="0"/>
              <a:t>MODEL COEFFICIENTS</a:t>
            </a:r>
            <a:endParaRPr lang="ru-RU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070278" y="686617"/>
            <a:ext cx="2825496" cy="2154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coefficient outputs from the model. Each coefficient shows the weight of that column in the final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F632C35-269A-450A-9A35-132CB3CA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63593"/>
              </p:ext>
            </p:extLst>
          </p:nvPr>
        </p:nvGraphicFramePr>
        <p:xfrm>
          <a:off x="216138" y="3386137"/>
          <a:ext cx="11840811" cy="2154740"/>
        </p:xfrm>
        <a:graphic>
          <a:graphicData uri="http://schemas.openxmlformats.org/drawingml/2006/table">
            <a:tbl>
              <a:tblPr/>
              <a:tblGrid>
                <a:gridCol w="2975595">
                  <a:extLst>
                    <a:ext uri="{9D8B030D-6E8A-4147-A177-3AD203B41FA5}">
                      <a16:colId xmlns:a16="http://schemas.microsoft.com/office/drawing/2014/main" val="2259049595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2205564586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1421378686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3745520146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2160063364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2821283910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1228249009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1312322371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823500290"/>
                    </a:ext>
                  </a:extLst>
                </a:gridCol>
                <a:gridCol w="985024">
                  <a:extLst>
                    <a:ext uri="{9D8B030D-6E8A-4147-A177-3AD203B41FA5}">
                      <a16:colId xmlns:a16="http://schemas.microsoft.com/office/drawing/2014/main" val="1778221035"/>
                    </a:ext>
                  </a:extLst>
                </a:gridCol>
              </a:tblGrid>
              <a:tr h="30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Console" panose="020B0609040504020204" pitchFamily="49" charset="0"/>
                        </a:rPr>
                        <a:t>Property Value Model</a:t>
                      </a:r>
                    </a:p>
                  </a:txBody>
                  <a:tcPr marL="15391" marR="15391" marT="15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7436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SVAL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BLD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MHP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BDSP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YBL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WATP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8204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5.30326487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0.149084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0.102204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-0.04792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0.10835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0.042578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0.080054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0.063853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0.036906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0.015506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92629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99630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Lucida Console" panose="020B0609040504020204" pitchFamily="49" charset="0"/>
                        </a:rPr>
                        <a:t>Rent Model</a:t>
                      </a:r>
                    </a:p>
                  </a:txBody>
                  <a:tcPr marL="15391" marR="15391" marT="15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57138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BDSP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YBL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WATP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BLD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ACR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GASP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42859"/>
                  </a:ext>
                </a:extLst>
              </a:tr>
              <a:tr h="30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1216.251757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150.4366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92.09602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98.6556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77.07377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125.7296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45.76685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9.230444</a:t>
                      </a: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91" marR="15391" marT="15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3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was done to optimize the model?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Missing data and how to handle it was a huge factor, given that the data came from self-submitted surveys.</a:t>
            </a:r>
          </a:p>
          <a:p>
            <a:r>
              <a:rPr lang="en-US" dirty="0"/>
              <a:t>Some of the data wasn’t normalized, which was a requirement for analysis and so transformation techniques were applied.</a:t>
            </a:r>
          </a:p>
          <a:p>
            <a:r>
              <a:rPr lang="en-US" dirty="0"/>
              <a:t>Data came in one set, and in order to assess the power of a model we need to be able to compare the predicted output to the actual values, so some records were withheld as a testing set.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30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04BDA7-E0F0-41E3-ADCC-0417059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576" y="493048"/>
            <a:ext cx="4760156" cy="29359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338667" y="1239309"/>
            <a:ext cx="3160119" cy="152418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RESULTS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3198228"/>
            <a:ext cx="2825496" cy="31667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graphs show the spread of the actual costs versus the predicted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majority of predictions are within ±500 or ±1.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C9BE2-89D3-4A3C-8A49-BC9CDC94CC4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728867" y="3796671"/>
            <a:ext cx="4760156" cy="2935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F8644-B331-4F1A-AF8D-259305C2B793}"/>
              </a:ext>
            </a:extLst>
          </p:cNvPr>
          <p:cNvSpPr txBox="1"/>
          <p:nvPr/>
        </p:nvSpPr>
        <p:spPr>
          <a:xfrm>
            <a:off x="6855948" y="3427339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Property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F999-185E-4544-BFB0-DB2B6478AF5B}"/>
              </a:ext>
            </a:extLst>
          </p:cNvPr>
          <p:cNvSpPr txBox="1"/>
          <p:nvPr/>
        </p:nvSpPr>
        <p:spPr>
          <a:xfrm>
            <a:off x="5203038" y="12371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Monthly Rent</a:t>
            </a:r>
          </a:p>
        </p:txBody>
      </p:sp>
    </p:spTree>
    <p:extLst>
      <p:ext uri="{BB962C8B-B14F-4D97-AF65-F5344CB8AC3E}">
        <p14:creationId xmlns:p14="http://schemas.microsoft.com/office/powerpoint/2010/main" val="368143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Useful tool to classify a property as overvalued, undervalued, or just right.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The vast majority of predictions fell in line with what we expected.</a:t>
            </a:r>
          </a:p>
          <a:p>
            <a:r>
              <a:rPr lang="en-US" dirty="0"/>
              <a:t>Data can easily be adapted for other states.</a:t>
            </a:r>
          </a:p>
          <a:p>
            <a:r>
              <a:rPr lang="en-US" dirty="0"/>
              <a:t>Model can be refined over time – when 2019 data comes out, can easily be run again to adapt to changes in the housing market over time.</a:t>
            </a:r>
          </a:p>
          <a:p>
            <a:r>
              <a:rPr lang="en-US" dirty="0"/>
              <a:t>Care must be taken not to use the model as gospel.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  <a:p>
            <a:r>
              <a:rPr lang="en-US" dirty="0"/>
              <a:t>Morris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08780" y="4798345"/>
            <a:ext cx="4367531" cy="288000"/>
          </a:xfrm>
        </p:spPr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5755" y="5018166"/>
            <a:ext cx="5920556" cy="474519"/>
          </a:xfrm>
        </p:spPr>
        <p:txBody>
          <a:bodyPr/>
          <a:lstStyle/>
          <a:p>
            <a:r>
              <a:rPr lang="en-US" dirty="0"/>
              <a:t>kymorris@my365.Bellevue.edu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Analysis of the Housing Market in Florida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Where our Data came from</a:t>
            </a:r>
          </a:p>
          <a:p>
            <a:r>
              <a:rPr lang="en-US" dirty="0"/>
              <a:t>How we validated and cleaned our Data.</a:t>
            </a:r>
          </a:p>
          <a:p>
            <a:r>
              <a:rPr lang="en-US" dirty="0"/>
              <a:t>How the most important features were selected.</a:t>
            </a:r>
          </a:p>
          <a:p>
            <a:r>
              <a:rPr lang="en-US" dirty="0"/>
              <a:t>How the model was created.</a:t>
            </a:r>
          </a:p>
          <a:p>
            <a:r>
              <a:rPr lang="en-US" dirty="0"/>
              <a:t>How the parameters of our model looked.</a:t>
            </a:r>
          </a:p>
          <a:p>
            <a:r>
              <a:rPr lang="en-US" dirty="0"/>
              <a:t>What challenges arose?</a:t>
            </a:r>
          </a:p>
          <a:p>
            <a:r>
              <a:rPr lang="en-US" dirty="0"/>
              <a:t>What did our final model look like?</a:t>
            </a:r>
          </a:p>
          <a:p>
            <a:r>
              <a:rPr lang="en-US" dirty="0"/>
              <a:t>How did the model compare to the actual data?</a:t>
            </a:r>
          </a:p>
          <a:p>
            <a:r>
              <a:rPr lang="en-US" dirty="0"/>
              <a:t>What can we conclude?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38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attributes of a home, can we predict the fair market value of the residence?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The information came from the Census bureau directly.</a:t>
            </a:r>
          </a:p>
          <a:p>
            <a:r>
              <a:rPr lang="en-US" dirty="0"/>
              <a:t>While data is available for all 50 states, the District of Columbia, and Puerto Rico, this model is focused on the Florida portion.</a:t>
            </a:r>
          </a:p>
          <a:p>
            <a:r>
              <a:rPr lang="en-US" dirty="0"/>
              <a:t>The 2018 data is utilized. While we can adjust for inflation and incorporate multiple year’s worth of data in the analysis, only the most recent data will be used.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7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2018 American Community Survey by the US Census Bureau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0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DATA CLEANING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3 categories of variables were identified for the purposes of missing numbers: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0 As Valid Value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['BDSP', 'HUGCL', 'NPP', 'NR', 'NRC', 'PARTNER', 'PSF', 'R18', 'R60', 'R65', 'SRNT', 'SSMC', 'SVAL’]</a:t>
            </a:r>
          </a:p>
          <a:p>
            <a:pPr>
              <a:lnSpc>
                <a:spcPct val="110000"/>
              </a:lnSpc>
            </a:pPr>
            <a:r>
              <a:rPr lang="en-US" dirty="0"/>
              <a:t>-1 was used for missing values since 0 was a valid response.</a:t>
            </a:r>
          </a:p>
          <a:p>
            <a:pPr>
              <a:lnSpc>
                <a:spcPct val="110000"/>
              </a:lnSpc>
            </a:pPr>
            <a:r>
              <a:rPr lang="en-US" dirty="0"/>
              <a:t>These columns were categorical variables coded as numbers and so the mean would not make sense.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Mean Appropriate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'FINCP', 'OCPIP', 'SMOCP’]</a:t>
            </a:r>
          </a:p>
          <a:p>
            <a:pPr>
              <a:lnSpc>
                <a:spcPct val="100000"/>
              </a:lnSpc>
            </a:pPr>
            <a:r>
              <a:rPr lang="en-US" dirty="0"/>
              <a:t>Since these were actual values (such as monthly rent, average electricity, etc.) and 0 would not be appropriate, the mean was used for these.</a:t>
            </a:r>
          </a:p>
          <a:p>
            <a:pPr>
              <a:lnSpc>
                <a:spcPct val="100000"/>
              </a:lnSpc>
            </a:pPr>
            <a:r>
              <a:rPr lang="en-US" dirty="0"/>
              <a:t>By using the mean, we would avoid creating outliers that would impact the analysis.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6E08FE-5F25-497D-A564-598DA175C47C}"/>
              </a:ext>
            </a:extLst>
          </p:cNvPr>
          <p:cNvSpPr txBox="1">
            <a:spLocks/>
          </p:cNvSpPr>
          <p:nvPr/>
        </p:nvSpPr>
        <p:spPr bwMode="grayWhite">
          <a:xfrm>
            <a:off x="3700576" y="5370375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Others</a:t>
            </a:r>
            <a:endParaRPr lang="ru-R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1704375-9EB2-4086-8E84-C19950B55D14}"/>
              </a:ext>
            </a:extLst>
          </p:cNvPr>
          <p:cNvSpPr txBox="1">
            <a:spLocks/>
          </p:cNvSpPr>
          <p:nvPr/>
        </p:nvSpPr>
        <p:spPr bwMode="grayWhite">
          <a:xfrm>
            <a:off x="3700577" y="5940745"/>
            <a:ext cx="4365625" cy="2333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 was an appropriate value for missing values and so it was used.</a:t>
            </a:r>
          </a:p>
        </p:txBody>
      </p:sp>
    </p:spTree>
    <p:extLst>
      <p:ext uri="{BB962C8B-B14F-4D97-AF65-F5344CB8AC3E}">
        <p14:creationId xmlns:p14="http://schemas.microsoft.com/office/powerpoint/2010/main" val="238002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673290" y="1239309"/>
            <a:ext cx="2825496" cy="1524185"/>
          </a:xfrm>
        </p:spPr>
        <p:txBody>
          <a:bodyPr>
            <a:normAutofit/>
          </a:bodyPr>
          <a:lstStyle/>
          <a:p>
            <a:r>
              <a:rPr lang="en-US" dirty="0"/>
              <a:t>INITIAL GRAPHS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Gross Rent had a large spike at 0, while Property Value was positively skewed.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4BDA7-E0F0-41E3-ADCC-0417059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27" y="83436"/>
            <a:ext cx="5308543" cy="327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CC9BE2-89D3-4A3C-8A49-BC9CDC94CC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1563" y="3429000"/>
            <a:ext cx="5313320" cy="32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673290" y="1239309"/>
            <a:ext cx="2825496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POST CLEANUP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After the changes, the data was much more normally distributed.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4BDA7-E0F0-41E3-ADCC-0417059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99527" y="83436"/>
            <a:ext cx="5308542" cy="327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CC9BE2-89D3-4A3C-8A49-BC9CDC94CC4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693952" y="3429000"/>
            <a:ext cx="5308542" cy="32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04BDA7-E0F0-41E3-ADCC-0417059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99528" y="493048"/>
            <a:ext cx="4762254" cy="29359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338667" y="1239309"/>
            <a:ext cx="3160119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3198228"/>
            <a:ext cx="2825496" cy="31667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Varimp</a:t>
            </a:r>
            <a:r>
              <a:rPr lang="en-US" dirty="0">
                <a:solidFill>
                  <a:srgbClr val="FFCD00"/>
                </a:solidFill>
              </a:rPr>
              <a:t> was </a:t>
            </a:r>
            <a:r>
              <a:rPr lang="en-US" dirty="0"/>
              <a:t>used to classify the important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the ones most important to determining the value will be used in the model.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C9BE2-89D3-4A3C-8A49-BC9CDC94CC4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727819" y="3796671"/>
            <a:ext cx="4762254" cy="2935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F8644-B331-4F1A-AF8D-259305C2B793}"/>
              </a:ext>
            </a:extLst>
          </p:cNvPr>
          <p:cNvSpPr txBox="1"/>
          <p:nvPr/>
        </p:nvSpPr>
        <p:spPr>
          <a:xfrm>
            <a:off x="6855948" y="3427339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Property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F999-185E-4544-BFB0-DB2B6478AF5B}"/>
              </a:ext>
            </a:extLst>
          </p:cNvPr>
          <p:cNvSpPr txBox="1"/>
          <p:nvPr/>
        </p:nvSpPr>
        <p:spPr>
          <a:xfrm>
            <a:off x="5203038" y="12371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Monthly Rent</a:t>
            </a:r>
          </a:p>
        </p:txBody>
      </p:sp>
    </p:spTree>
    <p:extLst>
      <p:ext uri="{BB962C8B-B14F-4D97-AF65-F5344CB8AC3E}">
        <p14:creationId xmlns:p14="http://schemas.microsoft.com/office/powerpoint/2010/main" val="107121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04BDA7-E0F0-41E3-ADCC-0417059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99528" y="493048"/>
            <a:ext cx="4762253" cy="29359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338667" y="1239309"/>
            <a:ext cx="3160119" cy="152418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FIXED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3198228"/>
            <a:ext cx="2825496" cy="316672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variables had no effect or were the dependent variable under a different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are the previous charts, but only showing the columns deemed most important.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C9BE2-89D3-4A3C-8A49-BC9CDC94CC4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727819" y="3796671"/>
            <a:ext cx="4762253" cy="2935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F8644-B331-4F1A-AF8D-259305C2B793}"/>
              </a:ext>
            </a:extLst>
          </p:cNvPr>
          <p:cNvSpPr txBox="1"/>
          <p:nvPr/>
        </p:nvSpPr>
        <p:spPr>
          <a:xfrm>
            <a:off x="6855948" y="3427339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Property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F999-185E-4544-BFB0-DB2B6478AF5B}"/>
              </a:ext>
            </a:extLst>
          </p:cNvPr>
          <p:cNvSpPr txBox="1"/>
          <p:nvPr/>
        </p:nvSpPr>
        <p:spPr>
          <a:xfrm>
            <a:off x="5203038" y="12371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Monthly Rent</a:t>
            </a:r>
          </a:p>
        </p:txBody>
      </p:sp>
    </p:spTree>
    <p:extLst>
      <p:ext uri="{BB962C8B-B14F-4D97-AF65-F5344CB8AC3E}">
        <p14:creationId xmlns:p14="http://schemas.microsoft.com/office/powerpoint/2010/main" val="22638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791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Console</vt:lpstr>
      <vt:lpstr>Lucida Grande</vt:lpstr>
      <vt:lpstr>Verdana</vt:lpstr>
      <vt:lpstr>Wingdings</vt:lpstr>
      <vt:lpstr>Office Theme</vt:lpstr>
      <vt:lpstr>FLORIDA HOUSING PROJECT</vt:lpstr>
      <vt:lpstr>INTRODUCTION</vt:lpstr>
      <vt:lpstr>PROBLEM</vt:lpstr>
      <vt:lpstr>DATA SOURCE</vt:lpstr>
      <vt:lpstr>DATA CLEANING</vt:lpstr>
      <vt:lpstr>INITIAL GRAPHS</vt:lpstr>
      <vt:lpstr>POST CLEANUP</vt:lpstr>
      <vt:lpstr>FEATURE SELECTION</vt:lpstr>
      <vt:lpstr>FEATURE SELECTION FIXED</vt:lpstr>
      <vt:lpstr>MODEL CREATION</vt:lpstr>
      <vt:lpstr>MODEL COEFFICIENTS</vt:lpstr>
      <vt:lpstr>CHALLENGES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2020-05-09T23:19:55Z</dcterms:created>
  <dcterms:modified xsi:type="dcterms:W3CDTF">2020-05-10T16:37:53Z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