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24" r:id="rId5"/>
    <p:sldId id="302" r:id="rId6"/>
    <p:sldId id="315" r:id="rId7"/>
    <p:sldId id="311" r:id="rId8"/>
    <p:sldId id="327" r:id="rId9"/>
    <p:sldId id="310" r:id="rId10"/>
    <p:sldId id="294" r:id="rId11"/>
    <p:sldId id="328" r:id="rId12"/>
    <p:sldId id="329" r:id="rId13"/>
    <p:sldId id="313" r:id="rId14"/>
    <p:sldId id="33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33" autoAdjust="0"/>
  </p:normalViewPr>
  <p:slideViewPr>
    <p:cSldViewPr snapToGrid="0">
      <p:cViewPr varScale="1">
        <p:scale>
          <a:sx n="66" d="100"/>
          <a:sy n="66" d="100"/>
        </p:scale>
        <p:origin x="900" y="7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p:scale>
          <a:sx n="100" d="100"/>
          <a:sy n="100" d="100"/>
        </p:scale>
        <p:origin x="1890" y="-151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12/28/2020</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12/28/2020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My name is Kyle Morris and welcome to the first project of my DSC 680 Applied Data Science Capstone Presentation.</a:t>
            </a:r>
          </a:p>
          <a:p>
            <a:endParaRPr lang="en-US" dirty="0"/>
          </a:p>
          <a:p>
            <a:r>
              <a:rPr lang="en-US" dirty="0"/>
              <a:t>Today’s project is a timely one. Harnessing the power of sentiment analysis, we are going to look at data collected during the past election season and how the tides of public opinion shifted over time. This will be a working example of analysis that can be run in near real-time, and adjusted as more data is collected.</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Overall, we are pleased with what we accomplished. We set out to do sentiment analysis on a recent world event, and I think we nailed it. We were pleased to see the peaks and valleys that we suspected we could find, and it  was great to be able to correlate these moments with actual events in the outside world.</a:t>
            </a:r>
          </a:p>
          <a:p>
            <a:r>
              <a:rPr lang="en-US" dirty="0"/>
              <a:t>	The best part is how easy this would be to adapt to other events: you could set up searches to run, enter a time period, and collect the data, then run this very same analysis on it. It’s very flexible!</a:t>
            </a:r>
          </a:p>
          <a:p>
            <a:r>
              <a:rPr lang="en-US" dirty="0"/>
              <a:t>	Thank you so much for your time, and I hope this analysis was useful to you.</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10</a:t>
            </a:fld>
            <a:endParaRPr lang="en-US" noProof="0" dirty="0"/>
          </a:p>
        </p:txBody>
      </p:sp>
    </p:spTree>
    <p:extLst>
      <p:ext uri="{BB962C8B-B14F-4D97-AF65-F5344CB8AC3E}">
        <p14:creationId xmlns:p14="http://schemas.microsoft.com/office/powerpoint/2010/main" val="3440756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data was imported into a Pandas </a:t>
            </a:r>
            <a:r>
              <a:rPr lang="en-US" dirty="0" err="1"/>
              <a:t>dataframe</a:t>
            </a:r>
            <a:r>
              <a:rPr lang="en-US" dirty="0"/>
              <a:t> from the Comma-Separated Values format it originally came in. Of the 1.748 million rows of data, roughly 20-30 were incomplete and removed from the dataset. This represented such a small portion of our dataset we were confident it wouldn’t affect our results much. The tweets were then cleaned of any special characters so as to limit our analysis to only the words used.</a:t>
            </a:r>
          </a:p>
          <a:p>
            <a:r>
              <a:rPr lang="en-US" dirty="0"/>
              <a:t>	We used a library called </a:t>
            </a:r>
            <a:r>
              <a:rPr lang="en-US" dirty="0" err="1"/>
              <a:t>TextBlob</a:t>
            </a:r>
            <a:r>
              <a:rPr lang="en-US" dirty="0"/>
              <a:t> which adds some functionality to the Natural Language </a:t>
            </a:r>
            <a:r>
              <a:rPr lang="en-US" dirty="0" err="1"/>
              <a:t>ToolKit</a:t>
            </a:r>
            <a:r>
              <a:rPr lang="en-US" dirty="0"/>
              <a:t>. Essentially, we can give our </a:t>
            </a:r>
            <a:r>
              <a:rPr lang="en-US" dirty="0" err="1"/>
              <a:t>TextBlob</a:t>
            </a:r>
            <a:r>
              <a:rPr lang="en-US" dirty="0"/>
              <a:t> a string and it calculates the sentiment, or overall feel of the message. This sentiment is ranked from negative one to positive one, with extreme values representing a larger magnitude. Not only did we save this score for each tweet, but we also classified positive values, negative values, and when the score was 0, a neutral tweet.</a:t>
            </a:r>
          </a:p>
          <a:p>
            <a:r>
              <a:rPr lang="en-US" dirty="0"/>
              <a:t>	Once our data had been processed, we imported the data into Tableau and created a few visualizations. We’ll check it out in a moment, but our graphs clearly show spikes in our sentiment analysis. We then correlated those spikes with real world election coverage to connect the dots.</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11</a:t>
            </a:fld>
            <a:endParaRPr lang="en-US" noProof="0" dirty="0"/>
          </a:p>
        </p:txBody>
      </p:sp>
    </p:spTree>
    <p:extLst>
      <p:ext uri="{BB962C8B-B14F-4D97-AF65-F5344CB8AC3E}">
        <p14:creationId xmlns:p14="http://schemas.microsoft.com/office/powerpoint/2010/main" val="2499062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what we are going to cover in our presentation today. We’re going to talk about some of the business uses of sentiment analysis and how it can be useful in our daily lives. We’re going to talk a little bit about the data we collected, and then we’re going to talk about the methodology we used to compile our results.</a:t>
            </a:r>
          </a:p>
          <a:p>
            <a:r>
              <a:rPr lang="en-US" dirty="0"/>
              <a:t>Then we’re going to look at said results, and see what kind of conclusions we can come to regarding the timing of certain waves of sentiment. Finally we’re going to wrap things up, and there will be a brief Q&amp;A session. Without any further ado, let’s begin.</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Sentiment analysis allows us to feed a text string into our model and, based on the word choice use, assign a positive or negative polarity or sentiment to the message. We will get into the specifics of how that was done later, but for now, other than our election tweet coverage what use can we get out of sentiment analysis like this?</a:t>
            </a:r>
          </a:p>
          <a:p>
            <a:r>
              <a:rPr lang="en-US" dirty="0"/>
              <a:t>In short, what are events that the public tends to live-tweet their reactions to? Imagine a keynote presentation, kicking off a conference, where users are live tweeting their reactions to each announcement and being able to quantify that. What if your new advertising campaign is kicking off during the “Big Game” and you can show what people were saying about the product beforehand, and how much it spiked once the new ad aired?</a:t>
            </a:r>
          </a:p>
          <a:p>
            <a:r>
              <a:rPr lang="en-US" dirty="0"/>
              <a:t>For new product launches, you could source data from those early adopters. See what they’re saying, what the positive notes they are highlighting and use that to target subsequent messaging. Or, as in the project we worked on, you could gauge public response to momentous events in an attempt to put one’s finger on the pulse of public opinion.</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3303318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data consists of Tweets, associated metadata, and timestamps from the period of October 15</a:t>
            </a:r>
            <a:r>
              <a:rPr lang="en-US" baseline="30000" dirty="0"/>
              <a:t>th</a:t>
            </a:r>
            <a:r>
              <a:rPr lang="en-US" dirty="0"/>
              <a:t>, 2020 to November 8</a:t>
            </a:r>
            <a:r>
              <a:rPr lang="en-US" baseline="30000" dirty="0"/>
              <a:t>th</a:t>
            </a:r>
            <a:r>
              <a:rPr lang="en-US" dirty="0"/>
              <a:t>, 2020. This covers the final run up to the election and some of the post-election time period. It was collected using the </a:t>
            </a:r>
            <a:r>
              <a:rPr lang="en-US" dirty="0" err="1"/>
              <a:t>statuses_lookup</a:t>
            </a:r>
            <a:r>
              <a:rPr lang="en-US" dirty="0"/>
              <a:t> and </a:t>
            </a:r>
            <a:r>
              <a:rPr lang="en-US" dirty="0" err="1"/>
              <a:t>snsscrape</a:t>
            </a:r>
            <a:r>
              <a:rPr lang="en-US" dirty="0"/>
              <a:t> functions from the Twitter API. We have two separate datasets, one for tweets that involved Donald Trump and consisted of tweets containing either the #DonaldTrump and #Trump hashtags, and a Biden set consisting of #Biden and #JoeBiden. They were collected by a user on Kaggle, who added to the set as the election stretched out before finally cutting it off on November 8</a:t>
            </a:r>
            <a:r>
              <a:rPr lang="en-US" baseline="30000" dirty="0"/>
              <a:t>th</a:t>
            </a:r>
            <a:r>
              <a:rPr lang="en-US" dirty="0"/>
              <a:t>. He said he was inspired by a similar project run regarding an Australian election. </a:t>
            </a:r>
          </a:p>
          <a:p>
            <a:r>
              <a:rPr lang="en-US" dirty="0"/>
              <a:t>	When we looked at the dataset, it seemed that the data did not have much cleaning done and was in a very raw form. We’ll take a look at some of the fields next, but it seems that many of the fields were direct text dumps from when the Tweet was collected.</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dirty="0"/>
          </a:p>
        </p:txBody>
      </p:sp>
    </p:spTree>
    <p:extLst>
      <p:ext uri="{BB962C8B-B14F-4D97-AF65-F5344CB8AC3E}">
        <p14:creationId xmlns:p14="http://schemas.microsoft.com/office/powerpoint/2010/main" val="105640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raw data consists of 1,748,235 rows of data with approximately 55.5% of those rows containing the Trump hashtags, and the remainder containing the Biden hashtags. There are 21 possible columns, however not every column has data. Some of them pull information from the location listed on the Twitter user’s bio, but with no location (or a fictional location), some of those fields were blank.</a:t>
            </a:r>
          </a:p>
          <a:p>
            <a:r>
              <a:rPr lang="en-US" dirty="0"/>
              <a:t>	Of these columns, there were 4 that we were really focused on. 2 of them were from the original dataset or slightly modified versions, and 2 of them were columns that we generated using our methods. </a:t>
            </a:r>
            <a:r>
              <a:rPr lang="en-US" dirty="0" err="1"/>
              <a:t>Created_at</a:t>
            </a:r>
            <a:r>
              <a:rPr lang="en-US" dirty="0"/>
              <a:t> was the first one, which consisted of the timestamp for the tweet. </a:t>
            </a:r>
            <a:r>
              <a:rPr lang="en-US" dirty="0" err="1"/>
              <a:t>Cleanedtweet</a:t>
            </a:r>
            <a:r>
              <a:rPr lang="en-US" dirty="0"/>
              <a:t> was the text of the original tweet with any special characters removed. We’ll cover a little bit more of the process later in the presentation, but we were able to feed this </a:t>
            </a:r>
            <a:r>
              <a:rPr lang="en-US" dirty="0" err="1"/>
              <a:t>cleanedtweet</a:t>
            </a:r>
            <a:r>
              <a:rPr lang="en-US" dirty="0"/>
              <a:t> column through our sentiment analysis in order to assign each tweet a particular score between -1 and +1, which became our score column. Finally, we created a sentiment column based on the score. Any negative score was classified as a negative tweet, any positive score (with the exception of 0) was classified as a positive tweet, and a score of 0 resulted in a neutral tweet. </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880932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data was imported into a Pandas </a:t>
            </a:r>
            <a:r>
              <a:rPr lang="en-US" dirty="0" err="1"/>
              <a:t>dataframe</a:t>
            </a:r>
            <a:r>
              <a:rPr lang="en-US" dirty="0"/>
              <a:t> from the Comma-Separated Values format it originally came in. Of the 1.748 million rows of data, roughly 20-30 were incomplete and removed from the dataset. This represented such a small portion of our dataset we were confident it wouldn’t affect our results much. The tweets were then cleaned of any special characters so as to limit our analysis to only the words used.</a:t>
            </a:r>
          </a:p>
          <a:p>
            <a:r>
              <a:rPr lang="en-US" dirty="0"/>
              <a:t>	We used a library called </a:t>
            </a:r>
            <a:r>
              <a:rPr lang="en-US" dirty="0" err="1"/>
              <a:t>TextBlob</a:t>
            </a:r>
            <a:r>
              <a:rPr lang="en-US" dirty="0"/>
              <a:t> which adds some functionality to the Natural Language </a:t>
            </a:r>
            <a:r>
              <a:rPr lang="en-US" dirty="0" err="1"/>
              <a:t>ToolKit</a:t>
            </a:r>
            <a:r>
              <a:rPr lang="en-US" dirty="0"/>
              <a:t>. Essentially, we can give our </a:t>
            </a:r>
            <a:r>
              <a:rPr lang="en-US" dirty="0" err="1"/>
              <a:t>TextBlob</a:t>
            </a:r>
            <a:r>
              <a:rPr lang="en-US" dirty="0"/>
              <a:t> a string and it calculates the sentiment, or overall feel of the message. This sentiment is ranked from negative one to positive one, with extreme values representing a larger magnitude. Not only did we save this score for each tweet, but we also classified positive values, negative values, and when the score was 0, a neutral tweet.</a:t>
            </a:r>
          </a:p>
          <a:p>
            <a:r>
              <a:rPr lang="en-US" dirty="0"/>
              <a:t>	Once our data had been processed, we imported the data into Tableau and created a few visualizations. We’ll check it out in a moment, but our graphs clearly show spikes in our sentiment analysis. We then correlated those spikes with real world election coverage to connect the dots.</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4229909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Trump side, there are 3 peaks and one valley. We identified the following peaks and the driving event:</a:t>
            </a:r>
          </a:p>
          <a:p>
            <a:r>
              <a:rPr lang="en-US" dirty="0"/>
              <a:t>October 23</a:t>
            </a:r>
            <a:r>
              <a:rPr lang="en-US" baseline="30000" dirty="0"/>
              <a:t>rd</a:t>
            </a:r>
            <a:r>
              <a:rPr lang="en-US" dirty="0"/>
              <a:t>, 2AM – Score 387 – Final Presidential Debate.</a:t>
            </a:r>
          </a:p>
          <a:p>
            <a:r>
              <a:rPr lang="en-US" dirty="0"/>
              <a:t>November 4</a:t>
            </a:r>
            <a:r>
              <a:rPr lang="en-US" baseline="30000" dirty="0"/>
              <a:t>th</a:t>
            </a:r>
            <a:r>
              <a:rPr lang="en-US" dirty="0"/>
              <a:t>, between 2AM and 7AM – Score 418-421 – President Trump addresses the nation.</a:t>
            </a:r>
          </a:p>
          <a:p>
            <a:r>
              <a:rPr lang="en-US" dirty="0"/>
              <a:t>November 7</a:t>
            </a:r>
            <a:r>
              <a:rPr lang="en-US" baseline="30000" dirty="0"/>
              <a:t>th</a:t>
            </a:r>
            <a:r>
              <a:rPr lang="en-US" dirty="0"/>
              <a:t> – 5PM – Score 834.3 – Four Seasons Total Landscaping press conference, race officially called for Joe Biden.</a:t>
            </a:r>
          </a:p>
          <a:p>
            <a:r>
              <a:rPr lang="en-US" dirty="0"/>
              <a:t>And our valley:</a:t>
            </a:r>
          </a:p>
          <a:p>
            <a:r>
              <a:rPr lang="en-US" dirty="0"/>
              <a:t>November 6</a:t>
            </a:r>
            <a:r>
              <a:rPr lang="en-US" baseline="30000" dirty="0"/>
              <a:t>th</a:t>
            </a:r>
            <a:r>
              <a:rPr lang="en-US" dirty="0"/>
              <a:t> – Midnight – Score -71.8 – Trump Press conference.</a:t>
            </a:r>
          </a:p>
          <a:p>
            <a:r>
              <a:rPr lang="en-US" dirty="0"/>
              <a:t>As you can see, while the sentiment ebbs and flows each hour there were certainly spikes that we could correlate with events in the real world. Let’s take a look at the Biden chart next.</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7</a:t>
            </a:fld>
            <a:endParaRPr lang="en-US" noProof="0" dirty="0"/>
          </a:p>
        </p:txBody>
      </p:sp>
    </p:spTree>
    <p:extLst>
      <p:ext uri="{BB962C8B-B14F-4D97-AF65-F5344CB8AC3E}">
        <p14:creationId xmlns:p14="http://schemas.microsoft.com/office/powerpoint/2010/main" val="4004677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thing to notice is that the peaks for Biden are significantly larger than the Trump peaks, and he had no valleys at all. We see 6 peaks for Biden.</a:t>
            </a:r>
          </a:p>
          <a:p>
            <a:r>
              <a:rPr lang="en-US" dirty="0"/>
              <a:t>October 16</a:t>
            </a:r>
            <a:r>
              <a:rPr lang="en-US" baseline="30000" dirty="0"/>
              <a:t>th</a:t>
            </a:r>
            <a:r>
              <a:rPr lang="en-US" dirty="0"/>
              <a:t> – 1AM – 271 – Biden Town Hall in lieu of 2</a:t>
            </a:r>
            <a:r>
              <a:rPr lang="en-US" baseline="30000" dirty="0"/>
              <a:t>nd</a:t>
            </a:r>
            <a:r>
              <a:rPr lang="en-US" dirty="0"/>
              <a:t> presidential debate.</a:t>
            </a:r>
          </a:p>
          <a:p>
            <a:r>
              <a:rPr lang="en-US" dirty="0"/>
              <a:t>October 23</a:t>
            </a:r>
            <a:r>
              <a:rPr lang="en-US" baseline="30000" dirty="0"/>
              <a:t>rd</a:t>
            </a:r>
            <a:r>
              <a:rPr lang="en-US" dirty="0"/>
              <a:t> – 2AM – 559 – Same spike as Trump for the Presidential Debate.</a:t>
            </a:r>
          </a:p>
          <a:p>
            <a:r>
              <a:rPr lang="en-US" dirty="0"/>
              <a:t>November 4</a:t>
            </a:r>
            <a:r>
              <a:rPr lang="en-US" baseline="30000" dirty="0"/>
              <a:t>th</a:t>
            </a:r>
            <a:r>
              <a:rPr lang="en-US" dirty="0"/>
              <a:t> – 5AM – 506 – Post election morning when more states began leaning Biden.</a:t>
            </a:r>
          </a:p>
          <a:p>
            <a:r>
              <a:rPr lang="en-US" dirty="0"/>
              <a:t>November 4</a:t>
            </a:r>
            <a:r>
              <a:rPr lang="en-US" baseline="30000" dirty="0"/>
              <a:t>th</a:t>
            </a:r>
            <a:r>
              <a:rPr lang="en-US" dirty="0"/>
              <a:t> – 9PM – 576 – Biden clinches 264 electoral votes.</a:t>
            </a:r>
          </a:p>
          <a:p>
            <a:r>
              <a:rPr lang="en-US" dirty="0"/>
              <a:t>November 8</a:t>
            </a:r>
            <a:r>
              <a:rPr lang="en-US" baseline="30000" dirty="0"/>
              <a:t>th</a:t>
            </a:r>
            <a:r>
              <a:rPr lang="en-US" dirty="0"/>
              <a:t> – 1AM – 1202 = Biden addresses the nation as President-Elect</a:t>
            </a:r>
          </a:p>
          <a:p>
            <a:r>
              <a:rPr lang="en-US" dirty="0"/>
              <a:t>November 7</a:t>
            </a:r>
            <a:r>
              <a:rPr lang="en-US" baseline="30000" dirty="0"/>
              <a:t>th</a:t>
            </a:r>
            <a:r>
              <a:rPr lang="en-US" dirty="0"/>
              <a:t> – 5PM – 3512 – Biden reaches 270 electoral votes and clinches the election win.</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dirty="0"/>
          </a:p>
        </p:txBody>
      </p:sp>
    </p:spTree>
    <p:extLst>
      <p:ext uri="{BB962C8B-B14F-4D97-AF65-F5344CB8AC3E}">
        <p14:creationId xmlns:p14="http://schemas.microsoft.com/office/powerpoint/2010/main" val="3522974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looked what happens when you combine the scores for all tweets related to the Biden and Trump hashtags. As you can see, a little more positive here with no real negative peaks but it seems to hit all of the same benchmarks that the individual charts do.</a:t>
            </a:r>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dirty="0"/>
          </a:p>
        </p:txBody>
      </p:sp>
    </p:spTree>
    <p:extLst>
      <p:ext uri="{BB962C8B-B14F-4D97-AF65-F5344CB8AC3E}">
        <p14:creationId xmlns:p14="http://schemas.microsoft.com/office/powerpoint/2010/main" val="756281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 name="Title 2">
            <a:extLst>
              <a:ext uri="{FF2B5EF4-FFF2-40B4-BE49-F238E27FC236}">
                <a16:creationId xmlns:a16="http://schemas.microsoft.com/office/drawing/2014/main" id="{5C9284F2-3CF1-4B77-8E1A-C7F0562817E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12/28/2020</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Sentiment Analysis	</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sldNum="0"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p:txBody>
          <a:bodyPr/>
          <a:lstStyle/>
          <a:p>
            <a:r>
              <a:rPr lang="en-US" sz="4000" dirty="0"/>
              <a:t>2020 US Election Twitter Analysis</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p:txBody>
          <a:bodyPr/>
          <a:lstStyle/>
          <a:p>
            <a:pPr algn="just"/>
            <a:r>
              <a:rPr lang="en-US" sz="2000" dirty="0"/>
              <a:t>DSC 680 Applied Data Science</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r>
              <a:rPr lang="en-US" dirty="0"/>
              <a:t>December 26, 2020</a:t>
            </a:r>
          </a:p>
          <a:p>
            <a:r>
              <a:rPr lang="en-US" dirty="0"/>
              <a:t>Kyle Morris</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mc:AlternateContent xmlns:mc="http://schemas.openxmlformats.org/markup-compatibility/2006">
    <mc:Choice xmlns:p14="http://schemas.microsoft.com/office/powerpoint/2010/main" Requires="p14">
      <p:transition spd="slow" p14:dur="2000" advClick="0" advTm="41000"/>
    </mc:Choice>
    <mc:Fallback>
      <p:transition spd="slow" advClick="0" advTm="4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a:xfrm>
            <a:off x="0" y="729112"/>
            <a:ext cx="4275138" cy="830997"/>
          </a:xfrm>
        </p:spPr>
        <p:txBody>
          <a:bodyPr/>
          <a:lstStyle/>
          <a:p>
            <a:r>
              <a:rPr lang="en-US" dirty="0"/>
              <a:t>Conclusion</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Proof of concept</a:t>
            </a:r>
            <a:br>
              <a:rPr lang="en-US" dirty="0"/>
            </a:br>
            <a:r>
              <a:rPr lang="en-US" dirty="0"/>
              <a:t> </a:t>
            </a:r>
          </a:p>
          <a:p>
            <a:pPr marL="342900" indent="-342900">
              <a:buFont typeface="Arial" panose="020B0604020202020204" pitchFamily="34" charset="0"/>
              <a:buChar char="•"/>
            </a:pPr>
            <a:r>
              <a:rPr lang="en-US" dirty="0"/>
              <a:t>Distinct peaks</a:t>
            </a:r>
            <a:br>
              <a:rPr lang="en-US" dirty="0"/>
            </a:br>
            <a:endParaRPr lang="en-US" dirty="0"/>
          </a:p>
          <a:p>
            <a:pPr marL="342900" indent="-342900">
              <a:buFont typeface="Arial" panose="020B0604020202020204" pitchFamily="34" charset="0"/>
              <a:buChar char="•"/>
            </a:pPr>
            <a:r>
              <a:rPr lang="en-US" dirty="0" err="1"/>
              <a:t>TextBlob</a:t>
            </a:r>
            <a:r>
              <a:rPr lang="en-US" dirty="0"/>
              <a:t> Sentiment Analysis</a:t>
            </a:r>
            <a:br>
              <a:rPr lang="en-US" dirty="0"/>
            </a:br>
            <a:endParaRPr lang="en-US" dirty="0"/>
          </a:p>
          <a:p>
            <a:pPr marL="342900" indent="-342900">
              <a:buFont typeface="Arial" panose="020B0604020202020204" pitchFamily="34" charset="0"/>
              <a:buChar char="•"/>
            </a:pPr>
            <a:r>
              <a:rPr lang="en-US" dirty="0"/>
              <a:t>Adaptability</a:t>
            </a:r>
          </a:p>
        </p:txBody>
      </p:sp>
      <p:sp>
        <p:nvSpPr>
          <p:cNvPr id="4" name="Text Placeholder 3">
            <a:extLst>
              <a:ext uri="{FF2B5EF4-FFF2-40B4-BE49-F238E27FC236}">
                <a16:creationId xmlns:a16="http://schemas.microsoft.com/office/drawing/2014/main" id="{E1A59C11-3050-4901-B63B-0164B191B9E5}"/>
              </a:ext>
            </a:extLst>
          </p:cNvPr>
          <p:cNvSpPr>
            <a:spLocks noGrp="1"/>
          </p:cNvSpPr>
          <p:nvPr>
            <p:ph type="body" sz="quarter" idx="11"/>
          </p:nvPr>
        </p:nvSpPr>
        <p:spPr/>
        <p:txBody>
          <a:bodyPr/>
          <a:lstStyle/>
          <a:p>
            <a:r>
              <a:rPr lang="en-US" dirty="0"/>
              <a:t>Kyle</a:t>
            </a:r>
          </a:p>
          <a:p>
            <a:r>
              <a:rPr lang="en-US" dirty="0"/>
              <a:t>kymorris@my365.Bellevue.edu</a:t>
            </a:r>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3"/>
          <a:srcRect l="17082" r="17082"/>
          <a:stretch/>
        </p:blipFill>
        <p:spPr>
          <a:xfrm>
            <a:off x="5888038" y="533400"/>
            <a:ext cx="5541962" cy="5611813"/>
          </a:xfrm>
        </p:spPr>
      </p:pic>
    </p:spTree>
    <p:extLst>
      <p:ext uri="{BB962C8B-B14F-4D97-AF65-F5344CB8AC3E}">
        <p14:creationId xmlns:p14="http://schemas.microsoft.com/office/powerpoint/2010/main" val="715534863"/>
      </p:ext>
    </p:extLst>
  </p:cSld>
  <p:clrMapOvr>
    <a:masterClrMapping/>
  </p:clrMapOvr>
  <mc:AlternateContent xmlns:mc="http://schemas.openxmlformats.org/markup-compatibility/2006">
    <mc:Choice xmlns:p14="http://schemas.microsoft.com/office/powerpoint/2010/main" Requires="p14">
      <p:transition spd="slow" p14:dur="2000" advClick="0" advTm="40000"/>
    </mc:Choice>
    <mc:Fallback>
      <p:transition spd="slow" advClick="0" advTm="4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Q&amp;A</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3"/>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p:txBody>
          <a:bodyPr/>
          <a:lstStyle/>
          <a:p>
            <a:r>
              <a:rPr lang="en-US" dirty="0"/>
              <a:t>Questions</a:t>
            </a:r>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400" y="2673521"/>
            <a:ext cx="5080000" cy="3785335"/>
          </a:xfrm>
        </p:spPr>
        <p:txBody>
          <a:bodyPr/>
          <a:lstStyle/>
          <a:p>
            <a:pPr algn="l"/>
            <a:r>
              <a:rPr lang="en-US" sz="1800" b="0" i="0" u="none" strike="noStrike" baseline="0" dirty="0">
                <a:latin typeface="CIDFont+F1"/>
              </a:rPr>
              <a:t>You have shown that this analysis could be performed after the fact. Could this be done in real time as well?</a:t>
            </a:r>
            <a:br>
              <a:rPr lang="en-US" dirty="0"/>
            </a:br>
            <a:r>
              <a:rPr lang="en-US" dirty="0"/>
              <a:t> </a:t>
            </a:r>
          </a:p>
          <a:p>
            <a:r>
              <a:rPr lang="en-US" sz="1800" b="0" i="0" u="none" strike="noStrike" baseline="0" dirty="0">
                <a:latin typeface="CIDFont+F1"/>
              </a:rPr>
              <a:t>Why a </a:t>
            </a:r>
            <a:r>
              <a:rPr lang="en-US" sz="1800" b="0" i="0" u="none" strike="noStrike" baseline="0" dirty="0" err="1">
                <a:latin typeface="CIDFont+F1"/>
              </a:rPr>
              <a:t>TextBlob</a:t>
            </a:r>
            <a:r>
              <a:rPr lang="en-US" sz="1800" b="0" i="0" u="none" strike="noStrike" baseline="0" dirty="0">
                <a:latin typeface="CIDFont+F1"/>
              </a:rPr>
              <a:t>?</a:t>
            </a:r>
            <a:br>
              <a:rPr lang="en-US" dirty="0"/>
            </a:br>
            <a:endParaRPr lang="en-US" dirty="0"/>
          </a:p>
          <a:p>
            <a:r>
              <a:rPr lang="en-US" sz="1800" b="0" i="0" u="none" strike="noStrike" baseline="0" dirty="0">
                <a:latin typeface="CIDFont+F1"/>
              </a:rPr>
              <a:t>Why did you choose the election for the analysis?</a:t>
            </a:r>
            <a:br>
              <a:rPr lang="en-US" dirty="0"/>
            </a:br>
            <a:endParaRPr lang="en-US" dirty="0"/>
          </a:p>
          <a:p>
            <a:r>
              <a:rPr lang="en-US" sz="1800" b="0" i="0" u="none" strike="noStrike" baseline="0" dirty="0">
                <a:latin typeface="CIDFont+F1"/>
              </a:rPr>
              <a:t>Is there any analysis you would have liked to perform but were unable to?</a:t>
            </a:r>
          </a:p>
          <a:p>
            <a:endParaRPr lang="en-US" sz="1800" dirty="0">
              <a:latin typeface="CIDFont+F1"/>
            </a:endParaRPr>
          </a:p>
          <a:p>
            <a:r>
              <a:rPr lang="en-US" sz="1800" b="0" i="0" u="none" strike="noStrike" baseline="0" dirty="0">
                <a:latin typeface="CIDFont+F1"/>
              </a:rPr>
              <a:t>Why Twitter data specifically?</a:t>
            </a:r>
            <a:endParaRPr lang="en-US" dirty="0"/>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a:xfrm>
            <a:off x="6464300" y="2677066"/>
            <a:ext cx="5067300" cy="3781789"/>
          </a:xfrm>
        </p:spPr>
        <p:txBody>
          <a:bodyPr/>
          <a:lstStyle/>
          <a:p>
            <a:r>
              <a:rPr lang="en-US" sz="1800" b="0" i="0" u="none" strike="noStrike" baseline="0" dirty="0">
                <a:latin typeface="CIDFont+F1"/>
              </a:rPr>
              <a:t>Were the results what you expected? Did you anticipate the spikes?</a:t>
            </a:r>
            <a:br>
              <a:rPr lang="en-US" dirty="0"/>
            </a:br>
            <a:endParaRPr lang="en-US" dirty="0"/>
          </a:p>
          <a:p>
            <a:r>
              <a:rPr lang="en-US" sz="1800" b="0" i="0" u="none" strike="noStrike" baseline="0" dirty="0">
                <a:latin typeface="CIDFont+F1"/>
              </a:rPr>
              <a:t>What challenges were you able to overcome?</a:t>
            </a:r>
            <a:br>
              <a:rPr lang="en-US" dirty="0"/>
            </a:br>
            <a:endParaRPr lang="en-US" dirty="0"/>
          </a:p>
          <a:p>
            <a:r>
              <a:rPr lang="en-US" sz="1800" b="0" i="0" u="none" strike="noStrike" baseline="0" dirty="0">
                <a:latin typeface="CIDFont+F1"/>
              </a:rPr>
              <a:t>Why Tableau for visualizations and not say </a:t>
            </a:r>
            <a:r>
              <a:rPr lang="en-US" sz="1800" b="0" i="0" u="none" strike="noStrike" baseline="0" dirty="0" err="1">
                <a:latin typeface="CIDFont+F1"/>
              </a:rPr>
              <a:t>GGPlot</a:t>
            </a:r>
            <a:r>
              <a:rPr lang="en-US" sz="1800" b="0" i="0" u="none" strike="noStrike" baseline="0" dirty="0">
                <a:latin typeface="CIDFont+F1"/>
              </a:rPr>
              <a:t>?</a:t>
            </a:r>
          </a:p>
          <a:p>
            <a:pPr marL="0" indent="0">
              <a:buNone/>
            </a:pPr>
            <a:endParaRPr lang="en-US" sz="1800" b="0" i="0" u="none" strike="noStrike" baseline="0" dirty="0">
              <a:latin typeface="CIDFont+F1"/>
            </a:endParaRPr>
          </a:p>
          <a:p>
            <a:r>
              <a:rPr lang="en-US" sz="1800" b="0" i="0" u="none" strike="noStrike" baseline="0" dirty="0">
                <a:latin typeface="CIDFont+F1"/>
              </a:rPr>
              <a:t>Any improvements you wish you could have made?</a:t>
            </a:r>
          </a:p>
          <a:p>
            <a:pPr marL="0" indent="0">
              <a:buNone/>
            </a:pPr>
            <a:endParaRPr lang="en-US" sz="1800" dirty="0">
              <a:latin typeface="CIDFont+F1"/>
            </a:endParaRPr>
          </a:p>
          <a:p>
            <a:r>
              <a:rPr lang="en-US" sz="1800" b="0" i="0" u="none" strike="noStrike" baseline="0" dirty="0">
                <a:latin typeface="CIDFont+F1"/>
              </a:rPr>
              <a:t>What is your biggest takeaway?</a:t>
            </a:r>
            <a:br>
              <a:rPr lang="en-US" dirty="0"/>
            </a:br>
            <a:endParaRPr lang="en-US" dirty="0"/>
          </a:p>
          <a:p>
            <a:endParaRPr lang="en-US" dirty="0"/>
          </a:p>
        </p:txBody>
      </p:sp>
    </p:spTree>
    <p:extLst>
      <p:ext uri="{BB962C8B-B14F-4D97-AF65-F5344CB8AC3E}">
        <p14:creationId xmlns:p14="http://schemas.microsoft.com/office/powerpoint/2010/main" val="3839295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p:txBody>
          <a:bodyPr/>
          <a:lstStyle/>
          <a:p>
            <a:r>
              <a:rPr lang="en-US" dirty="0"/>
              <a:t>Business Uses</a:t>
            </a:r>
          </a:p>
          <a:p>
            <a:r>
              <a:rPr lang="en-US" dirty="0"/>
              <a:t>Our Data</a:t>
            </a:r>
          </a:p>
          <a:p>
            <a:r>
              <a:rPr lang="en-US" dirty="0"/>
              <a:t>Methodology</a:t>
            </a:r>
          </a:p>
          <a:p>
            <a:r>
              <a:rPr lang="en-US" dirty="0"/>
              <a:t>Results</a:t>
            </a:r>
          </a:p>
          <a:p>
            <a:r>
              <a:rPr lang="en-US" dirty="0"/>
              <a:t>Closing</a:t>
            </a:r>
          </a:p>
          <a:p>
            <a:r>
              <a:rPr lang="en-US" dirty="0"/>
              <a:t>Q&amp;A</a:t>
            </a:r>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1341901065"/>
      </p:ext>
    </p:extLst>
  </p:cSld>
  <p:clrMapOvr>
    <a:masterClrMapping/>
  </p:clrMapOvr>
  <mc:AlternateContent xmlns:mc="http://schemas.openxmlformats.org/markup-compatibility/2006">
    <mc:Choice xmlns:p14="http://schemas.microsoft.com/office/powerpoint/2010/main" Requires="p14">
      <p:transition spd="slow" p14:dur="2000" advClick="0" advTm="39000"/>
    </mc:Choice>
    <mc:Fallback>
      <p:transition spd="slow" advClick="0" advTm="39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400" y="805213"/>
            <a:ext cx="4275138" cy="830997"/>
          </a:xfrm>
          <a:prstGeom prst="rect">
            <a:avLst/>
          </a:prstGeom>
        </p:spPr>
        <p:txBody>
          <a:bodyPr/>
          <a:lstStyle/>
          <a:p>
            <a:r>
              <a:rPr lang="en-US" dirty="0"/>
              <a:t>Business Uses</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p:txBody>
          <a:bodyPr/>
          <a:lstStyle/>
          <a:p>
            <a:r>
              <a:rPr lang="en-US" dirty="0"/>
              <a:t>Real-time sentiment analysis</a:t>
            </a:r>
          </a:p>
          <a:p>
            <a:r>
              <a:rPr lang="en-US" dirty="0"/>
              <a:t>Keynote Presentations</a:t>
            </a:r>
          </a:p>
          <a:p>
            <a:r>
              <a:rPr lang="en-US" dirty="0"/>
              <a:t>Advertising Campaigns</a:t>
            </a:r>
          </a:p>
          <a:p>
            <a:r>
              <a:rPr lang="en-US" dirty="0"/>
              <a:t>New Product Launches</a:t>
            </a:r>
          </a:p>
          <a:p>
            <a:r>
              <a:rPr lang="en-US" dirty="0"/>
              <a:t>Public Opinion Pulse Checks</a:t>
            </a:r>
          </a:p>
          <a:p>
            <a:r>
              <a:rPr lang="en-US" dirty="0"/>
              <a:t>Debates</a:t>
            </a:r>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3"/>
          <a:srcRect l="22544" r="22544"/>
          <a:stretch>
            <a:fillRect/>
          </a:stretch>
        </p:blipFill>
        <p:spPr/>
      </p:pic>
    </p:spTree>
    <p:extLst>
      <p:ext uri="{BB962C8B-B14F-4D97-AF65-F5344CB8AC3E}">
        <p14:creationId xmlns:p14="http://schemas.microsoft.com/office/powerpoint/2010/main" val="3696770303"/>
      </p:ext>
    </p:extLst>
  </p:cSld>
  <p:clrMapOvr>
    <a:masterClrMapping/>
  </p:clrMapOvr>
  <mc:AlternateContent xmlns:mc="http://schemas.openxmlformats.org/markup-compatibility/2006">
    <mc:Choice xmlns:p14="http://schemas.microsoft.com/office/powerpoint/2010/main" Requires="p14">
      <p:transition spd="slow" p14:dur="2000" advClick="0" advTm="76000"/>
    </mc:Choice>
    <mc:Fallback>
      <p:transition spd="slow" advClick="0" advTm="76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B89E9C66-E38F-4FFF-B1A6-BA4E05DD831A}"/>
              </a:ext>
            </a:extLst>
          </p:cNvPr>
          <p:cNvSpPr>
            <a:spLocks noGrp="1"/>
          </p:cNvSpPr>
          <p:nvPr>
            <p:ph type="title"/>
          </p:nvPr>
        </p:nvSpPr>
        <p:spPr/>
        <p:txBody>
          <a:bodyPr/>
          <a:lstStyle/>
          <a:p>
            <a:r>
              <a:rPr lang="en-US" dirty="0"/>
              <a:t>Our Data</a:t>
            </a:r>
            <a:br>
              <a:rPr lang="en-US" dirty="0"/>
            </a:br>
            <a:endParaRPr lang="en-US" dirty="0"/>
          </a:p>
        </p:txBody>
      </p:sp>
      <p:pic>
        <p:nvPicPr>
          <p:cNvPr id="42" name="Picture Placeholder 3" descr="close up of building">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3"/>
          <a:srcRect t="13712" b="13712"/>
          <a:stretch>
            <a:fillRect/>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8" name="Text Placeholder 7">
            <a:extLst>
              <a:ext uri="{FF2B5EF4-FFF2-40B4-BE49-F238E27FC236}">
                <a16:creationId xmlns:a16="http://schemas.microsoft.com/office/drawing/2014/main" id="{EFCE041C-95BD-44D2-B6C1-24D83ADE17A2}"/>
              </a:ext>
            </a:extLst>
          </p:cNvPr>
          <p:cNvSpPr>
            <a:spLocks noGrp="1"/>
          </p:cNvSpPr>
          <p:nvPr>
            <p:ph type="body" sz="quarter" idx="14"/>
          </p:nvPr>
        </p:nvSpPr>
        <p:spPr/>
        <p:txBody>
          <a:bodyPr/>
          <a:lstStyle/>
          <a:p>
            <a:r>
              <a:rPr lang="en-US" dirty="0"/>
              <a:t>Twitter Data </a:t>
            </a:r>
          </a:p>
        </p:txBody>
      </p:sp>
      <p:sp>
        <p:nvSpPr>
          <p:cNvPr id="5" name="Text Placeholder 4">
            <a:extLst>
              <a:ext uri="{FF2B5EF4-FFF2-40B4-BE49-F238E27FC236}">
                <a16:creationId xmlns:a16="http://schemas.microsoft.com/office/drawing/2014/main" id="{960AED82-F4F3-044A-B30A-FD32531BD7DF}"/>
              </a:ext>
            </a:extLst>
          </p:cNvPr>
          <p:cNvSpPr>
            <a:spLocks noGrp="1"/>
          </p:cNvSpPr>
          <p:nvPr>
            <p:ph type="body" sz="quarter" idx="13"/>
          </p:nvPr>
        </p:nvSpPr>
        <p:spPr/>
        <p:txBody>
          <a:bodyPr/>
          <a:lstStyle/>
          <a:p>
            <a:r>
              <a:rPr lang="en-US" dirty="0"/>
              <a:t>Tweets began October 15</a:t>
            </a:r>
            <a:r>
              <a:rPr lang="en-US" baseline="30000" dirty="0"/>
              <a:t>th</a:t>
            </a:r>
            <a:r>
              <a:rPr lang="en-US" dirty="0"/>
              <a:t>, 2020</a:t>
            </a:r>
            <a:br>
              <a:rPr lang="en-US" dirty="0"/>
            </a:br>
            <a:endParaRPr lang="en-US" dirty="0"/>
          </a:p>
          <a:p>
            <a:r>
              <a:rPr lang="en-US" dirty="0"/>
              <a:t>Final Tweets November 8</a:t>
            </a:r>
            <a:r>
              <a:rPr lang="en-US" baseline="30000" dirty="0"/>
              <a:t>th, 2020</a:t>
            </a:r>
            <a:endParaRPr lang="en-US" dirty="0"/>
          </a:p>
          <a:p>
            <a:endParaRPr lang="en-US" dirty="0"/>
          </a:p>
        </p:txBody>
      </p:sp>
      <p:sp>
        <p:nvSpPr>
          <p:cNvPr id="16" name="Text Placeholder 15">
            <a:extLst>
              <a:ext uri="{FF2B5EF4-FFF2-40B4-BE49-F238E27FC236}">
                <a16:creationId xmlns:a16="http://schemas.microsoft.com/office/drawing/2014/main" id="{F5DCF7EA-3411-4C0C-80B9-EA80529F6425}"/>
              </a:ext>
            </a:extLst>
          </p:cNvPr>
          <p:cNvSpPr>
            <a:spLocks noGrp="1"/>
          </p:cNvSpPr>
          <p:nvPr>
            <p:ph type="body" sz="quarter" idx="17"/>
          </p:nvPr>
        </p:nvSpPr>
        <p:spPr/>
        <p:txBody>
          <a:bodyPr/>
          <a:lstStyle/>
          <a:p>
            <a:r>
              <a:rPr lang="en-US" dirty="0"/>
              <a:t>Source</a:t>
            </a:r>
          </a:p>
        </p:txBody>
      </p:sp>
      <p:sp>
        <p:nvSpPr>
          <p:cNvPr id="11" name="Text Placeholder 10">
            <a:extLst>
              <a:ext uri="{FF2B5EF4-FFF2-40B4-BE49-F238E27FC236}">
                <a16:creationId xmlns:a16="http://schemas.microsoft.com/office/drawing/2014/main" id="{3F833AD6-5D57-BE44-8842-EAACC39A6BEE}"/>
              </a:ext>
            </a:extLst>
          </p:cNvPr>
          <p:cNvSpPr>
            <a:spLocks noGrp="1"/>
          </p:cNvSpPr>
          <p:nvPr>
            <p:ph type="body" sz="quarter" idx="18"/>
          </p:nvPr>
        </p:nvSpPr>
        <p:spPr/>
        <p:txBody>
          <a:bodyPr/>
          <a:lstStyle/>
          <a:p>
            <a:r>
              <a:rPr lang="en-US" dirty="0"/>
              <a:t>Used the Twitter API to collect tweets. Used </a:t>
            </a:r>
            <a:r>
              <a:rPr lang="en-US" dirty="0" err="1"/>
              <a:t>statuses_lookup</a:t>
            </a:r>
            <a:r>
              <a:rPr lang="en-US" dirty="0"/>
              <a:t> and </a:t>
            </a:r>
            <a:r>
              <a:rPr lang="en-US" dirty="0" err="1"/>
              <a:t>snsscrape</a:t>
            </a:r>
            <a:r>
              <a:rPr lang="en-US" dirty="0"/>
              <a:t>.</a:t>
            </a:r>
            <a:br>
              <a:rPr lang="en-US" dirty="0"/>
            </a:br>
            <a:endParaRPr lang="en-US" dirty="0"/>
          </a:p>
          <a:p>
            <a:r>
              <a:rPr lang="en-US" dirty="0"/>
              <a:t>Four hashtags were compiled into two different data sets:</a:t>
            </a:r>
          </a:p>
          <a:p>
            <a:pPr lvl="1"/>
            <a:r>
              <a:rPr lang="en-US" dirty="0"/>
              <a:t>#DonaldTrump and #Trump for the Trump dataset</a:t>
            </a:r>
          </a:p>
          <a:p>
            <a:pPr lvl="1"/>
            <a:r>
              <a:rPr lang="en-US" dirty="0"/>
              <a:t>#JoeBiden and #Biden for the Biden Dataset</a:t>
            </a:r>
          </a:p>
          <a:p>
            <a:endParaRPr lang="en-US" dirty="0"/>
          </a:p>
        </p:txBody>
      </p:sp>
      <p:sp>
        <p:nvSpPr>
          <p:cNvPr id="9" name="Text Placeholder 8">
            <a:extLst>
              <a:ext uri="{FF2B5EF4-FFF2-40B4-BE49-F238E27FC236}">
                <a16:creationId xmlns:a16="http://schemas.microsoft.com/office/drawing/2014/main" id="{5EB1EB18-010F-4370-A5A6-0A68EC2345C4}"/>
              </a:ext>
            </a:extLst>
          </p:cNvPr>
          <p:cNvSpPr>
            <a:spLocks noGrp="1"/>
          </p:cNvSpPr>
          <p:nvPr>
            <p:ph type="body" sz="quarter" idx="15"/>
          </p:nvPr>
        </p:nvSpPr>
        <p:spPr/>
        <p:txBody>
          <a:bodyPr/>
          <a:lstStyle/>
          <a:p>
            <a:r>
              <a:rPr lang="en-US" dirty="0"/>
              <a:t>Collected By</a:t>
            </a:r>
          </a:p>
        </p:txBody>
      </p:sp>
      <p:sp>
        <p:nvSpPr>
          <p:cNvPr id="15" name="Text Placeholder 14">
            <a:extLst>
              <a:ext uri="{FF2B5EF4-FFF2-40B4-BE49-F238E27FC236}">
                <a16:creationId xmlns:a16="http://schemas.microsoft.com/office/drawing/2014/main" id="{69205F1B-456F-AF42-81AD-D646AEB4F714}"/>
              </a:ext>
            </a:extLst>
          </p:cNvPr>
          <p:cNvSpPr>
            <a:spLocks noGrp="1"/>
          </p:cNvSpPr>
          <p:nvPr>
            <p:ph type="body" sz="quarter" idx="16"/>
          </p:nvPr>
        </p:nvSpPr>
        <p:spPr/>
        <p:txBody>
          <a:bodyPr/>
          <a:lstStyle/>
          <a:p>
            <a:r>
              <a:rPr lang="en-US" dirty="0" err="1"/>
              <a:t>Manchun</a:t>
            </a:r>
            <a:r>
              <a:rPr lang="en-US" dirty="0"/>
              <a:t> Hui</a:t>
            </a:r>
            <a:br>
              <a:rPr lang="en-US" dirty="0"/>
            </a:br>
            <a:endParaRPr lang="en-US" dirty="0"/>
          </a:p>
          <a:p>
            <a:r>
              <a:rPr lang="en-US" dirty="0"/>
              <a:t>Inspired by the Australian Election data set</a:t>
            </a:r>
            <a:br>
              <a:rPr lang="en-US" dirty="0"/>
            </a:br>
            <a:endParaRPr lang="en-US" dirty="0"/>
          </a:p>
          <a:p>
            <a:r>
              <a:rPr lang="en-US" dirty="0"/>
              <a:t>Gathered on Kaggle</a:t>
            </a:r>
            <a:br>
              <a:rPr lang="en-US" dirty="0"/>
            </a:br>
            <a:endParaRPr lang="en-US" dirty="0"/>
          </a:p>
          <a:p>
            <a:r>
              <a:rPr lang="en-US" dirty="0"/>
              <a:t>Minimal cleaning after the scraping</a:t>
            </a:r>
          </a:p>
        </p:txBody>
      </p:sp>
    </p:spTree>
    <p:extLst>
      <p:ext uri="{BB962C8B-B14F-4D97-AF65-F5344CB8AC3E}">
        <p14:creationId xmlns:p14="http://schemas.microsoft.com/office/powerpoint/2010/main" val="3903608907"/>
      </p:ext>
    </p:extLst>
  </p:cSld>
  <p:clrMapOvr>
    <a:masterClrMapping/>
  </p:clrMapOvr>
  <mc:AlternateContent xmlns:mc="http://schemas.openxmlformats.org/markup-compatibility/2006">
    <mc:Choice xmlns:p14="http://schemas.microsoft.com/office/powerpoint/2010/main" Requires="p14">
      <p:transition spd="slow" p14:dur="2000" advClick="0" advTm="76000"/>
    </mc:Choice>
    <mc:Fallback>
      <p:transition spd="slow" advClick="0" advTm="76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B89E9C66-E38F-4FFF-B1A6-BA4E05DD831A}"/>
              </a:ext>
            </a:extLst>
          </p:cNvPr>
          <p:cNvSpPr>
            <a:spLocks noGrp="1"/>
          </p:cNvSpPr>
          <p:nvPr>
            <p:ph type="title"/>
          </p:nvPr>
        </p:nvSpPr>
        <p:spPr/>
        <p:txBody>
          <a:bodyPr/>
          <a:lstStyle/>
          <a:p>
            <a:r>
              <a:rPr lang="en-US" dirty="0"/>
              <a:t>Our Data</a:t>
            </a:r>
            <a:br>
              <a:rPr lang="en-US" dirty="0"/>
            </a:br>
            <a:endParaRPr lang="en-US" dirty="0"/>
          </a:p>
        </p:txBody>
      </p:sp>
      <p:pic>
        <p:nvPicPr>
          <p:cNvPr id="42" name="Picture Placeholder 3" descr="close up of building">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3"/>
          <a:srcRect t="13712" b="13712"/>
          <a:stretch>
            <a:fillRect/>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8" name="Text Placeholder 7">
            <a:extLst>
              <a:ext uri="{FF2B5EF4-FFF2-40B4-BE49-F238E27FC236}">
                <a16:creationId xmlns:a16="http://schemas.microsoft.com/office/drawing/2014/main" id="{EFCE041C-95BD-44D2-B6C1-24D83ADE17A2}"/>
              </a:ext>
            </a:extLst>
          </p:cNvPr>
          <p:cNvSpPr>
            <a:spLocks noGrp="1"/>
          </p:cNvSpPr>
          <p:nvPr>
            <p:ph type="body" sz="quarter" idx="14"/>
          </p:nvPr>
        </p:nvSpPr>
        <p:spPr>
          <a:xfrm>
            <a:off x="877570" y="2048933"/>
            <a:ext cx="3474720" cy="438150"/>
          </a:xfrm>
        </p:spPr>
        <p:txBody>
          <a:bodyPr/>
          <a:lstStyle/>
          <a:p>
            <a:r>
              <a:rPr lang="en-US" dirty="0"/>
              <a:t>21 Columns</a:t>
            </a:r>
          </a:p>
        </p:txBody>
      </p:sp>
      <p:sp>
        <p:nvSpPr>
          <p:cNvPr id="5" name="Text Placeholder 4">
            <a:extLst>
              <a:ext uri="{FF2B5EF4-FFF2-40B4-BE49-F238E27FC236}">
                <a16:creationId xmlns:a16="http://schemas.microsoft.com/office/drawing/2014/main" id="{960AED82-F4F3-044A-B30A-FD32531BD7DF}"/>
              </a:ext>
            </a:extLst>
          </p:cNvPr>
          <p:cNvSpPr>
            <a:spLocks noGrp="1"/>
          </p:cNvSpPr>
          <p:nvPr>
            <p:ph type="body" sz="quarter" idx="13"/>
          </p:nvPr>
        </p:nvSpPr>
        <p:spPr>
          <a:xfrm>
            <a:off x="660400" y="3028789"/>
            <a:ext cx="3474720" cy="2935288"/>
          </a:xfrm>
        </p:spPr>
        <p:txBody>
          <a:bodyPr/>
          <a:lstStyle/>
          <a:p>
            <a:r>
              <a:rPr lang="en-US" dirty="0"/>
              <a:t>Not every column had data.</a:t>
            </a:r>
            <a:br>
              <a:rPr lang="en-US" dirty="0"/>
            </a:br>
            <a:endParaRPr lang="en-US" dirty="0"/>
          </a:p>
          <a:p>
            <a:r>
              <a:rPr lang="en-US" dirty="0"/>
              <a:t>Nearly every tweet had 14 of the columns, but 7 were based on the geographic location in the profile.</a:t>
            </a:r>
          </a:p>
          <a:p>
            <a:endParaRPr lang="en-US" dirty="0"/>
          </a:p>
        </p:txBody>
      </p:sp>
      <p:sp>
        <p:nvSpPr>
          <p:cNvPr id="16" name="Text Placeholder 15">
            <a:extLst>
              <a:ext uri="{FF2B5EF4-FFF2-40B4-BE49-F238E27FC236}">
                <a16:creationId xmlns:a16="http://schemas.microsoft.com/office/drawing/2014/main" id="{F5DCF7EA-3411-4C0C-80B9-EA80529F6425}"/>
              </a:ext>
            </a:extLst>
          </p:cNvPr>
          <p:cNvSpPr>
            <a:spLocks noGrp="1"/>
          </p:cNvSpPr>
          <p:nvPr>
            <p:ph type="body" sz="quarter" idx="17"/>
          </p:nvPr>
        </p:nvSpPr>
        <p:spPr/>
        <p:txBody>
          <a:bodyPr/>
          <a:lstStyle/>
          <a:p>
            <a:r>
              <a:rPr lang="en-US" dirty="0"/>
              <a:t>Important Columns</a:t>
            </a:r>
          </a:p>
        </p:txBody>
      </p:sp>
      <p:sp>
        <p:nvSpPr>
          <p:cNvPr id="11" name="Text Placeholder 10">
            <a:extLst>
              <a:ext uri="{FF2B5EF4-FFF2-40B4-BE49-F238E27FC236}">
                <a16:creationId xmlns:a16="http://schemas.microsoft.com/office/drawing/2014/main" id="{3F833AD6-5D57-BE44-8842-EAACC39A6BEE}"/>
              </a:ext>
            </a:extLst>
          </p:cNvPr>
          <p:cNvSpPr>
            <a:spLocks noGrp="1"/>
          </p:cNvSpPr>
          <p:nvPr>
            <p:ph type="body" sz="quarter" idx="18"/>
          </p:nvPr>
        </p:nvSpPr>
        <p:spPr>
          <a:xfrm>
            <a:off x="4364990" y="2664637"/>
            <a:ext cx="7166610" cy="3663592"/>
          </a:xfrm>
        </p:spPr>
        <p:txBody>
          <a:bodyPr/>
          <a:lstStyle/>
          <a:p>
            <a:r>
              <a:rPr lang="en-US" dirty="0"/>
              <a:t>For our purposes, there were 4 columns that were most important. 2 were from the original dataset, and 2 were generated based on the Tweet content.</a:t>
            </a:r>
          </a:p>
          <a:p>
            <a:r>
              <a:rPr lang="en-US" dirty="0" err="1"/>
              <a:t>Created_at</a:t>
            </a:r>
            <a:r>
              <a:rPr lang="en-US" dirty="0"/>
              <a:t>: The timestamp on the tweet.</a:t>
            </a:r>
          </a:p>
          <a:p>
            <a:r>
              <a:rPr lang="en-US" dirty="0" err="1"/>
              <a:t>Cleanedtweet</a:t>
            </a:r>
            <a:r>
              <a:rPr lang="en-US" dirty="0"/>
              <a:t>: the Tweet, minus special characters.</a:t>
            </a:r>
          </a:p>
          <a:p>
            <a:r>
              <a:rPr lang="en-US" dirty="0"/>
              <a:t>Score – this is the Polarity of the Tweet, with 1 being most positive and -1 being most negative.</a:t>
            </a:r>
          </a:p>
          <a:p>
            <a:r>
              <a:rPr lang="en-US" dirty="0"/>
              <a:t>Sentiment: A discrete data column, with 1 &lt; x &lt; 0 as positive, x = 0 as neutral, and 0 &gt; x &gt; -1 as negative.</a:t>
            </a:r>
          </a:p>
        </p:txBody>
      </p:sp>
    </p:spTree>
    <p:extLst>
      <p:ext uri="{BB962C8B-B14F-4D97-AF65-F5344CB8AC3E}">
        <p14:creationId xmlns:p14="http://schemas.microsoft.com/office/powerpoint/2010/main" val="3288599238"/>
      </p:ext>
    </p:extLst>
  </p:cSld>
  <p:clrMapOvr>
    <a:masterClrMapping/>
  </p:clrMapOvr>
  <mc:AlternateContent xmlns:mc="http://schemas.openxmlformats.org/markup-compatibility/2006">
    <mc:Choice xmlns:p14="http://schemas.microsoft.com/office/powerpoint/2010/main" Requires="p14">
      <p:transition spd="slow" p14:dur="2000" advClick="0" advTm="93000"/>
    </mc:Choice>
    <mc:Fallback>
      <p:transition spd="slow" advClick="0" advTm="9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Methodology</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3"/>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p:txBody>
          <a:bodyPr/>
          <a:lstStyle/>
          <a:p>
            <a:r>
              <a:rPr lang="en-US" dirty="0"/>
              <a:t>Data Preparation </a:t>
            </a:r>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p:txBody>
          <a:bodyPr/>
          <a:lstStyle/>
          <a:p>
            <a:r>
              <a:rPr lang="en-US" dirty="0"/>
              <a:t>Pandas </a:t>
            </a:r>
            <a:r>
              <a:rPr lang="en-US" dirty="0" err="1"/>
              <a:t>Dataframe</a:t>
            </a:r>
            <a:br>
              <a:rPr lang="en-US" dirty="0"/>
            </a:br>
            <a:r>
              <a:rPr lang="en-US" dirty="0"/>
              <a:t> </a:t>
            </a:r>
          </a:p>
          <a:p>
            <a:r>
              <a:rPr lang="en-US" dirty="0"/>
              <a:t>Remove Special Characters</a:t>
            </a:r>
            <a:br>
              <a:rPr lang="en-US" dirty="0"/>
            </a:br>
            <a:endParaRPr lang="en-US" dirty="0"/>
          </a:p>
          <a:p>
            <a:r>
              <a:rPr lang="en-US" dirty="0" err="1"/>
              <a:t>TextBlob</a:t>
            </a:r>
            <a:r>
              <a:rPr lang="en-US" dirty="0"/>
              <a:t> Sentiment Analysis</a:t>
            </a:r>
            <a:br>
              <a:rPr lang="en-US" dirty="0"/>
            </a:br>
            <a:endParaRPr lang="en-US" dirty="0"/>
          </a:p>
          <a:p>
            <a:r>
              <a:rPr lang="en-US" dirty="0"/>
              <a:t>Score and Polarity columns</a:t>
            </a:r>
          </a:p>
        </p:txBody>
      </p:sp>
      <p:sp>
        <p:nvSpPr>
          <p:cNvPr id="11" name="Text Placeholder 10">
            <a:extLst>
              <a:ext uri="{FF2B5EF4-FFF2-40B4-BE49-F238E27FC236}">
                <a16:creationId xmlns:a16="http://schemas.microsoft.com/office/drawing/2014/main" id="{C42BCCC6-6D52-4984-A92F-8B1A8A903210}"/>
              </a:ext>
            </a:extLst>
          </p:cNvPr>
          <p:cNvSpPr>
            <a:spLocks noGrp="1"/>
          </p:cNvSpPr>
          <p:nvPr>
            <p:ph type="body" sz="quarter" idx="15"/>
          </p:nvPr>
        </p:nvSpPr>
        <p:spPr/>
        <p:txBody>
          <a:bodyPr/>
          <a:lstStyle/>
          <a:p>
            <a:r>
              <a:rPr lang="en-US" dirty="0"/>
              <a:t>Visualizations</a:t>
            </a:r>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p:txBody>
          <a:bodyPr/>
          <a:lstStyle/>
          <a:p>
            <a:r>
              <a:rPr lang="en-US" dirty="0"/>
              <a:t>Created using Tableau and our Trump/Biden </a:t>
            </a:r>
            <a:r>
              <a:rPr lang="en-US" dirty="0" err="1"/>
              <a:t>Dataframes</a:t>
            </a:r>
            <a:br>
              <a:rPr lang="en-US" dirty="0"/>
            </a:br>
            <a:endParaRPr lang="en-US" dirty="0"/>
          </a:p>
          <a:p>
            <a:r>
              <a:rPr lang="en-US" dirty="0"/>
              <a:t>Scores were aggregated by the hour over the entire collection period.</a:t>
            </a:r>
            <a:br>
              <a:rPr lang="en-US" dirty="0"/>
            </a:br>
            <a:endParaRPr lang="en-US" dirty="0"/>
          </a:p>
          <a:p>
            <a:r>
              <a:rPr lang="en-US" dirty="0"/>
              <a:t>Peaks in data were correlated to real world events.</a:t>
            </a:r>
            <a:br>
              <a:rPr lang="en-US" dirty="0"/>
            </a:br>
            <a:endParaRPr lang="en-US" dirty="0"/>
          </a:p>
          <a:p>
            <a:endParaRPr lang="en-US" dirty="0"/>
          </a:p>
        </p:txBody>
      </p:sp>
    </p:spTree>
    <p:extLst>
      <p:ext uri="{BB962C8B-B14F-4D97-AF65-F5344CB8AC3E}">
        <p14:creationId xmlns:p14="http://schemas.microsoft.com/office/powerpoint/2010/main" val="3007378520"/>
      </p:ext>
    </p:extLst>
  </p:cSld>
  <p:clrMapOvr>
    <a:masterClrMapping/>
  </p:clrMapOvr>
  <mc:AlternateContent xmlns:mc="http://schemas.openxmlformats.org/markup-compatibility/2006">
    <mc:Choice xmlns:p14="http://schemas.microsoft.com/office/powerpoint/2010/main" Requires="p14">
      <p:transition spd="slow" p14:dur="2000" advClick="0" advTm="82000"/>
    </mc:Choice>
    <mc:Fallback>
      <p:transition spd="slow" advClick="0" advTm="8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838200" y="153010"/>
            <a:ext cx="10515600" cy="700115"/>
          </a:xfrm>
        </p:spPr>
        <p:txBody>
          <a:bodyPr/>
          <a:lstStyle/>
          <a:p>
            <a:r>
              <a:rPr lang="en-US" dirty="0"/>
              <a:t>Trump Tweets</a:t>
            </a:r>
          </a:p>
        </p:txBody>
      </p:sp>
      <p:pic>
        <p:nvPicPr>
          <p:cNvPr id="4" name="Picture 3">
            <a:extLst>
              <a:ext uri="{FF2B5EF4-FFF2-40B4-BE49-F238E27FC236}">
                <a16:creationId xmlns:a16="http://schemas.microsoft.com/office/drawing/2014/main" id="{A629F004-5105-4E62-8E56-1691BF607A9A}"/>
              </a:ext>
            </a:extLst>
          </p:cNvPr>
          <p:cNvPicPr/>
          <p:nvPr/>
        </p:nvPicPr>
        <p:blipFill>
          <a:blip r:embed="rId3"/>
          <a:stretch>
            <a:fillRect/>
          </a:stretch>
        </p:blipFill>
        <p:spPr>
          <a:xfrm>
            <a:off x="266701" y="853125"/>
            <a:ext cx="8079014" cy="4541496"/>
          </a:xfrm>
          <a:prstGeom prst="rect">
            <a:avLst/>
          </a:prstGeom>
        </p:spPr>
      </p:pic>
    </p:spTree>
    <p:extLst>
      <p:ext uri="{BB962C8B-B14F-4D97-AF65-F5344CB8AC3E}">
        <p14:creationId xmlns:p14="http://schemas.microsoft.com/office/powerpoint/2010/main" val="25800700"/>
      </p:ext>
    </p:extLst>
  </p:cSld>
  <p:clrMapOvr>
    <a:masterClrMapping/>
  </p:clrMapOvr>
  <mc:AlternateContent xmlns:mc="http://schemas.openxmlformats.org/markup-compatibility/2006">
    <mc:Choice xmlns:p14="http://schemas.microsoft.com/office/powerpoint/2010/main" Requires="p14">
      <p:transition spd="slow" p14:dur="2000" advClick="0" advTm="77000"/>
    </mc:Choice>
    <mc:Fallback>
      <p:transition spd="slow" advClick="0" advTm="77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838200" y="340423"/>
            <a:ext cx="10515600" cy="700115"/>
          </a:xfrm>
        </p:spPr>
        <p:txBody>
          <a:bodyPr/>
          <a:lstStyle/>
          <a:p>
            <a:r>
              <a:rPr lang="en-US" dirty="0"/>
              <a:t>Biden Tweets</a:t>
            </a:r>
          </a:p>
        </p:txBody>
      </p:sp>
      <p:pic>
        <p:nvPicPr>
          <p:cNvPr id="5" name="Picture 4">
            <a:extLst>
              <a:ext uri="{FF2B5EF4-FFF2-40B4-BE49-F238E27FC236}">
                <a16:creationId xmlns:a16="http://schemas.microsoft.com/office/drawing/2014/main" id="{ECAC0DD2-2791-4734-8DB7-81678B656BBE}"/>
              </a:ext>
            </a:extLst>
          </p:cNvPr>
          <p:cNvPicPr/>
          <p:nvPr/>
        </p:nvPicPr>
        <p:blipFill>
          <a:blip r:embed="rId3"/>
          <a:stretch>
            <a:fillRect/>
          </a:stretch>
        </p:blipFill>
        <p:spPr>
          <a:xfrm>
            <a:off x="0" y="1040538"/>
            <a:ext cx="8499929" cy="4776924"/>
          </a:xfrm>
          <a:prstGeom prst="rect">
            <a:avLst/>
          </a:prstGeom>
        </p:spPr>
      </p:pic>
    </p:spTree>
    <p:extLst>
      <p:ext uri="{BB962C8B-B14F-4D97-AF65-F5344CB8AC3E}">
        <p14:creationId xmlns:p14="http://schemas.microsoft.com/office/powerpoint/2010/main" val="1863278460"/>
      </p:ext>
    </p:extLst>
  </p:cSld>
  <p:clrMapOvr>
    <a:masterClrMapping/>
  </p:clrMapOvr>
  <mc:AlternateContent xmlns:mc="http://schemas.openxmlformats.org/markup-compatibility/2006">
    <mc:Choice xmlns:p14="http://schemas.microsoft.com/office/powerpoint/2010/main" Requires="p14">
      <p:transition spd="slow" p14:dur="2000" advClick="0" advTm="88000"/>
    </mc:Choice>
    <mc:Fallback>
      <p:transition spd="slow" advClick="0" advTm="88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838199" y="119974"/>
            <a:ext cx="10515600" cy="700115"/>
          </a:xfrm>
        </p:spPr>
        <p:txBody>
          <a:bodyPr/>
          <a:lstStyle/>
          <a:p>
            <a:r>
              <a:rPr lang="en-US" dirty="0"/>
              <a:t>Combined Tweets</a:t>
            </a:r>
          </a:p>
        </p:txBody>
      </p:sp>
      <p:pic>
        <p:nvPicPr>
          <p:cNvPr id="4" name="Picture 3">
            <a:extLst>
              <a:ext uri="{FF2B5EF4-FFF2-40B4-BE49-F238E27FC236}">
                <a16:creationId xmlns:a16="http://schemas.microsoft.com/office/drawing/2014/main" id="{52BB3022-C8D9-4DD2-98D2-7494488DF103}"/>
              </a:ext>
            </a:extLst>
          </p:cNvPr>
          <p:cNvPicPr/>
          <p:nvPr/>
        </p:nvPicPr>
        <p:blipFill>
          <a:blip r:embed="rId3"/>
          <a:stretch>
            <a:fillRect/>
          </a:stretch>
        </p:blipFill>
        <p:spPr>
          <a:xfrm>
            <a:off x="319315" y="820089"/>
            <a:ext cx="8011886" cy="4504118"/>
          </a:xfrm>
          <a:prstGeom prst="rect">
            <a:avLst/>
          </a:prstGeom>
        </p:spPr>
      </p:pic>
    </p:spTree>
    <p:extLst>
      <p:ext uri="{BB962C8B-B14F-4D97-AF65-F5344CB8AC3E}">
        <p14:creationId xmlns:p14="http://schemas.microsoft.com/office/powerpoint/2010/main" val="1789049777"/>
      </p:ext>
    </p:extLst>
  </p:cSld>
  <p:clrMapOvr>
    <a:masterClrMapping/>
  </p:clrMapOvr>
  <mc:AlternateContent xmlns:mc="http://schemas.openxmlformats.org/markup-compatibility/2006">
    <mc:Choice xmlns:p14="http://schemas.microsoft.com/office/powerpoint/2010/main" Requires="p14">
      <p:transition spd="slow" p14:dur="2000" advClick="0" advTm="21000"/>
    </mc:Choice>
    <mc:Fallback>
      <p:transition spd="slow" advClick="0" advTm="21000"/>
    </mc:Fallback>
  </mc:AlternateContent>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purl.org/dc/dcmitype/"/>
    <ds:schemaRef ds:uri="http://schemas.microsoft.com/office/infopath/2007/PartnerControls"/>
    <ds:schemaRef ds:uri="http://schemas.openxmlformats.org/package/2006/metadata/core-properties"/>
    <ds:schemaRef ds:uri="http://purl.org/dc/terms/"/>
    <ds:schemaRef ds:uri="http://purl.org/dc/elements/1.1/"/>
    <ds:schemaRef ds:uri="http://schemas.microsoft.com/office/2006/documentManagement/types"/>
    <ds:schemaRef ds:uri="http://schemas.microsoft.com/office/2006/metadata/properties"/>
    <ds:schemaRef ds:uri="71af3243-3dd4-4a8d-8c0d-dd76da1f02a5"/>
    <ds:schemaRef ds:uri="16c05727-aa75-4e4a-9b5f-8a80a1165891"/>
    <ds:schemaRef ds:uri="http://www.w3.org/XML/1998/namespace"/>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8713</TotalTime>
  <Words>2219</Words>
  <Application>Microsoft Office PowerPoint</Application>
  <PresentationFormat>Widescreen</PresentationFormat>
  <Paragraphs>124</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CIDFont+F1</vt:lpstr>
      <vt:lpstr>Corbel</vt:lpstr>
      <vt:lpstr>Wingdings</vt:lpstr>
      <vt:lpstr>Office Theme</vt:lpstr>
      <vt:lpstr>2020 US Election Twitter Analysis</vt:lpstr>
      <vt:lpstr>Agenda</vt:lpstr>
      <vt:lpstr>Business Uses</vt:lpstr>
      <vt:lpstr>Our Data </vt:lpstr>
      <vt:lpstr>Our Data </vt:lpstr>
      <vt:lpstr>Methodology </vt:lpstr>
      <vt:lpstr>Trump Tweets</vt:lpstr>
      <vt:lpstr>Biden Tweets</vt:lpstr>
      <vt:lpstr>Combined Tweets</vt:lpstr>
      <vt:lpstr>Conclusion </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 US Election Twitter Analysis</dc:title>
  <dc:creator>Kyle Morris</dc:creator>
  <cp:lastModifiedBy>Kyle Morris</cp:lastModifiedBy>
  <cp:revision>28</cp:revision>
  <dcterms:created xsi:type="dcterms:W3CDTF">2020-12-27T00:48:48Z</dcterms:created>
  <dcterms:modified xsi:type="dcterms:W3CDTF">2021-01-03T22:53:28Z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