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F5C557-ACEA-4BAE-B687-CD1A95B22790}">
  <a:tblStyle styleId="{7DF5C557-ACEA-4BAE-B687-CD1A95B2279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fill>
          <a:solidFill>
            <a:srgbClr val="CDE6EE"/>
          </a:solidFill>
        </a:fill>
      </a:tcStyle>
    </a:band1H>
    <a:band2H>
      <a:tcTxStyle/>
    </a:band2H>
    <a:band1V>
      <a:tcTxStyle/>
      <a:tcStyle>
        <a:fill>
          <a:solidFill>
            <a:srgbClr val="CDE6EE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rbel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b="0" i="0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i="0" sz="5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Capstone 1 Project: </a:t>
            </a:r>
            <a:br>
              <a:rPr b="0" i="0" lang="en-US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Jobs for H-1B Visa</a:t>
            </a:r>
            <a:endParaRPr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Jasmine Kyung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Springboard Data Science Career Track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EDA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Chloropleth of Certified and  Denied Visas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4" name="Shape 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3659" y="0"/>
            <a:ext cx="5161721" cy="348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1633" y="3480637"/>
            <a:ext cx="5047988" cy="337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83294" y="3055096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Certified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801633" y="6408663"/>
            <a:ext cx="869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Denied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EDA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Chloropleth of Computer Systems Analyst</a:t>
            </a:r>
            <a:endParaRPr b="1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(Certified)</a:t>
            </a:r>
            <a:endParaRPr b="1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425" y="984300"/>
            <a:ext cx="8136527" cy="48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EDA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Chloropleth of Computer Systems Analyst</a:t>
            </a:r>
            <a:endParaRPr b="1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(Denied)</a:t>
            </a:r>
            <a:endParaRPr b="1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972300"/>
            <a:ext cx="8195780" cy="49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INFERENTIAL STATISTICS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INFERENTIAL STATISTICS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Crosstab Examples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1" name="Shape 1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491" y="1671637"/>
            <a:ext cx="29972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4201" y="1888172"/>
            <a:ext cx="3154045" cy="131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0971" y="3567954"/>
            <a:ext cx="2662724" cy="239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INFERENTIAL STATISTICS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Chi-Square Summary</a:t>
            </a:r>
            <a:endParaRPr/>
          </a:p>
        </p:txBody>
      </p:sp>
      <p:graphicFrame>
        <p:nvGraphicFramePr>
          <p:cNvPr id="179" name="Shape 179"/>
          <p:cNvGraphicFramePr/>
          <p:nvPr/>
        </p:nvGraphicFramePr>
        <p:xfrm>
          <a:off x="4052047" y="202602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{7DF5C557-ACEA-4BAE-B687-CD1A95B22790}</a:tableStyleId>
              </a:tblPr>
              <a:tblGrid>
                <a:gridCol w="1846325"/>
                <a:gridCol w="1846325"/>
                <a:gridCol w="1847125"/>
                <a:gridCol w="1847125"/>
              </a:tblGrid>
              <a:tr h="68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χ²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 value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α (Chi-square critical)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Employer Name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831584.91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211974.42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Soc Name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93823.43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1542.79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Job Title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432486.66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266187.58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Full Time Position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4.56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3.84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Prevailing Wage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7346.31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5.99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39727.86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11.07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State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8618.26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68.67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RECOMMENDATIONS, NEXT STEPS, AND CONCLUSION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RECOMMENDATIONS,  AND CONCLUSION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Apply for jobs within the computer systems analyst occupation in companies that are involved with information technology, consulting, and internet industries.</a:t>
            </a:r>
            <a:r>
              <a:rPr lang="en-US"/>
              <a:t> Best states to apply in are Indiana, Arkansas, Tennessee, Arizona, and Connecticut.</a:t>
            </a:r>
            <a:endParaRPr/>
          </a:p>
          <a:p>
            <a:pPr indent="-5587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government should consider ways to accommodate such a demand and employers can also prepare to find a steady stream of international candidates and know how to accommodate them also should they apply.</a:t>
            </a:r>
            <a:endParaRPr/>
          </a:p>
          <a:p>
            <a:pPr indent="-5587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International applicants can also be more assured that most H-1B petitions are approved once they obtain a job.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Q&amp;A</a:t>
            </a:r>
            <a:endParaRPr/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Background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H-1B Visa is a highly desired non-immigrant visa and the most common visa status applied for and held by international students upon graduating college/higher education and work in a full-time position. Not every company is willing to support the visa so immigrants tend to have a more difficult time finding a job. This project will attempt to predict which </a:t>
            </a:r>
            <a:r>
              <a:rPr lang="en-US"/>
              <a:t>applications</a:t>
            </a: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will more successfully get a visa.</a:t>
            </a:r>
            <a:endParaRPr/>
          </a:p>
          <a:p>
            <a:pPr indent="-5587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Clients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Government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Any Employer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Immigrant Workers/Graduating International Students</a:t>
            </a:r>
            <a:endParaRPr/>
          </a:p>
          <a:p>
            <a:pPr indent="-685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Database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Kaggle H-1B Visa Petitions 2011-2016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 WRANGLING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 WRANGLING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READ CSV FILE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INSPECT AND CHECK MISSING DATA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DROPNA()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FIND AND REMOVE OUTLIERS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USE BOXPLOTS AND SUMMARY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DATAFRAME FILTERING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FIX STRING VALUES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UPPER()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/>
              <a:buAutoNum type="arabicPeriod"/>
            </a:pPr>
            <a:r>
              <a:rPr lang="en-US"/>
              <a:t>CREATE NEW FIELD “STATES” AND FIX STRING VALUES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/>
              <a:buAutoNum type="arabicPeriod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SAVE CLEANED 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EXPLORATORY DATA ANALYSIS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EDA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H-1B Visa Status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9" name="Shape 1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738" y="1952540"/>
            <a:ext cx="7315200" cy="294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EDA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Top 20 Companies with Certified H-1B Visas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5" name="Shape 1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838" y="1239837"/>
            <a:ext cx="6223000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EDA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Top 20 Occupations and Job Titles with H-1B Visa Petitions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1" name="Shape 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5674" y="1515649"/>
            <a:ext cx="4543510" cy="3721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3125" y="1515649"/>
            <a:ext cx="4198875" cy="3721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EDA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Petitions per Year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8" name="Shape 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2838" y="1646237"/>
            <a:ext cx="52070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