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Play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Roboto Medium"/>
      <p:regular r:id="rId26"/>
      <p:bold r:id="rId27"/>
      <p:italic r:id="rId28"/>
      <p:boldItalic r:id="rId29"/>
    </p:embeddedFont>
    <p:embeddedFont>
      <p:font typeface="Roboto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Play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edium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edium-italic.fntdata"/><Relationship Id="rId27" Type="http://schemas.openxmlformats.org/officeDocument/2006/relationships/font" Target="fonts/Roboto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Light-bold.fntdata"/><Relationship Id="rId30" Type="http://schemas.openxmlformats.org/officeDocument/2006/relationships/font" Target="fonts/RobotoLight-regular.fntdata"/><Relationship Id="rId11" Type="http://schemas.openxmlformats.org/officeDocument/2006/relationships/slide" Target="slides/slide7.xml"/><Relationship Id="rId33" Type="http://schemas.openxmlformats.org/officeDocument/2006/relationships/font" Target="fonts/Roboto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hyperlink" Target="https://censo2022.ibge.gov.br/panorama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hyperlink" Target="https://censo2022.ibge.gov.br/panorama/" TargetMode="External"/><Relationship Id="rId7" Type="http://schemas.openxmlformats.org/officeDocument/2006/relationships/hyperlink" Target="https://censo2022.ibge.gov.br/panorama/indicadores.html?localidade=B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hyperlink" Target="https://censo2022.ibge.gov.br/panorama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s://censo2022.ibge.gov.br/panorama/indicadores.html?localidade=B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m em preto e branco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598" y="0"/>
            <a:ext cx="12199598" cy="68622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type="ctrTitle"/>
          </p:nvPr>
        </p:nvSpPr>
        <p:spPr>
          <a:xfrm>
            <a:off x="1533727" y="2649605"/>
            <a:ext cx="9740630" cy="13776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pt-BR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ANÁLISE DO COMPORTAMENTO DA POPULAÇÃO DURANTE A PANDEMIA DA COVID-19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75881" y="4250986"/>
            <a:ext cx="9747115" cy="150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br>
              <a:rPr lang="pt-BR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pt-BR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ALUNOS:</a:t>
            </a:r>
            <a:r>
              <a:rPr lang="pt-BR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pt-BR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JOÃO LUIZ PEREIRA DE FREITAS </a:t>
            </a:r>
            <a:r>
              <a:rPr b="0" i="0" lang="pt-BR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– RM 358102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pt-BR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TAIANY SOARES RIBEIRO GIACOMELI – RM 358555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30F59"/>
              </a:buClr>
              <a:buSzPts val="1500"/>
              <a:buNone/>
            </a:pPr>
            <a:r>
              <a:rPr lang="pt-BR" sz="1500">
                <a:solidFill>
                  <a:srgbClr val="D30F59"/>
                </a:solidFill>
                <a:latin typeface="Roboto Light"/>
                <a:ea typeface="Roboto Light"/>
                <a:cs typeface="Roboto Light"/>
                <a:sym typeface="Roboto Light"/>
              </a:rPr>
              <a:t>MARÇO/2025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br>
              <a:rPr lang="pt-BR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536017" y="1067027"/>
            <a:ext cx="91977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D30F59"/>
                </a:solidFill>
                <a:latin typeface="Roboto"/>
                <a:ea typeface="Roboto"/>
                <a:cs typeface="Roboto"/>
                <a:sym typeface="Roboto"/>
              </a:rPr>
              <a:t>TECH CHALLENGE – FASE 3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855" y="1317618"/>
            <a:ext cx="4109868" cy="240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6120" y="4011856"/>
            <a:ext cx="4111200" cy="24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/>
          <p:nvPr/>
        </p:nvSpPr>
        <p:spPr>
          <a:xfrm>
            <a:off x="301451" y="1356528"/>
            <a:ext cx="11052349" cy="2434266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30F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301451" y="3898759"/>
            <a:ext cx="11052349" cy="2731942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30F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4915320" y="1472700"/>
            <a:ext cx="6228301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</a:pPr>
            <a:r>
              <a:rPr b="1" lang="pt-BR" sz="2000">
                <a:solidFill>
                  <a:schemeClr val="lt1"/>
                </a:solidFill>
                <a:highlight>
                  <a:srgbClr val="D30F59"/>
                </a:highlight>
                <a:latin typeface="Roboto Medium"/>
                <a:ea typeface="Roboto Medium"/>
                <a:cs typeface="Roboto Medium"/>
                <a:sym typeface="Roboto Medium"/>
              </a:rPr>
              <a:t>ANÁLISE</a:t>
            </a:r>
            <a:r>
              <a:rPr b="1" lang="pt-BR" sz="1800">
                <a:solidFill>
                  <a:schemeClr val="lt1"/>
                </a:solidFill>
                <a:highlight>
                  <a:srgbClr val="D30F59"/>
                </a:highlight>
                <a:latin typeface="Roboto Medium"/>
                <a:ea typeface="Roboto Medium"/>
                <a:cs typeface="Roboto Medium"/>
                <a:sym typeface="Roboto Medium"/>
              </a:rPr>
              <a:t> DO GRÁFICO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acordo com a pesquisa realizada, a grande maioria dos entrevistados não possuem plano de saúde (77,11%).</a:t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4869268" y="4011856"/>
            <a:ext cx="6228301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</a:pPr>
            <a:r>
              <a:rPr b="1" lang="pt-BR" sz="2000">
                <a:solidFill>
                  <a:schemeClr val="lt1"/>
                </a:solidFill>
                <a:highlight>
                  <a:srgbClr val="D30F59"/>
                </a:highlight>
                <a:latin typeface="Roboto Medium"/>
                <a:ea typeface="Roboto Medium"/>
                <a:cs typeface="Roboto Medium"/>
                <a:sym typeface="Roboto Medium"/>
              </a:rPr>
              <a:t>ANÁLISE</a:t>
            </a:r>
            <a:r>
              <a:rPr b="1" lang="pt-BR" sz="1800">
                <a:solidFill>
                  <a:schemeClr val="lt1"/>
                </a:solidFill>
                <a:highlight>
                  <a:srgbClr val="D30F59"/>
                </a:highlight>
                <a:latin typeface="Roboto Medium"/>
                <a:ea typeface="Roboto Medium"/>
                <a:cs typeface="Roboto Medium"/>
                <a:sym typeface="Roboto Medium"/>
              </a:rPr>
              <a:t> DO GRÁFICO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Dentre os entrevistados, 45,62% afirmam não ter trabalhado na última semana.</a:t>
            </a:r>
            <a:endParaRPr/>
          </a:p>
        </p:txBody>
      </p:sp>
      <p:sp>
        <p:nvSpPr>
          <p:cNvPr id="178" name="Google Shape;178;p22"/>
          <p:cNvSpPr txBox="1"/>
          <p:nvPr>
            <p:ph type="title"/>
          </p:nvPr>
        </p:nvSpPr>
        <p:spPr>
          <a:xfrm>
            <a:off x="838199" y="365125"/>
            <a:ext cx="111092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F59"/>
              </a:buClr>
              <a:buSzPts val="4000"/>
              <a:buFont typeface="Arial"/>
              <a:buNone/>
            </a:pPr>
            <a:r>
              <a:rPr lang="pt-BR" sz="4000">
                <a:solidFill>
                  <a:srgbClr val="D30F59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CARACTERÍSTICAS ECONÔMICAS DA SOCIEDADE</a:t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3473915" y="1731663"/>
            <a:ext cx="1244000" cy="495971"/>
          </a:xfrm>
          <a:prstGeom prst="rect">
            <a:avLst/>
          </a:prstGeom>
          <a:noFill/>
          <a:ln cap="flat" cmpd="sng" w="9525">
            <a:solidFill>
              <a:srgbClr val="D30F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1.149.197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Entrevistados</a:t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3499855" y="4510531"/>
            <a:ext cx="1244000" cy="495971"/>
          </a:xfrm>
          <a:prstGeom prst="rect">
            <a:avLst/>
          </a:prstGeom>
          <a:noFill/>
          <a:ln cap="flat" cmpd="sng" w="9525">
            <a:solidFill>
              <a:srgbClr val="D30F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1.149.197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Entrevistados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178" y="1799617"/>
            <a:ext cx="6730367" cy="469845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/>
        </p:nvSpPr>
        <p:spPr>
          <a:xfrm>
            <a:off x="6883121" y="1729774"/>
            <a:ext cx="5188297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</a:pPr>
            <a:r>
              <a:rPr b="1" lang="pt-BR" sz="2000">
                <a:solidFill>
                  <a:schemeClr val="lt1"/>
                </a:solidFill>
                <a:highlight>
                  <a:srgbClr val="D30F59"/>
                </a:highlight>
                <a:latin typeface="Roboto Medium"/>
                <a:ea typeface="Roboto Medium"/>
                <a:cs typeface="Roboto Medium"/>
                <a:sym typeface="Roboto Medium"/>
              </a:rPr>
              <a:t>ANÁLISE</a:t>
            </a:r>
            <a:r>
              <a:rPr b="1" lang="pt-BR" sz="1800">
                <a:solidFill>
                  <a:schemeClr val="lt1"/>
                </a:solidFill>
                <a:highlight>
                  <a:srgbClr val="D30F59"/>
                </a:highlight>
                <a:latin typeface="Roboto Medium"/>
                <a:ea typeface="Roboto Medium"/>
                <a:cs typeface="Roboto Medium"/>
                <a:sym typeface="Roboto Medium"/>
              </a:rPr>
              <a:t> DO GRÁFICO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 grande maioria dos entrevistados não forneceu a informação do rendimento;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Segundo a pesquisa, 22,11% dos entrevistados possuem rendimento até R$1600,00, ou seja, um pouco mais de um salário mínimo.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3"/>
          <p:cNvSpPr txBox="1"/>
          <p:nvPr>
            <p:ph type="title"/>
          </p:nvPr>
        </p:nvSpPr>
        <p:spPr>
          <a:xfrm>
            <a:off x="838199" y="365125"/>
            <a:ext cx="111092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F59"/>
              </a:buClr>
              <a:buSzPts val="4000"/>
              <a:buFont typeface="Arial"/>
              <a:buNone/>
            </a:pPr>
            <a:r>
              <a:rPr lang="pt-BR" sz="4000">
                <a:solidFill>
                  <a:srgbClr val="D30F59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CARACTERÍSTICAS ECONÔMICAS DA SOCIEDADE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4845513" y="2976802"/>
            <a:ext cx="1606025" cy="651474"/>
          </a:xfrm>
          <a:prstGeom prst="rect">
            <a:avLst/>
          </a:prstGeom>
          <a:noFill/>
          <a:ln cap="flat" cmpd="sng" w="9525">
            <a:solidFill>
              <a:srgbClr val="D30F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1.149.197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Entrevistados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557" y="1352146"/>
            <a:ext cx="11498093" cy="344359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F59"/>
              </a:buClr>
              <a:buSzPts val="4000"/>
              <a:buFont typeface="Arial"/>
              <a:buNone/>
            </a:pPr>
            <a:r>
              <a:rPr lang="pt-BR" sz="4000">
                <a:solidFill>
                  <a:srgbClr val="D30F59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CARACTERÍSTICAS CLÍNICAS DOS SINTOMAS</a:t>
            </a:r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10224910" y="1488471"/>
            <a:ext cx="1606025" cy="651474"/>
          </a:xfrm>
          <a:prstGeom prst="rect">
            <a:avLst/>
          </a:prstGeom>
          <a:noFill/>
          <a:ln cap="flat" cmpd="sng" w="9525">
            <a:solidFill>
              <a:srgbClr val="D30F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1.149.197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Entrevistados</a:t>
            </a:r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185487" y="4978978"/>
            <a:ext cx="1120223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highlight>
                  <a:srgbClr val="D30F59"/>
                </a:highlight>
                <a:latin typeface="Roboto Medium"/>
                <a:ea typeface="Roboto Medium"/>
                <a:cs typeface="Roboto Medium"/>
                <a:sym typeface="Roboto Medium"/>
              </a:rPr>
              <a:t>ANÁLISE DO GRÁFICO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Os sintomas mais encontrados são: Dor de Cabeça (1,65%), Nariz Entupido (1,40%), Tosse (1,34%) e Dor de Garganta (1,09%).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F59"/>
              </a:buClr>
              <a:buSzPts val="4000"/>
              <a:buFont typeface="Arial"/>
              <a:buNone/>
            </a:pPr>
            <a:r>
              <a:rPr lang="pt-BR" sz="4000">
                <a:solidFill>
                  <a:srgbClr val="D30F59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CARACTERÍSTICAS CLÍNICAS DOS SINTOMAS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781" y="2163601"/>
            <a:ext cx="4321522" cy="381891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5440614" y="2231457"/>
            <a:ext cx="5843472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</a:pPr>
            <a:r>
              <a:rPr b="1" lang="pt-BR" sz="2000">
                <a:solidFill>
                  <a:schemeClr val="lt1"/>
                </a:solidFill>
                <a:highlight>
                  <a:srgbClr val="D30F59"/>
                </a:highlight>
                <a:latin typeface="Roboto Medium"/>
                <a:ea typeface="Roboto Medium"/>
                <a:cs typeface="Roboto Medium"/>
                <a:sym typeface="Roboto Medium"/>
              </a:rPr>
              <a:t>ANÁLISE</a:t>
            </a:r>
            <a:r>
              <a:rPr b="1" lang="pt-BR" sz="1800">
                <a:solidFill>
                  <a:schemeClr val="lt1"/>
                </a:solidFill>
                <a:highlight>
                  <a:srgbClr val="D30F59"/>
                </a:highlight>
                <a:latin typeface="Roboto Medium"/>
                <a:ea typeface="Roboto Medium"/>
                <a:cs typeface="Roboto Medium"/>
                <a:sym typeface="Roboto Medium"/>
              </a:rPr>
              <a:t> DO GRÁFICO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b="0" i="0" lang="pt-BR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penas 1% dos entrevistados foi até um posto de saúde na semana anterior, porém como 96% não responderam a essa pergunta não podemos extrair muito mais informações desse dado.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1139277" y="3015714"/>
            <a:ext cx="1380188" cy="622431"/>
          </a:xfrm>
          <a:prstGeom prst="rect">
            <a:avLst/>
          </a:prstGeom>
          <a:noFill/>
          <a:ln cap="flat" cmpd="sng" w="9525">
            <a:solidFill>
              <a:srgbClr val="D30F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1.149.197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Entrevistados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838200" y="1410510"/>
            <a:ext cx="10515600" cy="5175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>
                <a:latin typeface="Roboto Light"/>
                <a:ea typeface="Roboto Light"/>
                <a:cs typeface="Roboto Light"/>
                <a:sym typeface="Roboto Light"/>
              </a:rPr>
              <a:t>1</a:t>
            </a:r>
            <a:r>
              <a:rPr b="1" lang="pt-BR">
                <a:solidFill>
                  <a:srgbClr val="D30F59"/>
                </a:solidFill>
                <a:latin typeface="Roboto Light"/>
                <a:ea typeface="Roboto Light"/>
                <a:cs typeface="Roboto Light"/>
                <a:sym typeface="Roboto Light"/>
              </a:rPr>
              <a:t>1. </a:t>
            </a:r>
            <a:r>
              <a:rPr b="1"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Características da População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 distribuição de entrevistados entre os estados foi coerente com a densidade populacional, com São Paulo, Minas Gerais e Rio de Janeiro concentrando a maior parte das respostas.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 maioria da população entrevistada (76,16%) reside em áreas urbanas, o que pode ter influenciado a propagação da COVID-19 devido à maior concentração de pessoas e interações sociais mais frequentes.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Pequena predominância de mulheres (52,08%) entre os entrevistados, o que está de acordo com a média populacional brasileira.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D30F59"/>
              </a:buClr>
              <a:buSzPct val="100000"/>
              <a:buNone/>
            </a:pPr>
            <a:r>
              <a:rPr b="1" lang="pt-BR">
                <a:solidFill>
                  <a:srgbClr val="D30F59"/>
                </a:solidFill>
                <a:latin typeface="Roboto Light"/>
                <a:ea typeface="Roboto Light"/>
                <a:cs typeface="Roboto Light"/>
                <a:sym typeface="Roboto Light"/>
              </a:rPr>
              <a:t>2. </a:t>
            </a:r>
            <a:r>
              <a:rPr b="1"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Características Econômicas da Sociedade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 baixa escolaridade predominante entre os entrevistados pode estar associada à menor compreensão sobre medidas preventivas e/ou acesso reduzido à informação qualificada sobre a pandemia.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 grande maioria dos entrevistados (77,11%) não possui plano de saúde, o que é coerente com a realidade de renda da população. Isso reforça a importância do SUS como a principal alternativa de assistência médica para a população brasileira.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Quase metade dos entrevistados (45,62%) não trabalhou na última semana da pesquisa, sugerindo forte impacto da pandemia no emprego e na economia.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Um percentual significativo dos entrevistados (22,11%) possuía renda mensal até R$ 1.600,00, evidenciando a vulnerabilidade econômica de parte da população.</a:t>
            </a:r>
            <a:endParaRPr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F59"/>
              </a:buClr>
              <a:buSzPts val="4400"/>
              <a:buFont typeface="Arial"/>
              <a:buNone/>
            </a:pPr>
            <a:r>
              <a:rPr lang="pt-BR" sz="4400">
                <a:solidFill>
                  <a:srgbClr val="D30F59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pt-BR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838200" y="1536970"/>
            <a:ext cx="10515600" cy="5058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30F59"/>
              </a:buClr>
              <a:buSzPct val="100000"/>
              <a:buNone/>
            </a:pPr>
            <a:r>
              <a:rPr b="1" lang="pt-BR" sz="2700">
                <a:solidFill>
                  <a:srgbClr val="D30F59"/>
                </a:solidFill>
                <a:latin typeface="Roboto Light"/>
                <a:ea typeface="Roboto Light"/>
                <a:cs typeface="Roboto Light"/>
                <a:sym typeface="Roboto Light"/>
              </a:rPr>
              <a:t>3. </a:t>
            </a:r>
            <a:r>
              <a:rPr b="1" lang="pt-BR" sz="2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Características Clínicas dos Sintomas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Os sintomas mais reportados foram dor de cabeça, nariz entupido, tosse e dor de garganta. Esses são sintomas que a COVID-19 tem em comum com outras doenças, como gripes, resfriados e viroses, por esse motivo os esforços para localizar novos surtos não devem estar focados unicamente nestes sintomas.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É importante ressaltar que </a:t>
            </a:r>
            <a:r>
              <a:rPr b="0" i="0" lang="pt-BR" sz="2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96% dos entrevistados não responderam se foram a um estabelecimento de saúde</a:t>
            </a:r>
            <a:r>
              <a:rPr lang="pt-BR" sz="2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, o que implica nas análises de como a população está reagindo ao COVID-19.</a:t>
            </a:r>
            <a:endParaRPr/>
          </a:p>
          <a:p>
            <a:pPr indent="-13430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D30F59"/>
              </a:buClr>
              <a:buSzPct val="100000"/>
              <a:buNone/>
            </a:pPr>
            <a:r>
              <a:rPr b="1" lang="pt-BR" sz="2700">
                <a:solidFill>
                  <a:srgbClr val="D30F59"/>
                </a:solidFill>
                <a:latin typeface="Roboto Light"/>
                <a:ea typeface="Roboto Light"/>
                <a:cs typeface="Roboto Light"/>
                <a:sym typeface="Roboto Light"/>
              </a:rPr>
              <a:t>4.</a:t>
            </a:r>
            <a:r>
              <a:rPr b="1" lang="pt-BR" sz="2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Diretrizes para um Novo Surto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pt-BR" sz="2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Monitoramento constante:</a:t>
            </a:r>
            <a:r>
              <a:rPr lang="pt-BR" sz="2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Criar sistemas de vigilância epidemiológica para identificar precocemente surtos através do rastreamento de sintomas mais comuns.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pt-BR" sz="2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Melhoria no acesso à saúde:</a:t>
            </a:r>
            <a:r>
              <a:rPr lang="pt-BR" sz="2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Como a maioria da população depende do SUS, é essencial fortalecer sua estrutura para atendimento em períodos críticos.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pt-BR" sz="2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Campanhas de conscientização:</a:t>
            </a:r>
            <a:r>
              <a:rPr lang="pt-BR" sz="2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Investir em educação sanitária para garantir que a população adote medidas preventivas adequadas. Além disso, temos uma população com nível de escolaridade muito baixa o que torna essencial a criação de campanhas de conscientização do SUS para a população.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pt-BR" sz="2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Apoio econômico:</a:t>
            </a:r>
            <a:r>
              <a:rPr lang="pt-BR" sz="2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Programas de assistência para trabalhadores afetados podem ajudar a minimizar impactos financeiros severos durante surtos.</a:t>
            </a:r>
            <a:endParaRPr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F59"/>
              </a:buClr>
              <a:buSzPts val="4400"/>
              <a:buFont typeface="Arial"/>
              <a:buNone/>
            </a:pPr>
            <a:r>
              <a:rPr lang="pt-BR" sz="4400">
                <a:solidFill>
                  <a:srgbClr val="D30F59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pt-BR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781" y="-2081"/>
            <a:ext cx="12199595" cy="686227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F59"/>
              </a:buClr>
              <a:buSzPts val="4400"/>
              <a:buFont typeface="Arial"/>
              <a:buNone/>
            </a:pPr>
            <a:r>
              <a:rPr lang="pt-BR">
                <a:solidFill>
                  <a:srgbClr val="D30F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38200" y="143674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1" lang="pt-BR" sz="2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Objetivo: </a:t>
            </a:r>
            <a:r>
              <a:rPr lang="pt-BR" sz="2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Compreender o impacto da pandemia na população e propor diretrizes para um novo surto.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1" lang="pt-BR" sz="2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Base de dados: </a:t>
            </a:r>
            <a:r>
              <a:rPr lang="pt-BR" sz="2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PNAD-COVID-19 do IBGE.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1" lang="pt-BR" sz="2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Ferramentas: </a:t>
            </a:r>
            <a:r>
              <a:rPr lang="pt-BR" sz="2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GCP (Google Cloud Platform) e Google Colab</a:t>
            </a:r>
            <a:endParaRPr sz="2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77253" t="0"/>
          <a:stretch/>
        </p:blipFill>
        <p:spPr>
          <a:xfrm>
            <a:off x="1976176" y="3554380"/>
            <a:ext cx="8239648" cy="3303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781" y="-2081"/>
            <a:ext cx="12199595" cy="686227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838200" y="218297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pt-BR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CARACTERÍSTICAS DA POPULAÇÃO</a:t>
            </a:r>
            <a:endParaRPr/>
          </a:p>
          <a:p>
            <a:pPr indent="-342931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30F59"/>
              </a:buClr>
              <a:buSzPct val="100000"/>
              <a:buFont typeface="Play"/>
              <a:buAutoNum type="arabicPeriod"/>
            </a:pPr>
            <a:r>
              <a:rPr b="0" i="0" lang="pt-BR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Mês da Pesquisa (Coluna V1013)</a:t>
            </a:r>
            <a:endParaRPr b="1"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31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30F59"/>
              </a:buClr>
              <a:buSzPct val="100000"/>
              <a:buFont typeface="Play"/>
              <a:buAutoNum type="arabicPeriod"/>
            </a:pPr>
            <a:r>
              <a:rPr b="0" i="0" lang="pt-BR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UF (Coluna UF)</a:t>
            </a:r>
            <a:endParaRPr/>
          </a:p>
          <a:p>
            <a:pPr indent="-342931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30F59"/>
              </a:buClr>
              <a:buSzPct val="100000"/>
              <a:buFont typeface="Play"/>
              <a:buAutoNum type="arabicPeriod"/>
            </a:pPr>
            <a:r>
              <a:rPr b="0" i="0" lang="pt-BR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Situação do Domicilio (Coluna V1022)</a:t>
            </a:r>
            <a:endParaRPr/>
          </a:p>
          <a:p>
            <a:pPr indent="-342931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30F59"/>
              </a:buClr>
              <a:buSzPct val="100000"/>
              <a:buFont typeface="Play"/>
              <a:buAutoNum type="arabicPeriod"/>
            </a:pPr>
            <a:r>
              <a:rPr b="0" i="0" lang="pt-BR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Idade (Coluna A002)</a:t>
            </a:r>
            <a:endParaRPr/>
          </a:p>
          <a:p>
            <a:pPr indent="-342931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30F59"/>
              </a:buClr>
              <a:buSzPct val="100000"/>
              <a:buFont typeface="Play"/>
              <a:buAutoNum type="arabicPeriod"/>
            </a:pPr>
            <a:r>
              <a:rPr b="0" i="0" lang="pt-BR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Sexo (Coluna A003)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i="0" lang="pt-BR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CARACTERÍSTICAS ECONÔMICAS DA SOCIEDADE</a:t>
            </a:r>
            <a:endParaRPr/>
          </a:p>
          <a:p>
            <a:pPr indent="-342931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30F59"/>
              </a:buClr>
              <a:buSzPct val="100000"/>
              <a:buFont typeface="Play"/>
              <a:buAutoNum type="arabicPeriod" startAt="6"/>
            </a:pPr>
            <a:r>
              <a:rPr b="0" i="0" lang="pt-BR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Escolaridade (Coluna A005)</a:t>
            </a:r>
            <a:endParaRPr/>
          </a:p>
          <a:p>
            <a:pPr indent="-342931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30F59"/>
              </a:buClr>
              <a:buSzPct val="100000"/>
              <a:buFont typeface="Play"/>
              <a:buAutoNum type="arabicPeriod" startAt="6"/>
            </a:pPr>
            <a:r>
              <a:rPr b="0" i="0" lang="pt-BR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Número da faixa do rendimento/retirada em dinheiro (Coluna C01011)</a:t>
            </a:r>
            <a:endParaRPr/>
          </a:p>
          <a:p>
            <a:pPr indent="-342931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30F59"/>
              </a:buClr>
              <a:buSzPct val="100000"/>
              <a:buFont typeface="Play"/>
              <a:buAutoNum type="arabicPeriod" startAt="6"/>
            </a:pPr>
            <a:r>
              <a:rPr b="0" i="0" lang="pt-BR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Na semana passada, por pelo menos uma hora, trabalhou ou fez algum bico? (Coluna C001)</a:t>
            </a:r>
            <a:endParaRPr/>
          </a:p>
          <a:p>
            <a:pPr indent="-342931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30F59"/>
              </a:buClr>
              <a:buSzPct val="100000"/>
              <a:buFont typeface="Play"/>
              <a:buAutoNum type="arabicPeriod" startAt="6"/>
            </a:pPr>
            <a:r>
              <a:rPr b="0" i="0" lang="pt-BR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Tem algum plano de saúde médico, seja particular, de empresa ou de órgão público? (Coluna B007)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i="0" lang="pt-BR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CARACTERÍSTICAS CLÍNICAS DOS SINTOMAS</a:t>
            </a:r>
            <a:endParaRPr/>
          </a:p>
          <a:p>
            <a:pPr indent="-342931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30F59"/>
              </a:buClr>
              <a:buSzPct val="100000"/>
              <a:buFont typeface="Play"/>
              <a:buAutoNum type="arabicPeriod" startAt="10"/>
            </a:pPr>
            <a:r>
              <a:rPr b="0" i="0" lang="pt-BR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Na semana passada teve febre? (Coluna B0011)</a:t>
            </a:r>
            <a:endParaRPr/>
          </a:p>
          <a:p>
            <a:pPr indent="-342931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30F59"/>
              </a:buClr>
              <a:buSzPct val="100000"/>
              <a:buFont typeface="Play"/>
              <a:buAutoNum type="arabicPeriod" startAt="10"/>
            </a:pPr>
            <a:r>
              <a:rPr b="0" i="0" lang="pt-BR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Na semana passada teve tosse? (Coluna B0012)</a:t>
            </a:r>
            <a:endParaRPr/>
          </a:p>
          <a:p>
            <a:pPr indent="-342931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30F59"/>
              </a:buClr>
              <a:buSzPct val="100000"/>
              <a:buFont typeface="Play"/>
              <a:buAutoNum type="arabicPeriod" startAt="10"/>
            </a:pPr>
            <a:r>
              <a:rPr b="0" i="0" lang="pt-BR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Na semana passada teve dor de garganta? (Coluna B0013)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20369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 b="0" i="0" sz="1600">
              <a:solidFill>
                <a:srgbClr val="1F1F1F"/>
              </a:solidFill>
            </a:endParaRPr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i="0" sz="1500">
              <a:solidFill>
                <a:srgbClr val="1F1F1F"/>
              </a:solidFill>
            </a:endParaRPr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>
              <a:solidFill>
                <a:srgbClr val="1F1F1F"/>
              </a:solidFill>
            </a:endParaRPr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>
              <a:solidFill>
                <a:srgbClr val="1F1F1F"/>
              </a:solidFill>
            </a:endParaRPr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>
              <a:solidFill>
                <a:srgbClr val="1F1F1F"/>
              </a:solidFill>
            </a:endParaRPr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>
              <a:solidFill>
                <a:srgbClr val="1F1F1F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>
              <a:solidFill>
                <a:srgbClr val="1F1F1F"/>
              </a:solidFill>
            </a:endParaRPr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762000" y="39115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F59"/>
              </a:buClr>
              <a:buSzPts val="4400"/>
              <a:buFont typeface="Arial"/>
              <a:buNone/>
            </a:pPr>
            <a:r>
              <a:rPr lang="pt-BR">
                <a:solidFill>
                  <a:srgbClr val="D30F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838200" y="1254869"/>
            <a:ext cx="8500353" cy="111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</a:pPr>
            <a:r>
              <a:rPr lang="pt-BR"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Seleção das vinte questões da pesquisa e as colunas que podemos obter as respostas: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781" y="-2081"/>
            <a:ext cx="12199595" cy="686227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F59"/>
              </a:buClr>
              <a:buSzPts val="1400"/>
              <a:buFont typeface="Play"/>
              <a:buAutoNum type="arabicPeriod" startAt="13"/>
            </a:pPr>
            <a:r>
              <a:rPr b="0" i="0" lang="pt-BR"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Na semana passada teve dificuldade para respirar? (Coluna B0014)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30F59"/>
              </a:buClr>
              <a:buSzPts val="1400"/>
              <a:buFont typeface="Play"/>
              <a:buAutoNum type="arabicPeriod" startAt="13"/>
            </a:pPr>
            <a:r>
              <a:rPr b="0" i="0" lang="pt-BR"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Na semana passada teve dor de cabeça? (Coluna B0015)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30F59"/>
              </a:buClr>
              <a:buSzPts val="1400"/>
              <a:buFont typeface="Play"/>
              <a:buAutoNum type="arabicPeriod" startAt="13"/>
            </a:pPr>
            <a:r>
              <a:rPr b="0" i="0" lang="pt-BR"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Na semana passada teve náusea? (Coluna B0017)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30F59"/>
              </a:buClr>
              <a:buSzPts val="1400"/>
              <a:buFont typeface="Play"/>
              <a:buAutoNum type="arabicPeriod" startAt="13"/>
            </a:pPr>
            <a:r>
              <a:rPr b="0" i="0" lang="pt-BR"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Na semana passada teve nariz entupido ou escorrendo? (Coluna B0018)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30F59"/>
              </a:buClr>
              <a:buSzPts val="1400"/>
              <a:buFont typeface="Play"/>
              <a:buAutoNum type="arabicPeriod" startAt="13"/>
            </a:pPr>
            <a:r>
              <a:rPr b="0" i="0" lang="pt-BR"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Na semana passada teve fadiga? (Coluna B0019)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30F59"/>
              </a:buClr>
              <a:buSzPts val="1400"/>
              <a:buFont typeface="Play"/>
              <a:buAutoNum type="arabicPeriod" startAt="13"/>
            </a:pPr>
            <a:r>
              <a:rPr b="0" i="0" lang="pt-BR"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Na semana passada teve perda de cheiro ou sabor? (Coluna B00111)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30F59"/>
              </a:buClr>
              <a:buSzPts val="1400"/>
              <a:buFont typeface="Play"/>
              <a:buAutoNum type="arabicPeriod" startAt="13"/>
            </a:pPr>
            <a:r>
              <a:rPr b="0" i="0" lang="pt-BR"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Na semana passada teve dor muscular? (Coluna B00112)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30F59"/>
              </a:buClr>
              <a:buSzPts val="1400"/>
              <a:buFont typeface="Play"/>
              <a:buAutoNum type="arabicPeriod" startAt="13"/>
            </a:pPr>
            <a:r>
              <a:rPr b="0" i="0" lang="pt-BR"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Por causa disso, foi a algum estabelecimento de saúde? (Coluna B002)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pt-BR"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Período analisado: </a:t>
            </a:r>
            <a:r>
              <a:rPr lang="pt-BR"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Três meses da pandemia (setembro/2020, outubro/2020 e novembro/2020).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pt-BR"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Estrutura do banco: </a:t>
            </a:r>
            <a:r>
              <a:rPr lang="pt-BR"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Dados armazenados no GCP para análise eficiente.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0" i="0" sz="1600">
              <a:solidFill>
                <a:srgbClr val="1F1F1F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F59"/>
              </a:buClr>
              <a:buSzPts val="4400"/>
              <a:buFont typeface="Arial"/>
              <a:buNone/>
            </a:pPr>
            <a:r>
              <a:rPr lang="pt-BR">
                <a:solidFill>
                  <a:srgbClr val="D30F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781" y="-2081"/>
            <a:ext cx="12199595" cy="686227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F59"/>
              </a:buClr>
              <a:buSzPts val="4400"/>
              <a:buFont typeface="Arial"/>
              <a:buNone/>
            </a:pPr>
            <a:r>
              <a:rPr lang="pt-BR">
                <a:solidFill>
                  <a:srgbClr val="D30F59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pt-B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CARACTERÍSTICAS DA POPULAÇÃO</a:t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147864"/>
            <a:ext cx="11741286" cy="571013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9806621" y="1877578"/>
            <a:ext cx="1606025" cy="651474"/>
          </a:xfrm>
          <a:prstGeom prst="rect">
            <a:avLst/>
          </a:prstGeom>
          <a:noFill/>
          <a:ln cap="flat" cmpd="sng" w="9525">
            <a:solidFill>
              <a:srgbClr val="D30F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1.149.197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Entrevistados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781" y="-2081"/>
            <a:ext cx="12199595" cy="686227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F59"/>
              </a:buClr>
              <a:buSzPts val="4400"/>
              <a:buFont typeface="Arial"/>
              <a:buNone/>
            </a:pPr>
            <a:r>
              <a:rPr lang="pt-BR">
                <a:solidFill>
                  <a:srgbClr val="D30F59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pt-B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CARACTERÍSTICAS DA POPULAÇÃO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838200" y="1507788"/>
            <a:ext cx="10988710" cy="46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pt-BR" sz="3000">
                <a:solidFill>
                  <a:schemeClr val="lt1"/>
                </a:solidFill>
                <a:highlight>
                  <a:srgbClr val="D30F59"/>
                </a:highlight>
                <a:latin typeface="Roboto Medium"/>
                <a:ea typeface="Roboto Medium"/>
                <a:cs typeface="Roboto Medium"/>
                <a:sym typeface="Roboto Medium"/>
              </a:rPr>
              <a:t>ANÁLISE</a:t>
            </a:r>
            <a:r>
              <a:rPr b="1" lang="pt-BR">
                <a:solidFill>
                  <a:schemeClr val="lt1"/>
                </a:solidFill>
                <a:highlight>
                  <a:srgbClr val="D30F59"/>
                </a:highlight>
                <a:latin typeface="Roboto Medium"/>
                <a:ea typeface="Roboto Medium"/>
                <a:cs typeface="Roboto Medium"/>
                <a:sym typeface="Roboto Medium"/>
              </a:rPr>
              <a:t> DO GRÁFICO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t-BR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 gráfico apresenta a distribuição de entrevistados por estado, permitindo algumas considerações: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pt-BR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Estados com mais entrevistados</a:t>
            </a:r>
            <a:r>
              <a:rPr lang="pt-BR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: Minas Gerais (103.096), São Paulo (98.021) e Rio de Janeiro (87.405);</a:t>
            </a:r>
            <a:endParaRPr/>
          </a:p>
          <a:p>
            <a:pPr indent="-990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pt-BR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Estados com menos entrevistados</a:t>
            </a:r>
            <a:r>
              <a:rPr lang="pt-BR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: Amapá (7.677) tem o menor número de entrevistados, seguido por Tocantins (15.446) e Rondônia (16.622).</a:t>
            </a:r>
            <a:endParaRPr/>
          </a:p>
          <a:p>
            <a:pPr indent="-990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t-BR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Segundo o </a:t>
            </a:r>
            <a:r>
              <a:rPr lang="pt-BR" sz="24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IBGE</a:t>
            </a:r>
            <a:r>
              <a:rPr lang="pt-BR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(2022), os estados com maior número de entrevistados condizem com os estados mais populosos no país, tornando coerente a discrepância entre os entrevistados em cada estado. Outro ponto que também pode influenciar é a facilidade de acesso aos entrevistados.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781" y="-2081"/>
            <a:ext cx="12199595" cy="686227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F59"/>
              </a:buClr>
              <a:buSzPts val="4400"/>
              <a:buFont typeface="Arial"/>
              <a:buNone/>
            </a:pPr>
            <a:r>
              <a:rPr lang="pt-BR">
                <a:solidFill>
                  <a:srgbClr val="D30F59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pt-B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CARACTERÍSTICAS DA POPULAÇÃO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042" y="1501882"/>
            <a:ext cx="3768972" cy="2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3942" y="4031311"/>
            <a:ext cx="3769200" cy="23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/>
          <p:nvPr/>
        </p:nvSpPr>
        <p:spPr>
          <a:xfrm>
            <a:off x="301451" y="1356528"/>
            <a:ext cx="11052349" cy="2434266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30F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281995" y="3869576"/>
            <a:ext cx="11052349" cy="2731942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30F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4915320" y="1472700"/>
            <a:ext cx="6228301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</a:pPr>
            <a:r>
              <a:rPr b="1" lang="pt-BR" sz="2000">
                <a:solidFill>
                  <a:schemeClr val="lt1"/>
                </a:solidFill>
                <a:highlight>
                  <a:srgbClr val="D30F59"/>
                </a:highlight>
                <a:latin typeface="Roboto Medium"/>
                <a:ea typeface="Roboto Medium"/>
                <a:cs typeface="Roboto Medium"/>
                <a:sym typeface="Roboto Medium"/>
              </a:rPr>
              <a:t>ANÁLISE</a:t>
            </a:r>
            <a:r>
              <a:rPr b="1" lang="pt-BR" sz="1800">
                <a:solidFill>
                  <a:schemeClr val="lt1"/>
                </a:solidFill>
                <a:highlight>
                  <a:srgbClr val="D30F59"/>
                </a:highlight>
                <a:latin typeface="Roboto Medium"/>
                <a:ea typeface="Roboto Medium"/>
                <a:cs typeface="Roboto Medium"/>
                <a:sym typeface="Roboto Medium"/>
              </a:rPr>
              <a:t> DO GRÁFICO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 maior parte dos entrevistados (76,16%) vive em áreas urbanas, enquanto 23,84% estão em áreas rurais.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Essa diferença pode refletir a própria distribuição populacional do Brasil, onde a maioria das pessoas reside em cidades, segundo o </a:t>
            </a:r>
            <a:r>
              <a:rPr lang="pt-BR" sz="18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6"/>
              </a:rPr>
              <a:t>IBGE</a:t>
            </a:r>
            <a:r>
              <a:rPr lang="pt-BR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(2022).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4869268" y="4011856"/>
            <a:ext cx="6228301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</a:pPr>
            <a:r>
              <a:rPr b="1" lang="pt-BR" sz="2000">
                <a:solidFill>
                  <a:schemeClr val="lt1"/>
                </a:solidFill>
                <a:highlight>
                  <a:srgbClr val="D30F59"/>
                </a:highlight>
                <a:latin typeface="Roboto Medium"/>
                <a:ea typeface="Roboto Medium"/>
                <a:cs typeface="Roboto Medium"/>
                <a:sym typeface="Roboto Medium"/>
              </a:rPr>
              <a:t>ANÁLISE</a:t>
            </a:r>
            <a:r>
              <a:rPr b="1" lang="pt-BR" sz="1800">
                <a:solidFill>
                  <a:schemeClr val="lt1"/>
                </a:solidFill>
                <a:highlight>
                  <a:srgbClr val="D30F59"/>
                </a:highlight>
                <a:latin typeface="Roboto Medium"/>
                <a:ea typeface="Roboto Medium"/>
                <a:cs typeface="Roboto Medium"/>
                <a:sym typeface="Roboto Medium"/>
              </a:rPr>
              <a:t> DO GRÁFICO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Há um pequeno predomínio de mulheres (52,08%) em relação aos homens (47,92%). O que pode ser uma amostragem populacional de acordo com o </a:t>
            </a:r>
            <a:r>
              <a:rPr lang="pt-BR" sz="18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7"/>
              </a:rPr>
              <a:t>IBGE</a:t>
            </a:r>
            <a:r>
              <a:rPr lang="pt-BR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(2022).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3503098" y="1926215"/>
            <a:ext cx="1253727" cy="505700"/>
          </a:xfrm>
          <a:prstGeom prst="rect">
            <a:avLst/>
          </a:prstGeom>
          <a:noFill/>
          <a:ln cap="flat" cmpd="sng" w="9525">
            <a:solidFill>
              <a:srgbClr val="D30F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1.149.197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Entrevistados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3363668" y="4539713"/>
            <a:ext cx="1253727" cy="505700"/>
          </a:xfrm>
          <a:prstGeom prst="rect">
            <a:avLst/>
          </a:prstGeom>
          <a:noFill/>
          <a:ln cap="flat" cmpd="sng" w="9525">
            <a:solidFill>
              <a:srgbClr val="D30F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1.149.197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Entrevistados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641" y="1420239"/>
            <a:ext cx="6136980" cy="533075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6350557" y="2170444"/>
            <a:ext cx="5499801" cy="2031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highlight>
                  <a:srgbClr val="D30F59"/>
                </a:highlight>
                <a:latin typeface="Roboto Medium"/>
                <a:ea typeface="Roboto Medium"/>
                <a:cs typeface="Roboto Medium"/>
                <a:sym typeface="Roboto Medium"/>
              </a:rPr>
              <a:t>ANÁLISE DO GRÁFICO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 população idosa (acima de 60 anos) representa uma parcela menor dos entrevistados o que é coerente com a quantidade de pessoas dessas faixas etárias no país segundo o </a:t>
            </a:r>
            <a:r>
              <a:rPr lang="pt-BR" sz="18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5"/>
              </a:rPr>
              <a:t>IBGE</a:t>
            </a:r>
            <a:r>
              <a:rPr lang="pt-BR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(2022).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5" name="Google Shape;15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F59"/>
              </a:buClr>
              <a:buSzPts val="4400"/>
              <a:buFont typeface="Arial"/>
              <a:buNone/>
            </a:pPr>
            <a:r>
              <a:rPr lang="pt-BR">
                <a:solidFill>
                  <a:srgbClr val="D30F59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pt-B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CARACTERÍSTICAS DA POPULAÇÃO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4436952" y="2558513"/>
            <a:ext cx="1606025" cy="651474"/>
          </a:xfrm>
          <a:prstGeom prst="rect">
            <a:avLst/>
          </a:prstGeom>
          <a:noFill/>
          <a:ln cap="flat" cmpd="sng" w="9525">
            <a:solidFill>
              <a:srgbClr val="D30F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1.149.197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Entrevistados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>
            <p:ph type="title"/>
          </p:nvPr>
        </p:nvSpPr>
        <p:spPr>
          <a:xfrm>
            <a:off x="838199" y="365125"/>
            <a:ext cx="111092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F59"/>
              </a:buClr>
              <a:buSzPts val="4000"/>
              <a:buFont typeface="Arial"/>
              <a:buNone/>
            </a:pPr>
            <a:r>
              <a:rPr lang="pt-BR" sz="4000">
                <a:solidFill>
                  <a:srgbClr val="D30F59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CARACTERÍSTICAS ECONÔMICAS DA SOCIEDADE</a:t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690688"/>
            <a:ext cx="11109290" cy="185638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/>
        </p:nvSpPr>
        <p:spPr>
          <a:xfrm>
            <a:off x="350858" y="3597651"/>
            <a:ext cx="1120223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highlight>
                  <a:srgbClr val="D30F59"/>
                </a:highlight>
                <a:latin typeface="Roboto Medium"/>
                <a:ea typeface="Roboto Medium"/>
                <a:cs typeface="Roboto Medium"/>
                <a:sym typeface="Roboto Medium"/>
              </a:rPr>
              <a:t>ANÁLISE DO GRÁFICO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número de entrevistados que possuem até o ensino médio incompleto representa 60,54% do total;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Já os que possuem ensino superior completo representam 11,99% dos entrevistados.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Os números são coerentes com a realidade do país segundo o </a:t>
            </a:r>
            <a:r>
              <a:rPr lang="pt-BR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IBGE</a:t>
            </a: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(2022).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Outro fator que contribui para baixa escolaridade é que 26,59% dos entrevistados possuem idade inferior a 20 anos.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9894170" y="1488472"/>
            <a:ext cx="1606025" cy="651474"/>
          </a:xfrm>
          <a:prstGeom prst="rect">
            <a:avLst/>
          </a:prstGeom>
          <a:noFill/>
          <a:ln cap="flat" cmpd="sng" w="9525">
            <a:solidFill>
              <a:srgbClr val="D30F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1.149.197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Entrevistados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