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86"/>
    <p:restoredTop sz="96327"/>
  </p:normalViewPr>
  <p:slideViewPr>
    <p:cSldViewPr snapToGrid="0">
      <p:cViewPr varScale="1">
        <p:scale>
          <a:sx n="53" d="100"/>
          <a:sy n="53" d="100"/>
        </p:scale>
        <p:origin x="17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76A7-1138-CDFD-3358-E67613BF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EB03-14A0-6A7F-9704-E38C6852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8AA0E-EC6A-A47C-8B5E-D9EBE257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0EC4-4F5F-1F5B-8F93-9C83AE5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7CA1-B605-8499-00E0-B06C934E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4F80-9E4E-412C-AB77-E599CE2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95A47-CE3C-8DC3-D9EE-BA2C64FA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7768-8CB2-EED0-656A-F94F6F79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854C-7AB1-0D4D-6341-8D89368D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38E7-331E-C412-2968-4BFABF6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B9AAB-A90F-F787-0EC9-970AB734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5ACE6-A593-0EAD-F424-13B393438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68C9-CE0C-3D7B-EFF4-541F2720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54B6-AE78-7807-49C8-707930A3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6E6B-8C91-9F90-BACE-66E09B60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222A-7189-979A-0231-53BD108B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AB57-0D05-77E3-3B11-134792BA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960E-8550-6792-FA3D-7C08F688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5AC0-B40E-F330-C061-ED4D6FE7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E7ED-37AB-4DF7-37DA-014AB1D7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45EF-6AB3-6B57-3A90-C8C4E244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F9C3-4EF6-F62E-4640-6C033DFF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9038-3294-FD85-8F38-397ACC1F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60C1-598F-9437-ED43-856CE325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1B36-7D9C-1C48-A379-981F400E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CC1B-71B0-8FCB-D234-B5B5F036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8817-58DD-BDCE-497F-CD32BB345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91CDC-CBC2-7A03-7497-B0049B12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2C165-46EF-3891-DEEE-71F6169F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7DD4-A24B-1E80-A4DC-D9EE1BD7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A5024-96DB-795A-15A1-5B2F53A5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3D06-6C13-81EB-A90C-F2353B7C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FA35E-4A17-0570-9EBD-257B9FD2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97F3B-5A0E-8888-4DB4-CDE52D3A3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09285-3C7F-118A-2D6E-475C04B55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B8DD9-1FC8-D8B9-728D-76694BAC4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B1A9D-95B8-0A7B-189C-4177348A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9594A-6561-59F1-14E8-BAA42A9A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F0A35-9D10-9F32-F889-B1B7837F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A915-93FB-FFCC-985A-F4AE48E3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54CEE-B18A-C480-20B3-6EF22690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2876E-37D9-2775-E82E-FE253210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3867A-1EE4-B3D0-99FB-579A2A9B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25D48-1360-F16E-5158-302BCC06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B0D6E-6D94-EEBE-C1AE-AF2E8C6A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FA075-AB22-1BA5-045E-F9D302B7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F509-17DF-B467-0494-329ADAC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653A-8AA9-C9CC-4C43-45A65355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959A2-C8BF-DDD9-58E5-F7A015B5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9098-D0D7-0787-C40C-33800CB4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9E6E4-BD6A-F4AF-F52C-E0CA011A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C6C95-1203-3992-87FF-A37C0623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8CB7-2F0C-F9D8-2C37-686FD18F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3AC97-FFD7-7FDB-3B73-6118736F3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4C44-D8A0-9677-B347-FFF21B193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1975-73E2-3A95-0FA1-034A42D1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F9EF-C10F-B7F3-3C9A-6E30950B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B69F-54E5-45B3-78CE-E816C77E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8C26B-B77E-0725-CE6E-E5AF8BD9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A7DF-CF9A-DBEB-0003-4CECB3D4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6970-9ECB-F977-049F-1CFDF3EBE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DDDA-1EBD-AB4E-A60D-15AEB6D827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B818-0782-695C-AF17-81D2A5CF4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FC4E-7D5B-5899-13F0-E9716C9F0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B320-5833-0B42-8D9F-920ABD3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ounded Rectangle 1046">
            <a:extLst>
              <a:ext uri="{FF2B5EF4-FFF2-40B4-BE49-F238E27FC236}">
                <a16:creationId xmlns:a16="http://schemas.microsoft.com/office/drawing/2014/main" id="{A594D932-EB21-5286-80AD-C496A5BF3FEA}"/>
              </a:ext>
            </a:extLst>
          </p:cNvPr>
          <p:cNvSpPr/>
          <p:nvPr/>
        </p:nvSpPr>
        <p:spPr>
          <a:xfrm>
            <a:off x="6207221" y="262623"/>
            <a:ext cx="5914313" cy="6472989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ounded Rectangle 1045">
            <a:extLst>
              <a:ext uri="{FF2B5EF4-FFF2-40B4-BE49-F238E27FC236}">
                <a16:creationId xmlns:a16="http://schemas.microsoft.com/office/drawing/2014/main" id="{41EB41AD-317D-7312-3993-7E0C2C90EAE7}"/>
              </a:ext>
            </a:extLst>
          </p:cNvPr>
          <p:cNvSpPr/>
          <p:nvPr/>
        </p:nvSpPr>
        <p:spPr>
          <a:xfrm>
            <a:off x="82138" y="262623"/>
            <a:ext cx="5914313" cy="6472989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U-turn Arrow 1024">
            <a:extLst>
              <a:ext uri="{FF2B5EF4-FFF2-40B4-BE49-F238E27FC236}">
                <a16:creationId xmlns:a16="http://schemas.microsoft.com/office/drawing/2014/main" id="{5DA502F6-07F7-68B3-45ED-CAD3694B171D}"/>
              </a:ext>
            </a:extLst>
          </p:cNvPr>
          <p:cNvSpPr/>
          <p:nvPr/>
        </p:nvSpPr>
        <p:spPr>
          <a:xfrm rot="5400000">
            <a:off x="2546158" y="1941745"/>
            <a:ext cx="4019249" cy="2281364"/>
          </a:xfrm>
          <a:prstGeom prst="uturnArrow">
            <a:avLst>
              <a:gd name="adj1" fmla="val 11701"/>
              <a:gd name="adj2" fmla="val 25000"/>
              <a:gd name="adj3" fmla="val 28467"/>
              <a:gd name="adj4" fmla="val 42633"/>
              <a:gd name="adj5" fmla="val 9948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ughnut 4">
            <a:extLst>
              <a:ext uri="{FF2B5EF4-FFF2-40B4-BE49-F238E27FC236}">
                <a16:creationId xmlns:a16="http://schemas.microsoft.com/office/drawing/2014/main" id="{9BE9C0F3-E4BC-204F-B984-7385938DD48E}"/>
              </a:ext>
            </a:extLst>
          </p:cNvPr>
          <p:cNvSpPr/>
          <p:nvPr/>
        </p:nvSpPr>
        <p:spPr>
          <a:xfrm>
            <a:off x="2763079" y="935070"/>
            <a:ext cx="695739" cy="694947"/>
          </a:xfrm>
          <a:prstGeom prst="donut">
            <a:avLst>
              <a:gd name="adj" fmla="val 8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Sperm Health">
            <a:extLst>
              <a:ext uri="{FF2B5EF4-FFF2-40B4-BE49-F238E27FC236}">
                <a16:creationId xmlns:a16="http://schemas.microsoft.com/office/drawing/2014/main" id="{B172B861-DD80-315A-2A7C-33A774259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0" t="33176" r="85709" b="27286"/>
          <a:stretch/>
        </p:blipFill>
        <p:spPr bwMode="auto">
          <a:xfrm rot="1349569">
            <a:off x="3473094" y="1087646"/>
            <a:ext cx="244691" cy="8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by In The Womb Embryo Human Fetus Line Icon Stock Illustration - Download  Image Now - Animal Fetus, Icon, Fetus - iStock">
            <a:extLst>
              <a:ext uri="{FF2B5EF4-FFF2-40B4-BE49-F238E27FC236}">
                <a16:creationId xmlns:a16="http://schemas.microsoft.com/office/drawing/2014/main" id="{038B015D-9883-37D3-6002-51D594801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2" t="16896" r="18520" b="19441"/>
          <a:stretch/>
        </p:blipFill>
        <p:spPr bwMode="auto">
          <a:xfrm>
            <a:off x="4095833" y="1498160"/>
            <a:ext cx="963616" cy="869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F21F2E81-070E-F99F-9892-06A05BF43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9157" y="3114900"/>
            <a:ext cx="2873862" cy="34635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F236751-3825-9741-100B-28F295453841}"/>
              </a:ext>
            </a:extLst>
          </p:cNvPr>
          <p:cNvSpPr/>
          <p:nvPr/>
        </p:nvSpPr>
        <p:spPr>
          <a:xfrm>
            <a:off x="2821101" y="985981"/>
            <a:ext cx="594000" cy="593124"/>
          </a:xfrm>
          <a:prstGeom prst="ellipse">
            <a:avLst/>
          </a:prstGeom>
          <a:solidFill>
            <a:srgbClr val="D62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0DF6D96-7AFD-6EA2-C2D8-C6D12884864A}"/>
              </a:ext>
            </a:extLst>
          </p:cNvPr>
          <p:cNvSpPr/>
          <p:nvPr/>
        </p:nvSpPr>
        <p:spPr>
          <a:xfrm>
            <a:off x="466336" y="909969"/>
            <a:ext cx="218918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present in gamete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F001118-0004-732C-6316-2931C7734C6B}"/>
              </a:ext>
            </a:extLst>
          </p:cNvPr>
          <p:cNvSpPr/>
          <p:nvPr/>
        </p:nvSpPr>
        <p:spPr>
          <a:xfrm>
            <a:off x="466336" y="2184915"/>
            <a:ext cx="3139986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Variation present in every cell in the body, including those of the germline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F02FE84-3923-3557-2A24-452EAF02C939}"/>
              </a:ext>
            </a:extLst>
          </p:cNvPr>
          <p:cNvSpPr/>
          <p:nvPr/>
        </p:nvSpPr>
        <p:spPr>
          <a:xfrm>
            <a:off x="466336" y="4053716"/>
            <a:ext cx="235476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Variants can be passed on to offspring</a:t>
            </a:r>
          </a:p>
        </p:txBody>
      </p:sp>
      <p:sp>
        <p:nvSpPr>
          <p:cNvPr id="1033" name="U-turn Arrow 1032">
            <a:extLst>
              <a:ext uri="{FF2B5EF4-FFF2-40B4-BE49-F238E27FC236}">
                <a16:creationId xmlns:a16="http://schemas.microsoft.com/office/drawing/2014/main" id="{BFC1FFCB-E5D0-19EF-CE7E-775309E4B6F9}"/>
              </a:ext>
            </a:extLst>
          </p:cNvPr>
          <p:cNvSpPr/>
          <p:nvPr/>
        </p:nvSpPr>
        <p:spPr>
          <a:xfrm rot="5400000">
            <a:off x="8643898" y="2041744"/>
            <a:ext cx="4019249" cy="2281364"/>
          </a:xfrm>
          <a:prstGeom prst="uturnArrow">
            <a:avLst>
              <a:gd name="adj1" fmla="val 11701"/>
              <a:gd name="adj2" fmla="val 25000"/>
              <a:gd name="adj3" fmla="val 28467"/>
              <a:gd name="adj4" fmla="val 42633"/>
              <a:gd name="adj5" fmla="val 9948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4" name="Doughnut 1033">
            <a:extLst>
              <a:ext uri="{FF2B5EF4-FFF2-40B4-BE49-F238E27FC236}">
                <a16:creationId xmlns:a16="http://schemas.microsoft.com/office/drawing/2014/main" id="{62063AF2-DD8B-F5E3-237E-1B83BABDB3C6}"/>
              </a:ext>
            </a:extLst>
          </p:cNvPr>
          <p:cNvSpPr/>
          <p:nvPr/>
        </p:nvSpPr>
        <p:spPr>
          <a:xfrm>
            <a:off x="8860819" y="1035069"/>
            <a:ext cx="695739" cy="694947"/>
          </a:xfrm>
          <a:prstGeom prst="donut">
            <a:avLst>
              <a:gd name="adj" fmla="val 8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5" name="Picture 2" descr="Sperm Health">
            <a:extLst>
              <a:ext uri="{FF2B5EF4-FFF2-40B4-BE49-F238E27FC236}">
                <a16:creationId xmlns:a16="http://schemas.microsoft.com/office/drawing/2014/main" id="{DB78940D-F530-B4D4-F0BE-04F1078B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0" t="33176" r="85709" b="27286"/>
          <a:stretch/>
        </p:blipFill>
        <p:spPr bwMode="auto">
          <a:xfrm rot="1349569">
            <a:off x="9570834" y="1187645"/>
            <a:ext cx="244691" cy="8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6" descr="Baby In The Womb Embryo Human Fetus Line Icon Stock Illustration - Download  Image Now - Animal Fetus, Icon, Fetus - iStock">
            <a:extLst>
              <a:ext uri="{FF2B5EF4-FFF2-40B4-BE49-F238E27FC236}">
                <a16:creationId xmlns:a16="http://schemas.microsoft.com/office/drawing/2014/main" id="{F9DF8986-104B-F05A-B81D-C8244A2CB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2" t="16896" r="18520" b="19441"/>
          <a:stretch/>
        </p:blipFill>
        <p:spPr bwMode="auto">
          <a:xfrm>
            <a:off x="10314206" y="1621023"/>
            <a:ext cx="963616" cy="869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037" name="Oval 1036">
            <a:extLst>
              <a:ext uri="{FF2B5EF4-FFF2-40B4-BE49-F238E27FC236}">
                <a16:creationId xmlns:a16="http://schemas.microsoft.com/office/drawing/2014/main" id="{00A8D850-C39F-466D-66D4-A2634E635CFE}"/>
              </a:ext>
            </a:extLst>
          </p:cNvPr>
          <p:cNvSpPr/>
          <p:nvPr/>
        </p:nvSpPr>
        <p:spPr>
          <a:xfrm>
            <a:off x="8918841" y="1085980"/>
            <a:ext cx="594000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539043A3-1664-18DD-F151-96E34301DF2E}"/>
              </a:ext>
            </a:extLst>
          </p:cNvPr>
          <p:cNvSpPr/>
          <p:nvPr/>
        </p:nvSpPr>
        <p:spPr>
          <a:xfrm>
            <a:off x="6479527" y="1006690"/>
            <a:ext cx="222525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absent in gamete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5EFCB16-ED5B-0149-AD61-5E6CB5644306}"/>
              </a:ext>
            </a:extLst>
          </p:cNvPr>
          <p:cNvSpPr/>
          <p:nvPr/>
        </p:nvSpPr>
        <p:spPr>
          <a:xfrm>
            <a:off x="6497831" y="2093197"/>
            <a:ext cx="354227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Variation can occur during </a:t>
            </a:r>
            <a:r>
              <a:rPr lang="en-GB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fetal</a:t>
            </a:r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development or any time after birth in any cell of the body, except those of the germline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956C1CB-7C01-02C8-7F1D-5F069A589B24}"/>
              </a:ext>
            </a:extLst>
          </p:cNvPr>
          <p:cNvSpPr/>
          <p:nvPr/>
        </p:nvSpPr>
        <p:spPr>
          <a:xfrm>
            <a:off x="6520071" y="4246522"/>
            <a:ext cx="283228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Variants are not passed on to offspring</a:t>
            </a:r>
          </a:p>
        </p:txBody>
      </p:sp>
      <p:pic>
        <p:nvPicPr>
          <p:cNvPr id="1041" name="Graphic 1040" descr="Man with solid fill">
            <a:extLst>
              <a:ext uri="{FF2B5EF4-FFF2-40B4-BE49-F238E27FC236}">
                <a16:creationId xmlns:a16="http://schemas.microsoft.com/office/drawing/2014/main" id="{22DCA778-B6B8-1D2B-4428-24175B50E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9737" y="3131802"/>
            <a:ext cx="2873862" cy="3463575"/>
          </a:xfrm>
          <a:prstGeom prst="rect">
            <a:avLst/>
          </a:prstGeom>
        </p:spPr>
      </p:pic>
      <p:sp>
        <p:nvSpPr>
          <p:cNvPr id="1042" name="Oval 1041">
            <a:extLst>
              <a:ext uri="{FF2B5EF4-FFF2-40B4-BE49-F238E27FC236}">
                <a16:creationId xmlns:a16="http://schemas.microsoft.com/office/drawing/2014/main" id="{69FDB84A-C334-94E9-F519-A05E848DF2A0}"/>
              </a:ext>
            </a:extLst>
          </p:cNvPr>
          <p:cNvSpPr/>
          <p:nvPr/>
        </p:nvSpPr>
        <p:spPr>
          <a:xfrm>
            <a:off x="10776851" y="2182958"/>
            <a:ext cx="153662" cy="150698"/>
          </a:xfrm>
          <a:prstGeom prst="ellipse">
            <a:avLst/>
          </a:prstGeom>
          <a:solidFill>
            <a:srgbClr val="D62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Graphic 1042" descr="Man with solid fill">
            <a:extLst>
              <a:ext uri="{FF2B5EF4-FFF2-40B4-BE49-F238E27FC236}">
                <a16:creationId xmlns:a16="http://schemas.microsoft.com/office/drawing/2014/main" id="{AADBA0BF-3448-D984-0C30-13A429C46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0411" y="2169724"/>
            <a:ext cx="1596546" cy="1924155"/>
          </a:xfrm>
          <a:prstGeom prst="rect">
            <a:avLst/>
          </a:prstGeom>
        </p:spPr>
      </p:pic>
      <p:sp>
        <p:nvSpPr>
          <p:cNvPr id="1044" name="Oval 1043">
            <a:extLst>
              <a:ext uri="{FF2B5EF4-FFF2-40B4-BE49-F238E27FC236}">
                <a16:creationId xmlns:a16="http://schemas.microsoft.com/office/drawing/2014/main" id="{162BE055-1B0F-EFB8-06C9-27F0F4211604}"/>
              </a:ext>
            </a:extLst>
          </p:cNvPr>
          <p:cNvSpPr/>
          <p:nvPr/>
        </p:nvSpPr>
        <p:spPr>
          <a:xfrm>
            <a:off x="10447325" y="4796092"/>
            <a:ext cx="329525" cy="308126"/>
          </a:xfrm>
          <a:prstGeom prst="ellipse">
            <a:avLst/>
          </a:prstGeom>
          <a:solidFill>
            <a:srgbClr val="D62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484785A0-2997-C07D-8511-9AE63F0895BE}"/>
              </a:ext>
            </a:extLst>
          </p:cNvPr>
          <p:cNvSpPr/>
          <p:nvPr/>
        </p:nvSpPr>
        <p:spPr>
          <a:xfrm>
            <a:off x="11568826" y="3196913"/>
            <a:ext cx="166257" cy="154063"/>
          </a:xfrm>
          <a:prstGeom prst="ellipse">
            <a:avLst/>
          </a:prstGeom>
          <a:solidFill>
            <a:srgbClr val="D62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C20EFA8C-6529-9F44-E16C-87689286660B}"/>
              </a:ext>
            </a:extLst>
          </p:cNvPr>
          <p:cNvSpPr/>
          <p:nvPr/>
        </p:nvSpPr>
        <p:spPr>
          <a:xfrm>
            <a:off x="45526" y="5879133"/>
            <a:ext cx="46025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Germline Variants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B834FCC-677F-2887-A650-04CDF723FB0A}"/>
              </a:ext>
            </a:extLst>
          </p:cNvPr>
          <p:cNvSpPr/>
          <p:nvPr/>
        </p:nvSpPr>
        <p:spPr>
          <a:xfrm>
            <a:off x="5907129" y="5810032"/>
            <a:ext cx="46025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Somatic Variants</a:t>
            </a:r>
          </a:p>
        </p:txBody>
      </p:sp>
    </p:spTree>
    <p:extLst>
      <p:ext uri="{BB962C8B-B14F-4D97-AF65-F5344CB8AC3E}">
        <p14:creationId xmlns:p14="http://schemas.microsoft.com/office/powerpoint/2010/main" val="117829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Jin-Li (Dr.)</dc:creator>
  <cp:lastModifiedBy>Luo, Jin-Li (Dr.)</cp:lastModifiedBy>
  <cp:revision>4</cp:revision>
  <dcterms:created xsi:type="dcterms:W3CDTF">2022-12-14T10:25:12Z</dcterms:created>
  <dcterms:modified xsi:type="dcterms:W3CDTF">2022-12-14T11:41:36Z</dcterms:modified>
</cp:coreProperties>
</file>