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9" r:id="rId3"/>
    <p:sldId id="549" r:id="rId4"/>
    <p:sldId id="497" r:id="rId5"/>
    <p:sldId id="467" r:id="rId6"/>
    <p:sldId id="273" r:id="rId7"/>
    <p:sldId id="501" r:id="rId8"/>
    <p:sldId id="500" r:id="rId9"/>
    <p:sldId id="502" r:id="rId10"/>
    <p:sldId id="503" r:id="rId11"/>
    <p:sldId id="504" r:id="rId12"/>
    <p:sldId id="505" r:id="rId13"/>
    <p:sldId id="508" r:id="rId14"/>
    <p:sldId id="509" r:id="rId15"/>
    <p:sldId id="507" r:id="rId16"/>
    <p:sldId id="548" r:id="rId17"/>
    <p:sldId id="547" r:id="rId18"/>
    <p:sldId id="510" r:id="rId19"/>
    <p:sldId id="336" r:id="rId20"/>
    <p:sldId id="537" r:id="rId21"/>
    <p:sldId id="550" r:id="rId22"/>
    <p:sldId id="258" r:id="rId23"/>
  </p:sldIdLst>
  <p:sldSz cx="8640763" cy="6480175"/>
  <p:notesSz cx="6797675" cy="9928225"/>
  <p:defaultTextStyle>
    <a:defPPr>
      <a:defRPr lang="en-GB"/>
    </a:defPPr>
    <a:lvl1pPr algn="l" defTabSz="8524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25450" indent="31750" algn="l" defTabSz="8524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852488" indent="61913" algn="l" defTabSz="8524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279525" indent="92075" algn="l" defTabSz="8524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706563" indent="122238" algn="l" defTabSz="852488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7" autoAdjust="0"/>
    <p:restoredTop sz="91834" autoAdjust="0"/>
  </p:normalViewPr>
  <p:slideViewPr>
    <p:cSldViewPr snapToObjects="1">
      <p:cViewPr>
        <p:scale>
          <a:sx n="70" d="100"/>
          <a:sy n="70" d="100"/>
        </p:scale>
        <p:origin x="-1302" y="-72"/>
      </p:cViewPr>
      <p:guideLst>
        <p:guide orient="horz" pos="2041"/>
        <p:guide pos="27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85331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Uncontrolled copy when printed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85331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D34AB72-7512-4150-A7CA-56282ECA6822}" type="datetimeFigureOut">
              <a:rPr lang="en-GB"/>
              <a:pPr>
                <a:defRPr/>
              </a:pPr>
              <a:t>05/03/2019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85331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© Crown copyright 2013 Dstl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853318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E42208-977C-4359-A7A8-0918D12FE1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94345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853318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Uncontrolled copy when printed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853318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73BAE1F-A311-47D0-9D70-678CF045A113}" type="datetimeFigureOut">
              <a:rPr lang="en-GB"/>
              <a:pPr>
                <a:defRPr/>
              </a:pPr>
              <a:t>05/03/2019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6213" y="742950"/>
            <a:ext cx="3905250" cy="2930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82575" y="3870325"/>
            <a:ext cx="6232525" cy="5313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853318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© Crown copyright 2013 Dstl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853318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F8C6633-B867-4A9D-929D-B91D768A9C0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1357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852488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25450" algn="l" defTabSz="852488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852488" algn="l" defTabSz="852488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279525" algn="l" defTabSz="852488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706563" algn="l" defTabSz="852488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133295" algn="l" defTabSz="8533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9954" algn="l" defTabSz="8533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86613" algn="l" defTabSz="8533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13272" algn="l" defTabSz="8533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52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52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52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52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852488" eaLnBrk="1" fontAlgn="base" hangingPunct="1">
              <a:spcBef>
                <a:spcPct val="0"/>
              </a:spcBef>
              <a:spcAft>
                <a:spcPct val="0"/>
              </a:spcAft>
            </a:pPr>
            <a:fld id="{C92A243A-FB7C-4575-877E-9DB88A050D04}" type="slidenum">
              <a:rPr lang="en-GB" altLang="en-US" sz="1200" smtClean="0"/>
              <a:pPr defTabSz="852488"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altLang="en-US" sz="1200" smtClean="0"/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52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52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52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52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852488" eaLnBrk="1" fontAlgn="base" hangingPunct="1">
              <a:spcBef>
                <a:spcPct val="0"/>
              </a:spcBef>
              <a:spcAft>
                <a:spcPct val="0"/>
              </a:spcAft>
            </a:pPr>
            <a:fld id="{03001521-DFA4-4A89-A15B-14B8496EEACB}" type="datetime1">
              <a:rPr lang="en-GB" altLang="en-US" sz="1200" smtClean="0"/>
              <a:pPr defTabSz="852488" eaLnBrk="1" fontAlgn="base" hangingPunct="1">
                <a:spcBef>
                  <a:spcPct val="0"/>
                </a:spcBef>
                <a:spcAft>
                  <a:spcPct val="0"/>
                </a:spcAft>
              </a:pPr>
              <a:t>05/03/2019</a:t>
            </a:fld>
            <a:endParaRPr lang="en-GB" altLang="en-US" sz="1200" smtClean="0"/>
          </a:p>
        </p:txBody>
      </p:sp>
      <p:sp>
        <p:nvSpPr>
          <p:cNvPr id="16390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52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52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52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52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852488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200" smtClean="0"/>
              <a:t>© Crown copyright 2012 Dstl</a:t>
            </a:r>
          </a:p>
        </p:txBody>
      </p:sp>
      <p:sp>
        <p:nvSpPr>
          <p:cNvPr id="16391" name="Header Placeholder 6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52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52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52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52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852488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200" smtClean="0"/>
              <a:t>Uncontrolled copy when printed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Uncontrolled copy when printed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AF6715A-8603-49EA-AC82-51F40D364533}" type="datetime1">
              <a:rPr lang="en-GB" smtClean="0"/>
              <a:t>05/03/2019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2013 Dstl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7F8C6633-B867-4A9D-929D-B91D768A9C09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3259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Uncontrolled copy when printed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78BFF0D0-0A3E-4D87-BCCC-5E27BAADC8EF}" type="datetime1">
              <a:rPr lang="en-GB" smtClean="0"/>
              <a:t>05/03/2019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2013 Dstl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7F8C6633-B867-4A9D-929D-B91D768A9C09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71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52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52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52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52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852488" eaLnBrk="1" fontAlgn="base" hangingPunct="1">
              <a:spcBef>
                <a:spcPct val="0"/>
              </a:spcBef>
              <a:spcAft>
                <a:spcPct val="0"/>
              </a:spcAft>
            </a:pPr>
            <a:fld id="{CC471E53-D941-4A8C-BFD9-77AF3A05D007}" type="slidenum">
              <a:rPr lang="en-GB" altLang="en-US" sz="1200" smtClean="0"/>
              <a:pPr defTabSz="852488"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GB" altLang="en-US" sz="1200" smtClean="0"/>
          </a:p>
        </p:txBody>
      </p:sp>
      <p:sp>
        <p:nvSpPr>
          <p:cNvPr id="17413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52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52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52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52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852488" eaLnBrk="1" fontAlgn="base" hangingPunct="1">
              <a:spcBef>
                <a:spcPct val="0"/>
              </a:spcBef>
              <a:spcAft>
                <a:spcPct val="0"/>
              </a:spcAft>
            </a:pPr>
            <a:fld id="{A2FFC366-4B87-4439-A503-71EF8664449C}" type="datetime1">
              <a:rPr lang="en-GB" altLang="en-US" sz="1200" smtClean="0"/>
              <a:pPr defTabSz="852488" eaLnBrk="1" fontAlgn="base" hangingPunct="1">
                <a:spcBef>
                  <a:spcPct val="0"/>
                </a:spcBef>
                <a:spcAft>
                  <a:spcPct val="0"/>
                </a:spcAft>
              </a:pPr>
              <a:t>05/03/2019</a:t>
            </a:fld>
            <a:endParaRPr lang="en-GB" altLang="en-US" sz="1200" smtClean="0"/>
          </a:p>
        </p:txBody>
      </p:sp>
      <p:sp>
        <p:nvSpPr>
          <p:cNvPr id="17414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52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52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52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52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852488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200" smtClean="0"/>
              <a:t>© Crown copyright 2012 Dstl</a:t>
            </a:r>
          </a:p>
        </p:txBody>
      </p:sp>
      <p:sp>
        <p:nvSpPr>
          <p:cNvPr id="17415" name="Header Placeholder 6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52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52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52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5248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852488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200" smtClean="0"/>
              <a:t>Uncontrolled copy when printed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799" y="1727919"/>
            <a:ext cx="7775575" cy="165618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773" y="3779555"/>
            <a:ext cx="7775602" cy="165604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2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9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6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3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6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3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132138" y="5616575"/>
            <a:ext cx="2374900" cy="863600"/>
          </a:xfrm>
        </p:spPr>
        <p:txBody>
          <a:bodyPr anchor="ctr">
            <a:normAutofit/>
          </a:bodyPr>
          <a:lstStyle>
            <a:lvl1pPr marL="0" indent="0" algn="ctr">
              <a:lnSpc>
                <a:spcPts val="2400"/>
              </a:lnSpc>
              <a:spcAft>
                <a:spcPts val="0"/>
              </a:spcAft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GB"/>
              <a:t>© Crown </a:t>
            </a:r>
            <a:r>
              <a:rPr lang="en-GB" smtClean="0"/>
              <a:t>copyright 2018 </a:t>
            </a:r>
            <a:r>
              <a:rPr lang="en-GB"/>
              <a:t>Dstl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70B9E-DDE0-41CE-B6C1-0A5B33BF5E68}" type="datetime4">
              <a:rPr lang="en-GB"/>
              <a:pPr>
                <a:defRPr/>
              </a:pPr>
              <a:t>05 March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11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/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19138" y="1138238"/>
            <a:ext cx="7200900" cy="3340100"/>
            <a:chOff x="863962" y="1205021"/>
            <a:chExt cx="7200000" cy="3339418"/>
          </a:xfrm>
        </p:grpSpPr>
        <p:pic>
          <p:nvPicPr>
            <p:cNvPr id="3" name="Picture 5" descr="dstl-logo-trans-black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962" y="1205021"/>
              <a:ext cx="7200000" cy="3339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4" descr="dstl-logo-trans-blu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hidden">
            <a:xfrm>
              <a:off x="863962" y="1205021"/>
              <a:ext cx="7200000" cy="3339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7"/>
          <p:cNvSpPr/>
          <p:nvPr/>
        </p:nvSpPr>
        <p:spPr bwMode="white">
          <a:xfrm>
            <a:off x="0" y="5616575"/>
            <a:ext cx="1474788" cy="8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1" tIns="44880" rIns="89761" bIns="44880" anchor="ctr"/>
          <a:lstStyle/>
          <a:p>
            <a:pPr algn="ctr" defTabSz="853318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GB"/>
              <a:t>© Crown </a:t>
            </a:r>
            <a:r>
              <a:rPr lang="en-GB" smtClean="0"/>
              <a:t>copyright 2018 </a:t>
            </a:r>
            <a:r>
              <a:rPr lang="en-GB"/>
              <a:t>Dstl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A388D-3B1D-4600-8356-9DC1FCEDCE19}" type="datetime4">
              <a:rPr lang="en-GB"/>
              <a:pPr>
                <a:defRPr/>
              </a:pPr>
              <a:t>05 March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339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8" y="259508"/>
            <a:ext cx="7775337" cy="1080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38" y="1539066"/>
            <a:ext cx="7775337" cy="3879082"/>
          </a:xfrm>
        </p:spPr>
        <p:txBody>
          <a:bodyPr/>
          <a:lstStyle>
            <a:lvl1pPr>
              <a:lnSpc>
                <a:spcPct val="120000"/>
              </a:lnSpc>
              <a:spcBef>
                <a:spcPts val="300"/>
              </a:spcBef>
              <a:defRPr/>
            </a:lvl1pPr>
            <a:lvl2pPr>
              <a:lnSpc>
                <a:spcPct val="120000"/>
              </a:lnSpc>
              <a:spcBef>
                <a:spcPts val="300"/>
              </a:spcBef>
              <a:defRPr/>
            </a:lvl2pPr>
            <a:lvl3pPr>
              <a:lnSpc>
                <a:spcPct val="120000"/>
              </a:lnSpc>
              <a:spcBef>
                <a:spcPts val="300"/>
              </a:spcBef>
              <a:defRPr/>
            </a:lvl3pPr>
            <a:lvl4pPr>
              <a:lnSpc>
                <a:spcPct val="120000"/>
              </a:lnSpc>
              <a:spcBef>
                <a:spcPts val="300"/>
              </a:spcBef>
              <a:defRPr/>
            </a:lvl4pPr>
            <a:lvl5pPr>
              <a:lnSpc>
                <a:spcPct val="120000"/>
              </a:lnSpc>
              <a:spcBef>
                <a:spcPts val="3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132138" y="5616575"/>
            <a:ext cx="2374900" cy="863600"/>
          </a:xfrm>
        </p:spPr>
        <p:txBody>
          <a:bodyPr anchor="ctr">
            <a:normAutofit/>
          </a:bodyPr>
          <a:lstStyle>
            <a:lvl1pPr marL="0" indent="0" algn="ctr">
              <a:lnSpc>
                <a:spcPts val="2400"/>
              </a:lnSpc>
              <a:spcAft>
                <a:spcPts val="0"/>
              </a:spcAft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GB"/>
              <a:t>© Crown </a:t>
            </a:r>
            <a:r>
              <a:rPr lang="en-GB" smtClean="0"/>
              <a:t>copyright 2018 </a:t>
            </a:r>
            <a:r>
              <a:rPr lang="en-GB"/>
              <a:t>Dstl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310D5-1F89-4113-A0B6-EFA766AEE0DA}" type="datetime4">
              <a:rPr lang="en-GB"/>
              <a:pPr>
                <a:defRPr/>
              </a:pPr>
              <a:t>05 March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640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8" y="259508"/>
            <a:ext cx="7775337" cy="1080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1038" y="1512042"/>
            <a:ext cx="3816337" cy="3923558"/>
          </a:xfrm>
        </p:spPr>
        <p:txBody>
          <a:bodyPr/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spcBef>
                <a:spcPts val="300"/>
              </a:spcBef>
              <a:defRPr sz="2000"/>
            </a:lvl2pPr>
            <a:lvl3pPr>
              <a:lnSpc>
                <a:spcPct val="120000"/>
              </a:lnSpc>
              <a:spcBef>
                <a:spcPts val="300"/>
              </a:spcBef>
              <a:defRPr sz="2000"/>
            </a:lvl3pPr>
            <a:lvl4pPr>
              <a:lnSpc>
                <a:spcPct val="120000"/>
              </a:lnSpc>
              <a:spcBef>
                <a:spcPts val="300"/>
              </a:spcBef>
              <a:defRPr sz="1800"/>
            </a:lvl4pPr>
            <a:lvl5pPr>
              <a:lnSpc>
                <a:spcPct val="120000"/>
              </a:lnSpc>
              <a:spcBef>
                <a:spcPts val="300"/>
              </a:spcBef>
              <a:defRPr sz="18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132138" y="5616575"/>
            <a:ext cx="2374900" cy="863600"/>
          </a:xfrm>
        </p:spPr>
        <p:txBody>
          <a:bodyPr anchor="ctr">
            <a:normAutofit/>
          </a:bodyPr>
          <a:lstStyle>
            <a:lvl1pPr marL="0" indent="0" algn="ctr">
              <a:lnSpc>
                <a:spcPts val="2400"/>
              </a:lnSpc>
              <a:spcAft>
                <a:spcPts val="0"/>
              </a:spcAft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32038" y="1512042"/>
            <a:ext cx="3816350" cy="39243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spcBef>
                <a:spcPts val="300"/>
              </a:spcBef>
              <a:defRPr/>
            </a:lvl2pPr>
            <a:lvl3pPr>
              <a:lnSpc>
                <a:spcPct val="120000"/>
              </a:lnSpc>
              <a:spcBef>
                <a:spcPts val="300"/>
              </a:spcBef>
              <a:defRPr/>
            </a:lvl3pPr>
            <a:lvl4pPr>
              <a:lnSpc>
                <a:spcPct val="120000"/>
              </a:lnSpc>
              <a:spcBef>
                <a:spcPts val="300"/>
              </a:spcBef>
              <a:defRPr/>
            </a:lvl4pPr>
            <a:lvl5pPr>
              <a:lnSpc>
                <a:spcPct val="120000"/>
              </a:lnSpc>
              <a:spcBef>
                <a:spcPts val="3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GB"/>
              <a:t>© Crown </a:t>
            </a:r>
            <a:r>
              <a:rPr lang="en-GB" smtClean="0"/>
              <a:t>copyright 2018 </a:t>
            </a:r>
            <a:r>
              <a:rPr lang="en-GB"/>
              <a:t>Dstl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DEC31-5F87-4997-B751-B4211C531D5B}" type="datetime4">
              <a:rPr lang="en-GB"/>
              <a:pPr>
                <a:defRPr/>
              </a:pPr>
              <a:t>05 March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30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59508"/>
            <a:ext cx="3816112" cy="1080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132138" y="5616575"/>
            <a:ext cx="2374900" cy="863600"/>
          </a:xfrm>
        </p:spPr>
        <p:txBody>
          <a:bodyPr anchor="ctr">
            <a:normAutofit/>
          </a:bodyPr>
          <a:lstStyle>
            <a:lvl1pPr marL="0" indent="0" algn="ctr">
              <a:lnSpc>
                <a:spcPts val="2400"/>
              </a:lnSpc>
              <a:spcAft>
                <a:spcPts val="0"/>
              </a:spcAft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/>
          </p:nvPr>
        </p:nvSpPr>
        <p:spPr>
          <a:xfrm>
            <a:off x="4380035" y="-1"/>
            <a:ext cx="4260728" cy="5616575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spcBef>
                <a:spcPts val="300"/>
              </a:spcBef>
              <a:defRPr/>
            </a:lvl2pPr>
            <a:lvl3pPr>
              <a:lnSpc>
                <a:spcPct val="120000"/>
              </a:lnSpc>
              <a:spcBef>
                <a:spcPts val="300"/>
              </a:spcBef>
              <a:defRPr/>
            </a:lvl3pPr>
            <a:lvl4pPr>
              <a:lnSpc>
                <a:spcPct val="120000"/>
              </a:lnSpc>
              <a:spcBef>
                <a:spcPts val="300"/>
              </a:spcBef>
              <a:defRPr/>
            </a:lvl4pPr>
            <a:lvl5pPr>
              <a:lnSpc>
                <a:spcPct val="120000"/>
              </a:lnSpc>
              <a:spcBef>
                <a:spcPts val="3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31949" y="1511300"/>
            <a:ext cx="3816337" cy="39243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/>
            </a:lvl2pPr>
            <a:lvl3pPr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/>
            </a:lvl3pPr>
            <a:lvl4pPr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/>
            </a:lvl4pPr>
            <a:lvl5pPr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GB"/>
              <a:t>© Crown </a:t>
            </a:r>
            <a:r>
              <a:rPr lang="en-GB" smtClean="0"/>
              <a:t>copyright 2018 </a:t>
            </a:r>
            <a:r>
              <a:rPr lang="en-GB"/>
              <a:t>Dstl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0FD09-7B71-4574-BAE3-20702267F237}" type="datetime4">
              <a:rPr lang="en-GB"/>
              <a:pPr>
                <a:defRPr/>
              </a:pPr>
              <a:t>05 March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43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132138" y="5616575"/>
            <a:ext cx="2374900" cy="863600"/>
          </a:xfrm>
        </p:spPr>
        <p:txBody>
          <a:bodyPr anchor="ctr">
            <a:normAutofit/>
          </a:bodyPr>
          <a:lstStyle>
            <a:lvl1pPr marL="0" indent="0" algn="ctr">
              <a:lnSpc>
                <a:spcPts val="2400"/>
              </a:lnSpc>
              <a:spcAft>
                <a:spcPts val="0"/>
              </a:spcAft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GB"/>
              <a:t>© Crown </a:t>
            </a:r>
            <a:r>
              <a:rPr lang="en-GB" smtClean="0"/>
              <a:t>copyright 2018 </a:t>
            </a:r>
            <a:r>
              <a:rPr lang="en-GB"/>
              <a:t>Dstl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97C33-7ED6-44BD-B4BB-DD154E3B1DD2}" type="datetime4">
              <a:rPr lang="en-GB"/>
              <a:pPr>
                <a:defRPr/>
              </a:pPr>
              <a:t>05 March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49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132138" y="5616575"/>
            <a:ext cx="2374900" cy="863600"/>
          </a:xfrm>
        </p:spPr>
        <p:txBody>
          <a:bodyPr anchor="ctr">
            <a:normAutofit/>
          </a:bodyPr>
          <a:lstStyle>
            <a:lvl1pPr marL="0" indent="0" algn="ctr">
              <a:lnSpc>
                <a:spcPts val="2400"/>
              </a:lnSpc>
              <a:spcAft>
                <a:spcPts val="0"/>
              </a:spcAft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GB"/>
              <a:t>© Crown </a:t>
            </a:r>
            <a:r>
              <a:rPr lang="en-GB" smtClean="0"/>
              <a:t>copyright 2018 </a:t>
            </a:r>
            <a:r>
              <a:rPr lang="en-GB"/>
              <a:t>Dstl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A3FE6-4E20-4CC4-821F-BC2B86176289}" type="datetime4">
              <a:rPr lang="en-GB"/>
              <a:pPr>
                <a:defRPr/>
              </a:pPr>
              <a:t>05 March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928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640763" cy="5616575"/>
          </a:xfrm>
        </p:spPr>
        <p:txBody>
          <a:bodyPr rtlCol="0">
            <a:normAutofit/>
          </a:bodyPr>
          <a:lstStyle>
            <a:lvl1pPr marL="0" indent="0">
              <a:buNone/>
              <a:defRPr sz="3000"/>
            </a:lvl1pPr>
            <a:lvl2pPr marL="426659" indent="0">
              <a:buNone/>
              <a:defRPr sz="2600"/>
            </a:lvl2pPr>
            <a:lvl3pPr marL="853318" indent="0">
              <a:buNone/>
              <a:defRPr sz="2200"/>
            </a:lvl3pPr>
            <a:lvl4pPr marL="1279977" indent="0">
              <a:buNone/>
              <a:defRPr sz="1900"/>
            </a:lvl4pPr>
            <a:lvl5pPr marL="1706636" indent="0">
              <a:buNone/>
              <a:defRPr sz="1900"/>
            </a:lvl5pPr>
            <a:lvl6pPr marL="2133295" indent="0">
              <a:buNone/>
              <a:defRPr sz="1900"/>
            </a:lvl6pPr>
            <a:lvl7pPr marL="2559954" indent="0">
              <a:buNone/>
              <a:defRPr sz="1900"/>
            </a:lvl7pPr>
            <a:lvl8pPr marL="2986613" indent="0">
              <a:buNone/>
              <a:defRPr sz="1900"/>
            </a:lvl8pPr>
            <a:lvl9pPr marL="3413272" indent="0">
              <a:buNone/>
              <a:defRPr sz="19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147" y="4657626"/>
            <a:ext cx="8301616" cy="76052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300"/>
              </a:spcBef>
              <a:buNone/>
              <a:defRPr sz="2400"/>
            </a:lvl1pPr>
            <a:lvl2pPr marL="426659" indent="0">
              <a:buNone/>
              <a:defRPr sz="1100"/>
            </a:lvl2pPr>
            <a:lvl3pPr marL="853318" indent="0">
              <a:buNone/>
              <a:defRPr sz="900"/>
            </a:lvl3pPr>
            <a:lvl4pPr marL="1279977" indent="0">
              <a:buNone/>
              <a:defRPr sz="800"/>
            </a:lvl4pPr>
            <a:lvl5pPr marL="1706636" indent="0">
              <a:buNone/>
              <a:defRPr sz="800"/>
            </a:lvl5pPr>
            <a:lvl6pPr marL="2133295" indent="0">
              <a:buNone/>
              <a:defRPr sz="800"/>
            </a:lvl6pPr>
            <a:lvl7pPr marL="2559954" indent="0">
              <a:buNone/>
              <a:defRPr sz="800"/>
            </a:lvl7pPr>
            <a:lvl8pPr marL="2986613" indent="0">
              <a:buNone/>
              <a:defRPr sz="800"/>
            </a:lvl8pPr>
            <a:lvl9pPr marL="341327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132138" y="5616575"/>
            <a:ext cx="2374900" cy="863600"/>
          </a:xfrm>
        </p:spPr>
        <p:txBody>
          <a:bodyPr anchor="ctr">
            <a:normAutofit/>
          </a:bodyPr>
          <a:lstStyle>
            <a:lvl1pPr marL="0" indent="0" algn="ctr">
              <a:lnSpc>
                <a:spcPts val="2400"/>
              </a:lnSpc>
              <a:spcAft>
                <a:spcPts val="0"/>
              </a:spcAft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GB"/>
              <a:t>© Crown </a:t>
            </a:r>
            <a:r>
              <a:rPr lang="en-GB" smtClean="0"/>
              <a:t>copyright 2018 </a:t>
            </a:r>
            <a:r>
              <a:rPr lang="en-GB"/>
              <a:t>Dstl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FBF69-B1E5-4E52-92EC-6417E4BFBB08}" type="datetime4">
              <a:rPr lang="en-GB"/>
              <a:pPr>
                <a:defRPr/>
              </a:pPr>
              <a:t>05 March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966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 (Four Quadra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107913" y="3455988"/>
            <a:ext cx="4211674" cy="2087563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>
            <a:lvl1pPr marL="180000" indent="-180000">
              <a:lnSpc>
                <a:spcPct val="100000"/>
              </a:lnSpc>
              <a:spcBef>
                <a:spcPts val="300"/>
              </a:spcBef>
              <a:buNone/>
              <a:defRPr sz="800"/>
            </a:lvl1pPr>
            <a:lvl2pPr marL="360000" indent="-180000">
              <a:lnSpc>
                <a:spcPct val="100000"/>
              </a:lnSpc>
              <a:spcBef>
                <a:spcPts val="300"/>
              </a:spcBef>
              <a:buNone/>
              <a:defRPr sz="800"/>
            </a:lvl2pPr>
            <a:lvl3pPr marL="540000" indent="-180000">
              <a:lnSpc>
                <a:spcPct val="100000"/>
              </a:lnSpc>
              <a:spcBef>
                <a:spcPts val="300"/>
              </a:spcBef>
              <a:buNone/>
              <a:defRPr sz="800"/>
            </a:lvl3pPr>
            <a:lvl4pPr marL="720000" indent="-180000">
              <a:lnSpc>
                <a:spcPct val="100000"/>
              </a:lnSpc>
              <a:spcBef>
                <a:spcPts val="300"/>
              </a:spcBef>
              <a:buNone/>
              <a:defRPr sz="800"/>
            </a:lvl4pPr>
            <a:lvl5pPr marL="900000" indent="-180000">
              <a:lnSpc>
                <a:spcPct val="100000"/>
              </a:lnSpc>
              <a:spcBef>
                <a:spcPts val="300"/>
              </a:spcBef>
              <a:buNone/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3"/>
          </p:nvPr>
        </p:nvSpPr>
        <p:spPr>
          <a:xfrm>
            <a:off x="107913" y="1368425"/>
            <a:ext cx="4211674" cy="2087563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>
            <a:lvl1pPr marL="180000" indent="-180000">
              <a:lnSpc>
                <a:spcPct val="100000"/>
              </a:lnSpc>
              <a:spcBef>
                <a:spcPts val="300"/>
              </a:spcBef>
              <a:buNone/>
              <a:defRPr sz="800"/>
            </a:lvl1pPr>
            <a:lvl2pPr marL="360000" indent="-180000">
              <a:lnSpc>
                <a:spcPct val="100000"/>
              </a:lnSpc>
              <a:spcBef>
                <a:spcPts val="300"/>
              </a:spcBef>
              <a:buNone/>
              <a:defRPr sz="800"/>
            </a:lvl2pPr>
            <a:lvl3pPr marL="540000" indent="-180000">
              <a:lnSpc>
                <a:spcPct val="100000"/>
              </a:lnSpc>
              <a:spcBef>
                <a:spcPts val="300"/>
              </a:spcBef>
              <a:buNone/>
              <a:defRPr sz="800"/>
            </a:lvl3pPr>
            <a:lvl4pPr marL="720000" indent="-180000">
              <a:lnSpc>
                <a:spcPct val="100000"/>
              </a:lnSpc>
              <a:spcBef>
                <a:spcPts val="300"/>
              </a:spcBef>
              <a:buNone/>
              <a:defRPr sz="800"/>
            </a:lvl4pPr>
            <a:lvl5pPr marL="900000" indent="-180000">
              <a:lnSpc>
                <a:spcPct val="100000"/>
              </a:lnSpc>
              <a:spcBef>
                <a:spcPts val="300"/>
              </a:spcBef>
              <a:buNone/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319589" y="3455988"/>
            <a:ext cx="4211674" cy="2087563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>
            <a:lvl1pPr marL="180000" indent="-180000">
              <a:lnSpc>
                <a:spcPct val="100000"/>
              </a:lnSpc>
              <a:spcBef>
                <a:spcPts val="300"/>
              </a:spcBef>
              <a:buNone/>
              <a:defRPr sz="800"/>
            </a:lvl1pPr>
            <a:lvl2pPr marL="360000" indent="-180000">
              <a:lnSpc>
                <a:spcPct val="100000"/>
              </a:lnSpc>
              <a:spcBef>
                <a:spcPts val="300"/>
              </a:spcBef>
              <a:buNone/>
              <a:defRPr sz="800"/>
            </a:lvl2pPr>
            <a:lvl3pPr marL="540000" indent="-180000">
              <a:lnSpc>
                <a:spcPct val="100000"/>
              </a:lnSpc>
              <a:spcBef>
                <a:spcPts val="300"/>
              </a:spcBef>
              <a:buNone/>
              <a:defRPr sz="800"/>
            </a:lvl3pPr>
            <a:lvl4pPr marL="720000" indent="-180000">
              <a:lnSpc>
                <a:spcPct val="100000"/>
              </a:lnSpc>
              <a:spcBef>
                <a:spcPts val="300"/>
              </a:spcBef>
              <a:buNone/>
              <a:defRPr sz="800"/>
            </a:lvl4pPr>
            <a:lvl5pPr marL="900000" indent="-180000">
              <a:lnSpc>
                <a:spcPct val="100000"/>
              </a:lnSpc>
              <a:spcBef>
                <a:spcPts val="300"/>
              </a:spcBef>
              <a:buNone/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Content Placeholder 11"/>
          <p:cNvSpPr>
            <a:spLocks noGrp="1"/>
          </p:cNvSpPr>
          <p:nvPr>
            <p:ph sz="quarter" idx="15"/>
          </p:nvPr>
        </p:nvSpPr>
        <p:spPr>
          <a:xfrm>
            <a:off x="4319589" y="1368425"/>
            <a:ext cx="4211674" cy="2087563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>
            <a:lvl1pPr marL="180000" indent="-180000">
              <a:lnSpc>
                <a:spcPct val="100000"/>
              </a:lnSpc>
              <a:spcBef>
                <a:spcPts val="300"/>
              </a:spcBef>
              <a:buNone/>
              <a:defRPr sz="800"/>
            </a:lvl1pPr>
            <a:lvl2pPr marL="360000" indent="-180000">
              <a:lnSpc>
                <a:spcPct val="100000"/>
              </a:lnSpc>
              <a:spcBef>
                <a:spcPts val="300"/>
              </a:spcBef>
              <a:buNone/>
              <a:defRPr sz="800"/>
            </a:lvl2pPr>
            <a:lvl3pPr marL="540000" indent="-180000">
              <a:lnSpc>
                <a:spcPct val="100000"/>
              </a:lnSpc>
              <a:spcBef>
                <a:spcPts val="300"/>
              </a:spcBef>
              <a:buNone/>
              <a:defRPr sz="800"/>
            </a:lvl3pPr>
            <a:lvl4pPr marL="720000" indent="-180000">
              <a:lnSpc>
                <a:spcPct val="100000"/>
              </a:lnSpc>
              <a:spcBef>
                <a:spcPts val="300"/>
              </a:spcBef>
              <a:buNone/>
              <a:defRPr sz="800"/>
            </a:lvl4pPr>
            <a:lvl5pPr marL="900000" indent="-180000">
              <a:lnSpc>
                <a:spcPct val="100000"/>
              </a:lnSpc>
              <a:spcBef>
                <a:spcPts val="300"/>
              </a:spcBef>
              <a:buNone/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-1" y="-1"/>
            <a:ext cx="4319587" cy="13684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4321176" y="-1"/>
            <a:ext cx="4319587" cy="13684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3132138" y="5616575"/>
            <a:ext cx="2374900" cy="863600"/>
          </a:xfrm>
        </p:spPr>
        <p:txBody>
          <a:bodyPr anchor="ctr">
            <a:normAutofit/>
          </a:bodyPr>
          <a:lstStyle>
            <a:lvl1pPr marL="0" indent="0" algn="ctr">
              <a:lnSpc>
                <a:spcPts val="2400"/>
              </a:lnSpc>
              <a:spcAft>
                <a:spcPts val="0"/>
              </a:spcAft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GB"/>
              <a:t>© Crown </a:t>
            </a:r>
            <a:r>
              <a:rPr lang="en-GB" smtClean="0"/>
              <a:t>copyright 2018 </a:t>
            </a:r>
            <a:r>
              <a:rPr lang="en-GB"/>
              <a:t>Dstl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37079-7FC0-4435-A350-074E11A0E6C6}" type="datetime4">
              <a:rPr lang="en-GB"/>
              <a:pPr>
                <a:defRPr/>
              </a:pPr>
              <a:t>05 March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86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 (Single Quadra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1"/>
          <p:cNvSpPr>
            <a:spLocks noGrp="1" noChangeAspect="1"/>
          </p:cNvSpPr>
          <p:nvPr>
            <p:ph sz="quarter" idx="13"/>
          </p:nvPr>
        </p:nvSpPr>
        <p:spPr>
          <a:xfrm>
            <a:off x="692586" y="1621712"/>
            <a:ext cx="7254000" cy="3595526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>
            <a:lvl1pPr marL="180000" indent="-180000">
              <a:lnSpc>
                <a:spcPct val="100000"/>
              </a:lnSpc>
              <a:spcBef>
                <a:spcPts val="300"/>
              </a:spcBef>
              <a:buNone/>
              <a:defRPr sz="1400"/>
            </a:lvl1pPr>
            <a:lvl2pPr marL="360000" indent="-180000">
              <a:lnSpc>
                <a:spcPct val="100000"/>
              </a:lnSpc>
              <a:spcBef>
                <a:spcPts val="300"/>
              </a:spcBef>
              <a:buNone/>
              <a:defRPr sz="1400"/>
            </a:lvl2pPr>
            <a:lvl3pPr marL="540000" indent="-180000">
              <a:lnSpc>
                <a:spcPct val="100000"/>
              </a:lnSpc>
              <a:spcBef>
                <a:spcPts val="300"/>
              </a:spcBef>
              <a:buNone/>
              <a:defRPr sz="1400"/>
            </a:lvl3pPr>
            <a:lvl4pPr marL="720000" indent="-180000">
              <a:lnSpc>
                <a:spcPct val="100000"/>
              </a:lnSpc>
              <a:spcBef>
                <a:spcPts val="300"/>
              </a:spcBef>
              <a:buNone/>
              <a:defRPr sz="1400"/>
            </a:lvl4pPr>
            <a:lvl5pPr marL="900000" indent="-180000">
              <a:lnSpc>
                <a:spcPct val="100000"/>
              </a:lnSpc>
              <a:spcBef>
                <a:spcPts val="300"/>
              </a:spcBef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-1" y="-1"/>
            <a:ext cx="4319587" cy="13684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4321176" y="-1"/>
            <a:ext cx="4319587" cy="13684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132138" y="5616575"/>
            <a:ext cx="2374900" cy="863600"/>
          </a:xfrm>
        </p:spPr>
        <p:txBody>
          <a:bodyPr anchor="ctr">
            <a:normAutofit/>
          </a:bodyPr>
          <a:lstStyle>
            <a:lvl1pPr marL="0" indent="0" algn="ctr">
              <a:lnSpc>
                <a:spcPts val="2400"/>
              </a:lnSpc>
              <a:spcAft>
                <a:spcPts val="0"/>
              </a:spcAft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GB"/>
              <a:t>© Crown </a:t>
            </a:r>
            <a:r>
              <a:rPr lang="en-GB" smtClean="0"/>
              <a:t>copyright 2018 </a:t>
            </a:r>
            <a:r>
              <a:rPr lang="en-GB"/>
              <a:t>Dstl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267DC-8B73-4723-A47E-A32647958E20}" type="datetime4">
              <a:rPr lang="en-GB"/>
              <a:pPr>
                <a:defRPr/>
              </a:pPr>
              <a:t>05 March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275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hidden">
          <a:xfrm>
            <a:off x="0" y="5616575"/>
            <a:ext cx="8640763" cy="8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1" tIns="44880" rIns="89761" bIns="44880" anchor="ctr"/>
          <a:lstStyle/>
          <a:p>
            <a:pPr algn="ctr" defTabSz="853318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31800" y="258763"/>
            <a:ext cx="7777163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332" tIns="42666" rIns="85332" bIns="42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1800" y="1538288"/>
            <a:ext cx="7777163" cy="387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332" tIns="42666" rIns="85332" bIns="42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4788" y="6048375"/>
            <a:ext cx="1657350" cy="287338"/>
          </a:xfrm>
          <a:prstGeom prst="rect">
            <a:avLst/>
          </a:prstGeom>
        </p:spPr>
        <p:txBody>
          <a:bodyPr vert="horz" lIns="85332" tIns="42666" rIns="85332" bIns="42666" rtlCol="0" anchor="t"/>
          <a:lstStyle>
            <a:lvl1pPr algn="l" defTabSz="853318" fontAlgn="auto">
              <a:spcBef>
                <a:spcPts val="0"/>
              </a:spcBef>
              <a:spcAft>
                <a:spcPts val="0"/>
              </a:spcAft>
              <a:defRPr sz="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© Crown copyright 2018 Dstl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4788" y="5761038"/>
            <a:ext cx="1657350" cy="287337"/>
          </a:xfrm>
          <a:prstGeom prst="rect">
            <a:avLst/>
          </a:prstGeom>
        </p:spPr>
        <p:txBody>
          <a:bodyPr vert="horz" lIns="85332" tIns="42666" rIns="85332" bIns="42666" rtlCol="0" anchor="b"/>
          <a:lstStyle>
            <a:lvl1pPr algn="l" defTabSz="853318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BF5F9F-D4A6-47A3-909D-3BC1E07D6D03}" type="datetime4">
              <a:rPr lang="en-GB"/>
              <a:pPr>
                <a:defRPr/>
              </a:pPr>
              <a:t>05 March 2019</a:t>
            </a:fld>
            <a:endParaRPr lang="en-GB" dirty="0"/>
          </a:p>
        </p:txBody>
      </p:sp>
      <p:grpSp>
        <p:nvGrpSpPr>
          <p:cNvPr id="1031" name="Group 14"/>
          <p:cNvGrpSpPr>
            <a:grpSpLocks/>
          </p:cNvGrpSpPr>
          <p:nvPr/>
        </p:nvGrpSpPr>
        <p:grpSpPr bwMode="auto">
          <a:xfrm>
            <a:off x="177800" y="5781675"/>
            <a:ext cx="1241425" cy="576263"/>
            <a:chOff x="177800" y="5782383"/>
            <a:chExt cx="1241809" cy="576001"/>
          </a:xfrm>
        </p:grpSpPr>
        <p:pic>
          <p:nvPicPr>
            <p:cNvPr id="1035" name="Picture 14" descr="\\rnet.dstl.gov.uk\home\921756d\my documents\My Pictures\Logos &amp; Crests\dstl-logo-trans-black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800" y="5782384"/>
              <a:ext cx="1241809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Picture 13" descr="\\rnet.dstl.gov.uk\home\921756d\my documents\My Pictures\Logos &amp; Crests\dstl-logo-trans-white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hidden">
            <a:xfrm>
              <a:off x="177800" y="5782383"/>
              <a:ext cx="1241809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32" name="Group 17"/>
          <p:cNvGrpSpPr>
            <a:grpSpLocks/>
          </p:cNvGrpSpPr>
          <p:nvPr/>
        </p:nvGrpSpPr>
        <p:grpSpPr bwMode="auto">
          <a:xfrm>
            <a:off x="7685088" y="5784850"/>
            <a:ext cx="773112" cy="576263"/>
            <a:chOff x="7684553" y="5784298"/>
            <a:chExt cx="772854" cy="576467"/>
          </a:xfrm>
        </p:grpSpPr>
        <p:pic>
          <p:nvPicPr>
            <p:cNvPr id="1033" name="Picture 12" descr="\\rnet.dstl.gov.uk\home\921756d\my documents\My Pictures\Logos &amp; Crests\MOD\MOD_BLACK_AW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553" y="5784298"/>
              <a:ext cx="772627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1" descr="\\rnet.dstl.gov.uk\home\921756d\my documents\My Pictures\Logos &amp; Crests\MOD\MOD_WHITE_AW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hidden">
            <a:xfrm>
              <a:off x="7684780" y="5784765"/>
              <a:ext cx="772627" cy="57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</p:sldLayoutIdLst>
  <p:hf sldNum="0" hdr="0"/>
  <p:txStyles>
    <p:titleStyle>
      <a:lvl1pPr algn="l" defTabSz="852488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defTabSz="852488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cs typeface="Arial" charset="0"/>
        </a:defRPr>
      </a:lvl2pPr>
      <a:lvl3pPr algn="l" defTabSz="852488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cs typeface="Arial" charset="0"/>
        </a:defRPr>
      </a:lvl3pPr>
      <a:lvl4pPr algn="l" defTabSz="852488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cs typeface="Arial" charset="0"/>
        </a:defRPr>
      </a:lvl4pPr>
      <a:lvl5pPr algn="l" defTabSz="852488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852488" rtl="0" eaLnBrk="1" fontAlgn="base" hangingPunct="1">
        <a:lnSpc>
          <a:spcPts val="435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852488" rtl="0" eaLnBrk="1" fontAlgn="base" hangingPunct="1">
        <a:lnSpc>
          <a:spcPts val="435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852488" rtl="0" eaLnBrk="1" fontAlgn="base" hangingPunct="1">
        <a:lnSpc>
          <a:spcPts val="435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852488" rtl="0" eaLnBrk="1" fontAlgn="base" hangingPunct="1">
        <a:lnSpc>
          <a:spcPts val="435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19088" indent="-319088" algn="l" defTabSz="852488" rtl="0" eaLnBrk="1" fontAlgn="base" hangingPunct="1">
        <a:lnSpc>
          <a:spcPct val="120000"/>
        </a:lnSpc>
        <a:spcBef>
          <a:spcPts val="3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92150" indent="-265113" algn="l" defTabSz="852488" rtl="0" eaLnBrk="1" fontAlgn="base" hangingPunct="1">
        <a:lnSpc>
          <a:spcPct val="120000"/>
        </a:lnSpc>
        <a:spcBef>
          <a:spcPts val="3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65213" indent="-212725" algn="l" defTabSz="852488" rtl="0" eaLnBrk="1" fontAlgn="base" hangingPunct="1">
        <a:lnSpc>
          <a:spcPct val="120000"/>
        </a:lnSpc>
        <a:spcBef>
          <a:spcPts val="3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92250" indent="-212725" algn="l" defTabSz="852488" rtl="0" eaLnBrk="1" fontAlgn="base" hangingPunct="1">
        <a:lnSpc>
          <a:spcPct val="120000"/>
        </a:lnSpc>
        <a:spcBef>
          <a:spcPts val="3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19288" indent="-212725" algn="l" defTabSz="852488" rtl="0" eaLnBrk="1" fontAlgn="base" hangingPunct="1">
        <a:lnSpc>
          <a:spcPct val="120000"/>
        </a:lnSpc>
        <a:spcBef>
          <a:spcPts val="3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346625" indent="-213330" algn="l" defTabSz="85331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3284" indent="-213330" algn="l" defTabSz="85331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3" indent="-213330" algn="l" defTabSz="85331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6602" indent="-213330" algn="l" defTabSz="853318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659" algn="l" defTabSz="853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3318" algn="l" defTabSz="853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977" algn="l" defTabSz="853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6636" algn="l" defTabSz="853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95" algn="l" defTabSz="853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9954" algn="l" defTabSz="853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6613" algn="l" defTabSz="853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3272" algn="l" defTabSz="85331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theyforgot.org/" TargetMode="External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vilservicejobs.service.gov.uk/csr/index.cgi?SID=b3duZXJ0eXBlPWZhaXImdXNlcnNlYXJjaGNvbnRleHQ9NzM1ODAzNDUmY3NvdXJjZT1jc3FzZWFyY2gmcGFnZWNsYXNzPUpvYnMmcGFnZWFjdGlvbj12aWV3dmFjYnlqb2JsaXN0JmpvYmxpc3Rfdmlld192YWM9MTYxNDQ4MSZzZWFyY2hfc2xpY2VfY3VycmVudD0xJm93bmVyPTUwNzAwMDAmcmVxc2lnPTE1NTE2OTU4MjMtZTY2MjAyMTVlYTQ5MWU3OWY1NTIxMWUzM2ZmYjZlMzg5NzBkMmMyNg==" TargetMode="External"/><Relationship Id="rId2" Type="http://schemas.openxmlformats.org/officeDocument/2006/relationships/hyperlink" Target="https://www.civilservicejobs.service.gov.uk/csr/index.cg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ivilservicejobs.service.gov.uk/csr/index.cgi?SID=cGFnZWFjdGlvbj12aWV3dmFjYnlqb2JsaXN0JnVzZXJzZWFyY2hjb250ZXh0PTczNTgwMzQ1JnBhZ2VjbGFzcz1Kb2JzJm93bmVydHlwZT1mYWlyJmpvYmxpc3Rfdmlld192YWM9MTYyMjQyNiZjc291cmNlPWNzcXNlYXJjaCZvd25lcj01MDcwMDAwJnNlYXJjaF9zbGljZV9jdXJyZW50PTEmcmVxc2lnPTE1NTE2OTYxMTQtZDRhYzkyODFiNDI0YmE0MGFkZGRkMDE2NWM5NTk2Yzg5NDA5NjlkOA==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852488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800" smtClean="0">
                <a:solidFill>
                  <a:schemeClr val="bg1"/>
                </a:solidFill>
              </a:rPr>
              <a:t>© Crown copyright 2018 Dstl</a:t>
            </a:r>
          </a:p>
        </p:txBody>
      </p:sp>
      <p:sp>
        <p:nvSpPr>
          <p:cNvPr id="12291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852488" eaLnBrk="1" fontAlgn="base" hangingPunct="1">
              <a:spcBef>
                <a:spcPct val="0"/>
              </a:spcBef>
              <a:spcAft>
                <a:spcPct val="0"/>
              </a:spcAft>
            </a:pPr>
            <a:fld id="{1E11D538-D335-4C6D-9F9A-F892497FED9D}" type="datetime4">
              <a:rPr lang="en-GB" altLang="en-US" sz="800" smtClean="0">
                <a:solidFill>
                  <a:schemeClr val="bg1"/>
                </a:solidFill>
              </a:rPr>
              <a:pPr defTabSz="852488" eaLnBrk="1" fontAlgn="base" hangingPunct="1">
                <a:spcBef>
                  <a:spcPct val="0"/>
                </a:spcBef>
                <a:spcAft>
                  <a:spcPct val="0"/>
                </a:spcAft>
              </a:pPr>
              <a:t>05 March 2019</a:t>
            </a:fld>
            <a:endParaRPr lang="en-GB" altLang="en-US" sz="8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slice()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Select particular rows by row number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Note that c(1, 3, 5) creates a vector, as does 1:12</a:t>
            </a:r>
          </a:p>
          <a:p>
            <a:pPr lvl="1"/>
            <a:r>
              <a:rPr lang="en-GB" dirty="0" smtClean="0"/>
              <a:t>1:4 is equivalent to c(1, 2, 3, 4)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2018 Dstl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33310D5-1F89-4113-A0B6-EFA766AEE0DA}" type="datetime4">
              <a:rPr lang="en-GB" smtClean="0"/>
              <a:pPr>
                <a:defRPr/>
              </a:pPr>
              <a:t>05 March 2019</a:t>
            </a:fld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782" y="2375991"/>
            <a:ext cx="3709759" cy="1317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8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filter()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Similar to Excel </a:t>
            </a:r>
            <a:r>
              <a:rPr lang="en-GB" dirty="0" err="1" smtClean="0"/>
              <a:t>autofilter</a:t>
            </a:r>
            <a:endParaRPr lang="en-GB" dirty="0" smtClean="0"/>
          </a:p>
          <a:p>
            <a:r>
              <a:rPr lang="en-GB" dirty="0" smtClean="0"/>
              <a:t>Filter on condition using </a:t>
            </a:r>
          </a:p>
          <a:p>
            <a:pPr lvl="1"/>
            <a:r>
              <a:rPr lang="en-GB" dirty="0" smtClean="0"/>
              <a:t>==, ! (NOT), &lt;=, &gt;=, &lt;, &gt;, %in%, between</a:t>
            </a:r>
          </a:p>
          <a:p>
            <a:r>
              <a:rPr lang="en-GB" dirty="0" smtClean="0"/>
              <a:t>Use multiple conditions with | (OR), &amp; (AND)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2018 Dstl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33310D5-1F89-4113-A0B6-EFA766AEE0DA}" type="datetime4">
              <a:rPr lang="en-GB" smtClean="0"/>
              <a:pPr>
                <a:defRPr/>
              </a:pPr>
              <a:t>05 March 2019</a:t>
            </a:fld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03939"/>
            <a:ext cx="8665488" cy="130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7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mutate()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or replace columns</a:t>
            </a:r>
          </a:p>
          <a:p>
            <a:r>
              <a:rPr lang="en-GB" dirty="0" smtClean="0"/>
              <a:t>Useful helper functions</a:t>
            </a:r>
          </a:p>
          <a:p>
            <a:pPr lvl="1"/>
            <a:r>
              <a:rPr lang="en-GB" dirty="0" smtClean="0"/>
              <a:t>paste(), paste0</a:t>
            </a:r>
            <a:r>
              <a:rPr lang="en-GB" dirty="0"/>
              <a:t>(), </a:t>
            </a:r>
            <a:r>
              <a:rPr lang="en-GB" dirty="0" smtClean="0"/>
              <a:t>round(), recode(), </a:t>
            </a:r>
            <a:r>
              <a:rPr lang="en-GB" dirty="0" err="1" smtClean="0"/>
              <a:t>if_else</a:t>
            </a:r>
            <a:r>
              <a:rPr lang="en-GB" dirty="0" smtClean="0"/>
              <a:t>(), </a:t>
            </a:r>
            <a:r>
              <a:rPr lang="en-GB" dirty="0" err="1" smtClean="0"/>
              <a:t>case_when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2018 Dstl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33310D5-1F89-4113-A0B6-EFA766AEE0DA}" type="datetime4">
              <a:rPr lang="en-GB" smtClean="0"/>
              <a:pPr>
                <a:defRPr/>
              </a:pPr>
              <a:t>05 March 2019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43" y="3188326"/>
            <a:ext cx="8646606" cy="2284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0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Exercise: applying multiple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Using everything you’ve learned, take the </a:t>
            </a:r>
            <a:r>
              <a:rPr lang="en-GB" dirty="0" err="1" smtClean="0"/>
              <a:t>gdp</a:t>
            </a:r>
            <a:r>
              <a:rPr lang="en-GB" dirty="0" smtClean="0"/>
              <a:t> dataset and…</a:t>
            </a:r>
          </a:p>
          <a:p>
            <a:r>
              <a:rPr lang="en-GB" dirty="0" smtClean="0"/>
              <a:t>Filter on years after 1990, then use this to …</a:t>
            </a:r>
          </a:p>
          <a:p>
            <a:r>
              <a:rPr lang="en-GB" dirty="0" smtClean="0"/>
              <a:t>Sort by population (in descending order), then …</a:t>
            </a:r>
          </a:p>
          <a:p>
            <a:r>
              <a:rPr lang="en-GB" dirty="0" smtClean="0"/>
              <a:t>Select only the first 3 columns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2018 Dstl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33310D5-1F89-4113-A0B6-EFA766AEE0DA}" type="datetime4">
              <a:rPr lang="en-GB" smtClean="0"/>
              <a:pPr>
                <a:defRPr/>
              </a:pPr>
              <a:t>05 March 2019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" y="4680247"/>
            <a:ext cx="8628394" cy="37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5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%&gt;% (pipe) operator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38" y="1079847"/>
            <a:ext cx="7775337" cy="4338301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Shortcut for %&gt;%: Ctrl + Shift + M</a:t>
            </a:r>
          </a:p>
          <a:p>
            <a:r>
              <a:rPr lang="en-GB" dirty="0" smtClean="0"/>
              <a:t>Only use the pipe if you’re applying more than one function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2018 Dstl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33310D5-1F89-4113-A0B6-EFA766AEE0DA}" type="datetime4">
              <a:rPr lang="en-GB" smtClean="0"/>
              <a:pPr>
                <a:defRPr/>
              </a:pPr>
              <a:t>05 March 2019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45" y="29612"/>
            <a:ext cx="975171" cy="1244899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" y="1583903"/>
            <a:ext cx="8628394" cy="37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109" y="2231975"/>
            <a:ext cx="4336224" cy="131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48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group_by</a:t>
            </a:r>
            <a:r>
              <a:rPr lang="en-GB" dirty="0" smtClean="0"/>
              <a:t>() and summarise()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summarise() calculates summary statistics of the dataset, e.g. mean, </a:t>
            </a:r>
            <a:r>
              <a:rPr lang="en-GB" dirty="0" err="1" smtClean="0"/>
              <a:t>sd</a:t>
            </a:r>
            <a:r>
              <a:rPr lang="en-GB" dirty="0" smtClean="0"/>
              <a:t>, sum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err="1" smtClean="0"/>
              <a:t>group_by</a:t>
            </a:r>
            <a:r>
              <a:rPr lang="en-GB" dirty="0" smtClean="0"/>
              <a:t>() plants an invisible flag in the dataset to indicate follow on functions should operate on groups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2018 Dstl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33310D5-1F89-4113-A0B6-EFA766AEE0DA}" type="datetime4">
              <a:rPr lang="en-GB" smtClean="0"/>
              <a:pPr>
                <a:defRPr/>
              </a:pPr>
              <a:t>05 March 2019</a:t>
            </a:fld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109" y="2520007"/>
            <a:ext cx="472978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146" y="4374394"/>
            <a:ext cx="4980515" cy="10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31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Counting/summing across groups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common task is to find out how many rows each group has, or to sum a column for each group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2018 Dstl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33310D5-1F89-4113-A0B6-EFA766AEE0DA}" type="datetime4">
              <a:rPr lang="en-GB" smtClean="0"/>
              <a:pPr>
                <a:defRPr/>
              </a:pPr>
              <a:t>05 March 2019</a:t>
            </a:fld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" y="2832580"/>
            <a:ext cx="3744416" cy="83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377" y="2880047"/>
            <a:ext cx="4439484" cy="80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109" y="4014409"/>
            <a:ext cx="5239275" cy="124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75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count()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Counts how many rows contain each value</a:t>
            </a:r>
          </a:p>
          <a:p>
            <a:r>
              <a:rPr lang="en-GB" dirty="0" smtClean="0"/>
              <a:t>If more than one column provided, it counts the number of unique combinations</a:t>
            </a:r>
          </a:p>
          <a:p>
            <a:r>
              <a:rPr lang="en-GB" dirty="0" smtClean="0"/>
              <a:t>Mainly for categorical data</a:t>
            </a:r>
            <a:r>
              <a:rPr lang="en-GB" dirty="0"/>
              <a:t> </a:t>
            </a:r>
            <a:r>
              <a:rPr lang="en-GB" dirty="0" smtClean="0"/>
              <a:t>(but can be used with numerical data)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wt</a:t>
            </a:r>
            <a:r>
              <a:rPr lang="en-GB" dirty="0" smtClean="0"/>
              <a:t> argument weights by another variable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2018 Dstl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33310D5-1F89-4113-A0B6-EFA766AEE0DA}" type="datetime4">
              <a:rPr lang="en-GB" smtClean="0"/>
              <a:pPr>
                <a:defRPr/>
              </a:pPr>
              <a:t>05 March 2019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75" y="4320207"/>
            <a:ext cx="6947722" cy="129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29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Exercise: Put it all together!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which year does each country reach its maximum GDP per cap?</a:t>
            </a:r>
          </a:p>
          <a:p>
            <a:r>
              <a:rPr lang="en-GB" dirty="0" smtClean="0"/>
              <a:t>Provide a table with the country, year of maximum GDP per cap, and the associated GDP per cap figure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2018 Dstl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33310D5-1F89-4113-A0B6-EFA766AEE0DA}" type="datetime4">
              <a:rPr lang="en-GB" smtClean="0"/>
              <a:pPr>
                <a:defRPr/>
              </a:pPr>
              <a:t>05 March 2019</a:t>
            </a:fld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400" y="3433736"/>
            <a:ext cx="4695253" cy="89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127" y="4393874"/>
            <a:ext cx="3806702" cy="122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33" y="4393875"/>
            <a:ext cx="3200957" cy="1222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65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2018 Dstl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33310D5-1F89-4113-A0B6-EFA766AEE0DA}" type="datetime4">
              <a:rPr lang="en-GB" smtClean="0"/>
              <a:pPr>
                <a:defRPr/>
              </a:pPr>
              <a:t>05 March 2019</a:t>
            </a:fld>
            <a:endParaRPr lang="en-GB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71" t="61746" r="13830" b="8822"/>
          <a:stretch/>
        </p:blipFill>
        <p:spPr bwMode="auto">
          <a:xfrm>
            <a:off x="789164" y="-34351"/>
            <a:ext cx="7347641" cy="565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43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07975" y="1727919"/>
            <a:ext cx="3768271" cy="2376264"/>
          </a:xfrm>
        </p:spPr>
        <p:txBody>
          <a:bodyPr>
            <a:normAutofit fontScale="90000"/>
          </a:bodyPr>
          <a:lstStyle/>
          <a:p>
            <a:r>
              <a:rPr lang="en-GB" altLang="en-US" dirty="0" smtClean="0">
                <a:latin typeface="Arial" charset="0"/>
                <a:cs typeface="Arial" charset="0"/>
              </a:rPr>
              <a:t>Portsmouth R User Group </a:t>
            </a:r>
            <a:r>
              <a:rPr lang="en-GB" altLang="en-US" dirty="0">
                <a:latin typeface="Arial" charset="0"/>
                <a:cs typeface="Arial" charset="0"/>
              </a:rPr>
              <a:t>-  </a:t>
            </a:r>
            <a:r>
              <a:rPr lang="en-GB" altLang="en-US" dirty="0" err="1" smtClean="0">
                <a:latin typeface="Arial" charset="0"/>
                <a:cs typeface="Arial" charset="0"/>
              </a:rPr>
              <a:t>dplyr</a:t>
            </a:r>
            <a:r>
              <a:rPr lang="en-GB" altLang="en-US" dirty="0" smtClean="0">
                <a:latin typeface="Arial" charset="0"/>
                <a:cs typeface="Arial" charset="0"/>
              </a:rPr>
              <a:t> Workshop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431800" y="4392215"/>
            <a:ext cx="7775575" cy="1043384"/>
          </a:xfrm>
        </p:spPr>
        <p:txBody>
          <a:bodyPr>
            <a:normAutofit/>
          </a:bodyPr>
          <a:lstStyle/>
          <a:p>
            <a:r>
              <a:rPr lang="en-US" altLang="en-US" sz="1600" dirty="0">
                <a:latin typeface="Arial" charset="0"/>
                <a:cs typeface="Arial" charset="0"/>
              </a:rPr>
              <a:t>Jamie </a:t>
            </a:r>
            <a:r>
              <a:rPr lang="en-US" altLang="en-US" sz="1600" dirty="0" smtClean="0">
                <a:latin typeface="Arial" charset="0"/>
                <a:cs typeface="Arial" charset="0"/>
              </a:rPr>
              <a:t>Lendrum</a:t>
            </a:r>
            <a:r>
              <a:rPr lang="en-US" altLang="en-US" sz="1600" dirty="0">
                <a:latin typeface="Arial" charset="0"/>
                <a:cs typeface="Arial" charset="0"/>
              </a:rPr>
              <a:t> </a:t>
            </a:r>
            <a:r>
              <a:rPr lang="en-US" altLang="en-US" sz="1600" dirty="0" smtClean="0">
                <a:latin typeface="Arial" charset="0"/>
                <a:cs typeface="Arial" charset="0"/>
              </a:rPr>
              <a:t>(jalendrum@dstl.gov.uk)</a:t>
            </a:r>
          </a:p>
          <a:p>
            <a:r>
              <a:rPr lang="en-US" altLang="en-US" sz="1600" dirty="0" smtClean="0">
                <a:latin typeface="Arial" charset="0"/>
                <a:cs typeface="Arial" charset="0"/>
              </a:rPr>
              <a:t>Defence Science &amp; Technology Laboratory (Dstl) </a:t>
            </a:r>
          </a:p>
          <a:p>
            <a:r>
              <a:rPr lang="en-US" altLang="en-US" sz="1600" dirty="0" smtClean="0">
                <a:latin typeface="Arial" charset="0"/>
                <a:cs typeface="Arial" charset="0"/>
              </a:rPr>
              <a:t>5</a:t>
            </a:r>
            <a:r>
              <a:rPr lang="en-US" altLang="en-US" sz="1600" baseline="30000" dirty="0" smtClean="0">
                <a:latin typeface="Arial" charset="0"/>
                <a:cs typeface="Arial" charset="0"/>
              </a:rPr>
              <a:t>th</a:t>
            </a:r>
            <a:r>
              <a:rPr lang="en-US" altLang="en-US" sz="1600" dirty="0" smtClean="0">
                <a:latin typeface="Arial" charset="0"/>
                <a:cs typeface="Arial" charset="0"/>
              </a:rPr>
              <a:t> March 2019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852488"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mtClean="0">
                <a:latin typeface="Arial" charset="0"/>
                <a:cs typeface="Arial" charset="0"/>
              </a:rPr>
              <a:t>© Crown copyright 2018 Dstl</a:t>
            </a:r>
          </a:p>
        </p:txBody>
      </p:sp>
      <p:sp>
        <p:nvSpPr>
          <p:cNvPr id="13318" name="Date Placeholder 5"/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852488" fontAlgn="base">
              <a:spcBef>
                <a:spcPct val="0"/>
              </a:spcBef>
              <a:spcAft>
                <a:spcPct val="0"/>
              </a:spcAft>
            </a:pPr>
            <a:fld id="{C8996AC0-3FE8-4C2B-AD89-4278C6733246}" type="datetime4">
              <a:rPr lang="en-GB" altLang="en-US" smtClean="0">
                <a:latin typeface="Arial" charset="0"/>
                <a:cs typeface="Arial" charset="0"/>
              </a:rPr>
              <a:pPr defTabSz="852488" fontAlgn="base">
                <a:spcBef>
                  <a:spcPct val="0"/>
                </a:spcBef>
                <a:spcAft>
                  <a:spcPct val="0"/>
                </a:spcAft>
              </a:pPr>
              <a:t>05 March 2019</a:t>
            </a:fld>
            <a:endParaRPr lang="en-GB" altLang="en-US" smtClean="0">
              <a:latin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244235"/>
            <a:ext cx="3061654" cy="1012701"/>
          </a:xfrm>
          <a:prstGeom prst="rect">
            <a:avLst/>
          </a:prstGeom>
        </p:spPr>
      </p:pic>
      <p:sp>
        <p:nvSpPr>
          <p:cNvPr id="2" name="AutoShape 2" descr="Image result for data science word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data science word clou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699" y="287759"/>
            <a:ext cx="1765356" cy="1368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485" y="2231975"/>
            <a:ext cx="2435280" cy="2822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can I learn more?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38" y="1223863"/>
            <a:ext cx="8208725" cy="4194285"/>
          </a:xfrm>
        </p:spPr>
        <p:txBody>
          <a:bodyPr/>
          <a:lstStyle/>
          <a:p>
            <a:r>
              <a:rPr lang="en-GB" dirty="0" smtClean="0"/>
              <a:t>R User Groups (e.g. Portsmouth)</a:t>
            </a:r>
          </a:p>
          <a:p>
            <a:r>
              <a:rPr lang="en-GB" dirty="0" smtClean="0"/>
              <a:t>R-Bloggers</a:t>
            </a:r>
          </a:p>
          <a:p>
            <a:r>
              <a:rPr lang="en-GB" dirty="0" err="1" smtClean="0"/>
              <a:t>DataCamp</a:t>
            </a:r>
            <a:endParaRPr lang="en-GB" dirty="0" smtClean="0"/>
          </a:p>
          <a:p>
            <a:r>
              <a:rPr lang="en-GB" dirty="0" smtClean="0">
                <a:solidFill>
                  <a:srgbClr val="0070C0"/>
                </a:solidFill>
              </a:rPr>
              <a:t>#</a:t>
            </a:r>
            <a:r>
              <a:rPr lang="en-GB" dirty="0" err="1" smtClean="0">
                <a:solidFill>
                  <a:srgbClr val="0070C0"/>
                </a:solidFill>
              </a:rPr>
              <a:t>rstats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on Twitter</a:t>
            </a:r>
          </a:p>
          <a:p>
            <a:r>
              <a:rPr lang="en-GB" dirty="0" smtClean="0"/>
              <a:t>YouTube videos</a:t>
            </a:r>
          </a:p>
          <a:p>
            <a:r>
              <a:rPr lang="en-GB" dirty="0" smtClean="0"/>
              <a:t>R for </a:t>
            </a:r>
            <a:r>
              <a:rPr lang="en-GB" dirty="0"/>
              <a:t>Data Science: </a:t>
            </a:r>
            <a:r>
              <a:rPr lang="en-GB" dirty="0">
                <a:hlinkClick r:id="rId2"/>
              </a:rPr>
              <a:t>https://r4ds.had.co.nz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 smtClean="0"/>
              <a:t>What they forgot </a:t>
            </a:r>
            <a:r>
              <a:rPr lang="en-GB" dirty="0"/>
              <a:t>to teach you about R: </a:t>
            </a:r>
            <a:r>
              <a:rPr lang="en-GB" dirty="0">
                <a:hlinkClick r:id="rId3"/>
              </a:rPr>
              <a:t>https://whattheyforgot.org</a:t>
            </a:r>
            <a:r>
              <a:rPr lang="en-GB" dirty="0" smtClean="0">
                <a:hlinkClick r:id="rId3"/>
              </a:rPr>
              <a:t>/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2018 Dstl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0D5A211-B575-4D29-96AD-92745A081304}" type="datetime4">
              <a:rPr lang="en-GB" smtClean="0"/>
              <a:pPr>
                <a:defRPr/>
              </a:pPr>
              <a:t>05 March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97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Science Opportunities at Dstl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38" y="1223863"/>
            <a:ext cx="8208725" cy="4194285"/>
          </a:xfrm>
        </p:spPr>
        <p:txBody>
          <a:bodyPr/>
          <a:lstStyle/>
          <a:p>
            <a:r>
              <a:rPr lang="en-GB" dirty="0"/>
              <a:t>Data Science continues to be an area of growth within Dstl</a:t>
            </a:r>
          </a:p>
          <a:p>
            <a:r>
              <a:rPr lang="en-GB" dirty="0"/>
              <a:t>Dstl Job opportunities can be found on Civil Service Jobs</a:t>
            </a:r>
          </a:p>
          <a:p>
            <a:pPr lvl="1"/>
            <a:r>
              <a:rPr lang="en-GB" dirty="0">
                <a:hlinkClick r:id="rId2"/>
              </a:rPr>
              <a:t>https://www.civilservicejobs.service.gov.uk/csr/index.cgi</a:t>
            </a:r>
            <a:endParaRPr lang="en-GB" dirty="0"/>
          </a:p>
          <a:p>
            <a:pPr lvl="1"/>
            <a:r>
              <a:rPr lang="en-GB" dirty="0"/>
              <a:t>New opportunities are added all the time</a:t>
            </a:r>
          </a:p>
          <a:p>
            <a:r>
              <a:rPr lang="en-GB" dirty="0"/>
              <a:t>Dstl Data Science related current opportunities include:</a:t>
            </a:r>
          </a:p>
          <a:p>
            <a:pPr lvl="1"/>
            <a:r>
              <a:rPr lang="en-GB" dirty="0">
                <a:hlinkClick r:id="rId3"/>
              </a:rPr>
              <a:t>Data Analyst Apprenticeship </a:t>
            </a:r>
            <a:r>
              <a:rPr lang="en-GB" dirty="0"/>
              <a:t>closing date 17/03/19</a:t>
            </a:r>
          </a:p>
          <a:p>
            <a:pPr lvl="1"/>
            <a:r>
              <a:rPr lang="en-GB" dirty="0">
                <a:hlinkClick r:id="rId4"/>
              </a:rPr>
              <a:t>Team Leaders </a:t>
            </a:r>
            <a:r>
              <a:rPr lang="en-GB" dirty="0"/>
              <a:t>closing date </a:t>
            </a:r>
            <a:r>
              <a:rPr lang="en-GB" dirty="0" smtClean="0"/>
              <a:t>22/03/19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prstClr val="white"/>
                </a:solidFill>
              </a:rPr>
              <a:t>© Crown copyright 2018 Dstl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0D5A211-B575-4D29-96AD-92745A081304}" type="datetime4">
              <a:rPr lang="en-GB" smtClean="0">
                <a:solidFill>
                  <a:prstClr val="white"/>
                </a:solidFill>
              </a:rPr>
              <a:pPr>
                <a:defRPr/>
              </a:pPr>
              <a:t>05 March 2019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18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852488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800" smtClean="0">
                <a:solidFill>
                  <a:schemeClr val="bg1"/>
                </a:solidFill>
              </a:rPr>
              <a:t>© Crown copyright 2018 Dstl</a:t>
            </a:r>
          </a:p>
        </p:txBody>
      </p:sp>
      <p:sp>
        <p:nvSpPr>
          <p:cNvPr id="14339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852488" eaLnBrk="1" fontAlgn="base" hangingPunct="1">
              <a:spcBef>
                <a:spcPct val="0"/>
              </a:spcBef>
              <a:spcAft>
                <a:spcPct val="0"/>
              </a:spcAft>
            </a:pPr>
            <a:fld id="{EF6E0138-63FF-460E-A255-C9BB4D4D8C68}" type="datetime4">
              <a:rPr lang="en-GB" altLang="en-US" sz="800" smtClean="0">
                <a:solidFill>
                  <a:schemeClr val="bg1"/>
                </a:solidFill>
              </a:rPr>
              <a:pPr defTabSz="852488" eaLnBrk="1" fontAlgn="base" hangingPunct="1">
                <a:spcBef>
                  <a:spcPct val="0"/>
                </a:spcBef>
                <a:spcAft>
                  <a:spcPct val="0"/>
                </a:spcAft>
              </a:pPr>
              <a:t>05 March 2019</a:t>
            </a:fld>
            <a:endParaRPr lang="en-GB" altLang="en-US" sz="8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Housekeeping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Please ask questions</a:t>
            </a:r>
          </a:p>
          <a:p>
            <a:endParaRPr lang="en-GB" dirty="0"/>
          </a:p>
          <a:p>
            <a:r>
              <a:rPr lang="en-GB" dirty="0" smtClean="0"/>
              <a:t>Don’t worry if you can’t remember everything</a:t>
            </a:r>
          </a:p>
          <a:p>
            <a:endParaRPr lang="en-GB" dirty="0"/>
          </a:p>
          <a:p>
            <a:r>
              <a:rPr lang="en-GB" dirty="0" smtClean="0"/>
              <a:t>What’s your experience with R / </a:t>
            </a:r>
            <a:r>
              <a:rPr lang="en-GB" dirty="0" err="1" smtClean="0"/>
              <a:t>tidyverse</a:t>
            </a:r>
            <a:r>
              <a:rPr lang="en-GB" dirty="0" smtClean="0"/>
              <a:t> / </a:t>
            </a:r>
            <a:r>
              <a:rPr lang="en-GB" dirty="0" err="1" smtClean="0"/>
              <a:t>dplyr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2018 Dstl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33310D5-1F89-4113-A0B6-EFA766AEE0DA}" type="datetime4">
              <a:rPr lang="en-GB" smtClean="0"/>
              <a:pPr>
                <a:defRPr/>
              </a:pPr>
              <a:t>05 March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57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acquainted: Things to note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34" y="863823"/>
            <a:ext cx="8352830" cy="3879082"/>
          </a:xfrm>
        </p:spPr>
        <p:txBody>
          <a:bodyPr/>
          <a:lstStyle/>
          <a:p>
            <a:r>
              <a:rPr lang="en-GB" b="1" dirty="0" err="1"/>
              <a:t>RStudio</a:t>
            </a:r>
            <a:r>
              <a:rPr lang="en-GB" b="1" dirty="0"/>
              <a:t> is the recommended way to use R</a:t>
            </a:r>
          </a:p>
          <a:p>
            <a:r>
              <a:rPr lang="en-GB" dirty="0" smtClean="0"/>
              <a:t>The assignment operator: &lt;-</a:t>
            </a:r>
          </a:p>
          <a:p>
            <a:r>
              <a:rPr lang="en-GB" dirty="0" smtClean="0"/>
              <a:t>The Environment pane</a:t>
            </a:r>
          </a:p>
          <a:p>
            <a:r>
              <a:rPr lang="en-GB" dirty="0" smtClean="0"/>
              <a:t>Variable names can include full-stops/spaces (</a:t>
            </a:r>
            <a:r>
              <a:rPr lang="en-GB" dirty="0" err="1" smtClean="0"/>
              <a:t>nooo</a:t>
            </a:r>
            <a:r>
              <a:rPr lang="en-GB" dirty="0" smtClean="0"/>
              <a:t>!)</a:t>
            </a:r>
          </a:p>
          <a:p>
            <a:pPr lvl="1"/>
            <a:r>
              <a:rPr lang="en-GB" dirty="0" err="1" smtClean="0"/>
              <a:t>my_variable</a:t>
            </a:r>
            <a:r>
              <a:rPr lang="en-GB" dirty="0" smtClean="0"/>
              <a:t>, </a:t>
            </a:r>
            <a:r>
              <a:rPr lang="en-GB" dirty="0" err="1" smtClean="0"/>
              <a:t>my.variable</a:t>
            </a:r>
            <a:r>
              <a:rPr lang="en-GB" dirty="0" smtClean="0"/>
              <a:t>, </a:t>
            </a:r>
            <a:r>
              <a:rPr lang="en-GB" dirty="0" err="1" smtClean="0"/>
              <a:t>MyVariable</a:t>
            </a:r>
            <a:r>
              <a:rPr lang="en-GB" dirty="0" smtClean="0"/>
              <a:t>, </a:t>
            </a:r>
            <a:r>
              <a:rPr lang="en-GB" dirty="0" err="1" smtClean="0"/>
              <a:t>myVariable</a:t>
            </a:r>
            <a:r>
              <a:rPr lang="en-GB" dirty="0" smtClean="0"/>
              <a:t>, `my variable`</a:t>
            </a:r>
            <a:endParaRPr lang="en-GB" dirty="0"/>
          </a:p>
          <a:p>
            <a:r>
              <a:rPr lang="en-GB" dirty="0" smtClean="0"/>
              <a:t>Case sensitivity – will be 50% of your initial errors</a:t>
            </a:r>
          </a:p>
          <a:p>
            <a:r>
              <a:rPr lang="en-GB" dirty="0" smtClean="0"/>
              <a:t>Using the console (use of up/down arrow)</a:t>
            </a:r>
          </a:p>
          <a:p>
            <a:r>
              <a:rPr lang="en-GB" dirty="0" smtClean="0"/>
              <a:t>Use a script to save your useful code</a:t>
            </a:r>
            <a:endParaRPr lang="en-GB" dirty="0"/>
          </a:p>
          <a:p>
            <a:r>
              <a:rPr lang="en-GB" dirty="0" smtClean="0"/>
              <a:t>Running code from the script window (Ctrl + Enter)</a:t>
            </a:r>
          </a:p>
          <a:p>
            <a:r>
              <a:rPr lang="en-GB" dirty="0" smtClean="0"/>
              <a:t>Accessing help, e.g. ?sum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2018 Dstl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33310D5-1F89-4113-A0B6-EFA766AEE0DA}" type="datetime4">
              <a:rPr lang="en-GB" smtClean="0"/>
              <a:pPr>
                <a:defRPr/>
              </a:pPr>
              <a:t>05 March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57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Use the function </a:t>
            </a:r>
            <a:r>
              <a:rPr lang="en-GB" dirty="0" err="1" smtClean="0">
                <a:solidFill>
                  <a:srgbClr val="FF0000"/>
                </a:solidFill>
              </a:rPr>
              <a:t>read_excel</a:t>
            </a:r>
            <a:r>
              <a:rPr lang="en-GB" dirty="0" smtClean="0"/>
              <a:t> (from the </a:t>
            </a:r>
            <a:r>
              <a:rPr lang="en-GB" dirty="0" err="1" smtClean="0"/>
              <a:t>readxl</a:t>
            </a:r>
            <a:r>
              <a:rPr lang="en-GB" dirty="0" smtClean="0"/>
              <a:t> package) to load in a sheet from a excel spreadsheet</a:t>
            </a:r>
          </a:p>
          <a:p>
            <a:pPr>
              <a:lnSpc>
                <a:spcPct val="150000"/>
              </a:lnSpc>
            </a:pPr>
            <a:r>
              <a:rPr lang="en-GB" dirty="0"/>
              <a:t>Save the data to the name </a:t>
            </a:r>
            <a:r>
              <a:rPr lang="en-GB" dirty="0" err="1">
                <a:solidFill>
                  <a:srgbClr val="92D050"/>
                </a:solidFill>
              </a:rPr>
              <a:t>gdp</a:t>
            </a:r>
            <a:endParaRPr lang="en-GB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2018 Dstl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33310D5-1F89-4113-A0B6-EFA766AEE0DA}" type="datetime4">
              <a:rPr lang="en-GB" smtClean="0"/>
              <a:pPr>
                <a:defRPr/>
              </a:pPr>
              <a:t>05 March 2019</a:t>
            </a:fld>
            <a:endParaRPr lang="en-GB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13" y="3528120"/>
            <a:ext cx="7056779" cy="144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05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59508"/>
            <a:ext cx="7488742" cy="1080029"/>
          </a:xfrm>
        </p:spPr>
        <p:txBody>
          <a:bodyPr/>
          <a:lstStyle/>
          <a:p>
            <a:r>
              <a:rPr lang="en-GB" dirty="0" smtClean="0"/>
              <a:t>Data Manipulation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94590" y="1007839"/>
            <a:ext cx="3816337" cy="2628156"/>
          </a:xfrm>
        </p:spPr>
        <p:txBody>
          <a:bodyPr/>
          <a:lstStyle/>
          <a:p>
            <a:r>
              <a:rPr lang="en-GB" dirty="0" smtClean="0"/>
              <a:t>Sorting</a:t>
            </a:r>
          </a:p>
          <a:p>
            <a:pPr lvl="1"/>
            <a:r>
              <a:rPr lang="en-GB" dirty="0" err="1"/>
              <a:t>d</a:t>
            </a:r>
            <a:r>
              <a:rPr lang="en-GB" dirty="0" err="1" smtClean="0"/>
              <a:t>plyr</a:t>
            </a:r>
            <a:r>
              <a:rPr lang="en-GB" dirty="0" smtClean="0"/>
              <a:t>::arrange</a:t>
            </a:r>
          </a:p>
          <a:p>
            <a:r>
              <a:rPr lang="en-GB" dirty="0" err="1" smtClean="0"/>
              <a:t>Subsetting</a:t>
            </a:r>
            <a:endParaRPr lang="en-GB" dirty="0" smtClean="0"/>
          </a:p>
          <a:p>
            <a:pPr lvl="1"/>
            <a:r>
              <a:rPr lang="en-GB" dirty="0" err="1" smtClean="0"/>
              <a:t>dplyr</a:t>
            </a:r>
            <a:r>
              <a:rPr lang="en-GB" dirty="0" smtClean="0"/>
              <a:t>::select</a:t>
            </a:r>
          </a:p>
          <a:p>
            <a:pPr lvl="1"/>
            <a:r>
              <a:rPr lang="en-GB" dirty="0" err="1"/>
              <a:t>d</a:t>
            </a:r>
            <a:r>
              <a:rPr lang="en-GB" dirty="0" err="1" smtClean="0"/>
              <a:t>plyr</a:t>
            </a:r>
            <a:r>
              <a:rPr lang="en-GB" dirty="0" smtClean="0"/>
              <a:t>::slice</a:t>
            </a:r>
          </a:p>
          <a:p>
            <a:pPr lvl="1"/>
            <a:r>
              <a:rPr lang="en-GB" dirty="0" err="1"/>
              <a:t>d</a:t>
            </a:r>
            <a:r>
              <a:rPr lang="en-GB" dirty="0" err="1" smtClean="0"/>
              <a:t>plyr</a:t>
            </a:r>
            <a:r>
              <a:rPr lang="en-GB" dirty="0" smtClean="0"/>
              <a:t>::filter</a:t>
            </a:r>
          </a:p>
          <a:p>
            <a:r>
              <a:rPr lang="en-GB" dirty="0"/>
              <a:t>Add/replace columns</a:t>
            </a:r>
          </a:p>
          <a:p>
            <a:pPr lvl="1"/>
            <a:r>
              <a:rPr lang="en-GB" dirty="0" err="1"/>
              <a:t>dplyr</a:t>
            </a:r>
            <a:r>
              <a:rPr lang="en-GB" dirty="0"/>
              <a:t>::mutate</a:t>
            </a:r>
          </a:p>
          <a:p>
            <a:r>
              <a:rPr lang="en-GB" dirty="0" smtClean="0"/>
              <a:t>Piping</a:t>
            </a:r>
          </a:p>
          <a:p>
            <a:pPr lvl="1"/>
            <a:r>
              <a:rPr lang="en-GB" dirty="0" err="1" smtClean="0"/>
              <a:t>magrittr</a:t>
            </a:r>
            <a:r>
              <a:rPr lang="en-GB" dirty="0" smtClean="0"/>
              <a:t>::`%&gt;%`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2018 Dstl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233310D5-1F89-4113-A0B6-EFA766AEE0DA}" type="datetime4">
              <a:rPr lang="en-GB" smtClean="0"/>
              <a:pPr>
                <a:defRPr/>
              </a:pPr>
              <a:t>05 March 2019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45" y="541143"/>
            <a:ext cx="2278131" cy="2626936"/>
          </a:xfrm>
          <a:prstGeom prst="rect">
            <a:avLst/>
          </a:prstGeom>
        </p:spPr>
      </p:pic>
      <p:sp>
        <p:nvSpPr>
          <p:cNvPr id="11" name="Text Placeholder 7"/>
          <p:cNvSpPr txBox="1">
            <a:spLocks/>
          </p:cNvSpPr>
          <p:nvPr/>
        </p:nvSpPr>
        <p:spPr bwMode="auto">
          <a:xfrm>
            <a:off x="4608413" y="3600127"/>
            <a:ext cx="3816337" cy="2772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332" tIns="42666" rIns="85332" bIns="42666" numCol="1" anchor="t" anchorCtr="0" compatLnSpc="1">
            <a:prstTxWarp prst="textNoShape">
              <a:avLst/>
            </a:prstTxWarp>
          </a:bodyPr>
          <a:lstStyle>
            <a:lvl1pPr marL="319088" indent="-319088" algn="l" defTabSz="852488" rtl="0" eaLnBrk="1" fontAlgn="base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92150" indent="-265113" algn="l" defTabSz="852488" rtl="0" eaLnBrk="1" fontAlgn="base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65213" indent="-212725" algn="l" defTabSz="852488" rtl="0" eaLnBrk="1" fontAlgn="base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2250" indent="-212725" algn="l" defTabSz="852488" rtl="0" eaLnBrk="1" fontAlgn="base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19288" indent="-212725" algn="l" defTabSz="852488" rtl="0" eaLnBrk="1" fontAlgn="base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346625" indent="-213330" algn="l" defTabSz="853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73284" indent="-213330" algn="l" defTabSz="853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43" indent="-213330" algn="l" defTabSz="853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26602" indent="-213330" algn="l" defTabSz="853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Pivoting</a:t>
            </a:r>
          </a:p>
          <a:p>
            <a:pPr lvl="1"/>
            <a:r>
              <a:rPr lang="en-GB" dirty="0" err="1" smtClean="0"/>
              <a:t>dplyr</a:t>
            </a:r>
            <a:r>
              <a:rPr lang="en-GB" dirty="0" smtClean="0"/>
              <a:t>::count </a:t>
            </a:r>
          </a:p>
          <a:p>
            <a:pPr lvl="1"/>
            <a:r>
              <a:rPr lang="en-GB" dirty="0" err="1" smtClean="0"/>
              <a:t>dplyr</a:t>
            </a:r>
            <a:r>
              <a:rPr lang="en-GB" dirty="0" smtClean="0"/>
              <a:t>::</a:t>
            </a:r>
            <a:r>
              <a:rPr lang="en-GB" dirty="0" err="1" smtClean="0"/>
              <a:t>group_by</a:t>
            </a:r>
            <a:endParaRPr lang="en-GB" dirty="0" smtClean="0"/>
          </a:p>
          <a:p>
            <a:pPr lvl="1"/>
            <a:r>
              <a:rPr lang="en-GB" dirty="0" err="1" smtClean="0"/>
              <a:t>dplyr</a:t>
            </a:r>
            <a:r>
              <a:rPr lang="en-GB" dirty="0" smtClean="0"/>
              <a:t>::summarise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26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Loading </a:t>
            </a:r>
            <a:r>
              <a:rPr lang="en-GB" dirty="0" err="1" smtClean="0"/>
              <a:t>tidyverse</a:t>
            </a:r>
            <a:r>
              <a:rPr lang="en-GB" dirty="0" smtClean="0"/>
              <a:t> packages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This loads all useful packages at once, i.e.</a:t>
            </a:r>
          </a:p>
          <a:p>
            <a:pPr lvl="1"/>
            <a:r>
              <a:rPr lang="en-GB" dirty="0" smtClean="0"/>
              <a:t>library(</a:t>
            </a:r>
            <a:r>
              <a:rPr lang="en-GB" dirty="0" err="1" smtClean="0"/>
              <a:t>readr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library(</a:t>
            </a:r>
            <a:r>
              <a:rPr lang="en-GB" dirty="0" err="1" smtClean="0"/>
              <a:t>dplyr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library(ggplot2)</a:t>
            </a:r>
          </a:p>
          <a:p>
            <a:pPr lvl="1"/>
            <a:r>
              <a:rPr lang="en-GB" dirty="0" smtClean="0"/>
              <a:t>library(</a:t>
            </a:r>
            <a:r>
              <a:rPr lang="en-GB" dirty="0" err="1" smtClean="0"/>
              <a:t>magrittr</a:t>
            </a:r>
            <a:r>
              <a:rPr lang="en-GB" dirty="0" smtClean="0"/>
              <a:t>)</a:t>
            </a:r>
          </a:p>
          <a:p>
            <a:pPr lvl="1"/>
            <a:r>
              <a:rPr lang="en-GB" dirty="0"/>
              <a:t>l</a:t>
            </a:r>
            <a:r>
              <a:rPr lang="en-GB" dirty="0" smtClean="0"/>
              <a:t>ibrary(</a:t>
            </a:r>
            <a:r>
              <a:rPr lang="en-GB" dirty="0" err="1" smtClean="0"/>
              <a:t>tidyr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…..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2018 Dstl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33310D5-1F89-4113-A0B6-EFA766AEE0DA}" type="datetime4">
              <a:rPr lang="en-GB" smtClean="0"/>
              <a:pPr>
                <a:defRPr/>
              </a:pPr>
              <a:t>05 March 2019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751" y="1511895"/>
            <a:ext cx="321875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9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arrange()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sorts the data based on a particular column(s)</a:t>
            </a:r>
          </a:p>
          <a:p>
            <a:endParaRPr lang="en-GB" dirty="0" smtClean="0"/>
          </a:p>
          <a:p>
            <a:r>
              <a:rPr lang="en-GB" dirty="0" smtClean="0"/>
              <a:t>Sort </a:t>
            </a:r>
            <a:r>
              <a:rPr lang="en-GB" dirty="0"/>
              <a:t>by more than one column</a:t>
            </a:r>
          </a:p>
          <a:p>
            <a:endParaRPr lang="en-GB" dirty="0" smtClean="0"/>
          </a:p>
          <a:p>
            <a:r>
              <a:rPr lang="en-GB" dirty="0" smtClean="0"/>
              <a:t>Sort in descending order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2018 Dstl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33310D5-1F89-4113-A0B6-EFA766AEE0DA}" type="datetime4">
              <a:rPr lang="en-GB" smtClean="0"/>
              <a:pPr>
                <a:defRPr/>
              </a:pPr>
              <a:t>05 March 2019</a:t>
            </a:fld>
            <a:endParaRPr lang="en-GB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093" y="4248199"/>
            <a:ext cx="5596405" cy="108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69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select()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38" y="1151855"/>
            <a:ext cx="7775337" cy="4266293"/>
          </a:xfrm>
        </p:spPr>
        <p:txBody>
          <a:bodyPr/>
          <a:lstStyle/>
          <a:p>
            <a:r>
              <a:rPr lang="en-GB" dirty="0" smtClean="0"/>
              <a:t>Select (or drop) particular columns</a:t>
            </a:r>
          </a:p>
          <a:p>
            <a:r>
              <a:rPr lang="en-GB" dirty="0" smtClean="0"/>
              <a:t>Select by name or position</a:t>
            </a:r>
          </a:p>
          <a:p>
            <a:r>
              <a:rPr lang="en-GB" dirty="0" smtClean="0"/>
              <a:t>Can select more than one column or give a range using the colon</a:t>
            </a:r>
          </a:p>
          <a:p>
            <a:r>
              <a:rPr lang="en-GB" dirty="0" smtClean="0"/>
              <a:t>Can drop columns using a negative sign in front of the column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Crown copyright 2018 Dstl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33310D5-1F89-4113-A0B6-EFA766AEE0DA}" type="datetime4">
              <a:rPr lang="en-GB" smtClean="0"/>
              <a:pPr>
                <a:defRPr/>
              </a:pPr>
              <a:t>05 March 2019</a:t>
            </a:fld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100" y="3960168"/>
            <a:ext cx="521697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02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stltemplatev18">
  <a:themeElements>
    <a:clrScheme name="Dstl">
      <a:dk1>
        <a:srgbClr val="005C7E"/>
      </a:dk1>
      <a:lt1>
        <a:sysClr val="window" lastClr="FFFFFF"/>
      </a:lt1>
      <a:dk2>
        <a:srgbClr val="005C7E"/>
      </a:dk2>
      <a:lt2>
        <a:srgbClr val="FFFFFF"/>
      </a:lt2>
      <a:accent1>
        <a:srgbClr val="F5821F"/>
      </a:accent1>
      <a:accent2>
        <a:srgbClr val="BDD73D"/>
      </a:accent2>
      <a:accent3>
        <a:srgbClr val="0092CF"/>
      </a:accent3>
      <a:accent4>
        <a:srgbClr val="EE3224"/>
      </a:accent4>
      <a:accent5>
        <a:srgbClr val="A7B1B7"/>
      </a:accent5>
      <a:accent6>
        <a:srgbClr val="506D15"/>
      </a:accent6>
      <a:hlink>
        <a:srgbClr val="0092CF"/>
      </a:hlink>
      <a:folHlink>
        <a:srgbClr val="7379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lnSpc>
            <a:spcPts val="2850"/>
          </a:lnSpc>
          <a:spcBef>
            <a:spcPts val="2400"/>
          </a:spcBef>
          <a:defRPr sz="2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dstltemplatev18</Template>
  <TotalTime>7893</TotalTime>
  <Words>873</Words>
  <Application>Microsoft Office PowerPoint</Application>
  <PresentationFormat>Custom</PresentationFormat>
  <Paragraphs>191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dstltemplatev18</vt:lpstr>
      <vt:lpstr>PowerPoint Presentation</vt:lpstr>
      <vt:lpstr>Portsmouth R User Group -  dplyr Workshop</vt:lpstr>
      <vt:lpstr>Housekeeping</vt:lpstr>
      <vt:lpstr>Getting acquainted: Things to note</vt:lpstr>
      <vt:lpstr>Import data</vt:lpstr>
      <vt:lpstr>Data Manipulation</vt:lpstr>
      <vt:lpstr>Loading tidyverse packages</vt:lpstr>
      <vt:lpstr>The arrange() function</vt:lpstr>
      <vt:lpstr>The select() function</vt:lpstr>
      <vt:lpstr>The slice() function</vt:lpstr>
      <vt:lpstr>The filter() function</vt:lpstr>
      <vt:lpstr>The mutate() function</vt:lpstr>
      <vt:lpstr>Exercise: applying multiple functions</vt:lpstr>
      <vt:lpstr>The %&gt;% (pipe) operator</vt:lpstr>
      <vt:lpstr>group_by() and summarise()</vt:lpstr>
      <vt:lpstr>Counting/summing across groups</vt:lpstr>
      <vt:lpstr>The count() function</vt:lpstr>
      <vt:lpstr>Exercise: Put it all together!</vt:lpstr>
      <vt:lpstr>PowerPoint Presentation</vt:lpstr>
      <vt:lpstr>How can I learn more?</vt:lpstr>
      <vt:lpstr>Data Science Opportunities at Dstl</vt:lpstr>
      <vt:lpstr>PowerPoint Presentation</vt:lpstr>
    </vt:vector>
  </TitlesOfParts>
  <Company>Dstl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Craddock Laura</dc:creator>
  <cp:lastModifiedBy>Lendrum Jamie A</cp:lastModifiedBy>
  <cp:revision>262</cp:revision>
  <dcterms:created xsi:type="dcterms:W3CDTF">2018-10-22T14:25:28Z</dcterms:created>
  <dcterms:modified xsi:type="dcterms:W3CDTF">2019-03-05T21:31:06Z</dcterms:modified>
</cp:coreProperties>
</file>