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Average"/>
      <p:regular r:id="rId40"/>
    </p:embeddedFont>
    <p:embeddedFont>
      <p:font typeface="Oswald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330032-6BFD-4346-A523-FB0E41F19533}">
  <a:tblStyle styleId="{04330032-6BFD-4346-A523-FB0E41F195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verage-regular.fntdata"/><Relationship Id="rId20" Type="http://schemas.openxmlformats.org/officeDocument/2006/relationships/slide" Target="slides/slide14.xml"/><Relationship Id="rId42" Type="http://schemas.openxmlformats.org/officeDocument/2006/relationships/font" Target="fonts/Oswald-bold.fntdata"/><Relationship Id="rId41" Type="http://schemas.openxmlformats.org/officeDocument/2006/relationships/font" Target="fonts/Oswald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9b0d324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d9b0d324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d9b0d324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d9b0d324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d9b0d324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d9b0d324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d9b0d324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d9b0d324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d9b0d324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d9b0d324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7c1fa5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7c1fa5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7c1fa5ce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7c1fa5ce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d9b0d324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d9b0d324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d9b0d324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d9b0d324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d9b0d324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d9b0d324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431bc3d0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431bc3d0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d9b0d324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d9b0d324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d9b0d324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d9b0d324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d9b0d324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d9b0d324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d9b0d324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d9b0d324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d9b0d324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d9b0d324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d9b0d324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d9b0d324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d9b0d324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ad9b0d324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d9b0d324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d9b0d324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d9b0d324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d9b0d324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d9b0d324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d9b0d324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431bc3d0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431bc3d0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d9b0d324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d9b0d324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d9b0d324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ad9b0d324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d9b0d324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d9b0d324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d9b0d324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ad9b0d324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431bc3d0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431bc3d0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431bc3d0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431bc3d0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431bc3d0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431bc3d0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431bc3d0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431bc3d0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d9b0d32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d9b0d32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d9b0d324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d9b0d324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CO656 Optimising trading strategies with technical analysis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Jungmoo Lee (jl749)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19050"/>
            <a:ext cx="7886700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75" y="123825"/>
            <a:ext cx="7943850" cy="48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013" y="152400"/>
            <a:ext cx="784398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19063"/>
            <a:ext cx="7924800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175" y="152400"/>
            <a:ext cx="783364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Using Decoder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Simple static </a:t>
            </a:r>
            <a:r>
              <a:rPr lang="ko"/>
              <a:t>function </a:t>
            </a:r>
            <a:r>
              <a:rPr lang="ko"/>
              <a:t>in Main class that decodes individual representations and prints out in human readable form.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 rotWithShape="1">
          <a:blip r:embed="rId3">
            <a:alphaModFix/>
          </a:blip>
          <a:srcRect b="5374" l="0" r="18039" t="78826"/>
          <a:stretch/>
        </p:blipFill>
        <p:spPr>
          <a:xfrm>
            <a:off x="987425" y="2751088"/>
            <a:ext cx="6471974" cy="767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27"/>
          <p:cNvCxnSpPr/>
          <p:nvPr/>
        </p:nvCxnSpPr>
        <p:spPr>
          <a:xfrm>
            <a:off x="1373400" y="3518550"/>
            <a:ext cx="0" cy="70020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5" name="Google Shape;155;p27"/>
          <p:cNvCxnSpPr/>
          <p:nvPr/>
        </p:nvCxnSpPr>
        <p:spPr>
          <a:xfrm>
            <a:off x="5035775" y="3518550"/>
            <a:ext cx="13500" cy="50730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6" name="Google Shape;156;p27"/>
          <p:cNvSpPr txBox="1"/>
          <p:nvPr/>
        </p:nvSpPr>
        <p:spPr>
          <a:xfrm>
            <a:off x="673225" y="4278175"/>
            <a:ext cx="32181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D5A6BD"/>
                </a:solidFill>
                <a:latin typeface="Average"/>
                <a:ea typeface="Average"/>
                <a:cs typeface="Average"/>
                <a:sym typeface="Average"/>
              </a:rPr>
              <a:t>Signal patterns [MA, TBR, VOL, MOM]</a:t>
            </a:r>
            <a:endParaRPr>
              <a:solidFill>
                <a:srgbClr val="D5A6B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4120175" y="3955125"/>
            <a:ext cx="36219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D5A6BD"/>
                </a:solidFill>
                <a:latin typeface="Average"/>
                <a:ea typeface="Average"/>
                <a:cs typeface="Average"/>
                <a:sym typeface="Average"/>
              </a:rPr>
              <a:t>Corresponding weights (0~1)</a:t>
            </a:r>
            <a:endParaRPr>
              <a:solidFill>
                <a:srgbClr val="D5A6BD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D5A6BD"/>
                </a:solidFill>
                <a:latin typeface="Average"/>
                <a:ea typeface="Average"/>
                <a:cs typeface="Average"/>
                <a:sym typeface="Average"/>
              </a:rPr>
              <a:t>[0, 0, 0, 0] indicates pattern hasn’t appeared throughout the test dataset</a:t>
            </a:r>
            <a:endParaRPr>
              <a:solidFill>
                <a:srgbClr val="D5A6B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632825" y="1937363"/>
            <a:ext cx="8819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93C47D"/>
                </a:solidFill>
                <a:latin typeface="Average"/>
                <a:ea typeface="Average"/>
                <a:cs typeface="Average"/>
                <a:sym typeface="Average"/>
              </a:rPr>
              <a:t>[[0.0, 0.0, 0.0, 0.0], ……...[0.98, 0.31, 0.21, 0.27], [0.12, 0.54, 0.42, 0.65] ,[0.0 ,0.0, 0.0, 0.0]]</a:t>
            </a:r>
            <a:endParaRPr sz="1600">
              <a:solidFill>
                <a:srgbClr val="93C47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59" name="Google Shape;159;p27"/>
          <p:cNvCxnSpPr/>
          <p:nvPr/>
        </p:nvCxnSpPr>
        <p:spPr>
          <a:xfrm>
            <a:off x="3823975" y="2288700"/>
            <a:ext cx="0" cy="4980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888" y="142875"/>
            <a:ext cx="7896225" cy="48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9900"/>
                </a:solidFill>
              </a:rPr>
              <a:t>Benefits of using my own Implementation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Using just one set of weights for individual representation has resulted around 5k output. (Under the same thresholds)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I</a:t>
            </a:r>
            <a:r>
              <a:rPr lang="ko" sz="2000"/>
              <a:t>mplementing my solution, output has dramatically improved. (Now around 7~9k)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Using my representation, users can define which weight set can </a:t>
            </a:r>
            <a:r>
              <a:rPr lang="ko" sz="2000"/>
              <a:t>perform</a:t>
            </a:r>
            <a:r>
              <a:rPr lang="ko" sz="2000"/>
              <a:t> the best for every scenario.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Drawbacks</a:t>
            </a:r>
            <a:r>
              <a:rPr lang="ko"/>
              <a:t> that can be caused by my representation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B7B7B7"/>
                </a:solidFill>
              </a:rPr>
              <a:t>It is a </a:t>
            </a:r>
            <a:r>
              <a:rPr b="1" lang="ko">
                <a:solidFill>
                  <a:srgbClr val="B7B7B7"/>
                </a:solidFill>
              </a:rPr>
              <a:t>complex design</a:t>
            </a:r>
            <a:r>
              <a:rPr lang="ko">
                <a:solidFill>
                  <a:srgbClr val="B7B7B7"/>
                </a:solidFill>
              </a:rPr>
              <a:t>. (take long computational time)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→  MY_SOLUTION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743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F9900"/>
                </a:solidFill>
              </a:rPr>
              <a:t>It reduces the computational time significantly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77" name="Google Shape;177;p30"/>
          <p:cNvSpPr txBox="1"/>
          <p:nvPr/>
        </p:nvSpPr>
        <p:spPr>
          <a:xfrm>
            <a:off x="1171425" y="2087025"/>
            <a:ext cx="66381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A2C4C9"/>
                </a:solidFill>
                <a:latin typeface="Average"/>
                <a:ea typeface="Average"/>
                <a:cs typeface="Average"/>
                <a:sym typeface="Average"/>
              </a:rPr>
              <a:t>When initialising or applying genetic operators, Do not consider the patterns that have 0 frequency (not </a:t>
            </a:r>
            <a:r>
              <a:rPr lang="ko" sz="1800">
                <a:solidFill>
                  <a:srgbClr val="A2C4C9"/>
                </a:solidFill>
                <a:latin typeface="Average"/>
                <a:ea typeface="Average"/>
                <a:cs typeface="Average"/>
                <a:sym typeface="Average"/>
              </a:rPr>
              <a:t>occurred</a:t>
            </a:r>
            <a:r>
              <a:rPr lang="ko" sz="1800">
                <a:solidFill>
                  <a:srgbClr val="A2C4C9"/>
                </a:solidFill>
                <a:latin typeface="Average"/>
                <a:ea typeface="Average"/>
                <a:cs typeface="Average"/>
                <a:sym typeface="Average"/>
              </a:rPr>
              <a:t> throughout the test dataset)</a:t>
            </a:r>
            <a:endParaRPr sz="1800">
              <a:solidFill>
                <a:srgbClr val="A2C4C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2C4C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A2C4C9"/>
                </a:solidFill>
                <a:latin typeface="Average"/>
                <a:ea typeface="Average"/>
                <a:cs typeface="Average"/>
                <a:sym typeface="Average"/>
              </a:rPr>
              <a:t>These pattern indexes don’t worth considering since there are no records that GA can study.</a:t>
            </a:r>
            <a:endParaRPr sz="1800">
              <a:solidFill>
                <a:srgbClr val="A2C4C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What went Well / Wrong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DD7E6B"/>
                </a:solidFill>
              </a:rPr>
              <a:t>Difficulties I faced </a:t>
            </a:r>
            <a:endParaRPr b="1">
              <a:solidFill>
                <a:srgbClr val="DD7E6B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Modifying genetic operators to work on my individual representations.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Potential calculation error using Math.log function. (rounded error to solve)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Random isn’t really random. (tried using </a:t>
            </a:r>
            <a:r>
              <a:rPr lang="ko"/>
              <a:t>currentTimeMillis </a:t>
            </a:r>
            <a:r>
              <a:rPr lang="ko"/>
              <a:t>as seed)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DD7E6B"/>
                </a:solidFill>
              </a:rPr>
              <a:t>What went well</a:t>
            </a:r>
            <a:endParaRPr b="1">
              <a:solidFill>
                <a:srgbClr val="DD7E6B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My individual representation was </a:t>
            </a:r>
            <a:r>
              <a:rPr lang="ko"/>
              <a:t>successful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My mutation method worked well (better solutions over the gen)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Comic Sans MS"/>
                <a:ea typeface="Comic Sans MS"/>
                <a:cs typeface="Comic Sans MS"/>
                <a:sym typeface="Comic Sans MS"/>
              </a:rPr>
              <a:t>In this assignment I forecast future stock price using 4 </a:t>
            </a:r>
            <a:r>
              <a:rPr lang="ko">
                <a:latin typeface="Comic Sans MS"/>
                <a:ea typeface="Comic Sans MS"/>
                <a:cs typeface="Comic Sans MS"/>
                <a:sym typeface="Comic Sans MS"/>
              </a:rPr>
              <a:t>technical</a:t>
            </a:r>
            <a:r>
              <a:rPr lang="ko">
                <a:latin typeface="Comic Sans MS"/>
                <a:ea typeface="Comic Sans MS"/>
                <a:cs typeface="Comic Sans MS"/>
                <a:sym typeface="Comic Sans MS"/>
              </a:rPr>
              <a:t> signals.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-Moving </a:t>
            </a:r>
            <a:r>
              <a:rPr lang="ko"/>
              <a:t>Average</a:t>
            </a:r>
            <a:r>
              <a:rPr lang="ko"/>
              <a:t> (MA)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-Trade Break out Rule (TBR)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-Volatility (VOL)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-Momentum (MOM)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u="sng">
                <a:solidFill>
                  <a:srgbClr val="E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Goal is to make good forecast model that can maximize profit using GA</a:t>
            </a:r>
            <a:endParaRPr u="sng">
              <a:solidFill>
                <a:srgbClr val="E0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What I would do differently next time</a:t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I believe my fitness function is not reliable. (Buy 1 , Sell 1 strategy)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Hence, next time I will make it to take actions only when the same results (BUY/SELL/HOLD) occur over N times. 	</a:t>
            </a:r>
            <a:endParaRPr sz="2000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2000"/>
              <a:t>e.g) Buy when 3 Buy signals occur in series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Tweaking</a:t>
            </a:r>
            <a:r>
              <a:rPr lang="ko"/>
              <a:t> Thresholds (1)</a:t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11700" y="113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500"/>
              <a:t>Using </a:t>
            </a:r>
            <a:endParaRPr sz="2500"/>
          </a:p>
        </p:txBody>
      </p:sp>
      <p:sp>
        <p:nvSpPr>
          <p:cNvPr id="196" name="Google Shape;196;p33"/>
          <p:cNvSpPr txBox="1"/>
          <p:nvPr/>
        </p:nvSpPr>
        <p:spPr>
          <a:xfrm>
            <a:off x="2760250" y="1723475"/>
            <a:ext cx="42414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E06666"/>
                </a:solidFill>
                <a:latin typeface="Average"/>
                <a:ea typeface="Average"/>
                <a:cs typeface="Average"/>
                <a:sym typeface="Average"/>
              </a:rPr>
              <a:t>Mutation_Rate = 0.5</a:t>
            </a:r>
            <a:endParaRPr sz="2500">
              <a:solidFill>
                <a:srgbClr val="E0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E0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E06666"/>
                </a:solidFill>
                <a:latin typeface="Average"/>
                <a:ea typeface="Average"/>
                <a:cs typeface="Average"/>
                <a:sym typeface="Average"/>
              </a:rPr>
              <a:t>Population_Size = 1000</a:t>
            </a:r>
            <a:endParaRPr sz="2500">
              <a:solidFill>
                <a:srgbClr val="E0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E0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E06666"/>
                </a:solidFill>
                <a:latin typeface="Average"/>
                <a:ea typeface="Average"/>
                <a:cs typeface="Average"/>
                <a:sym typeface="Average"/>
              </a:rPr>
              <a:t>Max_Gen = 200</a:t>
            </a:r>
            <a:endParaRPr sz="2500">
              <a:solidFill>
                <a:srgbClr val="E0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2900"/>
            <a:ext cx="8839202" cy="4637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1075"/>
            <a:ext cx="8839200" cy="460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0100"/>
            <a:ext cx="8839199" cy="4583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92825"/>
            <a:ext cx="8839198" cy="4357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54375"/>
            <a:ext cx="8839198" cy="4296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Tweaking Thresholds (2)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500"/>
              <a:t>Using </a:t>
            </a:r>
            <a:endParaRPr sz="2500"/>
          </a:p>
        </p:txBody>
      </p:sp>
      <p:sp>
        <p:nvSpPr>
          <p:cNvPr id="228" name="Google Shape;228;p39"/>
          <p:cNvSpPr txBox="1"/>
          <p:nvPr/>
        </p:nvSpPr>
        <p:spPr>
          <a:xfrm>
            <a:off x="2746800" y="1750400"/>
            <a:ext cx="3985500" cy="25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E06666"/>
                </a:solidFill>
                <a:latin typeface="Average"/>
                <a:ea typeface="Average"/>
                <a:cs typeface="Average"/>
                <a:sym typeface="Average"/>
              </a:rPr>
              <a:t>Mutation_Rate = 0.0</a:t>
            </a:r>
            <a:endParaRPr sz="2500">
              <a:solidFill>
                <a:srgbClr val="E0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E0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E06666"/>
                </a:solidFill>
                <a:latin typeface="Average"/>
                <a:ea typeface="Average"/>
                <a:cs typeface="Average"/>
                <a:sym typeface="Average"/>
              </a:rPr>
              <a:t>Population_Size = 1000</a:t>
            </a:r>
            <a:endParaRPr sz="2500">
              <a:solidFill>
                <a:srgbClr val="E0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E0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E06666"/>
                </a:solidFill>
                <a:latin typeface="Average"/>
                <a:ea typeface="Average"/>
                <a:cs typeface="Average"/>
                <a:sym typeface="Average"/>
              </a:rPr>
              <a:t>Max_Gen = 200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14988"/>
            <a:ext cx="8839200" cy="4313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950"/>
            <a:ext cx="8839198" cy="3925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Individual representation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Instances that have the same pattern of signals are likely to have same/</a:t>
            </a:r>
            <a:r>
              <a:rPr lang="ko"/>
              <a:t>similar</a:t>
            </a:r>
            <a:r>
              <a:rPr lang="ko"/>
              <a:t> features or properties on the graph.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3" name="Google Shape;73;p15"/>
          <p:cNvGraphicFramePr/>
          <p:nvPr/>
        </p:nvGraphicFramePr>
        <p:xfrm>
          <a:off x="764000" y="2709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{04330032-6BFD-4346-A523-FB0E41F19533}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9900"/>
                          </a:solidFill>
                        </a:rPr>
                        <a:t>Signal 1</a:t>
                      </a:r>
                      <a:endParaRPr b="1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9900"/>
                          </a:solidFill>
                        </a:rPr>
                        <a:t>Signal 2</a:t>
                      </a:r>
                      <a:endParaRPr b="1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9900"/>
                          </a:solidFill>
                        </a:rPr>
                        <a:t>Signal 3</a:t>
                      </a:r>
                      <a:endParaRPr b="1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9900"/>
                          </a:solidFill>
                        </a:rPr>
                        <a:t>Signal 4</a:t>
                      </a:r>
                      <a:endParaRPr b="1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BF9000"/>
                          </a:solidFill>
                        </a:rPr>
                        <a:t>Instance A</a:t>
                      </a:r>
                      <a:endParaRPr b="1">
                        <a:solidFill>
                          <a:srgbClr val="BF90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9999"/>
                          </a:solidFill>
                        </a:rPr>
                        <a:t>1 (Buy)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9999"/>
                          </a:solidFill>
                        </a:rPr>
                        <a:t>1 (Buy)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9999"/>
                          </a:solidFill>
                        </a:rPr>
                        <a:t>2 (Sell)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9999"/>
                          </a:solidFill>
                        </a:rPr>
                        <a:t>0 (Hold)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BF9000"/>
                          </a:solidFill>
                        </a:rPr>
                        <a:t>Instance B</a:t>
                      </a:r>
                      <a:endParaRPr b="1">
                        <a:solidFill>
                          <a:srgbClr val="BF90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9999"/>
                          </a:solidFill>
                        </a:rPr>
                        <a:t>1 (Buy)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9999"/>
                          </a:solidFill>
                        </a:rPr>
                        <a:t>1 (Buy)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9999"/>
                          </a:solidFill>
                        </a:rPr>
                        <a:t>2 (Sell)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9999"/>
                          </a:solidFill>
                        </a:rPr>
                        <a:t>0 (Hold)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4" name="Google Shape;74;p15"/>
          <p:cNvSpPr txBox="1"/>
          <p:nvPr/>
        </p:nvSpPr>
        <p:spPr>
          <a:xfrm>
            <a:off x="764000" y="2275525"/>
            <a:ext cx="18042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&lt;Example&gt;</a:t>
            </a:r>
            <a:endParaRPr b="1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563"/>
            <a:ext cx="8839199" cy="3940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89000"/>
            <a:ext cx="8839200" cy="3945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6425"/>
            <a:ext cx="8839199" cy="4530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Conclusion</a:t>
            </a:r>
            <a:endParaRPr/>
          </a:p>
        </p:txBody>
      </p:sp>
      <p:sp>
        <p:nvSpPr>
          <p:cNvPr id="259" name="Google Shape;25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9900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2000"/>
              <a:buChar char="●"/>
            </a:pPr>
            <a:r>
              <a:rPr b="1" lang="ko" sz="2000">
                <a:solidFill>
                  <a:srgbClr val="FF9900"/>
                </a:solidFill>
              </a:rPr>
              <a:t>If mutation happens too often the fitness will </a:t>
            </a:r>
            <a:r>
              <a:rPr b="1" lang="ko" sz="2000">
                <a:solidFill>
                  <a:srgbClr val="FF9900"/>
                </a:solidFill>
              </a:rPr>
              <a:t>improve</a:t>
            </a:r>
            <a:r>
              <a:rPr b="1" lang="ko" sz="2000">
                <a:solidFill>
                  <a:srgbClr val="FF9900"/>
                </a:solidFill>
              </a:rPr>
              <a:t> slower.</a:t>
            </a:r>
            <a:endParaRPr b="1" sz="20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9900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2000"/>
              <a:buChar char="●"/>
            </a:pPr>
            <a:r>
              <a:rPr b="1" lang="ko" sz="2000">
                <a:solidFill>
                  <a:srgbClr val="FF9900"/>
                </a:solidFill>
              </a:rPr>
              <a:t>If mutation rate is too low or equal to 0 the individuals are more likely to stuck in local maxima. </a:t>
            </a:r>
            <a:r>
              <a:rPr b="1" lang="ko" sz="2000">
                <a:solidFill>
                  <a:srgbClr val="D5A6BD"/>
                </a:solidFill>
              </a:rPr>
              <a:t>(less Genetic diversity)</a:t>
            </a:r>
            <a:endParaRPr b="1" sz="2000">
              <a:solidFill>
                <a:srgbClr val="D5A6B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190525" y="32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Using this assumption…..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Create individuals in 2D array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Containing</a:t>
            </a:r>
            <a:r>
              <a:rPr lang="ko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→ All possible patterns of signals (0000, 0001, 0002, 0010, 0011….. 2222)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→ Weight Set </a:t>
            </a:r>
            <a:r>
              <a:rPr lang="ko"/>
              <a:t>corresponding</a:t>
            </a:r>
            <a:r>
              <a:rPr lang="ko"/>
              <a:t> to each pattern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2100">
                <a:solidFill>
                  <a:srgbClr val="E06666"/>
                </a:solidFill>
              </a:rPr>
              <a:t>* W</a:t>
            </a:r>
            <a:r>
              <a:rPr lang="ko" sz="2100">
                <a:solidFill>
                  <a:srgbClr val="E06666"/>
                </a:solidFill>
              </a:rPr>
              <a:t>eight Set selected </a:t>
            </a:r>
            <a:r>
              <a:rPr lang="ko" sz="2100">
                <a:solidFill>
                  <a:srgbClr val="E06666"/>
                </a:solidFill>
              </a:rPr>
              <a:t>depending</a:t>
            </a:r>
            <a:r>
              <a:rPr lang="ko" sz="2100">
                <a:solidFill>
                  <a:srgbClr val="E06666"/>
                </a:solidFill>
              </a:rPr>
              <a:t> on its signals </a:t>
            </a:r>
            <a:endParaRPr sz="2100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13" y="438150"/>
            <a:ext cx="7953375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Fitness Function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Using the Weight Set, Decide which action to perform.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0.4 x Signal 1 =&gt; BUY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0.2 x Signal 2 =&gt; BUY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0.1 x Signal 3 =&gt; HOLD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0.8 x Signal 4=&gt; SELL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3379625" y="1777350"/>
            <a:ext cx="1548600" cy="1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C27BA0"/>
                </a:solidFill>
                <a:latin typeface="Average"/>
                <a:ea typeface="Average"/>
                <a:cs typeface="Average"/>
                <a:sym typeface="Average"/>
              </a:rPr>
              <a:t>Buy = 0.6</a:t>
            </a:r>
            <a:endParaRPr sz="2000">
              <a:solidFill>
                <a:srgbClr val="C27BA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C27BA0"/>
                </a:solidFill>
                <a:latin typeface="Average"/>
                <a:ea typeface="Average"/>
                <a:cs typeface="Average"/>
                <a:sym typeface="Average"/>
              </a:rPr>
              <a:t>Sell = 0.8</a:t>
            </a:r>
            <a:endParaRPr sz="2000">
              <a:solidFill>
                <a:srgbClr val="C27BA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C27BA0"/>
                </a:solidFill>
                <a:latin typeface="Average"/>
                <a:ea typeface="Average"/>
                <a:cs typeface="Average"/>
                <a:sym typeface="Average"/>
              </a:rPr>
              <a:t>Hold = 0.1</a:t>
            </a:r>
            <a:endParaRPr sz="2000">
              <a:solidFill>
                <a:srgbClr val="C27BA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5008850" y="2140950"/>
            <a:ext cx="1279200" cy="43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6597675" y="2046725"/>
            <a:ext cx="17772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 u="sng">
                <a:solidFill>
                  <a:srgbClr val="C27BA0"/>
                </a:solidFill>
                <a:latin typeface="Average"/>
                <a:ea typeface="Average"/>
                <a:cs typeface="Average"/>
                <a:sym typeface="Average"/>
              </a:rPr>
              <a:t>SELL</a:t>
            </a:r>
            <a:endParaRPr b="1" sz="2100" u="sng">
              <a:solidFill>
                <a:srgbClr val="C27BA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3204600" y="3298850"/>
            <a:ext cx="49818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E06666"/>
                </a:solidFill>
                <a:latin typeface="Average"/>
                <a:ea typeface="Average"/>
                <a:cs typeface="Average"/>
                <a:sym typeface="Average"/>
              </a:rPr>
              <a:t>Calculate Fitness using initial 3000 budget.</a:t>
            </a:r>
            <a:endParaRPr b="1" sz="1800">
              <a:solidFill>
                <a:srgbClr val="E0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E06666"/>
                </a:solidFill>
                <a:latin typeface="Average"/>
                <a:ea typeface="Average"/>
                <a:cs typeface="Average"/>
                <a:sym typeface="Average"/>
              </a:rPr>
              <a:t>Buy 1 share every BUY signal and sell 1 share on every SELL signal. (HOLD do nothing)</a:t>
            </a:r>
            <a:endParaRPr b="1" sz="1800">
              <a:solidFill>
                <a:srgbClr val="E066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Selection Method / Genetic Operator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Tournament selection for Selection Method (Arena size = 20% of Population Size)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923" y="2066075"/>
            <a:ext cx="4558075" cy="269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457800" y="2232800"/>
            <a:ext cx="3083400" cy="25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 Use CrossOver and Mutation method as Genetic Operators.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700">
                <a:solidFill>
                  <a:srgbClr val="DD7E6B"/>
                </a:solidFill>
                <a:latin typeface="Average"/>
                <a:ea typeface="Average"/>
                <a:cs typeface="Average"/>
                <a:sym typeface="Average"/>
              </a:rPr>
              <a:t>*Crossover should not work on the same population index (2 different population indexes)</a:t>
            </a:r>
            <a:endParaRPr sz="1700">
              <a:solidFill>
                <a:srgbClr val="DD7E6B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Mutation Method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9900"/>
                </a:solidFill>
              </a:rPr>
              <a:t>Mutation performs its own selection method. (roulette selection)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ko" sz="1500">
                <a:latin typeface="Arial"/>
                <a:ea typeface="Arial"/>
                <a:cs typeface="Arial"/>
                <a:sym typeface="Arial"/>
              </a:rPr>
              <a:t>Frequently used genes (Essential for individual’s survival) are</a:t>
            </a:r>
            <a:r>
              <a:rPr lang="ko" sz="1500">
                <a:latin typeface="Arial"/>
                <a:ea typeface="Arial"/>
                <a:cs typeface="Arial"/>
                <a:sym typeface="Arial"/>
              </a:rPr>
              <a:t> more likely to be conserved. </a:t>
            </a:r>
            <a:r>
              <a:rPr lang="ko" sz="1500"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Arial"/>
                <a:ea typeface="Arial"/>
                <a:cs typeface="Arial"/>
                <a:sym typeface="Arial"/>
              </a:rPr>
              <a:t>*I</a:t>
            </a:r>
            <a:r>
              <a:rPr lang="ko" sz="1500">
                <a:latin typeface="Arial"/>
                <a:ea typeface="Arial"/>
                <a:cs typeface="Arial"/>
                <a:sym typeface="Arial"/>
              </a:rPr>
              <a:t>nfrequent genes are more likely to mutate.</a:t>
            </a:r>
            <a:endParaRPr sz="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Selection chance = (log10 (PATTERN_FREQUENCY) + 1) / </a:t>
            </a:r>
            <a:r>
              <a:rPr b="1" lang="ko"/>
              <a:t>Total_Frequency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lang="ko">
                <a:solidFill>
                  <a:srgbClr val="D5A6BD"/>
                </a:solidFill>
              </a:rPr>
              <a:t>* Total_Frequency = ∑   1 / (log10 (Frequency </a:t>
            </a:r>
            <a:r>
              <a:rPr lang="ko" sz="1300">
                <a:solidFill>
                  <a:srgbClr val="D5A6BD"/>
                </a:solidFill>
              </a:rPr>
              <a:t>i</a:t>
            </a:r>
            <a:r>
              <a:rPr lang="ko">
                <a:solidFill>
                  <a:srgbClr val="D5A6BD"/>
                </a:solidFill>
              </a:rPr>
              <a:t>) + 1)</a:t>
            </a:r>
            <a:endParaRPr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e.g) Pattern 2101 has appeared 100 times over the dataset, Total_Frequency = 15.003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 → (1 / (log10 (100) + 1) ) / 15.003 = 2.2%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2486650" y="3276200"/>
            <a:ext cx="525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27BA0"/>
                </a:solidFill>
                <a:latin typeface="Average"/>
                <a:ea typeface="Average"/>
                <a:cs typeface="Average"/>
                <a:sym typeface="Average"/>
              </a:rPr>
              <a:t>n</a:t>
            </a:r>
            <a:endParaRPr>
              <a:solidFill>
                <a:srgbClr val="C27BA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2486650" y="3653300"/>
            <a:ext cx="969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D5A6BD"/>
                </a:solidFill>
                <a:latin typeface="Average"/>
                <a:ea typeface="Average"/>
                <a:cs typeface="Average"/>
                <a:sym typeface="Average"/>
              </a:rPr>
              <a:t>i=0</a:t>
            </a:r>
            <a:endParaRPr>
              <a:solidFill>
                <a:srgbClr val="D5A6B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4343075" y="4402950"/>
            <a:ext cx="466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u="sng">
                <a:solidFill>
                  <a:srgbClr val="DD7E6B"/>
                </a:solidFill>
                <a:latin typeface="Average"/>
                <a:ea typeface="Average"/>
                <a:cs typeface="Average"/>
                <a:sym typeface="Average"/>
              </a:rPr>
              <a:t>Pattern 2101 has 2.2% chance of mutating</a:t>
            </a:r>
            <a:endParaRPr sz="2000" u="sng">
              <a:solidFill>
                <a:srgbClr val="DD7E6B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4160575" y="2456725"/>
            <a:ext cx="47874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 u="sng">
                <a:solidFill>
                  <a:srgbClr val="CC4125"/>
                </a:solidFill>
                <a:latin typeface="Average"/>
                <a:ea typeface="Average"/>
                <a:cs typeface="Average"/>
                <a:sym typeface="Average"/>
              </a:rPr>
              <a:t>Use </a:t>
            </a:r>
            <a:r>
              <a:rPr b="1" lang="ko" sz="1600" u="sng">
                <a:solidFill>
                  <a:srgbClr val="CC4125"/>
                </a:solidFill>
                <a:latin typeface="Average"/>
                <a:ea typeface="Average"/>
                <a:cs typeface="Average"/>
                <a:sym typeface="Average"/>
              </a:rPr>
              <a:t>logarithmic</a:t>
            </a:r>
            <a:r>
              <a:rPr b="1" lang="ko" sz="1600" u="sng">
                <a:solidFill>
                  <a:srgbClr val="CC4125"/>
                </a:solidFill>
                <a:latin typeface="Average"/>
                <a:ea typeface="Average"/>
                <a:cs typeface="Average"/>
                <a:sym typeface="Average"/>
              </a:rPr>
              <a:t> scale to normalise </a:t>
            </a:r>
            <a:r>
              <a:rPr b="1" lang="ko" sz="1600" u="sng">
                <a:solidFill>
                  <a:srgbClr val="CC4125"/>
                </a:solidFill>
                <a:latin typeface="Average"/>
                <a:ea typeface="Average"/>
                <a:cs typeface="Average"/>
                <a:sym typeface="Average"/>
              </a:rPr>
              <a:t>frequencies</a:t>
            </a:r>
            <a:endParaRPr b="1" sz="1600" u="sng">
              <a:solidFill>
                <a:srgbClr val="CC412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Test Results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3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500"/>
              <a:t>Ran 5 tests using following thresholds</a:t>
            </a:r>
            <a:endParaRPr sz="2500"/>
          </a:p>
        </p:txBody>
      </p:sp>
      <p:sp>
        <p:nvSpPr>
          <p:cNvPr id="120" name="Google Shape;120;p21"/>
          <p:cNvSpPr txBox="1"/>
          <p:nvPr/>
        </p:nvSpPr>
        <p:spPr>
          <a:xfrm>
            <a:off x="1508050" y="2012325"/>
            <a:ext cx="38643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E06666"/>
                </a:solidFill>
                <a:latin typeface="Average"/>
                <a:ea typeface="Average"/>
                <a:cs typeface="Average"/>
                <a:sym typeface="Average"/>
              </a:rPr>
              <a:t>Mutation_Rate = 0.1</a:t>
            </a:r>
            <a:endParaRPr sz="2500">
              <a:solidFill>
                <a:srgbClr val="E0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E0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E06666"/>
                </a:solidFill>
                <a:latin typeface="Average"/>
                <a:ea typeface="Average"/>
                <a:cs typeface="Average"/>
                <a:sym typeface="Average"/>
              </a:rPr>
              <a:t>Population_Size = 1000</a:t>
            </a:r>
            <a:endParaRPr sz="2500">
              <a:solidFill>
                <a:srgbClr val="E0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E0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E06666"/>
                </a:solidFill>
                <a:latin typeface="Average"/>
                <a:ea typeface="Average"/>
                <a:cs typeface="Average"/>
                <a:sym typeface="Average"/>
              </a:rPr>
              <a:t>Max_Gen = 200</a:t>
            </a:r>
            <a:endParaRPr sz="2500">
              <a:solidFill>
                <a:srgbClr val="E066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5560925" y="2325675"/>
            <a:ext cx="2787300" cy="20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Higher population will cause higher chance of individual improving over the generations.</a:t>
            </a:r>
            <a:endParaRPr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