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Clr>
                <a:schemeClr val="dk1"/>
              </a:buClr>
              <a:buSzPts val="1100"/>
              <a:buFont typeface="Arial"/>
              <a:buNone/>
            </a:pPr>
            <a:r>
              <a:rPr lang="en" sz="1000">
                <a:solidFill>
                  <a:schemeClr val="dk1"/>
                </a:solidFill>
                <a:highlight>
                  <a:srgbClr val="FFFFFF"/>
                </a:highlight>
                <a:latin typeface="Calibri"/>
                <a:ea typeface="Calibri"/>
                <a:cs typeface="Calibri"/>
                <a:sym typeface="Calibri"/>
              </a:rPr>
              <a:t>The project is about Power System Load Flow Analysis using Mathcad. We create a MATHCAD program, similar to the Excel program that was given to us. The program development and design have been implemented to provide a variety of choices for the users input. It is made by six elite power engineers from simple computer desktop tools. Therefore, the program has a simple interface to run different operations with interactive tools to accommodate a user-friendly environment.</a:t>
            </a:r>
            <a:endParaRPr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138c9fa6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38c9fa6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000"/>
              </a:spcAft>
              <a:buClr>
                <a:schemeClr val="dk1"/>
              </a:buClr>
              <a:buSzPts val="1100"/>
              <a:buFont typeface="Arial"/>
              <a:buNone/>
            </a:pPr>
            <a:r>
              <a:rPr lang="en" sz="1000">
                <a:solidFill>
                  <a:schemeClr val="dk1"/>
                </a:solidFill>
                <a:highlight>
                  <a:srgbClr val="FFFFFF"/>
                </a:highlight>
                <a:latin typeface="Calibri"/>
                <a:ea typeface="Calibri"/>
                <a:cs typeface="Calibri"/>
                <a:sym typeface="Calibri"/>
              </a:rPr>
              <a:t>In numerical analysis, the speed at which a convergent sequence approaches its limit is called the rate of convergence. The convergence in Newton-Raphson is better when compared to other load flows (like Gauss-Seidel, FDC, NDC). A too low value of lambda(acceleration factor) will delay convergence but a very high value may skip desired solutions, and diverge consequently. So, in order to increase the convergence speed , acceleration factor is used. The lambda should be chosen based on trial and error  methods. Generally, the lambda we chose best to fit be is in the range of 1.6 to 1.8. However  it changes from one power system study to another.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138c9fa6d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138c9fa6d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general </a:t>
            </a:r>
            <a:r>
              <a:rPr lang="en"/>
              <a:t>studies </a:t>
            </a:r>
            <a:r>
              <a:rPr lang="en">
                <a:solidFill>
                  <a:schemeClr val="dk1"/>
                </a:solidFill>
              </a:rPr>
              <a:t>of power-flow or load-flow power engineering</a:t>
            </a:r>
            <a:r>
              <a:rPr lang="en"/>
              <a:t> concluded that</a:t>
            </a:r>
            <a:r>
              <a:rPr lang="en"/>
              <a:t>, the studies are</a:t>
            </a:r>
            <a:r>
              <a:rPr lang="en"/>
              <a:t> a numerical analysis of the flow of electric power in an interconnected system.</a:t>
            </a:r>
            <a:endParaRPr/>
          </a:p>
          <a:p>
            <a:pPr indent="-298450" lvl="0" marL="457200" rtl="0" algn="l">
              <a:spcBef>
                <a:spcPts val="0"/>
              </a:spcBef>
              <a:spcAft>
                <a:spcPts val="0"/>
              </a:spcAft>
              <a:buSzPts val="1100"/>
              <a:buChar char="●"/>
            </a:pPr>
            <a:r>
              <a:rPr lang="en"/>
              <a:t>Our program mentaine and analyze electrical power system provided voltages at all the buses, power flows and losses in the lines at specific levels of power generation and loads used in load forecasting, system planning and operation.</a:t>
            </a:r>
            <a:endParaRPr/>
          </a:p>
          <a:p>
            <a:pPr indent="-298450" lvl="0" marL="457200" rtl="0" algn="l">
              <a:spcBef>
                <a:spcPts val="0"/>
              </a:spcBef>
              <a:spcAft>
                <a:spcPts val="0"/>
              </a:spcAft>
              <a:buSzPts val="1100"/>
              <a:buChar char="●"/>
            </a:pPr>
            <a:r>
              <a:rPr lang="en"/>
              <a:t>It is important because, as the studies revealed, it is essential to decide the best operation of existing system and for planning the future expansion of the system. It helps in designing a new power system network. It helps in System loss minimization and transformer tap setting for economic operation.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138c9fa6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138c9fa6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138c9fa6d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38c9fa6d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138c9fa6d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138c9fa6d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38c9fa6d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38c9fa6d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13c4960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3c4960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rPr>
              <a:t>This method of analysis requires many iterations in order for the equations to converge, but can take less total time to calculate when the system is small enough.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13c4960c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13c4960c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13c4960c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3c4960c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6600" y="18950"/>
            <a:ext cx="9330601" cy="5105600"/>
          </a:xfrm>
          <a:prstGeom prst="rect">
            <a:avLst/>
          </a:prstGeom>
          <a:noFill/>
          <a:ln>
            <a:noFill/>
          </a:ln>
        </p:spPr>
      </p:pic>
      <p:sp>
        <p:nvSpPr>
          <p:cNvPr id="55" name="Google Shape;55;p13"/>
          <p:cNvSpPr txBox="1"/>
          <p:nvPr>
            <p:ph type="ctrTitle"/>
          </p:nvPr>
        </p:nvSpPr>
        <p:spPr>
          <a:xfrm>
            <a:off x="311700" y="555750"/>
            <a:ext cx="8520600" cy="133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Power Flow Analysis</a:t>
            </a:r>
            <a:endParaRPr>
              <a:solidFill>
                <a:srgbClr val="FFFFFF"/>
              </a:solidFill>
            </a:endParaRPr>
          </a:p>
          <a:p>
            <a:pPr indent="0" lvl="0" marL="0" rtl="0" algn="ctr">
              <a:spcBef>
                <a:spcPts val="0"/>
              </a:spcBef>
              <a:spcAft>
                <a:spcPts val="0"/>
              </a:spcAft>
              <a:buNone/>
            </a:pPr>
            <a:r>
              <a:rPr lang="en">
                <a:solidFill>
                  <a:srgbClr val="FFFFFF"/>
                </a:solidFill>
              </a:rPr>
              <a:t>Mathcad</a:t>
            </a:r>
            <a:endParaRPr>
              <a:solidFill>
                <a:srgbClr val="FFFFFF"/>
              </a:solidFill>
            </a:endParaRPr>
          </a:p>
        </p:txBody>
      </p:sp>
      <p:sp>
        <p:nvSpPr>
          <p:cNvPr id="56" name="Google Shape;56;p13"/>
          <p:cNvSpPr txBox="1"/>
          <p:nvPr>
            <p:ph idx="1" type="subTitle"/>
          </p:nvPr>
        </p:nvSpPr>
        <p:spPr>
          <a:xfrm>
            <a:off x="2623050" y="3725600"/>
            <a:ext cx="3399600" cy="72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FF0000"/>
                </a:solidFill>
              </a:rPr>
              <a:t>Group 2</a:t>
            </a:r>
            <a:endParaRPr b="1" sz="1400">
              <a:solidFill>
                <a:srgbClr val="FF0000"/>
              </a:solidFill>
            </a:endParaRPr>
          </a:p>
          <a:p>
            <a:pPr indent="0" lvl="0" marL="0" rtl="0" algn="ctr">
              <a:spcBef>
                <a:spcPts val="0"/>
              </a:spcBef>
              <a:spcAft>
                <a:spcPts val="0"/>
              </a:spcAft>
              <a:buNone/>
            </a:pPr>
            <a:r>
              <a:rPr b="1" lang="en" sz="1400">
                <a:solidFill>
                  <a:srgbClr val="FF0000"/>
                </a:solidFill>
              </a:rPr>
              <a:t> Project 6</a:t>
            </a:r>
            <a:endParaRPr b="1" sz="1400">
              <a:solidFill>
                <a:srgbClr val="FF0000"/>
              </a:solidFill>
            </a:endParaRPr>
          </a:p>
          <a:p>
            <a:pPr indent="0" lvl="0" marL="0" rtl="0" algn="ctr">
              <a:spcBef>
                <a:spcPts val="0"/>
              </a:spcBef>
              <a:spcAft>
                <a:spcPts val="0"/>
              </a:spcAft>
              <a:buNone/>
            </a:pPr>
            <a:r>
              <a:rPr b="1" lang="en" sz="1400">
                <a:solidFill>
                  <a:srgbClr val="FF0000"/>
                </a:solidFill>
              </a:rPr>
              <a:t> ECE 128A Winter, 2020</a:t>
            </a:r>
            <a:endParaRPr b="1" sz="1400">
              <a:solidFill>
                <a:srgbClr val="FF0000"/>
              </a:solidFill>
            </a:endParaRPr>
          </a:p>
        </p:txBody>
      </p:sp>
      <p:sp>
        <p:nvSpPr>
          <p:cNvPr id="57" name="Google Shape;57;p13"/>
          <p:cNvSpPr txBox="1"/>
          <p:nvPr/>
        </p:nvSpPr>
        <p:spPr>
          <a:xfrm>
            <a:off x="1153050" y="3375375"/>
            <a:ext cx="68379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C9DAF8"/>
                </a:solidFill>
                <a:latin typeface="Times New Roman"/>
                <a:ea typeface="Times New Roman"/>
                <a:cs typeface="Times New Roman"/>
                <a:sym typeface="Times New Roman"/>
              </a:rPr>
              <a:t>Bryce Smith/James Albert/Meron Asfaw/Tian Ying/Jun Lee/John Ruffy</a:t>
            </a:r>
            <a:endParaRPr sz="1800">
              <a:solidFill>
                <a:srgbClr val="C9DAF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381950" y="623850"/>
            <a:ext cx="8762049" cy="4519651"/>
          </a:xfrm>
          <a:prstGeom prst="rect">
            <a:avLst/>
          </a:prstGeom>
          <a:noFill/>
          <a:ln>
            <a:noFill/>
          </a:ln>
        </p:spPr>
      </p:pic>
      <p:sp>
        <p:nvSpPr>
          <p:cNvPr id="125" name="Google Shape;125;p22"/>
          <p:cNvSpPr txBox="1"/>
          <p:nvPr>
            <p:ph type="title"/>
          </p:nvPr>
        </p:nvSpPr>
        <p:spPr>
          <a:xfrm>
            <a:off x="2801925" y="114575"/>
            <a:ext cx="414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2100" y="-4"/>
            <a:ext cx="4572000" cy="5143500"/>
          </a:xfrm>
          <a:prstGeom prst="rect">
            <a:avLst/>
          </a:prstGeom>
          <a:noFill/>
          <a:ln>
            <a:noFill/>
          </a:ln>
        </p:spPr>
      </p:pic>
      <p:sp>
        <p:nvSpPr>
          <p:cNvPr id="63" name="Google Shape;63;p14"/>
          <p:cNvSpPr txBox="1"/>
          <p:nvPr>
            <p:ph type="title"/>
          </p:nvPr>
        </p:nvSpPr>
        <p:spPr>
          <a:xfrm>
            <a:off x="4783525" y="10124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Introduction</a:t>
            </a:r>
            <a:endParaRPr>
              <a:solidFill>
                <a:srgbClr val="000000"/>
              </a:solidFill>
            </a:endParaRPr>
          </a:p>
        </p:txBody>
      </p:sp>
      <p:sp>
        <p:nvSpPr>
          <p:cNvPr id="64" name="Google Shape;64;p14"/>
          <p:cNvSpPr txBox="1"/>
          <p:nvPr>
            <p:ph idx="1" type="subTitle"/>
          </p:nvPr>
        </p:nvSpPr>
        <p:spPr>
          <a:xfrm>
            <a:off x="4783525" y="2692125"/>
            <a:ext cx="4045200" cy="1606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2000">
                <a:solidFill>
                  <a:srgbClr val="000000"/>
                </a:solidFill>
                <a:latin typeface="Calibri"/>
                <a:ea typeface="Calibri"/>
                <a:cs typeface="Calibri"/>
                <a:sym typeface="Calibri"/>
              </a:rPr>
              <a:t>What is power flow? </a:t>
            </a:r>
            <a:endParaRPr i="1" sz="20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i="1" lang="en" sz="2000">
                <a:solidFill>
                  <a:srgbClr val="000000"/>
                </a:solidFill>
                <a:latin typeface="Calibri"/>
                <a:ea typeface="Calibri"/>
                <a:cs typeface="Calibri"/>
                <a:sym typeface="Calibri"/>
              </a:rPr>
              <a:t>What does our program do? </a:t>
            </a:r>
            <a:endParaRPr i="1" sz="2000">
              <a:solidFill>
                <a:srgbClr val="000000"/>
              </a:solidFill>
              <a:latin typeface="Calibri"/>
              <a:ea typeface="Calibri"/>
              <a:cs typeface="Calibri"/>
              <a:sym typeface="Calibri"/>
            </a:endParaRPr>
          </a:p>
          <a:p>
            <a:pPr indent="0" lvl="0" marL="0" rtl="0" algn="ctr">
              <a:lnSpc>
                <a:spcPct val="115000"/>
              </a:lnSpc>
              <a:spcBef>
                <a:spcPts val="0"/>
              </a:spcBef>
              <a:spcAft>
                <a:spcPts val="0"/>
              </a:spcAft>
              <a:buNone/>
            </a:pPr>
            <a:r>
              <a:rPr i="1" lang="en" sz="2000">
                <a:solidFill>
                  <a:srgbClr val="000000"/>
                </a:solidFill>
                <a:latin typeface="Calibri"/>
                <a:ea typeface="Calibri"/>
                <a:cs typeface="Calibri"/>
                <a:sym typeface="Calibri"/>
              </a:rPr>
              <a:t>Why is it important? </a:t>
            </a:r>
            <a:endParaRPr i="1" sz="20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0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 Bus and Branch Data  </a:t>
            </a:r>
            <a:endParaRPr/>
          </a:p>
        </p:txBody>
      </p:sp>
      <p:pic>
        <p:nvPicPr>
          <p:cNvPr id="70" name="Google Shape;70;p15"/>
          <p:cNvPicPr preferRelativeResize="0"/>
          <p:nvPr/>
        </p:nvPicPr>
        <p:blipFill>
          <a:blip r:embed="rId3">
            <a:alphaModFix/>
          </a:blip>
          <a:stretch>
            <a:fillRect/>
          </a:stretch>
        </p:blipFill>
        <p:spPr>
          <a:xfrm>
            <a:off x="1598988" y="823025"/>
            <a:ext cx="5506749" cy="1799750"/>
          </a:xfrm>
          <a:prstGeom prst="rect">
            <a:avLst/>
          </a:prstGeom>
          <a:noFill/>
          <a:ln>
            <a:noFill/>
          </a:ln>
        </p:spPr>
      </p:pic>
      <p:pic>
        <p:nvPicPr>
          <p:cNvPr id="71" name="Google Shape;71;p15"/>
          <p:cNvPicPr preferRelativeResize="0"/>
          <p:nvPr/>
        </p:nvPicPr>
        <p:blipFill>
          <a:blip r:embed="rId4">
            <a:alphaModFix/>
          </a:blip>
          <a:stretch>
            <a:fillRect/>
          </a:stretch>
        </p:blipFill>
        <p:spPr>
          <a:xfrm>
            <a:off x="1536950" y="2873102"/>
            <a:ext cx="5630836" cy="20511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68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Mathcad Bus and Branch Data </a:t>
            </a:r>
            <a:endParaRPr/>
          </a:p>
        </p:txBody>
      </p:sp>
      <p:pic>
        <p:nvPicPr>
          <p:cNvPr id="77" name="Google Shape;77;p16"/>
          <p:cNvPicPr preferRelativeResize="0"/>
          <p:nvPr/>
        </p:nvPicPr>
        <p:blipFill>
          <a:blip r:embed="rId3">
            <a:alphaModFix/>
          </a:blip>
          <a:stretch>
            <a:fillRect/>
          </a:stretch>
        </p:blipFill>
        <p:spPr>
          <a:xfrm>
            <a:off x="99175" y="987925"/>
            <a:ext cx="6489624" cy="1634575"/>
          </a:xfrm>
          <a:prstGeom prst="rect">
            <a:avLst/>
          </a:prstGeom>
          <a:noFill/>
          <a:ln>
            <a:noFill/>
          </a:ln>
        </p:spPr>
      </p:pic>
      <p:pic>
        <p:nvPicPr>
          <p:cNvPr id="78" name="Google Shape;78;p16"/>
          <p:cNvPicPr preferRelativeResize="0"/>
          <p:nvPr/>
        </p:nvPicPr>
        <p:blipFill>
          <a:blip r:embed="rId4">
            <a:alphaModFix/>
          </a:blip>
          <a:stretch>
            <a:fillRect/>
          </a:stretch>
        </p:blipFill>
        <p:spPr>
          <a:xfrm>
            <a:off x="7589650" y="987921"/>
            <a:ext cx="1276475" cy="1507225"/>
          </a:xfrm>
          <a:prstGeom prst="rect">
            <a:avLst/>
          </a:prstGeom>
          <a:noFill/>
          <a:ln>
            <a:noFill/>
          </a:ln>
        </p:spPr>
      </p:pic>
      <p:pic>
        <p:nvPicPr>
          <p:cNvPr id="79" name="Google Shape;79;p16"/>
          <p:cNvPicPr preferRelativeResize="0"/>
          <p:nvPr/>
        </p:nvPicPr>
        <p:blipFill>
          <a:blip r:embed="rId5">
            <a:alphaModFix/>
          </a:blip>
          <a:stretch>
            <a:fillRect/>
          </a:stretch>
        </p:blipFill>
        <p:spPr>
          <a:xfrm>
            <a:off x="99175" y="2622500"/>
            <a:ext cx="7044026" cy="2429325"/>
          </a:xfrm>
          <a:prstGeom prst="rect">
            <a:avLst/>
          </a:prstGeom>
          <a:noFill/>
          <a:ln>
            <a:noFill/>
          </a:ln>
        </p:spPr>
      </p:pic>
      <p:sp>
        <p:nvSpPr>
          <p:cNvPr id="80" name="Google Shape;80;p16"/>
          <p:cNvSpPr txBox="1"/>
          <p:nvPr/>
        </p:nvSpPr>
        <p:spPr>
          <a:xfrm>
            <a:off x="115375" y="740850"/>
            <a:ext cx="47487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Reading data from excel</a:t>
            </a:r>
            <a:endParaRPr sz="1200"/>
          </a:p>
        </p:txBody>
      </p:sp>
      <p:sp>
        <p:nvSpPr>
          <p:cNvPr id="81" name="Google Shape;81;p16"/>
          <p:cNvSpPr txBox="1"/>
          <p:nvPr/>
        </p:nvSpPr>
        <p:spPr>
          <a:xfrm>
            <a:off x="7530000" y="517950"/>
            <a:ext cx="13023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Extracting data from matrix</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 Y-bus Data </a:t>
            </a:r>
            <a:endParaRPr/>
          </a:p>
        </p:txBody>
      </p:sp>
      <p:pic>
        <p:nvPicPr>
          <p:cNvPr id="87" name="Google Shape;87;p17"/>
          <p:cNvPicPr preferRelativeResize="0"/>
          <p:nvPr/>
        </p:nvPicPr>
        <p:blipFill>
          <a:blip r:embed="rId3">
            <a:alphaModFix/>
          </a:blip>
          <a:stretch>
            <a:fillRect/>
          </a:stretch>
        </p:blipFill>
        <p:spPr>
          <a:xfrm>
            <a:off x="1863413" y="1017725"/>
            <a:ext cx="5417168"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7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Mathcad Y-bus</a:t>
            </a:r>
            <a:endParaRPr/>
          </a:p>
        </p:txBody>
      </p:sp>
      <p:pic>
        <p:nvPicPr>
          <p:cNvPr id="93" name="Google Shape;93;p18"/>
          <p:cNvPicPr preferRelativeResize="0"/>
          <p:nvPr/>
        </p:nvPicPr>
        <p:blipFill>
          <a:blip r:embed="rId3">
            <a:alphaModFix/>
          </a:blip>
          <a:stretch>
            <a:fillRect/>
          </a:stretch>
        </p:blipFill>
        <p:spPr>
          <a:xfrm>
            <a:off x="2218750" y="2506075"/>
            <a:ext cx="4706501" cy="2455225"/>
          </a:xfrm>
          <a:prstGeom prst="rect">
            <a:avLst/>
          </a:prstGeom>
          <a:noFill/>
          <a:ln>
            <a:noFill/>
          </a:ln>
        </p:spPr>
      </p:pic>
      <p:pic>
        <p:nvPicPr>
          <p:cNvPr id="94" name="Google Shape;94;p18"/>
          <p:cNvPicPr preferRelativeResize="0"/>
          <p:nvPr/>
        </p:nvPicPr>
        <p:blipFill>
          <a:blip r:embed="rId4">
            <a:alphaModFix/>
          </a:blip>
          <a:stretch>
            <a:fillRect/>
          </a:stretch>
        </p:blipFill>
        <p:spPr>
          <a:xfrm>
            <a:off x="152400" y="799700"/>
            <a:ext cx="8839202" cy="1596727"/>
          </a:xfrm>
          <a:prstGeom prst="rect">
            <a:avLst/>
          </a:prstGeom>
          <a:noFill/>
          <a:ln>
            <a:noFill/>
          </a:ln>
        </p:spPr>
      </p:pic>
      <p:sp>
        <p:nvSpPr>
          <p:cNvPr id="95" name="Google Shape;95;p18"/>
          <p:cNvSpPr txBox="1"/>
          <p:nvPr/>
        </p:nvSpPr>
        <p:spPr>
          <a:xfrm>
            <a:off x="273275" y="3248850"/>
            <a:ext cx="14817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Admittance = Conductance + Susceptance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Gauss-Seidel Analysis</a:t>
            </a:r>
            <a:endParaRPr/>
          </a:p>
        </p:txBody>
      </p:sp>
      <p:sp>
        <p:nvSpPr>
          <p:cNvPr id="101" name="Google Shape;101;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To calculate the final voltage and its angle, we iterate through the data many times (approx. 150) calculating the voltage for each bus based off of the Y-bus data, scheduled P and Q data, and the Vpu for each bus.</a:t>
            </a:r>
            <a:endParaRPr sz="1800"/>
          </a:p>
        </p:txBody>
      </p:sp>
      <p:sp>
        <p:nvSpPr>
          <p:cNvPr id="102" name="Google Shape;102;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4311600" y="1152475"/>
            <a:ext cx="4520701"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Newton-Raphson Analysis</a:t>
            </a:r>
            <a:endParaRPr/>
          </a:p>
        </p:txBody>
      </p:sp>
      <p:sp>
        <p:nvSpPr>
          <p:cNvPr id="109" name="Google Shape;109;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method uses a Jacobian matrix formed from the Y-bus data to give us the final voltage and its angle. While this method takes less iterations, it can take more time due to the complexity of the Jacobian matrix.</a:t>
            </a:r>
            <a:br>
              <a:rPr lang="en" sz="1800"/>
            </a:br>
            <a:r>
              <a:rPr lang="en" sz="1800"/>
              <a:t>Similar to the GS Method, we can use this voltage and angle in addition to the known load values to find the P and Q values.</a:t>
            </a:r>
            <a:endParaRPr sz="1800"/>
          </a:p>
        </p:txBody>
      </p:sp>
      <p:sp>
        <p:nvSpPr>
          <p:cNvPr id="110" name="Google Shape;110;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0"/>
          <p:cNvPicPr preferRelativeResize="0"/>
          <p:nvPr/>
        </p:nvPicPr>
        <p:blipFill>
          <a:blip r:embed="rId3">
            <a:alphaModFix/>
          </a:blip>
          <a:stretch>
            <a:fillRect/>
          </a:stretch>
        </p:blipFill>
        <p:spPr>
          <a:xfrm>
            <a:off x="4311600" y="1152475"/>
            <a:ext cx="45207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Flow Losses</a:t>
            </a:r>
            <a:endParaRPr/>
          </a:p>
        </p:txBody>
      </p:sp>
      <p:sp>
        <p:nvSpPr>
          <p:cNvPr id="117" name="Google Shape;117;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line flows are calculated from the final voltage and angle data from each bus and we are able to use the branch data between the busses to determine the real and imaginary power losses</a:t>
            </a:r>
            <a:endParaRPr sz="1800"/>
          </a:p>
        </p:txBody>
      </p:sp>
      <p:sp>
        <p:nvSpPr>
          <p:cNvPr id="118" name="Google Shape;118;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4818400" y="1152475"/>
            <a:ext cx="39999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