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ga, Laurentiu" initials="BL" lastIdx="0" clrIdx="0">
    <p:extLst>
      <p:ext uri="{19B8F6BF-5375-455C-9EA6-DF929625EA0E}">
        <p15:presenceInfo xmlns:p15="http://schemas.microsoft.com/office/powerpoint/2012/main" userId="S-1-5-21-1955672806-172916330-1225219381-401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10" d="100"/>
          <a:sy n="210" d="100"/>
        </p:scale>
        <p:origin x="150" y="15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F4D8-C4C7-449C-AD4D-8E802E2A1F77}" type="datetimeFigureOut">
              <a:rPr lang="de-DE" smtClean="0"/>
              <a:t>31.10.2023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5840-5384-454E-9A29-ABE1B3B02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77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F4D8-C4C7-449C-AD4D-8E802E2A1F77}" type="datetimeFigureOut">
              <a:rPr lang="de-DE" smtClean="0"/>
              <a:t>31.10.2023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5840-5384-454E-9A29-ABE1B3B02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57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F4D8-C4C7-449C-AD4D-8E802E2A1F77}" type="datetimeFigureOut">
              <a:rPr lang="de-DE" smtClean="0"/>
              <a:t>31.10.2023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5840-5384-454E-9A29-ABE1B3B02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94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F4D8-C4C7-449C-AD4D-8E802E2A1F77}" type="datetimeFigureOut">
              <a:rPr lang="de-DE" smtClean="0"/>
              <a:t>31.10.2023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5840-5384-454E-9A29-ABE1B3B02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29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F4D8-C4C7-449C-AD4D-8E802E2A1F77}" type="datetimeFigureOut">
              <a:rPr lang="de-DE" smtClean="0"/>
              <a:t>31.10.2023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5840-5384-454E-9A29-ABE1B3B02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26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F4D8-C4C7-449C-AD4D-8E802E2A1F77}" type="datetimeFigureOut">
              <a:rPr lang="de-DE" smtClean="0"/>
              <a:t>31.10.2023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5840-5384-454E-9A29-ABE1B3B02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2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F4D8-C4C7-449C-AD4D-8E802E2A1F77}" type="datetimeFigureOut">
              <a:rPr lang="de-DE" smtClean="0"/>
              <a:t>31.10.2023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5840-5384-454E-9A29-ABE1B3B02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67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F4D8-C4C7-449C-AD4D-8E802E2A1F77}" type="datetimeFigureOut">
              <a:rPr lang="de-DE" smtClean="0"/>
              <a:t>31.10.2023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5840-5384-454E-9A29-ABE1B3B02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28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F4D8-C4C7-449C-AD4D-8E802E2A1F77}" type="datetimeFigureOut">
              <a:rPr lang="de-DE" smtClean="0"/>
              <a:t>31.10.2023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5840-5384-454E-9A29-ABE1B3B02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52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F4D8-C4C7-449C-AD4D-8E802E2A1F77}" type="datetimeFigureOut">
              <a:rPr lang="de-DE" smtClean="0"/>
              <a:t>31.10.2023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5840-5384-454E-9A29-ABE1B3B02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2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F4D8-C4C7-449C-AD4D-8E802E2A1F77}" type="datetimeFigureOut">
              <a:rPr lang="de-DE" smtClean="0"/>
              <a:t>31.10.2023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5840-5384-454E-9A29-ABE1B3B02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1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DF4D8-C4C7-449C-AD4D-8E802E2A1F77}" type="datetimeFigureOut">
              <a:rPr lang="de-DE" smtClean="0"/>
              <a:t>31.10.2023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5840-5384-454E-9A29-ABE1B3B02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53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1383419" y="179512"/>
            <a:ext cx="4006398" cy="1893965"/>
            <a:chOff x="1383419" y="291632"/>
            <a:chExt cx="4006398" cy="2233249"/>
          </a:xfrm>
        </p:grpSpPr>
        <p:grpSp>
          <p:nvGrpSpPr>
            <p:cNvPr id="56" name="Gruppieren 55"/>
            <p:cNvGrpSpPr/>
            <p:nvPr/>
          </p:nvGrpSpPr>
          <p:grpSpPr>
            <a:xfrm>
              <a:off x="2331628" y="942991"/>
              <a:ext cx="439296" cy="100617"/>
              <a:chOff x="845782" y="2469117"/>
              <a:chExt cx="345573" cy="94613"/>
            </a:xfrm>
          </p:grpSpPr>
          <p:grpSp>
            <p:nvGrpSpPr>
              <p:cNvPr id="57" name="Gruppieren 56"/>
              <p:cNvGrpSpPr/>
              <p:nvPr/>
            </p:nvGrpSpPr>
            <p:grpSpPr>
              <a:xfrm>
                <a:off x="845782" y="2469117"/>
                <a:ext cx="106069" cy="90010"/>
                <a:chOff x="845782" y="2469117"/>
                <a:chExt cx="106069" cy="90010"/>
              </a:xfrm>
            </p:grpSpPr>
            <p:sp>
              <p:nvSpPr>
                <p:cNvPr id="66" name="Ellipse 65"/>
                <p:cNvSpPr/>
                <p:nvPr/>
              </p:nvSpPr>
              <p:spPr>
                <a:xfrm flipH="1">
                  <a:off x="874659" y="2474144"/>
                  <a:ext cx="37947" cy="360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66"/>
                <p:cNvSpPr/>
                <p:nvPr/>
              </p:nvSpPr>
              <p:spPr>
                <a:xfrm flipH="1">
                  <a:off x="874659" y="2510148"/>
                  <a:ext cx="37947" cy="360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/>
                <p:cNvSpPr/>
                <p:nvPr/>
              </p:nvSpPr>
              <p:spPr>
                <a:xfrm>
                  <a:off x="845782" y="2469117"/>
                  <a:ext cx="106069" cy="90010"/>
                </a:xfrm>
                <a:prstGeom prst="ellipse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58" name="Gruppieren 57"/>
              <p:cNvGrpSpPr/>
              <p:nvPr/>
            </p:nvGrpSpPr>
            <p:grpSpPr>
              <a:xfrm>
                <a:off x="965656" y="2472477"/>
                <a:ext cx="106069" cy="90010"/>
                <a:chOff x="845782" y="2469117"/>
                <a:chExt cx="106069" cy="90010"/>
              </a:xfrm>
            </p:grpSpPr>
            <p:sp>
              <p:nvSpPr>
                <p:cNvPr id="63" name="Ellipse 62"/>
                <p:cNvSpPr/>
                <p:nvPr/>
              </p:nvSpPr>
              <p:spPr>
                <a:xfrm flipH="1">
                  <a:off x="874659" y="2474144"/>
                  <a:ext cx="37947" cy="360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Ellipse 63"/>
                <p:cNvSpPr/>
                <p:nvPr/>
              </p:nvSpPr>
              <p:spPr>
                <a:xfrm flipH="1">
                  <a:off x="874659" y="2510148"/>
                  <a:ext cx="37947" cy="360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Ellipse 64"/>
                <p:cNvSpPr/>
                <p:nvPr/>
              </p:nvSpPr>
              <p:spPr>
                <a:xfrm>
                  <a:off x="845782" y="2469117"/>
                  <a:ext cx="106069" cy="90010"/>
                </a:xfrm>
                <a:prstGeom prst="ellipse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59" name="Gruppieren 58"/>
              <p:cNvGrpSpPr/>
              <p:nvPr/>
            </p:nvGrpSpPr>
            <p:grpSpPr>
              <a:xfrm>
                <a:off x="1085286" y="2473720"/>
                <a:ext cx="106069" cy="90010"/>
                <a:chOff x="845782" y="2469117"/>
                <a:chExt cx="106069" cy="90010"/>
              </a:xfrm>
            </p:grpSpPr>
            <p:sp>
              <p:nvSpPr>
                <p:cNvPr id="60" name="Ellipse 59"/>
                <p:cNvSpPr/>
                <p:nvPr/>
              </p:nvSpPr>
              <p:spPr>
                <a:xfrm flipH="1">
                  <a:off x="874659" y="2474144"/>
                  <a:ext cx="37947" cy="360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1" name="Ellipse 60"/>
                <p:cNvSpPr/>
                <p:nvPr/>
              </p:nvSpPr>
              <p:spPr>
                <a:xfrm flipH="1">
                  <a:off x="874659" y="2510148"/>
                  <a:ext cx="37947" cy="360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2" name="Ellipse 61"/>
                <p:cNvSpPr/>
                <p:nvPr/>
              </p:nvSpPr>
              <p:spPr>
                <a:xfrm>
                  <a:off x="845782" y="2469117"/>
                  <a:ext cx="106069" cy="90010"/>
                </a:xfrm>
                <a:prstGeom prst="ellipse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6" name="Gruppieren 5"/>
            <p:cNvGrpSpPr/>
            <p:nvPr/>
          </p:nvGrpSpPr>
          <p:grpSpPr>
            <a:xfrm>
              <a:off x="4725144" y="291632"/>
              <a:ext cx="664673" cy="509673"/>
              <a:chOff x="413042" y="480767"/>
              <a:chExt cx="664673" cy="509673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490542" y="403267"/>
                <a:ext cx="509673" cy="6646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9" name="Textfeld 68"/>
              <p:cNvSpPr txBox="1"/>
              <p:nvPr/>
            </p:nvSpPr>
            <p:spPr>
              <a:xfrm>
                <a:off x="494214" y="679249"/>
                <a:ext cx="5581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000" dirty="0" smtClean="0"/>
                  <a:t>BALB/c</a:t>
                </a:r>
              </a:p>
            </p:txBody>
          </p:sp>
        </p:grpSp>
        <p:grpSp>
          <p:nvGrpSpPr>
            <p:cNvPr id="20" name="Gruppieren 19"/>
            <p:cNvGrpSpPr/>
            <p:nvPr/>
          </p:nvGrpSpPr>
          <p:grpSpPr>
            <a:xfrm>
              <a:off x="1383419" y="354423"/>
              <a:ext cx="677429" cy="473161"/>
              <a:chOff x="1009606" y="539552"/>
              <a:chExt cx="677429" cy="473161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1117933" y="443611"/>
                <a:ext cx="473161" cy="6650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1" name="Textfeld 70"/>
              <p:cNvSpPr txBox="1"/>
              <p:nvPr/>
            </p:nvSpPr>
            <p:spPr>
              <a:xfrm>
                <a:off x="1009606" y="686568"/>
                <a:ext cx="6671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000" dirty="0" smtClean="0">
                    <a:solidFill>
                      <a:schemeClr val="bg1"/>
                    </a:solidFill>
                  </a:rPr>
                  <a:t>C57BL6/J</a:t>
                </a:r>
              </a:p>
            </p:txBody>
          </p:sp>
        </p:grpSp>
        <p:grpSp>
          <p:nvGrpSpPr>
            <p:cNvPr id="21" name="Gruppieren 20"/>
            <p:cNvGrpSpPr/>
            <p:nvPr/>
          </p:nvGrpSpPr>
          <p:grpSpPr>
            <a:xfrm>
              <a:off x="3149425" y="1409878"/>
              <a:ext cx="720080" cy="497825"/>
              <a:chOff x="3068960" y="1769918"/>
              <a:chExt cx="720080" cy="49782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180087" y="1658791"/>
                <a:ext cx="497825" cy="7200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2" name="Textfeld 71"/>
              <p:cNvSpPr txBox="1"/>
              <p:nvPr/>
            </p:nvSpPr>
            <p:spPr>
              <a:xfrm>
                <a:off x="3169846" y="1963392"/>
                <a:ext cx="5148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000" dirty="0" smtClean="0"/>
                  <a:t>B6CF1</a:t>
                </a:r>
              </a:p>
            </p:txBody>
          </p:sp>
        </p:grpSp>
        <p:cxnSp>
          <p:nvCxnSpPr>
            <p:cNvPr id="74" name="Gerade Verbindung mit Pfeil 73"/>
            <p:cNvCxnSpPr/>
            <p:nvPr/>
          </p:nvCxnSpPr>
          <p:spPr>
            <a:xfrm>
              <a:off x="2060848" y="615169"/>
              <a:ext cx="355728" cy="284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/>
            <p:nvPr/>
          </p:nvCxnSpPr>
          <p:spPr>
            <a:xfrm>
              <a:off x="2814118" y="1165355"/>
              <a:ext cx="355728" cy="284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/>
            <p:nvPr/>
          </p:nvCxnSpPr>
          <p:spPr>
            <a:xfrm flipH="1">
              <a:off x="4437112" y="617177"/>
              <a:ext cx="288032" cy="282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82"/>
            <p:cNvCxnSpPr/>
            <p:nvPr/>
          </p:nvCxnSpPr>
          <p:spPr>
            <a:xfrm flipH="1">
              <a:off x="3861048" y="1173372"/>
              <a:ext cx="288032" cy="282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feld 83"/>
            <p:cNvSpPr txBox="1"/>
            <p:nvPr/>
          </p:nvSpPr>
          <p:spPr>
            <a:xfrm>
              <a:off x="3869505" y="1622743"/>
              <a:ext cx="14430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Recipient mothers (n=6)</a:t>
              </a: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2728777" y="780325"/>
              <a:ext cx="1415773" cy="29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 </a:t>
              </a:r>
              <a:r>
                <a:rPr lang="en-GB" sz="1000" dirty="0" smtClean="0"/>
                <a:t>2 </a:t>
              </a:r>
              <a:r>
                <a:rPr lang="en-GB" sz="1000" dirty="0" smtClean="0"/>
                <a:t>cell stadium embryos</a:t>
              </a:r>
            </a:p>
          </p:txBody>
        </p:sp>
        <p:grpSp>
          <p:nvGrpSpPr>
            <p:cNvPr id="100" name="Gruppieren 99"/>
            <p:cNvGrpSpPr/>
            <p:nvPr/>
          </p:nvGrpSpPr>
          <p:grpSpPr>
            <a:xfrm>
              <a:off x="1412776" y="2051720"/>
              <a:ext cx="677429" cy="473161"/>
              <a:chOff x="1009606" y="539552"/>
              <a:chExt cx="677429" cy="473161"/>
            </a:xfrm>
          </p:grpSpPr>
          <p:pic>
            <p:nvPicPr>
              <p:cNvPr id="101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1117933" y="443611"/>
                <a:ext cx="473161" cy="6650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2" name="Textfeld 101"/>
              <p:cNvSpPr txBox="1"/>
              <p:nvPr/>
            </p:nvSpPr>
            <p:spPr>
              <a:xfrm>
                <a:off x="1009606" y="686568"/>
                <a:ext cx="6671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000" dirty="0" smtClean="0">
                    <a:solidFill>
                      <a:schemeClr val="bg1"/>
                    </a:solidFill>
                  </a:rPr>
                  <a:t>C57BL6/J</a:t>
                </a:r>
              </a:p>
            </p:txBody>
          </p:sp>
        </p:grpSp>
        <p:grpSp>
          <p:nvGrpSpPr>
            <p:cNvPr id="103" name="Gruppieren 102"/>
            <p:cNvGrpSpPr/>
            <p:nvPr/>
          </p:nvGrpSpPr>
          <p:grpSpPr>
            <a:xfrm>
              <a:off x="4723929" y="1974095"/>
              <a:ext cx="664673" cy="509673"/>
              <a:chOff x="413042" y="480767"/>
              <a:chExt cx="664673" cy="509673"/>
            </a:xfrm>
          </p:grpSpPr>
          <p:pic>
            <p:nvPicPr>
              <p:cNvPr id="104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490542" y="403267"/>
                <a:ext cx="509673" cy="6646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5" name="Textfeld 104"/>
              <p:cNvSpPr txBox="1"/>
              <p:nvPr/>
            </p:nvSpPr>
            <p:spPr>
              <a:xfrm>
                <a:off x="494214" y="679249"/>
                <a:ext cx="5581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000" dirty="0" smtClean="0"/>
                  <a:t>BALB/c</a:t>
                </a:r>
              </a:p>
            </p:txBody>
          </p:sp>
        </p:grpSp>
        <p:cxnSp>
          <p:nvCxnSpPr>
            <p:cNvPr id="106" name="Gerade Verbindung mit Pfeil 105"/>
            <p:cNvCxnSpPr/>
            <p:nvPr/>
          </p:nvCxnSpPr>
          <p:spPr>
            <a:xfrm flipH="1">
              <a:off x="2276872" y="1979712"/>
              <a:ext cx="892974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mit Pfeil 107"/>
            <p:cNvCxnSpPr/>
            <p:nvPr/>
          </p:nvCxnSpPr>
          <p:spPr>
            <a:xfrm>
              <a:off x="3777758" y="1918336"/>
              <a:ext cx="875378" cy="353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/>
            <p:cNvSpPr txBox="1"/>
            <p:nvPr/>
          </p:nvSpPr>
          <p:spPr>
            <a:xfrm>
              <a:off x="4103127" y="990356"/>
              <a:ext cx="4475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n=57</a:t>
              </a:r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2325128" y="988368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n=42</a:t>
              </a:r>
            </a:p>
          </p:txBody>
        </p:sp>
        <p:grpSp>
          <p:nvGrpSpPr>
            <p:cNvPr id="77" name="Gruppieren 76"/>
            <p:cNvGrpSpPr/>
            <p:nvPr/>
          </p:nvGrpSpPr>
          <p:grpSpPr>
            <a:xfrm>
              <a:off x="4141832" y="946941"/>
              <a:ext cx="439296" cy="100617"/>
              <a:chOff x="845782" y="2469117"/>
              <a:chExt cx="345573" cy="94613"/>
            </a:xfrm>
          </p:grpSpPr>
          <p:grpSp>
            <p:nvGrpSpPr>
              <p:cNvPr id="78" name="Gruppieren 77"/>
              <p:cNvGrpSpPr/>
              <p:nvPr/>
            </p:nvGrpSpPr>
            <p:grpSpPr>
              <a:xfrm>
                <a:off x="845782" y="2469117"/>
                <a:ext cx="106069" cy="90010"/>
                <a:chOff x="845782" y="2469117"/>
                <a:chExt cx="106069" cy="90010"/>
              </a:xfrm>
            </p:grpSpPr>
            <p:sp>
              <p:nvSpPr>
                <p:cNvPr id="94" name="Ellipse 93"/>
                <p:cNvSpPr/>
                <p:nvPr/>
              </p:nvSpPr>
              <p:spPr>
                <a:xfrm flipH="1">
                  <a:off x="874659" y="2474144"/>
                  <a:ext cx="37947" cy="360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flipH="1">
                  <a:off x="874659" y="2510148"/>
                  <a:ext cx="37947" cy="360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6" name="Ellipse 95"/>
                <p:cNvSpPr/>
                <p:nvPr/>
              </p:nvSpPr>
              <p:spPr>
                <a:xfrm>
                  <a:off x="845782" y="2469117"/>
                  <a:ext cx="106069" cy="90010"/>
                </a:xfrm>
                <a:prstGeom prst="ellipse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9" name="Gruppieren 78"/>
              <p:cNvGrpSpPr/>
              <p:nvPr/>
            </p:nvGrpSpPr>
            <p:grpSpPr>
              <a:xfrm>
                <a:off x="965656" y="2472477"/>
                <a:ext cx="106069" cy="90010"/>
                <a:chOff x="845782" y="2469117"/>
                <a:chExt cx="106069" cy="90010"/>
              </a:xfrm>
            </p:grpSpPr>
            <p:sp>
              <p:nvSpPr>
                <p:cNvPr id="91" name="Ellipse 90"/>
                <p:cNvSpPr/>
                <p:nvPr/>
              </p:nvSpPr>
              <p:spPr>
                <a:xfrm flipH="1">
                  <a:off x="874659" y="2474144"/>
                  <a:ext cx="37947" cy="360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 flipH="1">
                  <a:off x="874659" y="2510148"/>
                  <a:ext cx="37947" cy="360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845782" y="2469117"/>
                  <a:ext cx="106069" cy="90010"/>
                </a:xfrm>
                <a:prstGeom prst="ellipse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82" name="Gruppieren 81"/>
              <p:cNvGrpSpPr/>
              <p:nvPr/>
            </p:nvGrpSpPr>
            <p:grpSpPr>
              <a:xfrm>
                <a:off x="1085286" y="2473720"/>
                <a:ext cx="106069" cy="90010"/>
                <a:chOff x="845782" y="2469117"/>
                <a:chExt cx="106069" cy="90010"/>
              </a:xfrm>
            </p:grpSpPr>
            <p:sp>
              <p:nvSpPr>
                <p:cNvPr id="86" name="Ellipse 85"/>
                <p:cNvSpPr/>
                <p:nvPr/>
              </p:nvSpPr>
              <p:spPr>
                <a:xfrm flipH="1">
                  <a:off x="874659" y="2474144"/>
                  <a:ext cx="37947" cy="360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 flipH="1">
                  <a:off x="874659" y="2510148"/>
                  <a:ext cx="37947" cy="360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/>
                <p:cNvSpPr/>
                <p:nvPr/>
              </p:nvSpPr>
              <p:spPr>
                <a:xfrm>
                  <a:off x="845782" y="2469117"/>
                  <a:ext cx="106069" cy="90010"/>
                </a:xfrm>
                <a:prstGeom prst="ellipse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76" name="Textfeld 75"/>
          <p:cNvSpPr txBox="1"/>
          <p:nvPr/>
        </p:nvSpPr>
        <p:spPr>
          <a:xfrm>
            <a:off x="157710" y="2487492"/>
            <a:ext cx="44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P</a:t>
            </a:r>
          </a:p>
          <a:p>
            <a:pPr algn="ctr"/>
            <a:r>
              <a:rPr lang="de-DE" sz="1000" dirty="0"/>
              <a:t>n</a:t>
            </a:r>
            <a:r>
              <a:rPr lang="de-DE" sz="1000" dirty="0" smtClean="0"/>
              <a:t>=16</a:t>
            </a:r>
            <a:endParaRPr lang="de-DE" sz="1000" dirty="0"/>
          </a:p>
        </p:txBody>
      </p:sp>
      <p:sp>
        <p:nvSpPr>
          <p:cNvPr id="122" name="Rechteck 121"/>
          <p:cNvSpPr/>
          <p:nvPr/>
        </p:nvSpPr>
        <p:spPr>
          <a:xfrm>
            <a:off x="3046939" y="2450003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Geschweifte Klammer rechts 1"/>
          <p:cNvSpPr/>
          <p:nvPr/>
        </p:nvSpPr>
        <p:spPr>
          <a:xfrm rot="5400000">
            <a:off x="1740120" y="753880"/>
            <a:ext cx="136648" cy="27363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Geschweifte Klammer rechts 96"/>
          <p:cNvSpPr/>
          <p:nvPr/>
        </p:nvSpPr>
        <p:spPr>
          <a:xfrm rot="5400000">
            <a:off x="5016860" y="751892"/>
            <a:ext cx="136648" cy="27363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Gleichschenkliges Dreieck 115"/>
          <p:cNvSpPr/>
          <p:nvPr/>
        </p:nvSpPr>
        <p:spPr>
          <a:xfrm>
            <a:off x="3998881" y="2656556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669789" y="2669515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Gleichschenkliges Dreieck 130"/>
          <p:cNvSpPr/>
          <p:nvPr/>
        </p:nvSpPr>
        <p:spPr>
          <a:xfrm>
            <a:off x="4110741" y="2663725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/>
          <p:cNvSpPr/>
          <p:nvPr/>
        </p:nvSpPr>
        <p:spPr>
          <a:xfrm>
            <a:off x="4518804" y="3780456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5323315" y="3792534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hteck 244"/>
          <p:cNvSpPr/>
          <p:nvPr/>
        </p:nvSpPr>
        <p:spPr>
          <a:xfrm>
            <a:off x="3212976" y="2495148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3111432" y="2490592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ieren 30"/>
          <p:cNvGrpSpPr/>
          <p:nvPr/>
        </p:nvGrpSpPr>
        <p:grpSpPr>
          <a:xfrm>
            <a:off x="5726945" y="2555776"/>
            <a:ext cx="1084120" cy="970692"/>
            <a:chOff x="5726945" y="3415481"/>
            <a:chExt cx="1084120" cy="970692"/>
          </a:xfrm>
        </p:grpSpPr>
        <p:grpSp>
          <p:nvGrpSpPr>
            <p:cNvPr id="111" name="Gruppieren 110"/>
            <p:cNvGrpSpPr/>
            <p:nvPr/>
          </p:nvGrpSpPr>
          <p:grpSpPr>
            <a:xfrm>
              <a:off x="5733256" y="3415481"/>
              <a:ext cx="1077809" cy="762398"/>
              <a:chOff x="2940758" y="4716016"/>
              <a:chExt cx="1077809" cy="762398"/>
            </a:xfrm>
          </p:grpSpPr>
          <p:sp>
            <p:nvSpPr>
              <p:cNvPr id="107" name="Rechteck 106"/>
              <p:cNvSpPr/>
              <p:nvPr/>
            </p:nvSpPr>
            <p:spPr>
              <a:xfrm>
                <a:off x="2941510" y="4818466"/>
                <a:ext cx="74008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Gleichschenkliges Dreieck 113"/>
              <p:cNvSpPr/>
              <p:nvPr/>
            </p:nvSpPr>
            <p:spPr>
              <a:xfrm>
                <a:off x="2941510" y="5331926"/>
                <a:ext cx="74270" cy="595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/>
              <p:cNvSpPr/>
              <p:nvPr/>
            </p:nvSpPr>
            <p:spPr>
              <a:xfrm>
                <a:off x="2940758" y="5165878"/>
                <a:ext cx="74008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" name="Textfeld 125"/>
              <p:cNvSpPr txBox="1"/>
              <p:nvPr/>
            </p:nvSpPr>
            <p:spPr>
              <a:xfrm>
                <a:off x="2971010" y="4716016"/>
                <a:ext cx="9525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dirty="0" smtClean="0"/>
                  <a:t>C57BL6/J male</a:t>
                </a:r>
              </a:p>
            </p:txBody>
          </p:sp>
          <p:sp>
            <p:nvSpPr>
              <p:cNvPr id="127" name="Textfeld 126"/>
              <p:cNvSpPr txBox="1"/>
              <p:nvPr/>
            </p:nvSpPr>
            <p:spPr>
              <a:xfrm>
                <a:off x="2963470" y="4886230"/>
                <a:ext cx="10550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dirty="0" smtClean="0"/>
                  <a:t>C57BL6/J female</a:t>
                </a:r>
              </a:p>
            </p:txBody>
          </p:sp>
          <p:sp>
            <p:nvSpPr>
              <p:cNvPr id="128" name="Textfeld 127"/>
              <p:cNvSpPr txBox="1"/>
              <p:nvPr/>
            </p:nvSpPr>
            <p:spPr>
              <a:xfrm>
                <a:off x="2976019" y="5057735"/>
                <a:ext cx="8435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dirty="0" smtClean="0"/>
                  <a:t>BALB/c male</a:t>
                </a:r>
              </a:p>
            </p:txBody>
          </p:sp>
          <p:sp>
            <p:nvSpPr>
              <p:cNvPr id="129" name="Textfeld 128"/>
              <p:cNvSpPr txBox="1"/>
              <p:nvPr/>
            </p:nvSpPr>
            <p:spPr>
              <a:xfrm>
                <a:off x="2976177" y="5232193"/>
                <a:ext cx="9460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dirty="0" smtClean="0"/>
                  <a:t>BALB/c female</a:t>
                </a:r>
              </a:p>
            </p:txBody>
          </p:sp>
          <p:sp>
            <p:nvSpPr>
              <p:cNvPr id="130" name="Gleichschenkliges Dreieck 129"/>
              <p:cNvSpPr/>
              <p:nvPr/>
            </p:nvSpPr>
            <p:spPr>
              <a:xfrm>
                <a:off x="2941510" y="4974142"/>
                <a:ext cx="73514" cy="5959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0" name="Gruppieren 29"/>
            <p:cNvGrpSpPr/>
            <p:nvPr/>
          </p:nvGrpSpPr>
          <p:grpSpPr>
            <a:xfrm>
              <a:off x="5726945" y="4139952"/>
              <a:ext cx="864716" cy="246221"/>
              <a:chOff x="5726945" y="4179594"/>
              <a:chExt cx="864716" cy="246221"/>
            </a:xfrm>
          </p:grpSpPr>
          <p:sp>
            <p:nvSpPr>
              <p:cNvPr id="211" name="Rechteck 210"/>
              <p:cNvSpPr/>
              <p:nvPr/>
            </p:nvSpPr>
            <p:spPr>
              <a:xfrm>
                <a:off x="5726945" y="4205849"/>
                <a:ext cx="288032" cy="216024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Textfeld 279"/>
              <p:cNvSpPr txBox="1"/>
              <p:nvPr/>
            </p:nvSpPr>
            <p:spPr>
              <a:xfrm>
                <a:off x="5964566" y="4179594"/>
                <a:ext cx="6270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dirty="0" smtClean="0"/>
                  <a:t>IVC cage</a:t>
                </a:r>
              </a:p>
            </p:txBody>
          </p:sp>
        </p:grpSp>
      </p:grpSp>
      <p:sp>
        <p:nvSpPr>
          <p:cNvPr id="87" name="Textfeld 86"/>
          <p:cNvSpPr txBox="1"/>
          <p:nvPr/>
        </p:nvSpPr>
        <p:spPr>
          <a:xfrm>
            <a:off x="148818" y="3387692"/>
            <a:ext cx="44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F1</a:t>
            </a:r>
          </a:p>
          <a:p>
            <a:pPr algn="ctr"/>
            <a:r>
              <a:rPr lang="de-DE" sz="1000" dirty="0" smtClean="0"/>
              <a:t>n=34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3045106" y="2927094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/>
          <p:cNvSpPr/>
          <p:nvPr/>
        </p:nvSpPr>
        <p:spPr>
          <a:xfrm rot="5400000">
            <a:off x="572277" y="3416017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3047949" y="2691316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 rot="5400000">
            <a:off x="858640" y="3413647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 rot="5400000">
            <a:off x="1121827" y="3416867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hteck 219"/>
          <p:cNvSpPr/>
          <p:nvPr/>
        </p:nvSpPr>
        <p:spPr>
          <a:xfrm rot="5400000">
            <a:off x="1395994" y="3414113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hteck 221"/>
          <p:cNvSpPr/>
          <p:nvPr/>
        </p:nvSpPr>
        <p:spPr>
          <a:xfrm rot="5400000">
            <a:off x="1925072" y="3414963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 rot="5400000">
            <a:off x="2328627" y="3411109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hteck 223"/>
          <p:cNvSpPr/>
          <p:nvPr/>
        </p:nvSpPr>
        <p:spPr>
          <a:xfrm rot="5400000">
            <a:off x="1657980" y="3411489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 rot="5400000">
            <a:off x="2646161" y="3414709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hteck 233"/>
          <p:cNvSpPr/>
          <p:nvPr/>
        </p:nvSpPr>
        <p:spPr>
          <a:xfrm>
            <a:off x="1257302" y="3564973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Gleichschenkliges Dreieck 234"/>
          <p:cNvSpPr/>
          <p:nvPr/>
        </p:nvSpPr>
        <p:spPr>
          <a:xfrm>
            <a:off x="3169846" y="3000806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Rechteck 240"/>
          <p:cNvSpPr/>
          <p:nvPr/>
        </p:nvSpPr>
        <p:spPr>
          <a:xfrm>
            <a:off x="3124856" y="2773701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3221501" y="2768704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hteck 246"/>
          <p:cNvSpPr/>
          <p:nvPr/>
        </p:nvSpPr>
        <p:spPr>
          <a:xfrm>
            <a:off x="3212976" y="2581610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Rechteck 247"/>
          <p:cNvSpPr/>
          <p:nvPr/>
        </p:nvSpPr>
        <p:spPr>
          <a:xfrm>
            <a:off x="3111432" y="2585110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/>
          <p:cNvSpPr/>
          <p:nvPr/>
        </p:nvSpPr>
        <p:spPr>
          <a:xfrm>
            <a:off x="1081682" y="2599530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/>
          <p:cNvGrpSpPr/>
          <p:nvPr/>
        </p:nvGrpSpPr>
        <p:grpSpPr>
          <a:xfrm>
            <a:off x="608068" y="2593298"/>
            <a:ext cx="288032" cy="216024"/>
            <a:chOff x="507114" y="3450020"/>
            <a:chExt cx="288032" cy="216024"/>
          </a:xfrm>
        </p:grpSpPr>
        <p:sp>
          <p:nvSpPr>
            <p:cNvPr id="121" name="Rechteck 120"/>
            <p:cNvSpPr/>
            <p:nvPr/>
          </p:nvSpPr>
          <p:spPr>
            <a:xfrm>
              <a:off x="507114" y="3450020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9" name="Gleichschenkliges Dreieck 138"/>
            <p:cNvSpPr/>
            <p:nvPr/>
          </p:nvSpPr>
          <p:spPr>
            <a:xfrm>
              <a:off x="550414" y="3522296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890162" y="2707183"/>
            <a:ext cx="185582" cy="400138"/>
            <a:chOff x="795146" y="3831916"/>
            <a:chExt cx="185582" cy="262631"/>
          </a:xfrm>
        </p:grpSpPr>
        <p:cxnSp>
          <p:nvCxnSpPr>
            <p:cNvPr id="9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Gleichschenkliges Dreieck 238"/>
          <p:cNvSpPr/>
          <p:nvPr/>
        </p:nvSpPr>
        <p:spPr>
          <a:xfrm>
            <a:off x="764704" y="2662616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hteck 248"/>
          <p:cNvSpPr/>
          <p:nvPr/>
        </p:nvSpPr>
        <p:spPr>
          <a:xfrm>
            <a:off x="1196752" y="2686144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1" name="Rechteck 250"/>
          <p:cNvSpPr/>
          <p:nvPr/>
        </p:nvSpPr>
        <p:spPr>
          <a:xfrm>
            <a:off x="1892592" y="2608626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2" name="Gruppieren 251"/>
          <p:cNvGrpSpPr/>
          <p:nvPr/>
        </p:nvGrpSpPr>
        <p:grpSpPr>
          <a:xfrm>
            <a:off x="1418978" y="2602394"/>
            <a:ext cx="288032" cy="216024"/>
            <a:chOff x="507114" y="3450020"/>
            <a:chExt cx="288032" cy="216024"/>
          </a:xfrm>
        </p:grpSpPr>
        <p:sp>
          <p:nvSpPr>
            <p:cNvPr id="258" name="Rechteck 257"/>
            <p:cNvSpPr/>
            <p:nvPr/>
          </p:nvSpPr>
          <p:spPr>
            <a:xfrm>
              <a:off x="507114" y="3450020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Gleichschenkliges Dreieck 258"/>
            <p:cNvSpPr/>
            <p:nvPr/>
          </p:nvSpPr>
          <p:spPr>
            <a:xfrm>
              <a:off x="550414" y="3522296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4" name="Gleichschenkliges Dreieck 253"/>
          <p:cNvSpPr/>
          <p:nvPr/>
        </p:nvSpPr>
        <p:spPr>
          <a:xfrm>
            <a:off x="1575614" y="2671712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Rechteck 254"/>
          <p:cNvSpPr/>
          <p:nvPr/>
        </p:nvSpPr>
        <p:spPr>
          <a:xfrm>
            <a:off x="2007662" y="2695240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hteck 260"/>
          <p:cNvSpPr/>
          <p:nvPr/>
        </p:nvSpPr>
        <p:spPr>
          <a:xfrm>
            <a:off x="2695272" y="2610898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2" name="Gruppieren 261"/>
          <p:cNvGrpSpPr/>
          <p:nvPr/>
        </p:nvGrpSpPr>
        <p:grpSpPr>
          <a:xfrm>
            <a:off x="2221658" y="2604666"/>
            <a:ext cx="288032" cy="216024"/>
            <a:chOff x="507114" y="3450020"/>
            <a:chExt cx="288032" cy="216024"/>
          </a:xfrm>
        </p:grpSpPr>
        <p:sp>
          <p:nvSpPr>
            <p:cNvPr id="268" name="Rechteck 267"/>
            <p:cNvSpPr/>
            <p:nvPr/>
          </p:nvSpPr>
          <p:spPr>
            <a:xfrm>
              <a:off x="507114" y="3450020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" name="Gleichschenkliges Dreieck 268"/>
            <p:cNvSpPr/>
            <p:nvPr/>
          </p:nvSpPr>
          <p:spPr>
            <a:xfrm>
              <a:off x="550414" y="3522296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4" name="Gleichschenkliges Dreieck 263"/>
          <p:cNvSpPr/>
          <p:nvPr/>
        </p:nvSpPr>
        <p:spPr>
          <a:xfrm>
            <a:off x="2378294" y="2673984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hteck 264"/>
          <p:cNvSpPr/>
          <p:nvPr/>
        </p:nvSpPr>
        <p:spPr>
          <a:xfrm>
            <a:off x="2810342" y="2697512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2" name="Gruppieren 271"/>
          <p:cNvGrpSpPr/>
          <p:nvPr/>
        </p:nvGrpSpPr>
        <p:grpSpPr>
          <a:xfrm>
            <a:off x="2509707" y="2702631"/>
            <a:ext cx="185582" cy="400138"/>
            <a:chOff x="795146" y="3831916"/>
            <a:chExt cx="185582" cy="262631"/>
          </a:xfrm>
        </p:grpSpPr>
        <p:cxnSp>
          <p:nvCxnSpPr>
            <p:cNvPr id="273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uppieren 274"/>
          <p:cNvGrpSpPr/>
          <p:nvPr/>
        </p:nvGrpSpPr>
        <p:grpSpPr>
          <a:xfrm>
            <a:off x="1703954" y="2706616"/>
            <a:ext cx="185582" cy="400138"/>
            <a:chOff x="795146" y="3831916"/>
            <a:chExt cx="185582" cy="262631"/>
          </a:xfrm>
        </p:grpSpPr>
        <p:cxnSp>
          <p:nvCxnSpPr>
            <p:cNvPr id="276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ckige Klammer rechts 27"/>
          <p:cNvSpPr/>
          <p:nvPr/>
        </p:nvSpPr>
        <p:spPr>
          <a:xfrm rot="16200000">
            <a:off x="954281" y="2977873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Eckige Klammer rechts 277"/>
          <p:cNvSpPr/>
          <p:nvPr/>
        </p:nvSpPr>
        <p:spPr>
          <a:xfrm rot="16200000">
            <a:off x="1772014" y="2980145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Eckige Klammer rechts 278"/>
          <p:cNvSpPr/>
          <p:nvPr/>
        </p:nvSpPr>
        <p:spPr>
          <a:xfrm rot="16200000">
            <a:off x="2564102" y="2980151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1083954" y="3703938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3" name="Gruppieren 282"/>
          <p:cNvGrpSpPr/>
          <p:nvPr/>
        </p:nvGrpSpPr>
        <p:grpSpPr>
          <a:xfrm>
            <a:off x="610340" y="3697706"/>
            <a:ext cx="288032" cy="216024"/>
            <a:chOff x="507114" y="3450020"/>
            <a:chExt cx="288032" cy="216024"/>
          </a:xfrm>
        </p:grpSpPr>
        <p:sp>
          <p:nvSpPr>
            <p:cNvPr id="310" name="Rechteck 309"/>
            <p:cNvSpPr/>
            <p:nvPr/>
          </p:nvSpPr>
          <p:spPr>
            <a:xfrm>
              <a:off x="507114" y="3450020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1" name="Gleichschenkliges Dreieck 310"/>
            <p:cNvSpPr/>
            <p:nvPr/>
          </p:nvSpPr>
          <p:spPr>
            <a:xfrm>
              <a:off x="550414" y="3522296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4" name="Gruppieren 283"/>
          <p:cNvGrpSpPr/>
          <p:nvPr/>
        </p:nvGrpSpPr>
        <p:grpSpPr>
          <a:xfrm>
            <a:off x="892434" y="3811591"/>
            <a:ext cx="185582" cy="280978"/>
            <a:chOff x="795146" y="3831916"/>
            <a:chExt cx="185582" cy="262631"/>
          </a:xfrm>
        </p:grpSpPr>
        <p:cxnSp>
          <p:nvCxnSpPr>
            <p:cNvPr id="308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Gleichschenkliges Dreieck 284"/>
          <p:cNvSpPr/>
          <p:nvPr/>
        </p:nvSpPr>
        <p:spPr>
          <a:xfrm>
            <a:off x="766976" y="3767024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1199024" y="3790552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hteck 286"/>
          <p:cNvSpPr/>
          <p:nvPr/>
        </p:nvSpPr>
        <p:spPr>
          <a:xfrm>
            <a:off x="1894864" y="3713034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8" name="Gruppieren 287"/>
          <p:cNvGrpSpPr/>
          <p:nvPr/>
        </p:nvGrpSpPr>
        <p:grpSpPr>
          <a:xfrm>
            <a:off x="1421250" y="3706802"/>
            <a:ext cx="288032" cy="216024"/>
            <a:chOff x="507114" y="3450020"/>
            <a:chExt cx="288032" cy="216024"/>
          </a:xfrm>
        </p:grpSpPr>
        <p:sp>
          <p:nvSpPr>
            <p:cNvPr id="306" name="Rechteck 305"/>
            <p:cNvSpPr/>
            <p:nvPr/>
          </p:nvSpPr>
          <p:spPr>
            <a:xfrm>
              <a:off x="507114" y="3450020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7" name="Gleichschenkliges Dreieck 306"/>
            <p:cNvSpPr/>
            <p:nvPr/>
          </p:nvSpPr>
          <p:spPr>
            <a:xfrm>
              <a:off x="550414" y="3522296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9" name="Gleichschenkliges Dreieck 288"/>
          <p:cNvSpPr/>
          <p:nvPr/>
        </p:nvSpPr>
        <p:spPr>
          <a:xfrm>
            <a:off x="1577886" y="3776120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2009934" y="3799648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hteck 290"/>
          <p:cNvSpPr/>
          <p:nvPr/>
        </p:nvSpPr>
        <p:spPr>
          <a:xfrm>
            <a:off x="2697544" y="3715306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2" name="Gruppieren 291"/>
          <p:cNvGrpSpPr/>
          <p:nvPr/>
        </p:nvGrpSpPr>
        <p:grpSpPr>
          <a:xfrm>
            <a:off x="2223930" y="3709074"/>
            <a:ext cx="288032" cy="216024"/>
            <a:chOff x="507114" y="3450020"/>
            <a:chExt cx="288032" cy="216024"/>
          </a:xfrm>
        </p:grpSpPr>
        <p:sp>
          <p:nvSpPr>
            <p:cNvPr id="304" name="Rechteck 303"/>
            <p:cNvSpPr/>
            <p:nvPr/>
          </p:nvSpPr>
          <p:spPr>
            <a:xfrm>
              <a:off x="507114" y="3450020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5" name="Gleichschenkliges Dreieck 304"/>
            <p:cNvSpPr/>
            <p:nvPr/>
          </p:nvSpPr>
          <p:spPr>
            <a:xfrm>
              <a:off x="550414" y="3522296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3" name="Gleichschenkliges Dreieck 292"/>
          <p:cNvSpPr/>
          <p:nvPr/>
        </p:nvSpPr>
        <p:spPr>
          <a:xfrm>
            <a:off x="2380566" y="3778392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hteck 293"/>
          <p:cNvSpPr/>
          <p:nvPr/>
        </p:nvSpPr>
        <p:spPr>
          <a:xfrm>
            <a:off x="2812614" y="3801920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5" name="Gruppieren 294"/>
          <p:cNvGrpSpPr/>
          <p:nvPr/>
        </p:nvGrpSpPr>
        <p:grpSpPr>
          <a:xfrm>
            <a:off x="2511979" y="3807039"/>
            <a:ext cx="185582" cy="272257"/>
            <a:chOff x="795146" y="3831916"/>
            <a:chExt cx="185582" cy="262631"/>
          </a:xfrm>
        </p:grpSpPr>
        <p:cxnSp>
          <p:nvCxnSpPr>
            <p:cNvPr id="302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uppieren 295"/>
          <p:cNvGrpSpPr/>
          <p:nvPr/>
        </p:nvGrpSpPr>
        <p:grpSpPr>
          <a:xfrm>
            <a:off x="1706226" y="3811024"/>
            <a:ext cx="185582" cy="272960"/>
            <a:chOff x="795146" y="3831916"/>
            <a:chExt cx="185582" cy="262631"/>
          </a:xfrm>
        </p:grpSpPr>
        <p:cxnSp>
          <p:nvCxnSpPr>
            <p:cNvPr id="300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Rechteck 311"/>
          <p:cNvSpPr/>
          <p:nvPr/>
        </p:nvSpPr>
        <p:spPr>
          <a:xfrm>
            <a:off x="1207358" y="3460816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1295966" y="3464584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992784" y="3561917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Rechteck 319"/>
          <p:cNvSpPr/>
          <p:nvPr/>
        </p:nvSpPr>
        <p:spPr>
          <a:xfrm>
            <a:off x="942840" y="3457760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1031448" y="3461528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Gleichschenkliges Dreieck 321"/>
          <p:cNvSpPr/>
          <p:nvPr/>
        </p:nvSpPr>
        <p:spPr>
          <a:xfrm>
            <a:off x="694186" y="3557064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Gleichschenkliges Dreieck 322"/>
          <p:cNvSpPr/>
          <p:nvPr/>
        </p:nvSpPr>
        <p:spPr>
          <a:xfrm>
            <a:off x="695752" y="3450936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Rechteck 323"/>
          <p:cNvSpPr/>
          <p:nvPr/>
        </p:nvSpPr>
        <p:spPr>
          <a:xfrm>
            <a:off x="2049390" y="3495949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1999446" y="3412264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Rechteck 325"/>
          <p:cNvSpPr/>
          <p:nvPr/>
        </p:nvSpPr>
        <p:spPr>
          <a:xfrm>
            <a:off x="2088054" y="3416032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Rechteck 327"/>
          <p:cNvSpPr/>
          <p:nvPr/>
        </p:nvSpPr>
        <p:spPr>
          <a:xfrm>
            <a:off x="2002488" y="3585136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2091096" y="3582080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1738696" y="3441832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Rechteck 331"/>
          <p:cNvSpPr/>
          <p:nvPr/>
        </p:nvSpPr>
        <p:spPr>
          <a:xfrm>
            <a:off x="1827304" y="3445600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1741738" y="3566936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Rechteck 333"/>
          <p:cNvSpPr/>
          <p:nvPr/>
        </p:nvSpPr>
        <p:spPr>
          <a:xfrm>
            <a:off x="1830346" y="3570704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Gleichschenkliges Dreieck 334"/>
          <p:cNvSpPr/>
          <p:nvPr/>
        </p:nvSpPr>
        <p:spPr>
          <a:xfrm>
            <a:off x="1486109" y="3450936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Gleichschenkliges Dreieck 335"/>
          <p:cNvSpPr/>
          <p:nvPr/>
        </p:nvSpPr>
        <p:spPr>
          <a:xfrm>
            <a:off x="1578589" y="3450936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Gleichschenkliges Dreieck 336"/>
          <p:cNvSpPr/>
          <p:nvPr/>
        </p:nvSpPr>
        <p:spPr>
          <a:xfrm>
            <a:off x="1533093" y="3548744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Gleichschenkliges Dreieck 337"/>
          <p:cNvSpPr/>
          <p:nvPr/>
        </p:nvSpPr>
        <p:spPr>
          <a:xfrm>
            <a:off x="2411621" y="3446384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Gleichschenkliges Dreieck 338"/>
          <p:cNvSpPr/>
          <p:nvPr/>
        </p:nvSpPr>
        <p:spPr>
          <a:xfrm>
            <a:off x="2501045" y="3450936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Gleichschenkliges Dreieck 339"/>
          <p:cNvSpPr/>
          <p:nvPr/>
        </p:nvSpPr>
        <p:spPr>
          <a:xfrm>
            <a:off x="2451952" y="3541920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2729392" y="3490873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Rechteck 341"/>
          <p:cNvSpPr/>
          <p:nvPr/>
        </p:nvSpPr>
        <p:spPr>
          <a:xfrm>
            <a:off x="2826037" y="3485876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Textfeld 342"/>
          <p:cNvSpPr txBox="1"/>
          <p:nvPr/>
        </p:nvSpPr>
        <p:spPr>
          <a:xfrm>
            <a:off x="524088" y="307348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11(7</a:t>
            </a:r>
            <a:r>
              <a:rPr lang="de-DE" altLang="de-DE" sz="1000" dirty="0" smtClean="0"/>
              <a:t>♂; 4♀)</a:t>
            </a:r>
            <a:endParaRPr lang="en-GB" sz="1000" dirty="0" smtClean="0"/>
          </a:p>
        </p:txBody>
      </p:sp>
      <p:sp>
        <p:nvSpPr>
          <p:cNvPr id="344" name="Textfeld 343"/>
          <p:cNvSpPr txBox="1"/>
          <p:nvPr/>
        </p:nvSpPr>
        <p:spPr>
          <a:xfrm>
            <a:off x="1308686" y="3073480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15(10</a:t>
            </a:r>
            <a:r>
              <a:rPr lang="de-DE" altLang="de-DE" sz="1000" dirty="0" smtClean="0"/>
              <a:t>♂; 5♀)</a:t>
            </a:r>
            <a:endParaRPr lang="en-GB" sz="1000" dirty="0" smtClean="0"/>
          </a:p>
        </p:txBody>
      </p:sp>
      <p:sp>
        <p:nvSpPr>
          <p:cNvPr id="345" name="Textfeld 344"/>
          <p:cNvSpPr txBox="1"/>
          <p:nvPr/>
        </p:nvSpPr>
        <p:spPr>
          <a:xfrm>
            <a:off x="2181984" y="307348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8(3</a:t>
            </a:r>
            <a:r>
              <a:rPr lang="de-DE" altLang="de-DE" sz="1000" dirty="0" smtClean="0"/>
              <a:t>♂; 5♀)</a:t>
            </a:r>
            <a:endParaRPr lang="en-GB" sz="1000" dirty="0" smtClean="0"/>
          </a:p>
        </p:txBody>
      </p:sp>
      <p:sp>
        <p:nvSpPr>
          <p:cNvPr id="205" name="Textfeld 204"/>
          <p:cNvSpPr txBox="1"/>
          <p:nvPr/>
        </p:nvSpPr>
        <p:spPr>
          <a:xfrm>
            <a:off x="146127" y="4360173"/>
            <a:ext cx="44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F2</a:t>
            </a:r>
          </a:p>
          <a:p>
            <a:pPr algn="ctr"/>
            <a:r>
              <a:rPr lang="de-DE" sz="1000" dirty="0" smtClean="0"/>
              <a:t>n=38</a:t>
            </a:r>
          </a:p>
        </p:txBody>
      </p:sp>
      <p:sp>
        <p:nvSpPr>
          <p:cNvPr id="206" name="Rechteck 205"/>
          <p:cNvSpPr/>
          <p:nvPr/>
        </p:nvSpPr>
        <p:spPr>
          <a:xfrm rot="5400000">
            <a:off x="569586" y="4388498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 rot="5400000">
            <a:off x="855949" y="4386128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hteck 207"/>
          <p:cNvSpPr/>
          <p:nvPr/>
        </p:nvSpPr>
        <p:spPr>
          <a:xfrm rot="5400000">
            <a:off x="1119136" y="4389348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 rot="5400000">
            <a:off x="1463528" y="4386594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Rechteck 209"/>
          <p:cNvSpPr/>
          <p:nvPr/>
        </p:nvSpPr>
        <p:spPr>
          <a:xfrm rot="5400000">
            <a:off x="1856015" y="4387444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 rot="5400000">
            <a:off x="2473416" y="4383590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Rechteck 229"/>
          <p:cNvSpPr/>
          <p:nvPr/>
        </p:nvSpPr>
        <p:spPr>
          <a:xfrm rot="5400000">
            <a:off x="2196624" y="4383970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 rot="5400000">
            <a:off x="2739332" y="4387190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hteck 231"/>
          <p:cNvSpPr/>
          <p:nvPr/>
        </p:nvSpPr>
        <p:spPr>
          <a:xfrm>
            <a:off x="1254611" y="4537454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Eckige Klammer rechts 232"/>
          <p:cNvSpPr/>
          <p:nvPr/>
        </p:nvSpPr>
        <p:spPr>
          <a:xfrm rot="16200000">
            <a:off x="951590" y="3950354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ckige Klammer rechts 235"/>
          <p:cNvSpPr/>
          <p:nvPr/>
        </p:nvSpPr>
        <p:spPr>
          <a:xfrm rot="16200000">
            <a:off x="1769323" y="3952626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Eckige Klammer rechts 236"/>
          <p:cNvSpPr/>
          <p:nvPr/>
        </p:nvSpPr>
        <p:spPr>
          <a:xfrm rot="16200000">
            <a:off x="2561411" y="3952632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1037019" y="4676419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3" name="Gruppieren 242"/>
          <p:cNvGrpSpPr/>
          <p:nvPr/>
        </p:nvGrpSpPr>
        <p:grpSpPr>
          <a:xfrm>
            <a:off x="663200" y="4670187"/>
            <a:ext cx="288032" cy="216024"/>
            <a:chOff x="507114" y="3450020"/>
            <a:chExt cx="288032" cy="216024"/>
          </a:xfrm>
        </p:grpSpPr>
        <p:sp>
          <p:nvSpPr>
            <p:cNvPr id="359" name="Rechteck 358"/>
            <p:cNvSpPr/>
            <p:nvPr/>
          </p:nvSpPr>
          <p:spPr>
            <a:xfrm>
              <a:off x="507114" y="3450020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0" name="Gleichschenkliges Dreieck 359"/>
            <p:cNvSpPr/>
            <p:nvPr/>
          </p:nvSpPr>
          <p:spPr>
            <a:xfrm>
              <a:off x="550414" y="3522296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4" name="Gruppieren 243"/>
          <p:cNvGrpSpPr/>
          <p:nvPr/>
        </p:nvGrpSpPr>
        <p:grpSpPr>
          <a:xfrm>
            <a:off x="889743" y="4978837"/>
            <a:ext cx="185582" cy="204806"/>
            <a:chOff x="795146" y="3831916"/>
            <a:chExt cx="185582" cy="262631"/>
          </a:xfrm>
        </p:grpSpPr>
        <p:cxnSp>
          <p:nvCxnSpPr>
            <p:cNvPr id="357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Gleichschenkliges Dreieck 249"/>
          <p:cNvSpPr/>
          <p:nvPr/>
        </p:nvSpPr>
        <p:spPr>
          <a:xfrm>
            <a:off x="819836" y="4739505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hteck 252"/>
          <p:cNvSpPr/>
          <p:nvPr/>
        </p:nvSpPr>
        <p:spPr>
          <a:xfrm>
            <a:off x="1104354" y="4755659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Rechteck 255"/>
          <p:cNvSpPr/>
          <p:nvPr/>
        </p:nvSpPr>
        <p:spPr>
          <a:xfrm>
            <a:off x="1892173" y="4685515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7" name="Gruppieren 256"/>
          <p:cNvGrpSpPr/>
          <p:nvPr/>
        </p:nvGrpSpPr>
        <p:grpSpPr>
          <a:xfrm>
            <a:off x="1418559" y="4679283"/>
            <a:ext cx="288032" cy="216024"/>
            <a:chOff x="507114" y="3450020"/>
            <a:chExt cx="288032" cy="216024"/>
          </a:xfrm>
        </p:grpSpPr>
        <p:sp>
          <p:nvSpPr>
            <p:cNvPr id="355" name="Rechteck 354"/>
            <p:cNvSpPr/>
            <p:nvPr/>
          </p:nvSpPr>
          <p:spPr>
            <a:xfrm>
              <a:off x="507114" y="3450020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6" name="Gleichschenkliges Dreieck 355"/>
            <p:cNvSpPr/>
            <p:nvPr/>
          </p:nvSpPr>
          <p:spPr>
            <a:xfrm>
              <a:off x="550414" y="3522296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0" name="Gleichschenkliges Dreieck 259"/>
          <p:cNvSpPr/>
          <p:nvPr/>
        </p:nvSpPr>
        <p:spPr>
          <a:xfrm>
            <a:off x="1575195" y="4748601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hteck 262"/>
          <p:cNvSpPr/>
          <p:nvPr/>
        </p:nvSpPr>
        <p:spPr>
          <a:xfrm>
            <a:off x="2007243" y="4772129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2694853" y="4687787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7" name="Gruppieren 266"/>
          <p:cNvGrpSpPr/>
          <p:nvPr/>
        </p:nvGrpSpPr>
        <p:grpSpPr>
          <a:xfrm>
            <a:off x="2221239" y="4681555"/>
            <a:ext cx="288032" cy="216024"/>
            <a:chOff x="507114" y="3450020"/>
            <a:chExt cx="288032" cy="216024"/>
          </a:xfrm>
        </p:grpSpPr>
        <p:sp>
          <p:nvSpPr>
            <p:cNvPr id="353" name="Rechteck 352"/>
            <p:cNvSpPr/>
            <p:nvPr/>
          </p:nvSpPr>
          <p:spPr>
            <a:xfrm>
              <a:off x="507114" y="3450020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4" name="Gleichschenkliges Dreieck 353"/>
            <p:cNvSpPr/>
            <p:nvPr/>
          </p:nvSpPr>
          <p:spPr>
            <a:xfrm>
              <a:off x="550414" y="3522296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0" name="Gleichschenkliges Dreieck 269"/>
          <p:cNvSpPr/>
          <p:nvPr/>
        </p:nvSpPr>
        <p:spPr>
          <a:xfrm>
            <a:off x="2377875" y="4750873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Rechteck 270"/>
          <p:cNvSpPr/>
          <p:nvPr/>
        </p:nvSpPr>
        <p:spPr>
          <a:xfrm>
            <a:off x="2809923" y="4774401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4" name="Gruppieren 313"/>
          <p:cNvGrpSpPr/>
          <p:nvPr/>
        </p:nvGrpSpPr>
        <p:grpSpPr>
          <a:xfrm>
            <a:off x="2509288" y="4779520"/>
            <a:ext cx="185582" cy="400138"/>
            <a:chOff x="795146" y="3831916"/>
            <a:chExt cx="185582" cy="262631"/>
          </a:xfrm>
        </p:grpSpPr>
        <p:cxnSp>
          <p:nvCxnSpPr>
            <p:cNvPr id="351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Gruppieren 329"/>
          <p:cNvGrpSpPr/>
          <p:nvPr/>
        </p:nvGrpSpPr>
        <p:grpSpPr>
          <a:xfrm>
            <a:off x="1703535" y="4783505"/>
            <a:ext cx="185582" cy="400138"/>
            <a:chOff x="795146" y="3831916"/>
            <a:chExt cx="185582" cy="262631"/>
          </a:xfrm>
        </p:grpSpPr>
        <p:cxnSp>
          <p:nvCxnSpPr>
            <p:cNvPr id="349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Rechteck 360"/>
          <p:cNvSpPr/>
          <p:nvPr/>
        </p:nvSpPr>
        <p:spPr>
          <a:xfrm>
            <a:off x="1204667" y="4433297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hteck 361"/>
          <p:cNvSpPr/>
          <p:nvPr/>
        </p:nvSpPr>
        <p:spPr>
          <a:xfrm>
            <a:off x="1293275" y="4437065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hteck 362"/>
          <p:cNvSpPr/>
          <p:nvPr/>
        </p:nvSpPr>
        <p:spPr>
          <a:xfrm>
            <a:off x="990093" y="4534398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Rechteck 363"/>
          <p:cNvSpPr/>
          <p:nvPr/>
        </p:nvSpPr>
        <p:spPr>
          <a:xfrm>
            <a:off x="940149" y="4430241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Rechteck 364"/>
          <p:cNvSpPr/>
          <p:nvPr/>
        </p:nvSpPr>
        <p:spPr>
          <a:xfrm>
            <a:off x="1028757" y="4434009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Gleichschenkliges Dreieck 365"/>
          <p:cNvSpPr/>
          <p:nvPr/>
        </p:nvSpPr>
        <p:spPr>
          <a:xfrm>
            <a:off x="691495" y="4529545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Gleichschenkliges Dreieck 366"/>
          <p:cNvSpPr/>
          <p:nvPr/>
        </p:nvSpPr>
        <p:spPr>
          <a:xfrm>
            <a:off x="656191" y="4423417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Rechteck 367"/>
          <p:cNvSpPr/>
          <p:nvPr/>
        </p:nvSpPr>
        <p:spPr>
          <a:xfrm>
            <a:off x="1980333" y="4517314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Rechteck 368"/>
          <p:cNvSpPr/>
          <p:nvPr/>
        </p:nvSpPr>
        <p:spPr>
          <a:xfrm>
            <a:off x="1930389" y="4433629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Rechteck 369"/>
          <p:cNvSpPr/>
          <p:nvPr/>
        </p:nvSpPr>
        <p:spPr>
          <a:xfrm>
            <a:off x="2018997" y="4437397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Rechteck 372"/>
          <p:cNvSpPr/>
          <p:nvPr/>
        </p:nvSpPr>
        <p:spPr>
          <a:xfrm>
            <a:off x="2563796" y="4414313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Rechteck 373"/>
          <p:cNvSpPr/>
          <p:nvPr/>
        </p:nvSpPr>
        <p:spPr>
          <a:xfrm>
            <a:off x="2656194" y="4418081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Rechteck 375"/>
          <p:cNvSpPr/>
          <p:nvPr/>
        </p:nvSpPr>
        <p:spPr>
          <a:xfrm>
            <a:off x="2611950" y="4543185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Gleichschenkliges Dreieck 376"/>
          <p:cNvSpPr/>
          <p:nvPr/>
        </p:nvSpPr>
        <p:spPr>
          <a:xfrm>
            <a:off x="1538895" y="4379173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Gleichschenkliges Dreieck 377"/>
          <p:cNvSpPr/>
          <p:nvPr/>
        </p:nvSpPr>
        <p:spPr>
          <a:xfrm>
            <a:off x="1631375" y="4379173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Gleichschenkliges Dreieck 378"/>
          <p:cNvSpPr/>
          <p:nvPr/>
        </p:nvSpPr>
        <p:spPr>
          <a:xfrm>
            <a:off x="1585879" y="4469607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Gleichschenkliges Dreieck 379"/>
          <p:cNvSpPr/>
          <p:nvPr/>
        </p:nvSpPr>
        <p:spPr>
          <a:xfrm>
            <a:off x="2283572" y="4418865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Gleichschenkliges Dreieck 380"/>
          <p:cNvSpPr/>
          <p:nvPr/>
        </p:nvSpPr>
        <p:spPr>
          <a:xfrm>
            <a:off x="2365622" y="4423417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Gleichschenkliges Dreieck 381"/>
          <p:cNvSpPr/>
          <p:nvPr/>
        </p:nvSpPr>
        <p:spPr>
          <a:xfrm>
            <a:off x="2323903" y="4514401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Rechteck 382"/>
          <p:cNvSpPr/>
          <p:nvPr/>
        </p:nvSpPr>
        <p:spPr>
          <a:xfrm>
            <a:off x="2815189" y="4463354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Rechteck 383"/>
          <p:cNvSpPr/>
          <p:nvPr/>
        </p:nvSpPr>
        <p:spPr>
          <a:xfrm>
            <a:off x="2916462" y="4458357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Textfeld 384"/>
          <p:cNvSpPr txBox="1"/>
          <p:nvPr/>
        </p:nvSpPr>
        <p:spPr>
          <a:xfrm>
            <a:off x="535824" y="4045961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16(9</a:t>
            </a:r>
            <a:r>
              <a:rPr lang="de-DE" altLang="de-DE" sz="1000" dirty="0" smtClean="0"/>
              <a:t>♂; 7♀)</a:t>
            </a:r>
            <a:endParaRPr lang="en-GB" sz="1000" dirty="0" smtClean="0"/>
          </a:p>
        </p:txBody>
      </p:sp>
      <p:sp>
        <p:nvSpPr>
          <p:cNvPr id="386" name="Textfeld 385"/>
          <p:cNvSpPr txBox="1"/>
          <p:nvPr/>
        </p:nvSpPr>
        <p:spPr>
          <a:xfrm>
            <a:off x="1338855" y="4045961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11(4</a:t>
            </a:r>
            <a:r>
              <a:rPr lang="de-DE" altLang="de-DE" sz="1000" dirty="0" smtClean="0"/>
              <a:t>♂; 7♀)</a:t>
            </a:r>
            <a:endParaRPr lang="en-GB" sz="1000" dirty="0" smtClean="0"/>
          </a:p>
        </p:txBody>
      </p:sp>
      <p:sp>
        <p:nvSpPr>
          <p:cNvPr id="387" name="Textfeld 386"/>
          <p:cNvSpPr txBox="1"/>
          <p:nvPr/>
        </p:nvSpPr>
        <p:spPr>
          <a:xfrm>
            <a:off x="2146431" y="4045961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11(6</a:t>
            </a:r>
            <a:r>
              <a:rPr lang="de-DE" altLang="de-DE" sz="1000" dirty="0" smtClean="0"/>
              <a:t>♂; 5♀)</a:t>
            </a:r>
            <a:endParaRPr lang="en-GB" sz="1000" dirty="0" smtClean="0"/>
          </a:p>
        </p:txBody>
      </p:sp>
      <p:sp>
        <p:nvSpPr>
          <p:cNvPr id="388" name="Rechteck 387"/>
          <p:cNvSpPr/>
          <p:nvPr/>
        </p:nvSpPr>
        <p:spPr>
          <a:xfrm>
            <a:off x="1079554" y="4909933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9" name="Gruppieren 388"/>
          <p:cNvGrpSpPr/>
          <p:nvPr/>
        </p:nvGrpSpPr>
        <p:grpSpPr>
          <a:xfrm>
            <a:off x="605940" y="4903701"/>
            <a:ext cx="288032" cy="216024"/>
            <a:chOff x="507114" y="3450020"/>
            <a:chExt cx="288032" cy="216024"/>
          </a:xfrm>
        </p:grpSpPr>
        <p:sp>
          <p:nvSpPr>
            <p:cNvPr id="390" name="Rechteck 389"/>
            <p:cNvSpPr/>
            <p:nvPr/>
          </p:nvSpPr>
          <p:spPr>
            <a:xfrm>
              <a:off x="507114" y="3450020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1" name="Gleichschenkliges Dreieck 390"/>
            <p:cNvSpPr/>
            <p:nvPr/>
          </p:nvSpPr>
          <p:spPr>
            <a:xfrm>
              <a:off x="550414" y="3522296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92" name="Gleichschenkliges Dreieck 391"/>
          <p:cNvSpPr/>
          <p:nvPr/>
        </p:nvSpPr>
        <p:spPr>
          <a:xfrm>
            <a:off x="762576" y="4973019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3" name="Rechteck 392"/>
          <p:cNvSpPr/>
          <p:nvPr/>
        </p:nvSpPr>
        <p:spPr>
          <a:xfrm>
            <a:off x="1194624" y="4996547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4" name="Gleichschenkliges Dreieck 393"/>
          <p:cNvSpPr/>
          <p:nvPr/>
        </p:nvSpPr>
        <p:spPr>
          <a:xfrm>
            <a:off x="1635043" y="4548267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5" name="Gleichschenkliges Dreieck 394"/>
          <p:cNvSpPr/>
          <p:nvPr/>
        </p:nvSpPr>
        <p:spPr>
          <a:xfrm>
            <a:off x="1542044" y="4553187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6" name="Rechteck 395"/>
          <p:cNvSpPr/>
          <p:nvPr/>
        </p:nvSpPr>
        <p:spPr>
          <a:xfrm>
            <a:off x="1208627" y="4760579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7" name="Gleichschenkliges Dreieck 396"/>
          <p:cNvSpPr/>
          <p:nvPr/>
        </p:nvSpPr>
        <p:spPr>
          <a:xfrm>
            <a:off x="742225" y="4426391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8" name="Textfeld 397"/>
          <p:cNvSpPr txBox="1"/>
          <p:nvPr/>
        </p:nvSpPr>
        <p:spPr>
          <a:xfrm>
            <a:off x="146128" y="5461546"/>
            <a:ext cx="44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F3</a:t>
            </a:r>
          </a:p>
          <a:p>
            <a:pPr algn="ctr"/>
            <a:r>
              <a:rPr lang="de-DE" sz="1000" dirty="0" smtClean="0"/>
              <a:t>n=45</a:t>
            </a:r>
          </a:p>
        </p:txBody>
      </p:sp>
      <p:sp>
        <p:nvSpPr>
          <p:cNvPr id="399" name="Rechteck 398"/>
          <p:cNvSpPr/>
          <p:nvPr/>
        </p:nvSpPr>
        <p:spPr>
          <a:xfrm rot="5400000">
            <a:off x="569587" y="5489871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0" name="Rechteck 399"/>
          <p:cNvSpPr/>
          <p:nvPr/>
        </p:nvSpPr>
        <p:spPr>
          <a:xfrm rot="5400000">
            <a:off x="855950" y="5487501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1" name="Rechteck 400"/>
          <p:cNvSpPr/>
          <p:nvPr/>
        </p:nvSpPr>
        <p:spPr>
          <a:xfrm rot="5400000">
            <a:off x="1119137" y="5490721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2" name="Rechteck 401"/>
          <p:cNvSpPr/>
          <p:nvPr/>
        </p:nvSpPr>
        <p:spPr>
          <a:xfrm rot="5400000">
            <a:off x="1393304" y="5487967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3" name="Rechteck 402"/>
          <p:cNvSpPr/>
          <p:nvPr/>
        </p:nvSpPr>
        <p:spPr>
          <a:xfrm rot="5400000">
            <a:off x="1922382" y="5488817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Rechteck 404"/>
          <p:cNvSpPr/>
          <p:nvPr/>
        </p:nvSpPr>
        <p:spPr>
          <a:xfrm rot="5400000">
            <a:off x="1655290" y="5485343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7" name="Rechteck 406"/>
          <p:cNvSpPr/>
          <p:nvPr/>
        </p:nvSpPr>
        <p:spPr>
          <a:xfrm>
            <a:off x="1254612" y="5638827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8" name="Eckige Klammer rechts 407"/>
          <p:cNvSpPr/>
          <p:nvPr/>
        </p:nvSpPr>
        <p:spPr>
          <a:xfrm rot="16200000">
            <a:off x="951591" y="5051727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9" name="Eckige Klammer rechts 408"/>
          <p:cNvSpPr/>
          <p:nvPr/>
        </p:nvSpPr>
        <p:spPr>
          <a:xfrm rot="16200000">
            <a:off x="1769324" y="5053999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0" name="Eckige Klammer rechts 409"/>
          <p:cNvSpPr/>
          <p:nvPr/>
        </p:nvSpPr>
        <p:spPr>
          <a:xfrm rot="16200000">
            <a:off x="2561412" y="5054005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2" name="Rechteck 411"/>
          <p:cNvSpPr/>
          <p:nvPr/>
        </p:nvSpPr>
        <p:spPr>
          <a:xfrm>
            <a:off x="1081264" y="6028954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3" name="Gruppieren 412"/>
          <p:cNvGrpSpPr/>
          <p:nvPr/>
        </p:nvGrpSpPr>
        <p:grpSpPr>
          <a:xfrm>
            <a:off x="607650" y="6022722"/>
            <a:ext cx="288032" cy="216024"/>
            <a:chOff x="507114" y="3450020"/>
            <a:chExt cx="288032" cy="216024"/>
          </a:xfrm>
        </p:grpSpPr>
        <p:sp>
          <p:nvSpPr>
            <p:cNvPr id="437" name="Rechteck 436"/>
            <p:cNvSpPr/>
            <p:nvPr/>
          </p:nvSpPr>
          <p:spPr>
            <a:xfrm>
              <a:off x="507114" y="3450020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8" name="Gleichschenkliges Dreieck 437"/>
            <p:cNvSpPr/>
            <p:nvPr/>
          </p:nvSpPr>
          <p:spPr>
            <a:xfrm>
              <a:off x="550414" y="3522296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4" name="Gruppieren 413"/>
          <p:cNvGrpSpPr/>
          <p:nvPr/>
        </p:nvGrpSpPr>
        <p:grpSpPr>
          <a:xfrm>
            <a:off x="889744" y="6136607"/>
            <a:ext cx="185582" cy="292645"/>
            <a:chOff x="795146" y="3831916"/>
            <a:chExt cx="185582" cy="262631"/>
          </a:xfrm>
        </p:grpSpPr>
        <p:cxnSp>
          <p:nvCxnSpPr>
            <p:cNvPr id="435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5" name="Gleichschenkliges Dreieck 414"/>
          <p:cNvSpPr/>
          <p:nvPr/>
        </p:nvSpPr>
        <p:spPr>
          <a:xfrm>
            <a:off x="764286" y="6092040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6" name="Rechteck 415"/>
          <p:cNvSpPr/>
          <p:nvPr/>
        </p:nvSpPr>
        <p:spPr>
          <a:xfrm>
            <a:off x="1196334" y="6115568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7" name="Rechteck 416"/>
          <p:cNvSpPr/>
          <p:nvPr/>
        </p:nvSpPr>
        <p:spPr>
          <a:xfrm>
            <a:off x="1892174" y="6038050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8" name="Gruppieren 417"/>
          <p:cNvGrpSpPr/>
          <p:nvPr/>
        </p:nvGrpSpPr>
        <p:grpSpPr>
          <a:xfrm>
            <a:off x="1418560" y="6031818"/>
            <a:ext cx="288032" cy="216024"/>
            <a:chOff x="507114" y="3450020"/>
            <a:chExt cx="288032" cy="216024"/>
          </a:xfrm>
        </p:grpSpPr>
        <p:sp>
          <p:nvSpPr>
            <p:cNvPr id="433" name="Rechteck 432"/>
            <p:cNvSpPr/>
            <p:nvPr/>
          </p:nvSpPr>
          <p:spPr>
            <a:xfrm>
              <a:off x="507114" y="3450020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4" name="Gleichschenkliges Dreieck 433"/>
            <p:cNvSpPr/>
            <p:nvPr/>
          </p:nvSpPr>
          <p:spPr>
            <a:xfrm>
              <a:off x="550414" y="3522296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9" name="Gleichschenkliges Dreieck 418"/>
          <p:cNvSpPr/>
          <p:nvPr/>
        </p:nvSpPr>
        <p:spPr>
          <a:xfrm>
            <a:off x="1575196" y="6101136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0" name="Rechteck 419"/>
          <p:cNvSpPr/>
          <p:nvPr/>
        </p:nvSpPr>
        <p:spPr>
          <a:xfrm>
            <a:off x="2007244" y="6124664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1" name="Rechteck 420"/>
          <p:cNvSpPr/>
          <p:nvPr/>
        </p:nvSpPr>
        <p:spPr>
          <a:xfrm>
            <a:off x="2694854" y="6040322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2" name="Gruppieren 421"/>
          <p:cNvGrpSpPr/>
          <p:nvPr/>
        </p:nvGrpSpPr>
        <p:grpSpPr>
          <a:xfrm>
            <a:off x="2221240" y="6034090"/>
            <a:ext cx="288032" cy="216024"/>
            <a:chOff x="507114" y="3450020"/>
            <a:chExt cx="288032" cy="216024"/>
          </a:xfrm>
        </p:grpSpPr>
        <p:sp>
          <p:nvSpPr>
            <p:cNvPr id="431" name="Rechteck 430"/>
            <p:cNvSpPr/>
            <p:nvPr/>
          </p:nvSpPr>
          <p:spPr>
            <a:xfrm>
              <a:off x="507114" y="3450020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2" name="Gleichschenkliges Dreieck 431"/>
            <p:cNvSpPr/>
            <p:nvPr/>
          </p:nvSpPr>
          <p:spPr>
            <a:xfrm>
              <a:off x="550414" y="3522296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3" name="Gleichschenkliges Dreieck 422"/>
          <p:cNvSpPr/>
          <p:nvPr/>
        </p:nvSpPr>
        <p:spPr>
          <a:xfrm>
            <a:off x="2377876" y="6103408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Rechteck 423"/>
          <p:cNvSpPr/>
          <p:nvPr/>
        </p:nvSpPr>
        <p:spPr>
          <a:xfrm>
            <a:off x="2809924" y="6126936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5" name="Gruppieren 424"/>
          <p:cNvGrpSpPr/>
          <p:nvPr/>
        </p:nvGrpSpPr>
        <p:grpSpPr>
          <a:xfrm>
            <a:off x="2509289" y="6132054"/>
            <a:ext cx="185582" cy="291031"/>
            <a:chOff x="795146" y="3831916"/>
            <a:chExt cx="185582" cy="262631"/>
          </a:xfrm>
        </p:grpSpPr>
        <p:cxnSp>
          <p:nvCxnSpPr>
            <p:cNvPr id="429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6" name="Gruppieren 425"/>
          <p:cNvGrpSpPr/>
          <p:nvPr/>
        </p:nvGrpSpPr>
        <p:grpSpPr>
          <a:xfrm>
            <a:off x="1703536" y="6136040"/>
            <a:ext cx="185582" cy="287045"/>
            <a:chOff x="795146" y="3831916"/>
            <a:chExt cx="185582" cy="262631"/>
          </a:xfrm>
        </p:grpSpPr>
        <p:cxnSp>
          <p:nvCxnSpPr>
            <p:cNvPr id="427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9" name="Rechteck 438"/>
          <p:cNvSpPr/>
          <p:nvPr/>
        </p:nvSpPr>
        <p:spPr>
          <a:xfrm>
            <a:off x="1204668" y="5534670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0" name="Rechteck 439"/>
          <p:cNvSpPr/>
          <p:nvPr/>
        </p:nvSpPr>
        <p:spPr>
          <a:xfrm>
            <a:off x="1293276" y="5538438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1" name="Rechteck 440"/>
          <p:cNvSpPr/>
          <p:nvPr/>
        </p:nvSpPr>
        <p:spPr>
          <a:xfrm>
            <a:off x="945850" y="5635771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2" name="Rechteck 441"/>
          <p:cNvSpPr/>
          <p:nvPr/>
        </p:nvSpPr>
        <p:spPr>
          <a:xfrm>
            <a:off x="940150" y="5531614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hteck 442"/>
          <p:cNvSpPr/>
          <p:nvPr/>
        </p:nvSpPr>
        <p:spPr>
          <a:xfrm>
            <a:off x="1028758" y="5535382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4" name="Gleichschenkliges Dreieck 443"/>
          <p:cNvSpPr/>
          <p:nvPr/>
        </p:nvSpPr>
        <p:spPr>
          <a:xfrm>
            <a:off x="654626" y="5630918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5" name="Gleichschenkliges Dreieck 444"/>
          <p:cNvSpPr/>
          <p:nvPr/>
        </p:nvSpPr>
        <p:spPr>
          <a:xfrm>
            <a:off x="656192" y="5510042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Rechteck 446"/>
          <p:cNvSpPr/>
          <p:nvPr/>
        </p:nvSpPr>
        <p:spPr>
          <a:xfrm>
            <a:off x="1996756" y="5581980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8" name="Rechteck 447"/>
          <p:cNvSpPr/>
          <p:nvPr/>
        </p:nvSpPr>
        <p:spPr>
          <a:xfrm>
            <a:off x="2085364" y="5571000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5" name="Gleichschenkliges Dreieck 454"/>
          <p:cNvSpPr/>
          <p:nvPr/>
        </p:nvSpPr>
        <p:spPr>
          <a:xfrm>
            <a:off x="1520289" y="5524790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6" name="Gleichschenkliges Dreieck 455"/>
          <p:cNvSpPr/>
          <p:nvPr/>
        </p:nvSpPr>
        <p:spPr>
          <a:xfrm>
            <a:off x="1561151" y="5930361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7" name="Gleichschenkliges Dreieck 456"/>
          <p:cNvSpPr/>
          <p:nvPr/>
        </p:nvSpPr>
        <p:spPr>
          <a:xfrm>
            <a:off x="1530403" y="5622598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3" name="Textfeld 462"/>
          <p:cNvSpPr txBox="1"/>
          <p:nvPr/>
        </p:nvSpPr>
        <p:spPr>
          <a:xfrm>
            <a:off x="535825" y="5147334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17(8</a:t>
            </a:r>
            <a:r>
              <a:rPr lang="de-DE" altLang="de-DE" sz="1000" dirty="0" smtClean="0"/>
              <a:t>♂; 9♀)</a:t>
            </a:r>
            <a:endParaRPr lang="en-GB" sz="1000" dirty="0" smtClean="0"/>
          </a:p>
        </p:txBody>
      </p:sp>
      <p:sp>
        <p:nvSpPr>
          <p:cNvPr id="464" name="Textfeld 463"/>
          <p:cNvSpPr txBox="1"/>
          <p:nvPr/>
        </p:nvSpPr>
        <p:spPr>
          <a:xfrm>
            <a:off x="1338856" y="5147334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16(7</a:t>
            </a:r>
            <a:r>
              <a:rPr lang="de-DE" altLang="de-DE" sz="1000" dirty="0" smtClean="0"/>
              <a:t>♂; 9♀)</a:t>
            </a:r>
            <a:endParaRPr lang="en-GB" sz="1000" dirty="0" smtClean="0"/>
          </a:p>
        </p:txBody>
      </p:sp>
      <p:sp>
        <p:nvSpPr>
          <p:cNvPr id="465" name="Textfeld 464"/>
          <p:cNvSpPr txBox="1"/>
          <p:nvPr/>
        </p:nvSpPr>
        <p:spPr>
          <a:xfrm>
            <a:off x="2146431" y="5147334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12(8</a:t>
            </a:r>
            <a:r>
              <a:rPr lang="de-DE" altLang="de-DE" sz="1000" dirty="0" smtClean="0"/>
              <a:t>♂; </a:t>
            </a:r>
            <a:r>
              <a:rPr lang="de-DE" altLang="de-DE" sz="1000" dirty="0"/>
              <a:t>4</a:t>
            </a:r>
            <a:r>
              <a:rPr lang="de-DE" altLang="de-DE" sz="1000" dirty="0" smtClean="0"/>
              <a:t>♀)</a:t>
            </a:r>
            <a:endParaRPr lang="en-GB" sz="1000" dirty="0" smtClean="0"/>
          </a:p>
        </p:txBody>
      </p:sp>
      <p:grpSp>
        <p:nvGrpSpPr>
          <p:cNvPr id="466" name="Gruppieren 465"/>
          <p:cNvGrpSpPr/>
          <p:nvPr/>
        </p:nvGrpSpPr>
        <p:grpSpPr>
          <a:xfrm>
            <a:off x="863286" y="5774153"/>
            <a:ext cx="288032" cy="216024"/>
            <a:chOff x="507114" y="3450020"/>
            <a:chExt cx="288032" cy="216024"/>
          </a:xfrm>
        </p:grpSpPr>
        <p:sp>
          <p:nvSpPr>
            <p:cNvPr id="467" name="Rechteck 466"/>
            <p:cNvSpPr/>
            <p:nvPr/>
          </p:nvSpPr>
          <p:spPr>
            <a:xfrm>
              <a:off x="507114" y="3450020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8" name="Gleichschenkliges Dreieck 467"/>
            <p:cNvSpPr/>
            <p:nvPr/>
          </p:nvSpPr>
          <p:spPr>
            <a:xfrm>
              <a:off x="550414" y="3522296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69" name="Rechteck 468"/>
          <p:cNvSpPr/>
          <p:nvPr/>
        </p:nvSpPr>
        <p:spPr>
          <a:xfrm rot="5400000">
            <a:off x="1390850" y="5780473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0" name="Rechteck 469"/>
          <p:cNvSpPr/>
          <p:nvPr/>
        </p:nvSpPr>
        <p:spPr>
          <a:xfrm rot="5400000">
            <a:off x="1919928" y="5781323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1" name="Rechteck 470"/>
          <p:cNvSpPr/>
          <p:nvPr/>
        </p:nvSpPr>
        <p:spPr>
          <a:xfrm rot="5400000">
            <a:off x="1652836" y="5777849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3" name="Rechteck 472"/>
          <p:cNvSpPr/>
          <p:nvPr/>
        </p:nvSpPr>
        <p:spPr>
          <a:xfrm>
            <a:off x="1994302" y="5863344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4" name="Rechteck 473"/>
          <p:cNvSpPr/>
          <p:nvPr/>
        </p:nvSpPr>
        <p:spPr>
          <a:xfrm>
            <a:off x="2082910" y="5842954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9" name="Rechteck 478"/>
          <p:cNvSpPr/>
          <p:nvPr/>
        </p:nvSpPr>
        <p:spPr>
          <a:xfrm>
            <a:off x="1736594" y="5860909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0" name="Rechteck 479"/>
          <p:cNvSpPr/>
          <p:nvPr/>
        </p:nvSpPr>
        <p:spPr>
          <a:xfrm>
            <a:off x="1825202" y="5855970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1" name="Gleichschenkliges Dreieck 480"/>
          <p:cNvSpPr/>
          <p:nvPr/>
        </p:nvSpPr>
        <p:spPr>
          <a:xfrm>
            <a:off x="1480965" y="5817296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2" name="Gleichschenkliges Dreieck 481"/>
          <p:cNvSpPr/>
          <p:nvPr/>
        </p:nvSpPr>
        <p:spPr>
          <a:xfrm>
            <a:off x="1573445" y="5817296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3" name="Gleichschenkliges Dreieck 482"/>
          <p:cNvSpPr/>
          <p:nvPr/>
        </p:nvSpPr>
        <p:spPr>
          <a:xfrm>
            <a:off x="1476331" y="5915104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7" name="Rechteck 486"/>
          <p:cNvSpPr/>
          <p:nvPr/>
        </p:nvSpPr>
        <p:spPr>
          <a:xfrm rot="5400000">
            <a:off x="2201016" y="5493267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8" name="Rechteck 487"/>
          <p:cNvSpPr/>
          <p:nvPr/>
        </p:nvSpPr>
        <p:spPr>
          <a:xfrm rot="5400000">
            <a:off x="2487379" y="5490897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9" name="Rechteck 488"/>
          <p:cNvSpPr/>
          <p:nvPr/>
        </p:nvSpPr>
        <p:spPr>
          <a:xfrm rot="5400000">
            <a:off x="2750566" y="5494117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0" name="Rechteck 489"/>
          <p:cNvSpPr/>
          <p:nvPr/>
        </p:nvSpPr>
        <p:spPr>
          <a:xfrm>
            <a:off x="2557530" y="5857702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1" name="Rechteck 490"/>
          <p:cNvSpPr/>
          <p:nvPr/>
        </p:nvSpPr>
        <p:spPr>
          <a:xfrm>
            <a:off x="2836097" y="5538066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2" name="Rechteck 491"/>
          <p:cNvSpPr/>
          <p:nvPr/>
        </p:nvSpPr>
        <p:spPr>
          <a:xfrm>
            <a:off x="2924705" y="5541834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3" name="Rechteck 492"/>
          <p:cNvSpPr/>
          <p:nvPr/>
        </p:nvSpPr>
        <p:spPr>
          <a:xfrm>
            <a:off x="2621523" y="5639167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4" name="Rechteck 493"/>
          <p:cNvSpPr/>
          <p:nvPr/>
        </p:nvSpPr>
        <p:spPr>
          <a:xfrm>
            <a:off x="2571579" y="5535010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5" name="Rechteck 494"/>
          <p:cNvSpPr/>
          <p:nvPr/>
        </p:nvSpPr>
        <p:spPr>
          <a:xfrm>
            <a:off x="2660187" y="5538778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6" name="Gleichschenkliges Dreieck 495"/>
          <p:cNvSpPr/>
          <p:nvPr/>
        </p:nvSpPr>
        <p:spPr>
          <a:xfrm>
            <a:off x="2322925" y="5634314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7" name="Gleichschenkliges Dreieck 496"/>
          <p:cNvSpPr/>
          <p:nvPr/>
        </p:nvSpPr>
        <p:spPr>
          <a:xfrm>
            <a:off x="2324491" y="5528186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9" name="Rechteck 498"/>
          <p:cNvSpPr/>
          <p:nvPr/>
        </p:nvSpPr>
        <p:spPr>
          <a:xfrm>
            <a:off x="2494715" y="5777549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1" name="Gleichschenkliges Dreieck 500"/>
          <p:cNvSpPr/>
          <p:nvPr/>
        </p:nvSpPr>
        <p:spPr>
          <a:xfrm>
            <a:off x="734852" y="5640320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2" name="Gleichschenkliges Dreieck 501"/>
          <p:cNvSpPr/>
          <p:nvPr/>
        </p:nvSpPr>
        <p:spPr>
          <a:xfrm>
            <a:off x="739772" y="5521259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3" name="Gleichschenkliges Dreieck 502"/>
          <p:cNvSpPr/>
          <p:nvPr/>
        </p:nvSpPr>
        <p:spPr>
          <a:xfrm>
            <a:off x="1058986" y="5888219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4" name="Gleichschenkliges Dreieck 503"/>
          <p:cNvSpPr/>
          <p:nvPr/>
        </p:nvSpPr>
        <p:spPr>
          <a:xfrm>
            <a:off x="997540" y="5807559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5" name="Rechteck 504"/>
          <p:cNvSpPr/>
          <p:nvPr/>
        </p:nvSpPr>
        <p:spPr>
          <a:xfrm>
            <a:off x="1024510" y="5643153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6" name="Gleichschenkliges Dreieck 505"/>
          <p:cNvSpPr/>
          <p:nvPr/>
        </p:nvSpPr>
        <p:spPr>
          <a:xfrm>
            <a:off x="1779865" y="5566580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7" name="Rechteck 506"/>
          <p:cNvSpPr/>
          <p:nvPr/>
        </p:nvSpPr>
        <p:spPr>
          <a:xfrm>
            <a:off x="2673060" y="5862622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8" name="Textfeld 507"/>
          <p:cNvSpPr txBox="1"/>
          <p:nvPr/>
        </p:nvSpPr>
        <p:spPr>
          <a:xfrm>
            <a:off x="146128" y="6706941"/>
            <a:ext cx="44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F4</a:t>
            </a:r>
          </a:p>
          <a:p>
            <a:pPr algn="ctr"/>
            <a:r>
              <a:rPr lang="de-DE" sz="1000" dirty="0" smtClean="0"/>
              <a:t>n=42</a:t>
            </a:r>
          </a:p>
        </p:txBody>
      </p:sp>
      <p:sp>
        <p:nvSpPr>
          <p:cNvPr id="509" name="Rechteck 508"/>
          <p:cNvSpPr/>
          <p:nvPr/>
        </p:nvSpPr>
        <p:spPr>
          <a:xfrm rot="5400000">
            <a:off x="569587" y="6735266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0" name="Rechteck 509"/>
          <p:cNvSpPr/>
          <p:nvPr/>
        </p:nvSpPr>
        <p:spPr>
          <a:xfrm rot="5400000">
            <a:off x="855950" y="6732896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1" name="Rechteck 510"/>
          <p:cNvSpPr/>
          <p:nvPr/>
        </p:nvSpPr>
        <p:spPr>
          <a:xfrm rot="5400000">
            <a:off x="1119137" y="6736116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" name="Rechteck 511"/>
          <p:cNvSpPr/>
          <p:nvPr/>
        </p:nvSpPr>
        <p:spPr>
          <a:xfrm rot="5400000">
            <a:off x="1393304" y="6733362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3" name="Rechteck 512"/>
          <p:cNvSpPr/>
          <p:nvPr/>
        </p:nvSpPr>
        <p:spPr>
          <a:xfrm rot="5400000">
            <a:off x="1922382" y="6734212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5" name="Rechteck 514"/>
          <p:cNvSpPr/>
          <p:nvPr/>
        </p:nvSpPr>
        <p:spPr>
          <a:xfrm rot="5400000">
            <a:off x="1655290" y="6730738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7" name="Rechteck 516"/>
          <p:cNvSpPr/>
          <p:nvPr/>
        </p:nvSpPr>
        <p:spPr>
          <a:xfrm>
            <a:off x="1204126" y="6884222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8" name="Eckige Klammer rechts 517"/>
          <p:cNvSpPr/>
          <p:nvPr/>
        </p:nvSpPr>
        <p:spPr>
          <a:xfrm rot="16200000">
            <a:off x="951591" y="6297122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9" name="Eckige Klammer rechts 518"/>
          <p:cNvSpPr/>
          <p:nvPr/>
        </p:nvSpPr>
        <p:spPr>
          <a:xfrm rot="16200000">
            <a:off x="1769324" y="6299394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0" name="Eckige Klammer rechts 519"/>
          <p:cNvSpPr/>
          <p:nvPr/>
        </p:nvSpPr>
        <p:spPr>
          <a:xfrm rot="16200000">
            <a:off x="2576160" y="6299400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2" name="Rechteck 521"/>
          <p:cNvSpPr/>
          <p:nvPr/>
        </p:nvSpPr>
        <p:spPr>
          <a:xfrm>
            <a:off x="1081264" y="7215357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3" name="Gruppieren 522"/>
          <p:cNvGrpSpPr/>
          <p:nvPr/>
        </p:nvGrpSpPr>
        <p:grpSpPr>
          <a:xfrm>
            <a:off x="607650" y="7209125"/>
            <a:ext cx="288032" cy="216024"/>
            <a:chOff x="507114" y="3450020"/>
            <a:chExt cx="288032" cy="216024"/>
          </a:xfrm>
        </p:grpSpPr>
        <p:sp>
          <p:nvSpPr>
            <p:cNvPr id="547" name="Rechteck 546"/>
            <p:cNvSpPr/>
            <p:nvPr/>
          </p:nvSpPr>
          <p:spPr>
            <a:xfrm>
              <a:off x="507114" y="3450020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8" name="Gleichschenkliges Dreieck 547"/>
            <p:cNvSpPr/>
            <p:nvPr/>
          </p:nvSpPr>
          <p:spPr>
            <a:xfrm>
              <a:off x="550414" y="3522296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4" name="Gruppieren 523"/>
          <p:cNvGrpSpPr/>
          <p:nvPr/>
        </p:nvGrpSpPr>
        <p:grpSpPr>
          <a:xfrm>
            <a:off x="889744" y="7323010"/>
            <a:ext cx="185582" cy="252874"/>
            <a:chOff x="795146" y="3831916"/>
            <a:chExt cx="185582" cy="262631"/>
          </a:xfrm>
        </p:grpSpPr>
        <p:cxnSp>
          <p:nvCxnSpPr>
            <p:cNvPr id="545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5" name="Gleichschenkliges Dreieck 524"/>
          <p:cNvSpPr/>
          <p:nvPr/>
        </p:nvSpPr>
        <p:spPr>
          <a:xfrm>
            <a:off x="764286" y="7278443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6" name="Rechteck 525"/>
          <p:cNvSpPr/>
          <p:nvPr/>
        </p:nvSpPr>
        <p:spPr>
          <a:xfrm>
            <a:off x="1196334" y="7301971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7" name="Rechteck 526"/>
          <p:cNvSpPr/>
          <p:nvPr/>
        </p:nvSpPr>
        <p:spPr>
          <a:xfrm>
            <a:off x="1892174" y="7224453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8" name="Gruppieren 527"/>
          <p:cNvGrpSpPr/>
          <p:nvPr/>
        </p:nvGrpSpPr>
        <p:grpSpPr>
          <a:xfrm>
            <a:off x="1418560" y="7218221"/>
            <a:ext cx="288032" cy="216024"/>
            <a:chOff x="507114" y="3450020"/>
            <a:chExt cx="288032" cy="216024"/>
          </a:xfrm>
        </p:grpSpPr>
        <p:sp>
          <p:nvSpPr>
            <p:cNvPr id="543" name="Rechteck 542"/>
            <p:cNvSpPr/>
            <p:nvPr/>
          </p:nvSpPr>
          <p:spPr>
            <a:xfrm>
              <a:off x="507114" y="3450020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4" name="Gleichschenkliges Dreieck 543"/>
            <p:cNvSpPr/>
            <p:nvPr/>
          </p:nvSpPr>
          <p:spPr>
            <a:xfrm>
              <a:off x="550414" y="3522296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29" name="Gleichschenkliges Dreieck 528"/>
          <p:cNvSpPr/>
          <p:nvPr/>
        </p:nvSpPr>
        <p:spPr>
          <a:xfrm>
            <a:off x="1575196" y="7287539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0" name="Rechteck 529"/>
          <p:cNvSpPr/>
          <p:nvPr/>
        </p:nvSpPr>
        <p:spPr>
          <a:xfrm>
            <a:off x="2007244" y="7311067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1" name="Rechteck 530"/>
          <p:cNvSpPr/>
          <p:nvPr/>
        </p:nvSpPr>
        <p:spPr>
          <a:xfrm>
            <a:off x="2709602" y="7029690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32" name="Gruppieren 531"/>
          <p:cNvGrpSpPr/>
          <p:nvPr/>
        </p:nvGrpSpPr>
        <p:grpSpPr>
          <a:xfrm>
            <a:off x="2235988" y="7023458"/>
            <a:ext cx="288032" cy="216024"/>
            <a:chOff x="507114" y="3450020"/>
            <a:chExt cx="288032" cy="216024"/>
          </a:xfrm>
        </p:grpSpPr>
        <p:sp>
          <p:nvSpPr>
            <p:cNvPr id="541" name="Rechteck 540"/>
            <p:cNvSpPr/>
            <p:nvPr/>
          </p:nvSpPr>
          <p:spPr>
            <a:xfrm>
              <a:off x="507114" y="3450020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2" name="Gleichschenkliges Dreieck 541"/>
            <p:cNvSpPr/>
            <p:nvPr/>
          </p:nvSpPr>
          <p:spPr>
            <a:xfrm>
              <a:off x="550414" y="3522296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3" name="Gleichschenkliges Dreieck 532"/>
          <p:cNvSpPr/>
          <p:nvPr/>
        </p:nvSpPr>
        <p:spPr>
          <a:xfrm>
            <a:off x="2392624" y="7092776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4" name="Rechteck 533"/>
          <p:cNvSpPr/>
          <p:nvPr/>
        </p:nvSpPr>
        <p:spPr>
          <a:xfrm>
            <a:off x="2824672" y="7116304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35" name="Gruppieren 534"/>
          <p:cNvGrpSpPr/>
          <p:nvPr/>
        </p:nvGrpSpPr>
        <p:grpSpPr>
          <a:xfrm>
            <a:off x="2509289" y="7121423"/>
            <a:ext cx="185582" cy="453980"/>
            <a:chOff x="795146" y="3831916"/>
            <a:chExt cx="185582" cy="262631"/>
          </a:xfrm>
        </p:grpSpPr>
        <p:cxnSp>
          <p:nvCxnSpPr>
            <p:cNvPr id="539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6" name="Gruppieren 535"/>
          <p:cNvGrpSpPr/>
          <p:nvPr/>
        </p:nvGrpSpPr>
        <p:grpSpPr>
          <a:xfrm>
            <a:off x="1703536" y="7322443"/>
            <a:ext cx="185582" cy="253441"/>
            <a:chOff x="795146" y="3831916"/>
            <a:chExt cx="185582" cy="262631"/>
          </a:xfrm>
        </p:grpSpPr>
        <p:cxnSp>
          <p:nvCxnSpPr>
            <p:cNvPr id="537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9" name="Rechteck 548"/>
          <p:cNvSpPr/>
          <p:nvPr/>
        </p:nvSpPr>
        <p:spPr>
          <a:xfrm>
            <a:off x="1204668" y="6780065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0" name="Rechteck 549"/>
          <p:cNvSpPr/>
          <p:nvPr/>
        </p:nvSpPr>
        <p:spPr>
          <a:xfrm>
            <a:off x="1293276" y="6783833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1" name="Rechteck 550"/>
          <p:cNvSpPr/>
          <p:nvPr/>
        </p:nvSpPr>
        <p:spPr>
          <a:xfrm>
            <a:off x="990094" y="6881166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2" name="Rechteck 551"/>
          <p:cNvSpPr/>
          <p:nvPr/>
        </p:nvSpPr>
        <p:spPr>
          <a:xfrm>
            <a:off x="940150" y="6777009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3" name="Rechteck 552"/>
          <p:cNvSpPr/>
          <p:nvPr/>
        </p:nvSpPr>
        <p:spPr>
          <a:xfrm>
            <a:off x="1028758" y="6780777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4" name="Gleichschenkliges Dreieck 553"/>
          <p:cNvSpPr/>
          <p:nvPr/>
        </p:nvSpPr>
        <p:spPr>
          <a:xfrm>
            <a:off x="691496" y="6876313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5" name="Gleichschenkliges Dreieck 554"/>
          <p:cNvSpPr/>
          <p:nvPr/>
        </p:nvSpPr>
        <p:spPr>
          <a:xfrm>
            <a:off x="656192" y="6770185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9" name="Rechteck 558"/>
          <p:cNvSpPr/>
          <p:nvPr/>
        </p:nvSpPr>
        <p:spPr>
          <a:xfrm>
            <a:off x="1999798" y="6833744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0" name="Rechteck 559"/>
          <p:cNvSpPr/>
          <p:nvPr/>
        </p:nvSpPr>
        <p:spPr>
          <a:xfrm>
            <a:off x="2088406" y="6842337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1" name="Rechteck 560"/>
          <p:cNvSpPr/>
          <p:nvPr/>
        </p:nvSpPr>
        <p:spPr>
          <a:xfrm>
            <a:off x="1736006" y="6833744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2" name="Rechteck 561"/>
          <p:cNvSpPr/>
          <p:nvPr/>
        </p:nvSpPr>
        <p:spPr>
          <a:xfrm>
            <a:off x="1824614" y="6831215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5" name="Gleichschenkliges Dreieck 564"/>
          <p:cNvSpPr/>
          <p:nvPr/>
        </p:nvSpPr>
        <p:spPr>
          <a:xfrm>
            <a:off x="1483419" y="6770185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6" name="Gleichschenkliges Dreieck 565"/>
          <p:cNvSpPr/>
          <p:nvPr/>
        </p:nvSpPr>
        <p:spPr>
          <a:xfrm>
            <a:off x="1575899" y="6770185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7" name="Gleichschenkliges Dreieck 566"/>
          <p:cNvSpPr/>
          <p:nvPr/>
        </p:nvSpPr>
        <p:spPr>
          <a:xfrm>
            <a:off x="1530403" y="6867993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3" name="Textfeld 572"/>
          <p:cNvSpPr txBox="1"/>
          <p:nvPr/>
        </p:nvSpPr>
        <p:spPr>
          <a:xfrm>
            <a:off x="535825" y="6392729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15(8</a:t>
            </a:r>
            <a:r>
              <a:rPr lang="de-DE" altLang="de-DE" sz="1000" dirty="0" smtClean="0"/>
              <a:t>♂; 7♀)</a:t>
            </a:r>
            <a:endParaRPr lang="en-GB" sz="1000" dirty="0" smtClean="0"/>
          </a:p>
        </p:txBody>
      </p:sp>
      <p:sp>
        <p:nvSpPr>
          <p:cNvPr id="574" name="Textfeld 573"/>
          <p:cNvSpPr txBox="1"/>
          <p:nvPr/>
        </p:nvSpPr>
        <p:spPr>
          <a:xfrm>
            <a:off x="1338856" y="6392729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14(5</a:t>
            </a:r>
            <a:r>
              <a:rPr lang="de-DE" altLang="de-DE" sz="1000" dirty="0" smtClean="0"/>
              <a:t>♂; 9♀)</a:t>
            </a:r>
            <a:endParaRPr lang="en-GB" sz="1000" dirty="0" smtClean="0"/>
          </a:p>
        </p:txBody>
      </p:sp>
      <p:sp>
        <p:nvSpPr>
          <p:cNvPr id="575" name="Textfeld 574"/>
          <p:cNvSpPr txBox="1"/>
          <p:nvPr/>
        </p:nvSpPr>
        <p:spPr>
          <a:xfrm>
            <a:off x="2146432" y="6392729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13(5</a:t>
            </a:r>
            <a:r>
              <a:rPr lang="de-DE" altLang="de-DE" sz="1000" dirty="0" smtClean="0"/>
              <a:t>♂; 8♀)</a:t>
            </a:r>
            <a:endParaRPr lang="en-GB" sz="1000" dirty="0" smtClean="0"/>
          </a:p>
        </p:txBody>
      </p:sp>
      <p:grpSp>
        <p:nvGrpSpPr>
          <p:cNvPr id="576" name="Gruppieren 575"/>
          <p:cNvGrpSpPr/>
          <p:nvPr/>
        </p:nvGrpSpPr>
        <p:grpSpPr>
          <a:xfrm>
            <a:off x="838710" y="6995694"/>
            <a:ext cx="288032" cy="216024"/>
            <a:chOff x="507114" y="3450020"/>
            <a:chExt cx="288032" cy="216024"/>
          </a:xfrm>
        </p:grpSpPr>
        <p:sp>
          <p:nvSpPr>
            <p:cNvPr id="577" name="Rechteck 576"/>
            <p:cNvSpPr/>
            <p:nvPr/>
          </p:nvSpPr>
          <p:spPr>
            <a:xfrm>
              <a:off x="507114" y="3450020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8" name="Gleichschenkliges Dreieck 577"/>
            <p:cNvSpPr/>
            <p:nvPr/>
          </p:nvSpPr>
          <p:spPr>
            <a:xfrm>
              <a:off x="550414" y="3522296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9" name="Gruppieren 578"/>
          <p:cNvGrpSpPr/>
          <p:nvPr/>
        </p:nvGrpSpPr>
        <p:grpSpPr>
          <a:xfrm>
            <a:off x="1643548" y="7000614"/>
            <a:ext cx="288032" cy="216024"/>
            <a:chOff x="507114" y="3450020"/>
            <a:chExt cx="288032" cy="216024"/>
          </a:xfrm>
        </p:grpSpPr>
        <p:sp>
          <p:nvSpPr>
            <p:cNvPr id="580" name="Rechteck 579"/>
            <p:cNvSpPr/>
            <p:nvPr/>
          </p:nvSpPr>
          <p:spPr>
            <a:xfrm>
              <a:off x="507114" y="3450020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1" name="Gleichschenkliges Dreieck 580"/>
            <p:cNvSpPr/>
            <p:nvPr/>
          </p:nvSpPr>
          <p:spPr>
            <a:xfrm>
              <a:off x="557788" y="3485426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82" name="Rechteck 581"/>
          <p:cNvSpPr/>
          <p:nvPr/>
        </p:nvSpPr>
        <p:spPr>
          <a:xfrm rot="5400000">
            <a:off x="2482522" y="6727050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3" name="Rechteck 582"/>
          <p:cNvSpPr/>
          <p:nvPr/>
        </p:nvSpPr>
        <p:spPr>
          <a:xfrm rot="5400000">
            <a:off x="2205730" y="6727430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4" name="Rechteck 583"/>
          <p:cNvSpPr/>
          <p:nvPr/>
        </p:nvSpPr>
        <p:spPr>
          <a:xfrm rot="5400000">
            <a:off x="2748438" y="6730650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6" name="Rechteck 585"/>
          <p:cNvSpPr/>
          <p:nvPr/>
        </p:nvSpPr>
        <p:spPr>
          <a:xfrm>
            <a:off x="2918194" y="6874781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7" name="Rechteck 586"/>
          <p:cNvSpPr/>
          <p:nvPr/>
        </p:nvSpPr>
        <p:spPr>
          <a:xfrm>
            <a:off x="2834902" y="6886645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8" name="Gleichschenkliges Dreieck 587"/>
          <p:cNvSpPr/>
          <p:nvPr/>
        </p:nvSpPr>
        <p:spPr>
          <a:xfrm>
            <a:off x="2292678" y="6762325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9" name="Gleichschenkliges Dreieck 588"/>
          <p:cNvSpPr/>
          <p:nvPr/>
        </p:nvSpPr>
        <p:spPr>
          <a:xfrm>
            <a:off x="2374728" y="6766877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0" name="Gleichschenkliges Dreieck 589"/>
          <p:cNvSpPr/>
          <p:nvPr/>
        </p:nvSpPr>
        <p:spPr>
          <a:xfrm>
            <a:off x="2333009" y="6857861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1" name="Rechteck 590"/>
          <p:cNvSpPr/>
          <p:nvPr/>
        </p:nvSpPr>
        <p:spPr>
          <a:xfrm>
            <a:off x="2824295" y="6762570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2" name="Rechteck 591"/>
          <p:cNvSpPr/>
          <p:nvPr/>
        </p:nvSpPr>
        <p:spPr>
          <a:xfrm>
            <a:off x="2925568" y="6750199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3" name="Rechteck 592"/>
          <p:cNvSpPr/>
          <p:nvPr/>
        </p:nvSpPr>
        <p:spPr>
          <a:xfrm>
            <a:off x="1298256" y="6881768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4" name="Gleichschenkliges Dreieck 593"/>
          <p:cNvSpPr/>
          <p:nvPr/>
        </p:nvSpPr>
        <p:spPr>
          <a:xfrm>
            <a:off x="734852" y="6783858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5" name="Gleichschenkliges Dreieck 594"/>
          <p:cNvSpPr/>
          <p:nvPr/>
        </p:nvSpPr>
        <p:spPr>
          <a:xfrm>
            <a:off x="1012610" y="7082359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6" name="Gleichschenkliges Dreieck 595"/>
          <p:cNvSpPr/>
          <p:nvPr/>
        </p:nvSpPr>
        <p:spPr>
          <a:xfrm>
            <a:off x="1839248" y="7129428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7" name="Gleichschenkliges Dreieck 596"/>
          <p:cNvSpPr/>
          <p:nvPr/>
        </p:nvSpPr>
        <p:spPr>
          <a:xfrm>
            <a:off x="1715231" y="7126974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8" name="Gleichschenkliges Dreieck 597"/>
          <p:cNvSpPr/>
          <p:nvPr/>
        </p:nvSpPr>
        <p:spPr>
          <a:xfrm>
            <a:off x="1830076" y="7035020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9" name="Gleichschenkliges Dreieck 598"/>
          <p:cNvSpPr/>
          <p:nvPr/>
        </p:nvSpPr>
        <p:spPr>
          <a:xfrm>
            <a:off x="2559149" y="6767378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0" name="Gleichschenkliges Dreieck 599"/>
          <p:cNvSpPr/>
          <p:nvPr/>
        </p:nvSpPr>
        <p:spPr>
          <a:xfrm>
            <a:off x="2651660" y="6783858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1" name="Gleichschenkliges Dreieck 600"/>
          <p:cNvSpPr/>
          <p:nvPr/>
        </p:nvSpPr>
        <p:spPr>
          <a:xfrm>
            <a:off x="2601774" y="6884640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2" name="Textfeld 601"/>
          <p:cNvSpPr txBox="1"/>
          <p:nvPr/>
        </p:nvSpPr>
        <p:spPr>
          <a:xfrm>
            <a:off x="151770" y="7844786"/>
            <a:ext cx="44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F5</a:t>
            </a:r>
          </a:p>
          <a:p>
            <a:pPr algn="ctr"/>
            <a:r>
              <a:rPr lang="de-DE" sz="1000" dirty="0" smtClean="0"/>
              <a:t>n=15</a:t>
            </a:r>
          </a:p>
        </p:txBody>
      </p:sp>
      <p:sp>
        <p:nvSpPr>
          <p:cNvPr id="605" name="Rechteck 604"/>
          <p:cNvSpPr/>
          <p:nvPr/>
        </p:nvSpPr>
        <p:spPr>
          <a:xfrm rot="5400000">
            <a:off x="800708" y="7873961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6" name="Rechteck 605"/>
          <p:cNvSpPr/>
          <p:nvPr/>
        </p:nvSpPr>
        <p:spPr>
          <a:xfrm rot="5400000">
            <a:off x="1485650" y="7871207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7" name="Rechteck 606"/>
          <p:cNvSpPr/>
          <p:nvPr/>
        </p:nvSpPr>
        <p:spPr>
          <a:xfrm rot="5400000">
            <a:off x="1846910" y="7872057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2" name="Eckige Klammer rechts 611"/>
          <p:cNvSpPr/>
          <p:nvPr/>
        </p:nvSpPr>
        <p:spPr>
          <a:xfrm rot="16200000">
            <a:off x="957233" y="7434967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3" name="Eckige Klammer rechts 612"/>
          <p:cNvSpPr/>
          <p:nvPr/>
        </p:nvSpPr>
        <p:spPr>
          <a:xfrm rot="16200000">
            <a:off x="1774966" y="7437239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4" name="Eckige Klammer rechts 613"/>
          <p:cNvSpPr/>
          <p:nvPr/>
        </p:nvSpPr>
        <p:spPr>
          <a:xfrm rot="16200000">
            <a:off x="2567054" y="7437245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1" name="Rechteck 620"/>
          <p:cNvSpPr/>
          <p:nvPr/>
        </p:nvSpPr>
        <p:spPr>
          <a:xfrm>
            <a:off x="1875694" y="8170128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22" name="Gruppieren 621"/>
          <p:cNvGrpSpPr/>
          <p:nvPr/>
        </p:nvGrpSpPr>
        <p:grpSpPr>
          <a:xfrm>
            <a:off x="1446324" y="8163896"/>
            <a:ext cx="288032" cy="216024"/>
            <a:chOff x="507114" y="3450020"/>
            <a:chExt cx="288032" cy="216024"/>
          </a:xfrm>
        </p:grpSpPr>
        <p:sp>
          <p:nvSpPr>
            <p:cNvPr id="623" name="Rechteck 622"/>
            <p:cNvSpPr/>
            <p:nvPr/>
          </p:nvSpPr>
          <p:spPr>
            <a:xfrm>
              <a:off x="507114" y="3450020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4" name="Gleichschenkliges Dreieck 623"/>
            <p:cNvSpPr/>
            <p:nvPr/>
          </p:nvSpPr>
          <p:spPr>
            <a:xfrm>
              <a:off x="639379" y="3522296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26" name="Rechteck 625"/>
          <p:cNvSpPr/>
          <p:nvPr/>
        </p:nvSpPr>
        <p:spPr>
          <a:xfrm>
            <a:off x="2042382" y="8264116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7" name="Rechteck 626"/>
          <p:cNvSpPr/>
          <p:nvPr/>
        </p:nvSpPr>
        <p:spPr>
          <a:xfrm>
            <a:off x="2700496" y="8172400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28" name="Gruppieren 627"/>
          <p:cNvGrpSpPr/>
          <p:nvPr/>
        </p:nvGrpSpPr>
        <p:grpSpPr>
          <a:xfrm>
            <a:off x="2226882" y="8166168"/>
            <a:ext cx="288032" cy="216024"/>
            <a:chOff x="507114" y="3450020"/>
            <a:chExt cx="288032" cy="216024"/>
          </a:xfrm>
        </p:grpSpPr>
        <p:sp>
          <p:nvSpPr>
            <p:cNvPr id="629" name="Rechteck 628"/>
            <p:cNvSpPr/>
            <p:nvPr/>
          </p:nvSpPr>
          <p:spPr>
            <a:xfrm>
              <a:off x="507114" y="3450020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0" name="Gleichschenkliges Dreieck 629"/>
            <p:cNvSpPr/>
            <p:nvPr/>
          </p:nvSpPr>
          <p:spPr>
            <a:xfrm>
              <a:off x="550414" y="3522296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31" name="Gleichschenkliges Dreieck 630"/>
          <p:cNvSpPr/>
          <p:nvPr/>
        </p:nvSpPr>
        <p:spPr>
          <a:xfrm>
            <a:off x="2383518" y="8235486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2" name="Rechteck 631"/>
          <p:cNvSpPr/>
          <p:nvPr/>
        </p:nvSpPr>
        <p:spPr>
          <a:xfrm>
            <a:off x="2815566" y="8259014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0" name="Rechteck 639"/>
          <p:cNvSpPr/>
          <p:nvPr/>
        </p:nvSpPr>
        <p:spPr>
          <a:xfrm>
            <a:off x="1966776" y="8004661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1" name="Rechteck 640"/>
          <p:cNvSpPr/>
          <p:nvPr/>
        </p:nvSpPr>
        <p:spPr>
          <a:xfrm>
            <a:off x="1916832" y="7920976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2" name="Rechteck 641"/>
          <p:cNvSpPr/>
          <p:nvPr/>
        </p:nvSpPr>
        <p:spPr>
          <a:xfrm>
            <a:off x="2005440" y="7924744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3" name="Rechteck 642"/>
          <p:cNvSpPr/>
          <p:nvPr/>
        </p:nvSpPr>
        <p:spPr>
          <a:xfrm>
            <a:off x="1941996" y="8257681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9" name="Gleichschenkliges Dreieck 648"/>
          <p:cNvSpPr/>
          <p:nvPr/>
        </p:nvSpPr>
        <p:spPr>
          <a:xfrm>
            <a:off x="1558117" y="7908030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0" name="Gleichschenkliges Dreieck 649"/>
          <p:cNvSpPr/>
          <p:nvPr/>
        </p:nvSpPr>
        <p:spPr>
          <a:xfrm>
            <a:off x="1650597" y="7908030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1" name="Gleichschenkliges Dreieck 650"/>
          <p:cNvSpPr/>
          <p:nvPr/>
        </p:nvSpPr>
        <p:spPr>
          <a:xfrm>
            <a:off x="1605101" y="8005838"/>
            <a:ext cx="50211" cy="595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7" name="Textfeld 656"/>
          <p:cNvSpPr txBox="1"/>
          <p:nvPr/>
        </p:nvSpPr>
        <p:spPr>
          <a:xfrm>
            <a:off x="789931" y="7530574"/>
            <a:ext cx="439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0</a:t>
            </a:r>
          </a:p>
        </p:txBody>
      </p:sp>
      <p:sp>
        <p:nvSpPr>
          <p:cNvPr id="658" name="Textfeld 657"/>
          <p:cNvSpPr txBox="1"/>
          <p:nvPr/>
        </p:nvSpPr>
        <p:spPr>
          <a:xfrm>
            <a:off x="1377360" y="753057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9(5</a:t>
            </a:r>
            <a:r>
              <a:rPr lang="de-DE" altLang="de-DE" sz="1000" dirty="0" smtClean="0"/>
              <a:t>♂; 4♀)</a:t>
            </a:r>
            <a:endParaRPr lang="en-GB" sz="1000" dirty="0" smtClean="0"/>
          </a:p>
        </p:txBody>
      </p:sp>
      <p:sp>
        <p:nvSpPr>
          <p:cNvPr id="659" name="Textfeld 658"/>
          <p:cNvSpPr txBox="1"/>
          <p:nvPr/>
        </p:nvSpPr>
        <p:spPr>
          <a:xfrm>
            <a:off x="2184936" y="753057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6(2</a:t>
            </a:r>
            <a:r>
              <a:rPr lang="de-DE" altLang="de-DE" sz="1000" dirty="0" smtClean="0"/>
              <a:t>♂; 4♀)</a:t>
            </a:r>
            <a:endParaRPr lang="en-GB" sz="1000" dirty="0" smtClean="0"/>
          </a:p>
        </p:txBody>
      </p:sp>
      <p:sp>
        <p:nvSpPr>
          <p:cNvPr id="660" name="Rechteck 659"/>
          <p:cNvSpPr/>
          <p:nvPr/>
        </p:nvSpPr>
        <p:spPr>
          <a:xfrm rot="5400000">
            <a:off x="2443876" y="7876977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1" name="Rechteck 660"/>
          <p:cNvSpPr/>
          <p:nvPr/>
        </p:nvSpPr>
        <p:spPr>
          <a:xfrm>
            <a:off x="2563742" y="8009581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2" name="Rechteck 661"/>
          <p:cNvSpPr/>
          <p:nvPr/>
        </p:nvSpPr>
        <p:spPr>
          <a:xfrm>
            <a:off x="2513798" y="7925896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3" name="Rechteck 662"/>
          <p:cNvSpPr/>
          <p:nvPr/>
        </p:nvSpPr>
        <p:spPr>
          <a:xfrm>
            <a:off x="2602406" y="7929664"/>
            <a:ext cx="379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5" name="Textfeld 664"/>
          <p:cNvSpPr txBox="1"/>
          <p:nvPr/>
        </p:nvSpPr>
        <p:spPr>
          <a:xfrm>
            <a:off x="3482197" y="3380908"/>
            <a:ext cx="44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F1</a:t>
            </a:r>
          </a:p>
          <a:p>
            <a:pPr algn="ctr"/>
            <a:r>
              <a:rPr lang="de-DE" sz="1000" dirty="0" smtClean="0"/>
              <a:t>n=11</a:t>
            </a:r>
          </a:p>
        </p:txBody>
      </p:sp>
      <p:sp>
        <p:nvSpPr>
          <p:cNvPr id="671" name="Rechteck 670"/>
          <p:cNvSpPr/>
          <p:nvPr/>
        </p:nvSpPr>
        <p:spPr>
          <a:xfrm rot="5400000">
            <a:off x="4833156" y="3407329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2" name="Rechteck 671"/>
          <p:cNvSpPr/>
          <p:nvPr/>
        </p:nvSpPr>
        <p:spPr>
          <a:xfrm rot="5400000">
            <a:off x="5121188" y="3408179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2" name="Rechteck 681"/>
          <p:cNvSpPr/>
          <p:nvPr/>
        </p:nvSpPr>
        <p:spPr>
          <a:xfrm>
            <a:off x="4581128" y="2592746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8" name="Rechteck 1037"/>
          <p:cNvSpPr/>
          <p:nvPr/>
        </p:nvSpPr>
        <p:spPr>
          <a:xfrm>
            <a:off x="3941447" y="2586514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36" name="Gerade Verbindung 8"/>
          <p:cNvCxnSpPr>
            <a:endCxn id="682" idx="1"/>
          </p:cNvCxnSpPr>
          <p:nvPr/>
        </p:nvCxnSpPr>
        <p:spPr>
          <a:xfrm>
            <a:off x="4223541" y="2700399"/>
            <a:ext cx="357587" cy="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Gerade Verbindung 143"/>
          <p:cNvCxnSpPr/>
          <p:nvPr/>
        </p:nvCxnSpPr>
        <p:spPr>
          <a:xfrm flipV="1">
            <a:off x="4322499" y="2704519"/>
            <a:ext cx="0" cy="396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Rechteck 686"/>
          <p:cNvSpPr/>
          <p:nvPr/>
        </p:nvSpPr>
        <p:spPr>
          <a:xfrm>
            <a:off x="5225971" y="2601842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27" name="Gerade Verbindung 143"/>
          <p:cNvCxnSpPr/>
          <p:nvPr/>
        </p:nvCxnSpPr>
        <p:spPr>
          <a:xfrm flipV="1">
            <a:off x="5136291" y="2703952"/>
            <a:ext cx="0" cy="396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Eckige Klammer rechts 696"/>
          <p:cNvSpPr/>
          <p:nvPr/>
        </p:nvSpPr>
        <p:spPr>
          <a:xfrm rot="16200000">
            <a:off x="4287660" y="2971089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8" name="Eckige Klammer rechts 697"/>
          <p:cNvSpPr/>
          <p:nvPr/>
        </p:nvSpPr>
        <p:spPr>
          <a:xfrm rot="16200000">
            <a:off x="5105393" y="2973361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0" name="Rechteck 699"/>
          <p:cNvSpPr/>
          <p:nvPr/>
        </p:nvSpPr>
        <p:spPr>
          <a:xfrm>
            <a:off x="4417333" y="3697154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3" name="Rechteck 1022"/>
          <p:cNvSpPr/>
          <p:nvPr/>
        </p:nvSpPr>
        <p:spPr>
          <a:xfrm>
            <a:off x="3943719" y="3690922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02" name="Gruppieren 701"/>
          <p:cNvGrpSpPr/>
          <p:nvPr/>
        </p:nvGrpSpPr>
        <p:grpSpPr>
          <a:xfrm>
            <a:off x="4225813" y="3804807"/>
            <a:ext cx="185582" cy="280978"/>
            <a:chOff x="795146" y="3831916"/>
            <a:chExt cx="185582" cy="262631"/>
          </a:xfrm>
        </p:grpSpPr>
        <p:cxnSp>
          <p:nvCxnSpPr>
            <p:cNvPr id="1021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5" name="Rechteck 704"/>
          <p:cNvSpPr/>
          <p:nvPr/>
        </p:nvSpPr>
        <p:spPr>
          <a:xfrm>
            <a:off x="5228243" y="3706250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9" name="Rechteck 1018"/>
          <p:cNvSpPr/>
          <p:nvPr/>
        </p:nvSpPr>
        <p:spPr>
          <a:xfrm>
            <a:off x="4754629" y="3700018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14" name="Gruppieren 713"/>
          <p:cNvGrpSpPr/>
          <p:nvPr/>
        </p:nvGrpSpPr>
        <p:grpSpPr>
          <a:xfrm>
            <a:off x="5039605" y="3804240"/>
            <a:ext cx="185582" cy="272960"/>
            <a:chOff x="795146" y="3831916"/>
            <a:chExt cx="185582" cy="262631"/>
          </a:xfrm>
        </p:grpSpPr>
        <p:cxnSp>
          <p:nvCxnSpPr>
            <p:cNvPr id="1013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9" name="Textfeld 738"/>
          <p:cNvSpPr txBox="1"/>
          <p:nvPr/>
        </p:nvSpPr>
        <p:spPr>
          <a:xfrm>
            <a:off x="3904756" y="306669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5(3</a:t>
            </a:r>
            <a:r>
              <a:rPr lang="de-DE" altLang="de-DE" sz="1000" dirty="0" smtClean="0"/>
              <a:t>♂; 2♀)</a:t>
            </a:r>
            <a:endParaRPr lang="en-GB" sz="1000" dirty="0" smtClean="0"/>
          </a:p>
        </p:txBody>
      </p:sp>
      <p:sp>
        <p:nvSpPr>
          <p:cNvPr id="740" name="Textfeld 739"/>
          <p:cNvSpPr txBox="1"/>
          <p:nvPr/>
        </p:nvSpPr>
        <p:spPr>
          <a:xfrm>
            <a:off x="4707787" y="306669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6(4</a:t>
            </a:r>
            <a:r>
              <a:rPr lang="de-DE" altLang="de-DE" sz="1000" dirty="0" smtClean="0"/>
              <a:t>♂; 2♀)</a:t>
            </a:r>
            <a:endParaRPr lang="en-GB" sz="1000" dirty="0" smtClean="0"/>
          </a:p>
        </p:txBody>
      </p:sp>
      <p:sp>
        <p:nvSpPr>
          <p:cNvPr id="742" name="Textfeld 741"/>
          <p:cNvSpPr txBox="1"/>
          <p:nvPr/>
        </p:nvSpPr>
        <p:spPr>
          <a:xfrm>
            <a:off x="3479506" y="4353389"/>
            <a:ext cx="44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F2</a:t>
            </a:r>
          </a:p>
          <a:p>
            <a:pPr algn="ctr"/>
            <a:r>
              <a:rPr lang="de-DE" sz="1000" dirty="0" smtClean="0"/>
              <a:t>n=17</a:t>
            </a:r>
          </a:p>
        </p:txBody>
      </p:sp>
      <p:sp>
        <p:nvSpPr>
          <p:cNvPr id="752" name="Eckige Klammer rechts 751"/>
          <p:cNvSpPr/>
          <p:nvPr/>
        </p:nvSpPr>
        <p:spPr>
          <a:xfrm rot="16200000">
            <a:off x="4284969" y="3943570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3" name="Eckige Klammer rechts 752"/>
          <p:cNvSpPr/>
          <p:nvPr/>
        </p:nvSpPr>
        <p:spPr>
          <a:xfrm rot="16200000">
            <a:off x="5503195" y="3545349"/>
            <a:ext cx="69688" cy="1503028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1" name="Textfeld 790"/>
          <p:cNvSpPr txBox="1"/>
          <p:nvPr/>
        </p:nvSpPr>
        <p:spPr>
          <a:xfrm>
            <a:off x="3902065" y="403917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6(3</a:t>
            </a:r>
            <a:r>
              <a:rPr lang="de-DE" altLang="de-DE" sz="1000" dirty="0" smtClean="0"/>
              <a:t>♂; 3♀)</a:t>
            </a:r>
            <a:endParaRPr lang="en-GB" sz="1000" dirty="0" smtClean="0"/>
          </a:p>
        </p:txBody>
      </p:sp>
      <p:sp>
        <p:nvSpPr>
          <p:cNvPr id="792" name="Textfeld 791"/>
          <p:cNvSpPr txBox="1"/>
          <p:nvPr/>
        </p:nvSpPr>
        <p:spPr>
          <a:xfrm>
            <a:off x="4672234" y="4039177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11(2</a:t>
            </a:r>
            <a:r>
              <a:rPr lang="de-DE" altLang="de-DE" sz="1000" dirty="0" smtClean="0"/>
              <a:t>♂; 9♀)</a:t>
            </a:r>
            <a:endParaRPr lang="en-GB" sz="1000" dirty="0" smtClean="0"/>
          </a:p>
        </p:txBody>
      </p:sp>
      <p:sp>
        <p:nvSpPr>
          <p:cNvPr id="802" name="Textfeld 801"/>
          <p:cNvSpPr txBox="1"/>
          <p:nvPr/>
        </p:nvSpPr>
        <p:spPr>
          <a:xfrm>
            <a:off x="3479507" y="5454762"/>
            <a:ext cx="44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F3</a:t>
            </a:r>
          </a:p>
          <a:p>
            <a:pPr algn="ctr"/>
            <a:r>
              <a:rPr lang="de-DE" sz="1000" dirty="0" smtClean="0"/>
              <a:t>n=22</a:t>
            </a:r>
          </a:p>
        </p:txBody>
      </p:sp>
      <p:sp>
        <p:nvSpPr>
          <p:cNvPr id="806" name="Rechteck 805"/>
          <p:cNvSpPr/>
          <p:nvPr/>
        </p:nvSpPr>
        <p:spPr>
          <a:xfrm rot="5400000">
            <a:off x="4726683" y="5474724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7" name="Rechteck 806"/>
          <p:cNvSpPr/>
          <p:nvPr/>
        </p:nvSpPr>
        <p:spPr>
          <a:xfrm rot="5400000">
            <a:off x="5255761" y="5475574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8" name="Rechteck 807"/>
          <p:cNvSpPr/>
          <p:nvPr/>
        </p:nvSpPr>
        <p:spPr>
          <a:xfrm rot="5400000">
            <a:off x="4988669" y="5472100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0" name="Eckige Klammer rechts 809"/>
          <p:cNvSpPr/>
          <p:nvPr/>
        </p:nvSpPr>
        <p:spPr>
          <a:xfrm rot="16200000">
            <a:off x="4284970" y="5044943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1" name="Eckige Klammer rechts 810"/>
          <p:cNvSpPr/>
          <p:nvPr/>
        </p:nvSpPr>
        <p:spPr>
          <a:xfrm rot="16200000">
            <a:off x="5102703" y="5047215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2" name="Eckige Klammer rechts 811"/>
          <p:cNvSpPr/>
          <p:nvPr/>
        </p:nvSpPr>
        <p:spPr>
          <a:xfrm rot="16200000">
            <a:off x="5894791" y="5047221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15" name="Gruppieren 814"/>
          <p:cNvGrpSpPr/>
          <p:nvPr/>
        </p:nvGrpSpPr>
        <p:grpSpPr>
          <a:xfrm>
            <a:off x="4223123" y="5869077"/>
            <a:ext cx="185582" cy="494984"/>
            <a:chOff x="795146" y="3831916"/>
            <a:chExt cx="185582" cy="262631"/>
          </a:xfrm>
        </p:grpSpPr>
        <p:cxnSp>
          <p:nvCxnSpPr>
            <p:cNvPr id="995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6" name="Gruppieren 825"/>
          <p:cNvGrpSpPr/>
          <p:nvPr/>
        </p:nvGrpSpPr>
        <p:grpSpPr>
          <a:xfrm>
            <a:off x="5842668" y="5864524"/>
            <a:ext cx="185582" cy="477041"/>
            <a:chOff x="795146" y="3831916"/>
            <a:chExt cx="185582" cy="262631"/>
          </a:xfrm>
        </p:grpSpPr>
        <p:cxnSp>
          <p:nvCxnSpPr>
            <p:cNvPr id="989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7" name="Gruppieren 826"/>
          <p:cNvGrpSpPr/>
          <p:nvPr/>
        </p:nvGrpSpPr>
        <p:grpSpPr>
          <a:xfrm>
            <a:off x="5057387" y="5868510"/>
            <a:ext cx="185582" cy="495551"/>
            <a:chOff x="795146" y="3831916"/>
            <a:chExt cx="185582" cy="262631"/>
          </a:xfrm>
        </p:grpSpPr>
        <p:cxnSp>
          <p:nvCxnSpPr>
            <p:cNvPr id="987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0" name="Textfeld 839"/>
          <p:cNvSpPr txBox="1"/>
          <p:nvPr/>
        </p:nvSpPr>
        <p:spPr>
          <a:xfrm>
            <a:off x="3902066" y="514055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</a:t>
            </a:r>
            <a:r>
              <a:rPr lang="en-GB" sz="1000" dirty="0"/>
              <a:t>3</a:t>
            </a:r>
            <a:r>
              <a:rPr lang="en-GB" sz="1000" dirty="0" smtClean="0"/>
              <a:t>(1</a:t>
            </a:r>
            <a:r>
              <a:rPr lang="de-DE" altLang="de-DE" sz="1000" dirty="0" smtClean="0"/>
              <a:t>♂; 2♀)</a:t>
            </a:r>
            <a:endParaRPr lang="en-GB" sz="1000" dirty="0" smtClean="0"/>
          </a:p>
        </p:txBody>
      </p:sp>
      <p:sp>
        <p:nvSpPr>
          <p:cNvPr id="841" name="Textfeld 840"/>
          <p:cNvSpPr txBox="1"/>
          <p:nvPr/>
        </p:nvSpPr>
        <p:spPr>
          <a:xfrm>
            <a:off x="4672235" y="5140550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10(5</a:t>
            </a:r>
            <a:r>
              <a:rPr lang="de-DE" altLang="de-DE" sz="1000" dirty="0" smtClean="0"/>
              <a:t>♂; 5♀)</a:t>
            </a:r>
            <a:endParaRPr lang="en-GB" sz="1000" dirty="0" smtClean="0"/>
          </a:p>
        </p:txBody>
      </p:sp>
      <p:sp>
        <p:nvSpPr>
          <p:cNvPr id="842" name="Textfeld 841"/>
          <p:cNvSpPr txBox="1"/>
          <p:nvPr/>
        </p:nvSpPr>
        <p:spPr>
          <a:xfrm>
            <a:off x="5512672" y="514055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9(5</a:t>
            </a:r>
            <a:r>
              <a:rPr lang="de-DE" altLang="de-DE" sz="1000" dirty="0" smtClean="0"/>
              <a:t>♂; </a:t>
            </a:r>
            <a:r>
              <a:rPr lang="de-DE" altLang="de-DE" sz="1000" dirty="0"/>
              <a:t>4</a:t>
            </a:r>
            <a:r>
              <a:rPr lang="de-DE" altLang="de-DE" sz="1000" dirty="0" smtClean="0"/>
              <a:t>♀)</a:t>
            </a:r>
            <a:endParaRPr lang="en-GB" sz="1000" dirty="0" smtClean="0"/>
          </a:p>
        </p:txBody>
      </p:sp>
      <p:sp>
        <p:nvSpPr>
          <p:cNvPr id="854" name="Rechteck 853"/>
          <p:cNvSpPr/>
          <p:nvPr/>
        </p:nvSpPr>
        <p:spPr>
          <a:xfrm rot="5400000">
            <a:off x="5534395" y="5480024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5" name="Rechteck 854"/>
          <p:cNvSpPr/>
          <p:nvPr/>
        </p:nvSpPr>
        <p:spPr>
          <a:xfrm rot="5400000">
            <a:off x="5820758" y="5477654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6" name="Rechteck 855"/>
          <p:cNvSpPr/>
          <p:nvPr/>
        </p:nvSpPr>
        <p:spPr>
          <a:xfrm rot="5400000">
            <a:off x="6083945" y="5480874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3" name="Textfeld 872"/>
          <p:cNvSpPr txBox="1"/>
          <p:nvPr/>
        </p:nvSpPr>
        <p:spPr>
          <a:xfrm>
            <a:off x="3479507" y="6700157"/>
            <a:ext cx="44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F4</a:t>
            </a:r>
          </a:p>
          <a:p>
            <a:pPr algn="ctr"/>
            <a:r>
              <a:rPr lang="de-DE" sz="1000" dirty="0" smtClean="0"/>
              <a:t>n=25</a:t>
            </a:r>
          </a:p>
        </p:txBody>
      </p:sp>
      <p:sp>
        <p:nvSpPr>
          <p:cNvPr id="881" name="Eckige Klammer rechts 880"/>
          <p:cNvSpPr/>
          <p:nvPr/>
        </p:nvSpPr>
        <p:spPr>
          <a:xfrm rot="16200000">
            <a:off x="4284970" y="6290338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2" name="Eckige Klammer rechts 881"/>
          <p:cNvSpPr/>
          <p:nvPr/>
        </p:nvSpPr>
        <p:spPr>
          <a:xfrm rot="16200000">
            <a:off x="5102703" y="6292610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3" name="Eckige Klammer rechts 882"/>
          <p:cNvSpPr/>
          <p:nvPr/>
        </p:nvSpPr>
        <p:spPr>
          <a:xfrm rot="16200000">
            <a:off x="5909539" y="6292616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3" name="Textfeld 912"/>
          <p:cNvSpPr txBox="1"/>
          <p:nvPr/>
        </p:nvSpPr>
        <p:spPr>
          <a:xfrm>
            <a:off x="3869204" y="6385945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11(6</a:t>
            </a:r>
            <a:r>
              <a:rPr lang="de-DE" altLang="de-DE" sz="1000" dirty="0" smtClean="0"/>
              <a:t>♂; 5♀)</a:t>
            </a:r>
            <a:endParaRPr lang="en-GB" sz="1000" dirty="0" smtClean="0"/>
          </a:p>
        </p:txBody>
      </p:sp>
      <p:sp>
        <p:nvSpPr>
          <p:cNvPr id="914" name="Textfeld 913"/>
          <p:cNvSpPr txBox="1"/>
          <p:nvPr/>
        </p:nvSpPr>
        <p:spPr>
          <a:xfrm>
            <a:off x="4705097" y="638594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9(3</a:t>
            </a:r>
            <a:r>
              <a:rPr lang="de-DE" altLang="de-DE" sz="1000" dirty="0" smtClean="0"/>
              <a:t>♂; 6♀)</a:t>
            </a:r>
            <a:endParaRPr lang="en-GB" sz="1000" dirty="0" smtClean="0"/>
          </a:p>
        </p:txBody>
      </p:sp>
      <p:sp>
        <p:nvSpPr>
          <p:cNvPr id="915" name="Textfeld 914"/>
          <p:cNvSpPr txBox="1"/>
          <p:nvPr/>
        </p:nvSpPr>
        <p:spPr>
          <a:xfrm>
            <a:off x="5512673" y="638594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5(2</a:t>
            </a:r>
            <a:r>
              <a:rPr lang="de-DE" altLang="de-DE" sz="1000" dirty="0" smtClean="0"/>
              <a:t>♂; 3♀)</a:t>
            </a:r>
            <a:endParaRPr lang="en-GB" sz="1000" dirty="0" smtClean="0"/>
          </a:p>
        </p:txBody>
      </p:sp>
      <p:sp>
        <p:nvSpPr>
          <p:cNvPr id="937" name="Textfeld 936"/>
          <p:cNvSpPr txBox="1"/>
          <p:nvPr/>
        </p:nvSpPr>
        <p:spPr>
          <a:xfrm>
            <a:off x="3485149" y="7838002"/>
            <a:ext cx="44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F5</a:t>
            </a:r>
          </a:p>
          <a:p>
            <a:pPr algn="ctr"/>
            <a:r>
              <a:rPr lang="de-DE" sz="1000" dirty="0" smtClean="0"/>
              <a:t>n=34</a:t>
            </a:r>
          </a:p>
        </p:txBody>
      </p:sp>
      <p:sp>
        <p:nvSpPr>
          <p:cNvPr id="941" name="Eckige Klammer rechts 940"/>
          <p:cNvSpPr/>
          <p:nvPr/>
        </p:nvSpPr>
        <p:spPr>
          <a:xfrm rot="16200000">
            <a:off x="4290612" y="7428183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2" name="Eckige Klammer rechts 941"/>
          <p:cNvSpPr/>
          <p:nvPr/>
        </p:nvSpPr>
        <p:spPr>
          <a:xfrm rot="16200000">
            <a:off x="5108345" y="7430455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3" name="Eckige Klammer rechts 942"/>
          <p:cNvSpPr/>
          <p:nvPr/>
        </p:nvSpPr>
        <p:spPr>
          <a:xfrm rot="16200000">
            <a:off x="5900433" y="7430461"/>
            <a:ext cx="71960" cy="70431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8" name="Textfeld 957"/>
          <p:cNvSpPr txBox="1"/>
          <p:nvPr/>
        </p:nvSpPr>
        <p:spPr>
          <a:xfrm>
            <a:off x="3907707" y="752379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9(2</a:t>
            </a:r>
            <a:r>
              <a:rPr lang="de-DE" altLang="de-DE" sz="1000" dirty="0" smtClean="0"/>
              <a:t>♂</a:t>
            </a:r>
            <a:r>
              <a:rPr lang="de-DE" altLang="de-DE" sz="1000" dirty="0"/>
              <a:t>; </a:t>
            </a:r>
            <a:r>
              <a:rPr lang="de-DE" altLang="de-DE" sz="1000" dirty="0" smtClean="0"/>
              <a:t>7♀</a:t>
            </a:r>
            <a:r>
              <a:rPr lang="de-DE" altLang="de-DE" sz="1000" dirty="0"/>
              <a:t>)</a:t>
            </a:r>
            <a:endParaRPr lang="en-GB" sz="1000" dirty="0"/>
          </a:p>
          <a:p>
            <a:pPr algn="ctr"/>
            <a:endParaRPr lang="en-GB" sz="1000" dirty="0" smtClean="0"/>
          </a:p>
        </p:txBody>
      </p:sp>
      <p:sp>
        <p:nvSpPr>
          <p:cNvPr id="959" name="Textfeld 958"/>
          <p:cNvSpPr txBox="1"/>
          <p:nvPr/>
        </p:nvSpPr>
        <p:spPr>
          <a:xfrm>
            <a:off x="4677877" y="7523790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11(6</a:t>
            </a:r>
            <a:r>
              <a:rPr lang="de-DE" altLang="de-DE" sz="1000" dirty="0" smtClean="0"/>
              <a:t>♂; 5♀)</a:t>
            </a:r>
            <a:endParaRPr lang="en-GB" sz="1000" dirty="0" smtClean="0"/>
          </a:p>
        </p:txBody>
      </p:sp>
      <p:sp>
        <p:nvSpPr>
          <p:cNvPr id="960" name="Textfeld 959"/>
          <p:cNvSpPr txBox="1"/>
          <p:nvPr/>
        </p:nvSpPr>
        <p:spPr>
          <a:xfrm>
            <a:off x="5485453" y="7523790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14(6</a:t>
            </a:r>
            <a:r>
              <a:rPr lang="de-DE" altLang="de-DE" sz="1000" dirty="0" smtClean="0"/>
              <a:t>♂; 8♀)</a:t>
            </a:r>
            <a:endParaRPr lang="en-GB" sz="1000" dirty="0" smtClean="0"/>
          </a:p>
        </p:txBody>
      </p:sp>
      <p:cxnSp>
        <p:nvCxnSpPr>
          <p:cNvPr id="1040" name="Gerade Verbindung 8"/>
          <p:cNvCxnSpPr/>
          <p:nvPr/>
        </p:nvCxnSpPr>
        <p:spPr>
          <a:xfrm>
            <a:off x="4871613" y="2699792"/>
            <a:ext cx="357587" cy="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5281744" y="2676500"/>
            <a:ext cx="194920" cy="61392"/>
            <a:chOff x="5281744" y="3180556"/>
            <a:chExt cx="194920" cy="61392"/>
          </a:xfrm>
        </p:grpSpPr>
        <p:sp>
          <p:nvSpPr>
            <p:cNvPr id="135" name="Gleichschenkliges Dreieck 134"/>
            <p:cNvSpPr/>
            <p:nvPr/>
          </p:nvSpPr>
          <p:spPr>
            <a:xfrm>
              <a:off x="5281744" y="3180556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Gleichschenkliges Dreieck 1040"/>
            <p:cNvSpPr/>
            <p:nvPr/>
          </p:nvSpPr>
          <p:spPr>
            <a:xfrm>
              <a:off x="5402394" y="3182352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42" name="Textfeld 1041"/>
          <p:cNvSpPr txBox="1"/>
          <p:nvPr/>
        </p:nvSpPr>
        <p:spPr>
          <a:xfrm>
            <a:off x="3499309" y="2487960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P</a:t>
            </a:r>
          </a:p>
          <a:p>
            <a:pPr algn="ctr"/>
            <a:r>
              <a:rPr lang="de-DE" sz="1000" dirty="0" smtClean="0"/>
              <a:t>n=5</a:t>
            </a:r>
            <a:endParaRPr lang="de-DE" sz="1000" dirty="0"/>
          </a:p>
        </p:txBody>
      </p:sp>
      <p:grpSp>
        <p:nvGrpSpPr>
          <p:cNvPr id="1043" name="Gruppieren 1042"/>
          <p:cNvGrpSpPr/>
          <p:nvPr/>
        </p:nvGrpSpPr>
        <p:grpSpPr>
          <a:xfrm>
            <a:off x="4803806" y="3775022"/>
            <a:ext cx="194920" cy="61392"/>
            <a:chOff x="5281744" y="3180556"/>
            <a:chExt cx="194920" cy="61392"/>
          </a:xfrm>
        </p:grpSpPr>
        <p:sp>
          <p:nvSpPr>
            <p:cNvPr id="1044" name="Gleichschenkliges Dreieck 1043"/>
            <p:cNvSpPr/>
            <p:nvPr/>
          </p:nvSpPr>
          <p:spPr>
            <a:xfrm>
              <a:off x="5281744" y="3180556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Gleichschenkliges Dreieck 1044"/>
            <p:cNvSpPr/>
            <p:nvPr/>
          </p:nvSpPr>
          <p:spPr>
            <a:xfrm>
              <a:off x="5402394" y="3182352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47" name="Gleichschenkliges Dreieck 1046"/>
          <p:cNvSpPr/>
          <p:nvPr/>
        </p:nvSpPr>
        <p:spPr>
          <a:xfrm>
            <a:off x="4034552" y="3775288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9" name="Rechteck 1048"/>
          <p:cNvSpPr/>
          <p:nvPr/>
        </p:nvSpPr>
        <p:spPr>
          <a:xfrm>
            <a:off x="4514491" y="3568714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0" name="Rechteck 1049"/>
          <p:cNvSpPr/>
          <p:nvPr/>
        </p:nvSpPr>
        <p:spPr>
          <a:xfrm>
            <a:off x="4413020" y="3485412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1" name="Rechteck 1050"/>
          <p:cNvSpPr/>
          <p:nvPr/>
        </p:nvSpPr>
        <p:spPr>
          <a:xfrm>
            <a:off x="3939406" y="3479180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3" name="Gleichschenkliges Dreieck 1052"/>
          <p:cNvSpPr/>
          <p:nvPr/>
        </p:nvSpPr>
        <p:spPr>
          <a:xfrm>
            <a:off x="4028202" y="3563546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5" name="Rechteck 1054"/>
          <p:cNvSpPr/>
          <p:nvPr/>
        </p:nvSpPr>
        <p:spPr>
          <a:xfrm>
            <a:off x="4182988" y="3294906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7" name="Rechteck 1056"/>
          <p:cNvSpPr/>
          <p:nvPr/>
        </p:nvSpPr>
        <p:spPr>
          <a:xfrm>
            <a:off x="4293096" y="3374153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8" name="Rechteck 1057"/>
          <p:cNvSpPr/>
          <p:nvPr/>
        </p:nvSpPr>
        <p:spPr>
          <a:xfrm>
            <a:off x="4939168" y="3551188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9" name="Rechteck 1058"/>
          <p:cNvSpPr/>
          <p:nvPr/>
        </p:nvSpPr>
        <p:spPr>
          <a:xfrm>
            <a:off x="5229200" y="3491880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0" name="Rechteck 1059"/>
          <p:cNvSpPr/>
          <p:nvPr/>
        </p:nvSpPr>
        <p:spPr>
          <a:xfrm>
            <a:off x="4941168" y="3419872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1" name="Rechteck 1060"/>
          <p:cNvSpPr/>
          <p:nvPr/>
        </p:nvSpPr>
        <p:spPr>
          <a:xfrm>
            <a:off x="4519761" y="4842735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2" name="Rechteck 1061"/>
          <p:cNvSpPr/>
          <p:nvPr/>
        </p:nvSpPr>
        <p:spPr>
          <a:xfrm>
            <a:off x="5345366" y="4854813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3" name="Rechteck 1062"/>
          <p:cNvSpPr/>
          <p:nvPr/>
        </p:nvSpPr>
        <p:spPr>
          <a:xfrm rot="5400000">
            <a:off x="4329100" y="4469608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4" name="Rechteck 1063"/>
          <p:cNvSpPr/>
          <p:nvPr/>
        </p:nvSpPr>
        <p:spPr>
          <a:xfrm rot="5400000">
            <a:off x="5358306" y="4463988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7" name="Rechteck 1066"/>
          <p:cNvSpPr/>
          <p:nvPr/>
        </p:nvSpPr>
        <p:spPr>
          <a:xfrm>
            <a:off x="4418290" y="4759433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8" name="Rechteck 1067"/>
          <p:cNvSpPr/>
          <p:nvPr/>
        </p:nvSpPr>
        <p:spPr>
          <a:xfrm>
            <a:off x="3944676" y="4753201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69" name="Gruppieren 1068"/>
          <p:cNvGrpSpPr/>
          <p:nvPr/>
        </p:nvGrpSpPr>
        <p:grpSpPr>
          <a:xfrm>
            <a:off x="4226770" y="4867086"/>
            <a:ext cx="185582" cy="280978"/>
            <a:chOff x="795146" y="3831916"/>
            <a:chExt cx="185582" cy="262631"/>
          </a:xfrm>
        </p:grpSpPr>
        <p:cxnSp>
          <p:nvCxnSpPr>
            <p:cNvPr id="1070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2" name="Rechteck 1071"/>
          <p:cNvSpPr/>
          <p:nvPr/>
        </p:nvSpPr>
        <p:spPr>
          <a:xfrm>
            <a:off x="5250294" y="4768529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3" name="Rechteck 1072"/>
          <p:cNvSpPr/>
          <p:nvPr/>
        </p:nvSpPr>
        <p:spPr>
          <a:xfrm>
            <a:off x="4776680" y="4762297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74" name="Gruppieren 1073"/>
          <p:cNvGrpSpPr/>
          <p:nvPr/>
        </p:nvGrpSpPr>
        <p:grpSpPr>
          <a:xfrm>
            <a:off x="5061656" y="4866519"/>
            <a:ext cx="185582" cy="272960"/>
            <a:chOff x="795146" y="3831916"/>
            <a:chExt cx="185582" cy="262631"/>
          </a:xfrm>
        </p:grpSpPr>
        <p:cxnSp>
          <p:nvCxnSpPr>
            <p:cNvPr id="1075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7" name="Gruppieren 1076"/>
          <p:cNvGrpSpPr/>
          <p:nvPr/>
        </p:nvGrpSpPr>
        <p:grpSpPr>
          <a:xfrm>
            <a:off x="4825857" y="4837301"/>
            <a:ext cx="194920" cy="61392"/>
            <a:chOff x="5281744" y="3180556"/>
            <a:chExt cx="194920" cy="61392"/>
          </a:xfrm>
        </p:grpSpPr>
        <p:sp>
          <p:nvSpPr>
            <p:cNvPr id="1078" name="Gleichschenkliges Dreieck 1077"/>
            <p:cNvSpPr/>
            <p:nvPr/>
          </p:nvSpPr>
          <p:spPr>
            <a:xfrm>
              <a:off x="5281744" y="3180556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9" name="Gleichschenkliges Dreieck 1078"/>
            <p:cNvSpPr/>
            <p:nvPr/>
          </p:nvSpPr>
          <p:spPr>
            <a:xfrm>
              <a:off x="5402394" y="3182352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80" name="Gleichschenkliges Dreieck 1079"/>
          <p:cNvSpPr/>
          <p:nvPr/>
        </p:nvSpPr>
        <p:spPr>
          <a:xfrm>
            <a:off x="4005064" y="4837567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4" name="Gleichschenkliges Dreieck 1083"/>
          <p:cNvSpPr/>
          <p:nvPr/>
        </p:nvSpPr>
        <p:spPr>
          <a:xfrm>
            <a:off x="4146818" y="4531454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7" name="Rechteck 1086"/>
          <p:cNvSpPr/>
          <p:nvPr/>
        </p:nvSpPr>
        <p:spPr>
          <a:xfrm>
            <a:off x="4435112" y="4613467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9" name="Rechteck 1088"/>
          <p:cNvSpPr/>
          <p:nvPr/>
        </p:nvSpPr>
        <p:spPr>
          <a:xfrm>
            <a:off x="4437112" y="4482151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0" name="Rechteck 1089"/>
          <p:cNvSpPr/>
          <p:nvPr/>
        </p:nvSpPr>
        <p:spPr>
          <a:xfrm>
            <a:off x="6137454" y="4861490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1" name="Rechteck 1090"/>
          <p:cNvSpPr/>
          <p:nvPr/>
        </p:nvSpPr>
        <p:spPr>
          <a:xfrm>
            <a:off x="6042382" y="4775206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2" name="Rechteck 1091"/>
          <p:cNvSpPr/>
          <p:nvPr/>
        </p:nvSpPr>
        <p:spPr>
          <a:xfrm>
            <a:off x="5568768" y="4768974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93" name="Gruppieren 1092"/>
          <p:cNvGrpSpPr/>
          <p:nvPr/>
        </p:nvGrpSpPr>
        <p:grpSpPr>
          <a:xfrm>
            <a:off x="5853744" y="4873196"/>
            <a:ext cx="185582" cy="272960"/>
            <a:chOff x="795146" y="3831916"/>
            <a:chExt cx="185582" cy="262631"/>
          </a:xfrm>
        </p:grpSpPr>
        <p:cxnSp>
          <p:nvCxnSpPr>
            <p:cNvPr id="1094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6" name="Gruppieren 1095"/>
          <p:cNvGrpSpPr/>
          <p:nvPr/>
        </p:nvGrpSpPr>
        <p:grpSpPr>
          <a:xfrm>
            <a:off x="5617945" y="4843978"/>
            <a:ext cx="194920" cy="61392"/>
            <a:chOff x="5281744" y="3180556"/>
            <a:chExt cx="194920" cy="61392"/>
          </a:xfrm>
        </p:grpSpPr>
        <p:sp>
          <p:nvSpPr>
            <p:cNvPr id="1097" name="Gleichschenkliges Dreieck 1096"/>
            <p:cNvSpPr/>
            <p:nvPr/>
          </p:nvSpPr>
          <p:spPr>
            <a:xfrm>
              <a:off x="5281744" y="3180556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8" name="Gleichschenkliges Dreieck 1097"/>
            <p:cNvSpPr/>
            <p:nvPr/>
          </p:nvSpPr>
          <p:spPr>
            <a:xfrm>
              <a:off x="5402394" y="3182352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99" name="Gleichschenkliges Dreieck 1098"/>
          <p:cNvSpPr/>
          <p:nvPr/>
        </p:nvSpPr>
        <p:spPr>
          <a:xfrm>
            <a:off x="4115068" y="4834632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0" name="Rechteck 1099"/>
          <p:cNvSpPr/>
          <p:nvPr/>
        </p:nvSpPr>
        <p:spPr>
          <a:xfrm rot="5400000">
            <a:off x="4041068" y="4463988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2" name="Gleichschenkliges Dreieck 1101"/>
          <p:cNvSpPr/>
          <p:nvPr/>
        </p:nvSpPr>
        <p:spPr>
          <a:xfrm>
            <a:off x="5413360" y="4459734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4" name="Gleichschenkliges Dreieck 1103"/>
          <p:cNvSpPr/>
          <p:nvPr/>
        </p:nvSpPr>
        <p:spPr>
          <a:xfrm>
            <a:off x="5425989" y="4618452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5" name="Gleichschenkliges Dreieck 1104"/>
          <p:cNvSpPr/>
          <p:nvPr/>
        </p:nvSpPr>
        <p:spPr>
          <a:xfrm>
            <a:off x="5512926" y="4622512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6" name="Gleichschenkliges Dreieck 1105"/>
          <p:cNvSpPr/>
          <p:nvPr/>
        </p:nvSpPr>
        <p:spPr>
          <a:xfrm>
            <a:off x="5469412" y="4536655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7" name="Gleichschenkliges Dreieck 1106"/>
          <p:cNvSpPr/>
          <p:nvPr/>
        </p:nvSpPr>
        <p:spPr>
          <a:xfrm>
            <a:off x="5510768" y="4466084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2" name="Rechteck 711"/>
          <p:cNvSpPr/>
          <p:nvPr/>
        </p:nvSpPr>
        <p:spPr>
          <a:xfrm>
            <a:off x="4514965" y="5836369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3" name="Rechteck 712"/>
          <p:cNvSpPr/>
          <p:nvPr/>
        </p:nvSpPr>
        <p:spPr>
          <a:xfrm>
            <a:off x="5340570" y="5848447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5" name="Rechteck 714"/>
          <p:cNvSpPr/>
          <p:nvPr/>
        </p:nvSpPr>
        <p:spPr>
          <a:xfrm>
            <a:off x="4413494" y="5753067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6" name="Rechteck 715"/>
          <p:cNvSpPr/>
          <p:nvPr/>
        </p:nvSpPr>
        <p:spPr>
          <a:xfrm>
            <a:off x="3939880" y="5746835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7" name="Rechteck 716"/>
          <p:cNvSpPr/>
          <p:nvPr/>
        </p:nvSpPr>
        <p:spPr>
          <a:xfrm>
            <a:off x="5245498" y="5762163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8" name="Rechteck 717"/>
          <p:cNvSpPr/>
          <p:nvPr/>
        </p:nvSpPr>
        <p:spPr>
          <a:xfrm>
            <a:off x="4771884" y="5755931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19" name="Gruppieren 718"/>
          <p:cNvGrpSpPr/>
          <p:nvPr/>
        </p:nvGrpSpPr>
        <p:grpSpPr>
          <a:xfrm>
            <a:off x="4821061" y="5830935"/>
            <a:ext cx="194920" cy="61392"/>
            <a:chOff x="5281744" y="3180556"/>
            <a:chExt cx="194920" cy="61392"/>
          </a:xfrm>
        </p:grpSpPr>
        <p:sp>
          <p:nvSpPr>
            <p:cNvPr id="720" name="Gleichschenkliges Dreieck 719"/>
            <p:cNvSpPr/>
            <p:nvPr/>
          </p:nvSpPr>
          <p:spPr>
            <a:xfrm>
              <a:off x="5281744" y="3180556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1" name="Gleichschenkliges Dreieck 720"/>
            <p:cNvSpPr/>
            <p:nvPr/>
          </p:nvSpPr>
          <p:spPr>
            <a:xfrm>
              <a:off x="5402394" y="3182352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22" name="Gleichschenkliges Dreieck 721"/>
          <p:cNvSpPr/>
          <p:nvPr/>
        </p:nvSpPr>
        <p:spPr>
          <a:xfrm>
            <a:off x="4000268" y="5831201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3" name="Rechteck 722"/>
          <p:cNvSpPr/>
          <p:nvPr/>
        </p:nvSpPr>
        <p:spPr>
          <a:xfrm>
            <a:off x="6132658" y="5855124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4" name="Rechteck 723"/>
          <p:cNvSpPr/>
          <p:nvPr/>
        </p:nvSpPr>
        <p:spPr>
          <a:xfrm>
            <a:off x="6037586" y="5768840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5" name="Rechteck 724"/>
          <p:cNvSpPr/>
          <p:nvPr/>
        </p:nvSpPr>
        <p:spPr>
          <a:xfrm>
            <a:off x="5563972" y="5762608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6" name="Gruppieren 725"/>
          <p:cNvGrpSpPr/>
          <p:nvPr/>
        </p:nvGrpSpPr>
        <p:grpSpPr>
          <a:xfrm>
            <a:off x="5613149" y="5837612"/>
            <a:ext cx="194920" cy="61392"/>
            <a:chOff x="5281744" y="3180556"/>
            <a:chExt cx="194920" cy="61392"/>
          </a:xfrm>
        </p:grpSpPr>
        <p:sp>
          <p:nvSpPr>
            <p:cNvPr id="727" name="Gleichschenkliges Dreieck 726"/>
            <p:cNvSpPr/>
            <p:nvPr/>
          </p:nvSpPr>
          <p:spPr>
            <a:xfrm>
              <a:off x="5281744" y="3180556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8" name="Gleichschenkliges Dreieck 727"/>
            <p:cNvSpPr/>
            <p:nvPr/>
          </p:nvSpPr>
          <p:spPr>
            <a:xfrm>
              <a:off x="5402394" y="3182352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29" name="Gleichschenkliges Dreieck 728"/>
          <p:cNvSpPr/>
          <p:nvPr/>
        </p:nvSpPr>
        <p:spPr>
          <a:xfrm>
            <a:off x="4110272" y="5828266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0" name="Gleichschenkliges Dreieck 729"/>
          <p:cNvSpPr/>
          <p:nvPr/>
        </p:nvSpPr>
        <p:spPr>
          <a:xfrm>
            <a:off x="4829010" y="5580112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1" name="Gleichschenkliges Dreieck 730"/>
          <p:cNvSpPr/>
          <p:nvPr/>
        </p:nvSpPr>
        <p:spPr>
          <a:xfrm>
            <a:off x="5106027" y="5498388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2" name="Gleichschenkliges Dreieck 731"/>
          <p:cNvSpPr/>
          <p:nvPr/>
        </p:nvSpPr>
        <p:spPr>
          <a:xfrm>
            <a:off x="5098832" y="5618000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3" name="Rechteck 732"/>
          <p:cNvSpPr/>
          <p:nvPr/>
        </p:nvSpPr>
        <p:spPr>
          <a:xfrm>
            <a:off x="5409449" y="5657937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4" name="Rechteck 733"/>
          <p:cNvSpPr/>
          <p:nvPr/>
        </p:nvSpPr>
        <p:spPr>
          <a:xfrm>
            <a:off x="5323291" y="5609281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5" name="Rechteck 734"/>
          <p:cNvSpPr/>
          <p:nvPr/>
        </p:nvSpPr>
        <p:spPr>
          <a:xfrm>
            <a:off x="5400901" y="5557462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6" name="Rechteck 735"/>
          <p:cNvSpPr/>
          <p:nvPr/>
        </p:nvSpPr>
        <p:spPr>
          <a:xfrm>
            <a:off x="5330272" y="5484738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7" name="Rechteck 736"/>
          <p:cNvSpPr/>
          <p:nvPr/>
        </p:nvSpPr>
        <p:spPr>
          <a:xfrm>
            <a:off x="5888149" y="5640786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8" name="Rechteck 737"/>
          <p:cNvSpPr/>
          <p:nvPr/>
        </p:nvSpPr>
        <p:spPr>
          <a:xfrm>
            <a:off x="5958266" y="5576056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1" name="Rechteck 740"/>
          <p:cNvSpPr/>
          <p:nvPr/>
        </p:nvSpPr>
        <p:spPr>
          <a:xfrm>
            <a:off x="5905863" y="5489206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3" name="Rechteck 742"/>
          <p:cNvSpPr/>
          <p:nvPr/>
        </p:nvSpPr>
        <p:spPr>
          <a:xfrm>
            <a:off x="6181602" y="5594138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4" name="Gleichschenkliges Dreieck 743"/>
          <p:cNvSpPr/>
          <p:nvPr/>
        </p:nvSpPr>
        <p:spPr>
          <a:xfrm>
            <a:off x="5656048" y="5517974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5" name="Gleichschenkliges Dreieck 744"/>
          <p:cNvSpPr/>
          <p:nvPr/>
        </p:nvSpPr>
        <p:spPr>
          <a:xfrm>
            <a:off x="5645990" y="5607623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6" name="Rechteck 745"/>
          <p:cNvSpPr/>
          <p:nvPr/>
        </p:nvSpPr>
        <p:spPr>
          <a:xfrm rot="5400000">
            <a:off x="4731094" y="6711796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7" name="Rechteck 746"/>
          <p:cNvSpPr/>
          <p:nvPr/>
        </p:nvSpPr>
        <p:spPr>
          <a:xfrm rot="5400000">
            <a:off x="5260172" y="6712646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8" name="Rechteck 747"/>
          <p:cNvSpPr/>
          <p:nvPr/>
        </p:nvSpPr>
        <p:spPr>
          <a:xfrm rot="5400000">
            <a:off x="3924348" y="6709172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9" name="Rechteck 748"/>
          <p:cNvSpPr/>
          <p:nvPr/>
        </p:nvSpPr>
        <p:spPr>
          <a:xfrm rot="5400000">
            <a:off x="5538806" y="6717096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0" name="Rechteck 749"/>
          <p:cNvSpPr/>
          <p:nvPr/>
        </p:nvSpPr>
        <p:spPr>
          <a:xfrm rot="5400000">
            <a:off x="4178260" y="6714726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1" name="Rechteck 750"/>
          <p:cNvSpPr/>
          <p:nvPr/>
        </p:nvSpPr>
        <p:spPr>
          <a:xfrm rot="5400000">
            <a:off x="6088356" y="6717946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4" name="Rechteck 753"/>
          <p:cNvSpPr/>
          <p:nvPr/>
        </p:nvSpPr>
        <p:spPr>
          <a:xfrm>
            <a:off x="4519376" y="7073441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5" name="Rechteck 754"/>
          <p:cNvSpPr/>
          <p:nvPr/>
        </p:nvSpPr>
        <p:spPr>
          <a:xfrm>
            <a:off x="5344981" y="7085519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6" name="Rechteck 755"/>
          <p:cNvSpPr/>
          <p:nvPr/>
        </p:nvSpPr>
        <p:spPr>
          <a:xfrm>
            <a:off x="4417905" y="6990139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7" name="Rechteck 756"/>
          <p:cNvSpPr/>
          <p:nvPr/>
        </p:nvSpPr>
        <p:spPr>
          <a:xfrm>
            <a:off x="3944291" y="6983907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8" name="Rechteck 757"/>
          <p:cNvSpPr/>
          <p:nvPr/>
        </p:nvSpPr>
        <p:spPr>
          <a:xfrm>
            <a:off x="5249909" y="6999235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9" name="Rechteck 758"/>
          <p:cNvSpPr/>
          <p:nvPr/>
        </p:nvSpPr>
        <p:spPr>
          <a:xfrm>
            <a:off x="4776295" y="6993003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60" name="Gruppieren 759"/>
          <p:cNvGrpSpPr/>
          <p:nvPr/>
        </p:nvGrpSpPr>
        <p:grpSpPr>
          <a:xfrm>
            <a:off x="4825472" y="7068007"/>
            <a:ext cx="194920" cy="61392"/>
            <a:chOff x="5281744" y="3180556"/>
            <a:chExt cx="194920" cy="61392"/>
          </a:xfrm>
        </p:grpSpPr>
        <p:sp>
          <p:nvSpPr>
            <p:cNvPr id="761" name="Gleichschenkliges Dreieck 760"/>
            <p:cNvSpPr/>
            <p:nvPr/>
          </p:nvSpPr>
          <p:spPr>
            <a:xfrm>
              <a:off x="5281744" y="3180556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2" name="Gleichschenkliges Dreieck 761"/>
            <p:cNvSpPr/>
            <p:nvPr/>
          </p:nvSpPr>
          <p:spPr>
            <a:xfrm>
              <a:off x="5402394" y="3182352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63" name="Gleichschenkliges Dreieck 762"/>
          <p:cNvSpPr/>
          <p:nvPr/>
        </p:nvSpPr>
        <p:spPr>
          <a:xfrm>
            <a:off x="4004679" y="7068273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4" name="Rechteck 763"/>
          <p:cNvSpPr/>
          <p:nvPr/>
        </p:nvSpPr>
        <p:spPr>
          <a:xfrm>
            <a:off x="6137069" y="7092196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5" name="Rechteck 764"/>
          <p:cNvSpPr/>
          <p:nvPr/>
        </p:nvSpPr>
        <p:spPr>
          <a:xfrm>
            <a:off x="6041997" y="7005912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6" name="Rechteck 765"/>
          <p:cNvSpPr/>
          <p:nvPr/>
        </p:nvSpPr>
        <p:spPr>
          <a:xfrm>
            <a:off x="5568383" y="6999680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67" name="Gruppieren 766"/>
          <p:cNvGrpSpPr/>
          <p:nvPr/>
        </p:nvGrpSpPr>
        <p:grpSpPr>
          <a:xfrm>
            <a:off x="5617560" y="7074684"/>
            <a:ext cx="194920" cy="61392"/>
            <a:chOff x="5281744" y="3180556"/>
            <a:chExt cx="194920" cy="61392"/>
          </a:xfrm>
        </p:grpSpPr>
        <p:sp>
          <p:nvSpPr>
            <p:cNvPr id="768" name="Gleichschenkliges Dreieck 767"/>
            <p:cNvSpPr/>
            <p:nvPr/>
          </p:nvSpPr>
          <p:spPr>
            <a:xfrm>
              <a:off x="5281744" y="3180556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9" name="Gleichschenkliges Dreieck 768"/>
            <p:cNvSpPr/>
            <p:nvPr/>
          </p:nvSpPr>
          <p:spPr>
            <a:xfrm>
              <a:off x="5402394" y="3182352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70" name="Gleichschenkliges Dreieck 769"/>
          <p:cNvSpPr/>
          <p:nvPr/>
        </p:nvSpPr>
        <p:spPr>
          <a:xfrm>
            <a:off x="4114683" y="7065338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1" name="Gleichschenkliges Dreieck 770"/>
          <p:cNvSpPr/>
          <p:nvPr/>
        </p:nvSpPr>
        <p:spPr>
          <a:xfrm>
            <a:off x="4879744" y="6762325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2" name="Gleichschenkliges Dreieck 771"/>
          <p:cNvSpPr/>
          <p:nvPr/>
        </p:nvSpPr>
        <p:spPr>
          <a:xfrm>
            <a:off x="3991541" y="6701182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3" name="Gleichschenkliges Dreieck 772"/>
          <p:cNvSpPr/>
          <p:nvPr/>
        </p:nvSpPr>
        <p:spPr>
          <a:xfrm>
            <a:off x="4067434" y="6786757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5" name="Rechteck 774"/>
          <p:cNvSpPr/>
          <p:nvPr/>
        </p:nvSpPr>
        <p:spPr>
          <a:xfrm>
            <a:off x="5376356" y="6866937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6" name="Rechteck 775"/>
          <p:cNvSpPr/>
          <p:nvPr/>
        </p:nvSpPr>
        <p:spPr>
          <a:xfrm>
            <a:off x="5351253" y="6746578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8" name="Rechteck 777"/>
          <p:cNvSpPr/>
          <p:nvPr/>
        </p:nvSpPr>
        <p:spPr>
          <a:xfrm>
            <a:off x="4316150" y="6885409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9" name="Rechteck 778"/>
          <p:cNvSpPr/>
          <p:nvPr/>
        </p:nvSpPr>
        <p:spPr>
          <a:xfrm>
            <a:off x="4248998" y="6813656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0" name="Rechteck 779"/>
          <p:cNvSpPr/>
          <p:nvPr/>
        </p:nvSpPr>
        <p:spPr>
          <a:xfrm>
            <a:off x="4326707" y="6733054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1" name="Rechteck 780"/>
          <p:cNvSpPr/>
          <p:nvPr/>
        </p:nvSpPr>
        <p:spPr>
          <a:xfrm>
            <a:off x="6186013" y="6831210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2" name="Gleichschenkliges Dreieck 781"/>
          <p:cNvSpPr/>
          <p:nvPr/>
        </p:nvSpPr>
        <p:spPr>
          <a:xfrm>
            <a:off x="5660459" y="6755046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3" name="Gleichschenkliges Dreieck 782"/>
          <p:cNvSpPr/>
          <p:nvPr/>
        </p:nvSpPr>
        <p:spPr>
          <a:xfrm>
            <a:off x="4789279" y="6693890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84" name="Gruppieren 783"/>
          <p:cNvGrpSpPr/>
          <p:nvPr/>
        </p:nvGrpSpPr>
        <p:grpSpPr>
          <a:xfrm>
            <a:off x="4221088" y="7087704"/>
            <a:ext cx="185582" cy="494984"/>
            <a:chOff x="795146" y="3831916"/>
            <a:chExt cx="185582" cy="262631"/>
          </a:xfrm>
        </p:grpSpPr>
        <p:cxnSp>
          <p:nvCxnSpPr>
            <p:cNvPr id="785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7" name="Gruppieren 786"/>
          <p:cNvGrpSpPr/>
          <p:nvPr/>
        </p:nvGrpSpPr>
        <p:grpSpPr>
          <a:xfrm>
            <a:off x="5057266" y="7100785"/>
            <a:ext cx="185582" cy="495551"/>
            <a:chOff x="795146" y="3831916"/>
            <a:chExt cx="185582" cy="262631"/>
          </a:xfrm>
        </p:grpSpPr>
        <p:cxnSp>
          <p:nvCxnSpPr>
            <p:cNvPr id="788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0" name="Gruppieren 789"/>
          <p:cNvGrpSpPr/>
          <p:nvPr/>
        </p:nvGrpSpPr>
        <p:grpSpPr>
          <a:xfrm>
            <a:off x="5843152" y="7105647"/>
            <a:ext cx="185582" cy="477041"/>
            <a:chOff x="795146" y="3831916"/>
            <a:chExt cx="185582" cy="262631"/>
          </a:xfrm>
        </p:grpSpPr>
        <p:cxnSp>
          <p:nvCxnSpPr>
            <p:cNvPr id="793" name="Gerade Verbindung 8"/>
            <p:cNvCxnSpPr/>
            <p:nvPr/>
          </p:nvCxnSpPr>
          <p:spPr>
            <a:xfrm>
              <a:off x="795146" y="3831916"/>
              <a:ext cx="1855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Gerade Verbindung 143"/>
            <p:cNvCxnSpPr/>
            <p:nvPr/>
          </p:nvCxnSpPr>
          <p:spPr>
            <a:xfrm flipV="1">
              <a:off x="894104" y="3834620"/>
              <a:ext cx="0" cy="259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5" name="Rechteck 794"/>
          <p:cNvSpPr/>
          <p:nvPr/>
        </p:nvSpPr>
        <p:spPr>
          <a:xfrm rot="5400000">
            <a:off x="4433020" y="6709884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6" name="Gleichschenkliges Dreieck 795"/>
          <p:cNvSpPr/>
          <p:nvPr/>
        </p:nvSpPr>
        <p:spPr>
          <a:xfrm>
            <a:off x="4002802" y="6862608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7" name="Rechteck 796"/>
          <p:cNvSpPr/>
          <p:nvPr/>
        </p:nvSpPr>
        <p:spPr>
          <a:xfrm>
            <a:off x="4535312" y="6747856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8" name="Rechteck 797"/>
          <p:cNvSpPr/>
          <p:nvPr/>
        </p:nvSpPr>
        <p:spPr>
          <a:xfrm>
            <a:off x="4528732" y="6859375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9" name="Gleichschenkliges Dreieck 798"/>
          <p:cNvSpPr/>
          <p:nvPr/>
        </p:nvSpPr>
        <p:spPr>
          <a:xfrm>
            <a:off x="4798582" y="6805824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0" name="Gleichschenkliges Dreieck 799"/>
          <p:cNvSpPr/>
          <p:nvPr/>
        </p:nvSpPr>
        <p:spPr>
          <a:xfrm>
            <a:off x="4876502" y="6875684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8" name="Rechteck 647"/>
          <p:cNvSpPr/>
          <p:nvPr/>
        </p:nvSpPr>
        <p:spPr>
          <a:xfrm rot="5400000">
            <a:off x="4727233" y="7857894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2" name="Rechteck 651"/>
          <p:cNvSpPr/>
          <p:nvPr/>
        </p:nvSpPr>
        <p:spPr>
          <a:xfrm rot="5400000">
            <a:off x="5256311" y="7858744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4" name="Rechteck 653"/>
          <p:cNvSpPr/>
          <p:nvPr/>
        </p:nvSpPr>
        <p:spPr>
          <a:xfrm rot="5400000">
            <a:off x="5534945" y="7863194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5" name="Rechteck 654"/>
          <p:cNvSpPr/>
          <p:nvPr/>
        </p:nvSpPr>
        <p:spPr>
          <a:xfrm rot="5400000">
            <a:off x="4174399" y="7860824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6" name="Rechteck 655"/>
          <p:cNvSpPr/>
          <p:nvPr/>
        </p:nvSpPr>
        <p:spPr>
          <a:xfrm rot="5400000">
            <a:off x="6084495" y="7864044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4" name="Rechteck 663"/>
          <p:cNvSpPr/>
          <p:nvPr/>
        </p:nvSpPr>
        <p:spPr>
          <a:xfrm>
            <a:off x="4451860" y="8219539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6" name="Rechteck 665"/>
          <p:cNvSpPr/>
          <p:nvPr/>
        </p:nvSpPr>
        <p:spPr>
          <a:xfrm>
            <a:off x="5435850" y="8231617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7" name="Rechteck 666"/>
          <p:cNvSpPr/>
          <p:nvPr/>
        </p:nvSpPr>
        <p:spPr>
          <a:xfrm>
            <a:off x="4414044" y="8136237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8" name="Rechteck 667"/>
          <p:cNvSpPr/>
          <p:nvPr/>
        </p:nvSpPr>
        <p:spPr>
          <a:xfrm>
            <a:off x="3940430" y="8130005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9" name="Rechteck 668"/>
          <p:cNvSpPr/>
          <p:nvPr/>
        </p:nvSpPr>
        <p:spPr>
          <a:xfrm>
            <a:off x="5246048" y="8145333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0" name="Rechteck 669"/>
          <p:cNvSpPr/>
          <p:nvPr/>
        </p:nvSpPr>
        <p:spPr>
          <a:xfrm>
            <a:off x="4772434" y="8139101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73" name="Gruppieren 672"/>
          <p:cNvGrpSpPr/>
          <p:nvPr/>
        </p:nvGrpSpPr>
        <p:grpSpPr>
          <a:xfrm>
            <a:off x="4821611" y="8214105"/>
            <a:ext cx="194920" cy="61392"/>
            <a:chOff x="5281744" y="3180556"/>
            <a:chExt cx="194920" cy="61392"/>
          </a:xfrm>
        </p:grpSpPr>
        <p:sp>
          <p:nvSpPr>
            <p:cNvPr id="674" name="Gleichschenkliges Dreieck 673"/>
            <p:cNvSpPr/>
            <p:nvPr/>
          </p:nvSpPr>
          <p:spPr>
            <a:xfrm>
              <a:off x="5281744" y="3180556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5" name="Gleichschenkliges Dreieck 674"/>
            <p:cNvSpPr/>
            <p:nvPr/>
          </p:nvSpPr>
          <p:spPr>
            <a:xfrm>
              <a:off x="5402394" y="3182352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76" name="Gleichschenkliges Dreieck 675"/>
          <p:cNvSpPr/>
          <p:nvPr/>
        </p:nvSpPr>
        <p:spPr>
          <a:xfrm>
            <a:off x="3986070" y="8184875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7" name="Rechteck 676"/>
          <p:cNvSpPr/>
          <p:nvPr/>
        </p:nvSpPr>
        <p:spPr>
          <a:xfrm>
            <a:off x="6073202" y="8180734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8" name="Rechteck 677"/>
          <p:cNvSpPr/>
          <p:nvPr/>
        </p:nvSpPr>
        <p:spPr>
          <a:xfrm>
            <a:off x="6038136" y="8152010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9" name="Rechteck 678"/>
          <p:cNvSpPr/>
          <p:nvPr/>
        </p:nvSpPr>
        <p:spPr>
          <a:xfrm>
            <a:off x="5564522" y="8145778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0" name="Gruppieren 679"/>
          <p:cNvGrpSpPr/>
          <p:nvPr/>
        </p:nvGrpSpPr>
        <p:grpSpPr>
          <a:xfrm>
            <a:off x="5613699" y="8220782"/>
            <a:ext cx="194920" cy="61392"/>
            <a:chOff x="5281744" y="3180556"/>
            <a:chExt cx="194920" cy="61392"/>
          </a:xfrm>
        </p:grpSpPr>
        <p:sp>
          <p:nvSpPr>
            <p:cNvPr id="681" name="Gleichschenkliges Dreieck 680"/>
            <p:cNvSpPr/>
            <p:nvPr/>
          </p:nvSpPr>
          <p:spPr>
            <a:xfrm>
              <a:off x="5281744" y="3180556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3" name="Gleichschenkliges Dreieck 682"/>
            <p:cNvSpPr/>
            <p:nvPr/>
          </p:nvSpPr>
          <p:spPr>
            <a:xfrm>
              <a:off x="5402394" y="3182352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84" name="Gleichschenkliges Dreieck 683"/>
          <p:cNvSpPr/>
          <p:nvPr/>
        </p:nvSpPr>
        <p:spPr>
          <a:xfrm>
            <a:off x="4103448" y="8181940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5" name="Gleichschenkliges Dreieck 684"/>
          <p:cNvSpPr/>
          <p:nvPr/>
        </p:nvSpPr>
        <p:spPr>
          <a:xfrm>
            <a:off x="5942736" y="7871346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6" name="Gleichschenkliges Dreieck 685"/>
          <p:cNvSpPr/>
          <p:nvPr/>
        </p:nvSpPr>
        <p:spPr>
          <a:xfrm>
            <a:off x="4239533" y="7928982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8" name="Gleichschenkliges Dreieck 687"/>
          <p:cNvSpPr/>
          <p:nvPr/>
        </p:nvSpPr>
        <p:spPr>
          <a:xfrm>
            <a:off x="4330911" y="7850120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9" name="Rechteck 688"/>
          <p:cNvSpPr/>
          <p:nvPr/>
        </p:nvSpPr>
        <p:spPr>
          <a:xfrm>
            <a:off x="5301208" y="8220811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4" name="Rechteck 693"/>
          <p:cNvSpPr/>
          <p:nvPr/>
        </p:nvSpPr>
        <p:spPr>
          <a:xfrm>
            <a:off x="6182152" y="7977308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5" name="Gleichschenkliges Dreieck 694"/>
          <p:cNvSpPr/>
          <p:nvPr/>
        </p:nvSpPr>
        <p:spPr>
          <a:xfrm>
            <a:off x="5656598" y="7901144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6" name="Gleichschenkliges Dreieck 695"/>
          <p:cNvSpPr/>
          <p:nvPr/>
        </p:nvSpPr>
        <p:spPr>
          <a:xfrm>
            <a:off x="5877272" y="7979783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1" name="Gleichschenkliges Dreieck 700"/>
          <p:cNvSpPr/>
          <p:nvPr/>
        </p:nvSpPr>
        <p:spPr>
          <a:xfrm>
            <a:off x="4315706" y="8018773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4" name="Rechteck 703"/>
          <p:cNvSpPr/>
          <p:nvPr/>
        </p:nvSpPr>
        <p:spPr>
          <a:xfrm>
            <a:off x="4579128" y="8226453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6" name="Gleichschenkliges Dreieck 705"/>
          <p:cNvSpPr/>
          <p:nvPr/>
        </p:nvSpPr>
        <p:spPr>
          <a:xfrm>
            <a:off x="5597849" y="8002642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7" name="Gleichschenkliges Dreieck 706"/>
          <p:cNvSpPr/>
          <p:nvPr/>
        </p:nvSpPr>
        <p:spPr>
          <a:xfrm>
            <a:off x="5697594" y="8000167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8" name="Gleichschenkliges Dreieck 707"/>
          <p:cNvSpPr/>
          <p:nvPr/>
        </p:nvSpPr>
        <p:spPr>
          <a:xfrm>
            <a:off x="3992899" y="8262396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9" name="Gleichschenkliges Dreieck 708"/>
          <p:cNvSpPr/>
          <p:nvPr/>
        </p:nvSpPr>
        <p:spPr>
          <a:xfrm>
            <a:off x="4105604" y="8266489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0" name="Rechteck 709"/>
          <p:cNvSpPr/>
          <p:nvPr/>
        </p:nvSpPr>
        <p:spPr>
          <a:xfrm rot="5400000">
            <a:off x="5819146" y="7863112"/>
            <a:ext cx="288032" cy="2160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1" name="Rechteck 710"/>
          <p:cNvSpPr/>
          <p:nvPr/>
        </p:nvSpPr>
        <p:spPr>
          <a:xfrm>
            <a:off x="6200877" y="8188878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4" name="Rechteck 773"/>
          <p:cNvSpPr/>
          <p:nvPr/>
        </p:nvSpPr>
        <p:spPr>
          <a:xfrm>
            <a:off x="6068473" y="8266785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7" name="Rechteck 776"/>
          <p:cNvSpPr/>
          <p:nvPr/>
        </p:nvSpPr>
        <p:spPr>
          <a:xfrm>
            <a:off x="6204763" y="8286975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3" name="Rechteck 802"/>
          <p:cNvSpPr/>
          <p:nvPr/>
        </p:nvSpPr>
        <p:spPr>
          <a:xfrm>
            <a:off x="6187151" y="7884263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4" name="Gleichschenkliges Dreieck 803"/>
          <p:cNvSpPr/>
          <p:nvPr/>
        </p:nvSpPr>
        <p:spPr>
          <a:xfrm>
            <a:off x="5978054" y="7998284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0" name="Rechteck 689"/>
          <p:cNvSpPr/>
          <p:nvPr/>
        </p:nvSpPr>
        <p:spPr>
          <a:xfrm>
            <a:off x="5328928" y="7850120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1" name="Rechteck 690"/>
          <p:cNvSpPr/>
          <p:nvPr/>
        </p:nvSpPr>
        <p:spPr>
          <a:xfrm>
            <a:off x="5396383" y="7947603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2" name="Rechteck 691"/>
          <p:cNvSpPr/>
          <p:nvPr/>
        </p:nvSpPr>
        <p:spPr>
          <a:xfrm>
            <a:off x="5419824" y="8039379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3" name="Rechteck 692"/>
          <p:cNvSpPr/>
          <p:nvPr/>
        </p:nvSpPr>
        <p:spPr>
          <a:xfrm>
            <a:off x="5312528" y="8009581"/>
            <a:ext cx="740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9" name="Gleichschenkliges Dreieck 698"/>
          <p:cNvSpPr/>
          <p:nvPr/>
        </p:nvSpPr>
        <p:spPr>
          <a:xfrm>
            <a:off x="4798582" y="7952974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3" name="Gleichschenkliges Dreieck 702"/>
          <p:cNvSpPr/>
          <p:nvPr/>
        </p:nvSpPr>
        <p:spPr>
          <a:xfrm>
            <a:off x="4812444" y="7863798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1" name="Gleichschenkliges Dreieck 800"/>
          <p:cNvSpPr/>
          <p:nvPr/>
        </p:nvSpPr>
        <p:spPr>
          <a:xfrm>
            <a:off x="4893065" y="7988975"/>
            <a:ext cx="74270" cy="595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1124744" y="8604448"/>
            <a:ext cx="653062" cy="216899"/>
            <a:chOff x="1124744" y="8604448"/>
            <a:chExt cx="653062" cy="216899"/>
          </a:xfrm>
        </p:grpSpPr>
        <p:sp>
          <p:nvSpPr>
            <p:cNvPr id="814" name="Rechteck 813"/>
            <p:cNvSpPr/>
            <p:nvPr/>
          </p:nvSpPr>
          <p:spPr>
            <a:xfrm>
              <a:off x="1124744" y="8605323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5" name="Rechteck 824"/>
            <p:cNvSpPr/>
            <p:nvPr/>
          </p:nvSpPr>
          <p:spPr>
            <a:xfrm>
              <a:off x="1489774" y="8604448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5" name="Gleichschenkliges Dreieck 834"/>
            <p:cNvSpPr/>
            <p:nvPr/>
          </p:nvSpPr>
          <p:spPr>
            <a:xfrm>
              <a:off x="1327270" y="8662888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6" name="Gleichschenkliges Dreieck 835"/>
            <p:cNvSpPr/>
            <p:nvPr/>
          </p:nvSpPr>
          <p:spPr>
            <a:xfrm>
              <a:off x="1246345" y="8722484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7" name="Gleichschenkliges Dreieck 836"/>
            <p:cNvSpPr/>
            <p:nvPr/>
          </p:nvSpPr>
          <p:spPr>
            <a:xfrm>
              <a:off x="1167005" y="8652864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9" name="Rechteck 838"/>
            <p:cNvSpPr/>
            <p:nvPr/>
          </p:nvSpPr>
          <p:spPr>
            <a:xfrm>
              <a:off x="1544443" y="8641449"/>
              <a:ext cx="37978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3" name="Rechteck 842"/>
            <p:cNvSpPr/>
            <p:nvPr/>
          </p:nvSpPr>
          <p:spPr>
            <a:xfrm>
              <a:off x="1688459" y="8666741"/>
              <a:ext cx="37978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5" name="Rechteck 844"/>
            <p:cNvSpPr/>
            <p:nvPr/>
          </p:nvSpPr>
          <p:spPr>
            <a:xfrm>
              <a:off x="1595812" y="8739366"/>
              <a:ext cx="37978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6" name="Gruppieren 845"/>
          <p:cNvGrpSpPr/>
          <p:nvPr/>
        </p:nvGrpSpPr>
        <p:grpSpPr>
          <a:xfrm>
            <a:off x="1988840" y="8604448"/>
            <a:ext cx="653062" cy="216899"/>
            <a:chOff x="1124744" y="8604448"/>
            <a:chExt cx="653062" cy="216899"/>
          </a:xfrm>
        </p:grpSpPr>
        <p:sp>
          <p:nvSpPr>
            <p:cNvPr id="847" name="Rechteck 846"/>
            <p:cNvSpPr/>
            <p:nvPr/>
          </p:nvSpPr>
          <p:spPr>
            <a:xfrm>
              <a:off x="1124744" y="8605323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8" name="Rechteck 847"/>
            <p:cNvSpPr/>
            <p:nvPr/>
          </p:nvSpPr>
          <p:spPr>
            <a:xfrm>
              <a:off x="1489774" y="8604448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9" name="Gleichschenkliges Dreieck 848"/>
            <p:cNvSpPr/>
            <p:nvPr/>
          </p:nvSpPr>
          <p:spPr>
            <a:xfrm>
              <a:off x="1327270" y="8662888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0" name="Gleichschenkliges Dreieck 849"/>
            <p:cNvSpPr/>
            <p:nvPr/>
          </p:nvSpPr>
          <p:spPr>
            <a:xfrm>
              <a:off x="1246345" y="8722484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1" name="Gleichschenkliges Dreieck 850"/>
            <p:cNvSpPr/>
            <p:nvPr/>
          </p:nvSpPr>
          <p:spPr>
            <a:xfrm>
              <a:off x="1167005" y="8652864"/>
              <a:ext cx="50211" cy="5959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2" name="Rechteck 851"/>
            <p:cNvSpPr/>
            <p:nvPr/>
          </p:nvSpPr>
          <p:spPr>
            <a:xfrm>
              <a:off x="1544443" y="8641449"/>
              <a:ext cx="37978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3" name="Rechteck 852"/>
            <p:cNvSpPr/>
            <p:nvPr/>
          </p:nvSpPr>
          <p:spPr>
            <a:xfrm>
              <a:off x="1688459" y="8666741"/>
              <a:ext cx="37978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7" name="Rechteck 856"/>
            <p:cNvSpPr/>
            <p:nvPr/>
          </p:nvSpPr>
          <p:spPr>
            <a:xfrm>
              <a:off x="1595812" y="8739366"/>
              <a:ext cx="37978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1179332" y="8820472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Janvier</a:t>
            </a:r>
            <a:endParaRPr lang="de-DE" sz="1000" dirty="0"/>
          </a:p>
        </p:txBody>
      </p:sp>
      <p:sp>
        <p:nvSpPr>
          <p:cNvPr id="867" name="Textfeld 866"/>
          <p:cNvSpPr txBox="1"/>
          <p:nvPr/>
        </p:nvSpPr>
        <p:spPr>
          <a:xfrm>
            <a:off x="1968012" y="8820472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Düsseldorf</a:t>
            </a:r>
            <a:endParaRPr lang="de-DE" sz="10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4360114" y="8598625"/>
            <a:ext cx="653062" cy="216899"/>
            <a:chOff x="4360114" y="8598625"/>
            <a:chExt cx="653062" cy="216899"/>
          </a:xfrm>
        </p:grpSpPr>
        <p:sp>
          <p:nvSpPr>
            <p:cNvPr id="859" name="Rechteck 858"/>
            <p:cNvSpPr/>
            <p:nvPr/>
          </p:nvSpPr>
          <p:spPr>
            <a:xfrm>
              <a:off x="4360114" y="8599500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0" name="Rechteck 859"/>
            <p:cNvSpPr/>
            <p:nvPr/>
          </p:nvSpPr>
          <p:spPr>
            <a:xfrm>
              <a:off x="4725144" y="8598625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8" name="Rechteck 867"/>
            <p:cNvSpPr/>
            <p:nvPr/>
          </p:nvSpPr>
          <p:spPr>
            <a:xfrm>
              <a:off x="4749724" y="8635286"/>
              <a:ext cx="7400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9" name="Rechteck 868"/>
            <p:cNvSpPr/>
            <p:nvPr/>
          </p:nvSpPr>
          <p:spPr>
            <a:xfrm>
              <a:off x="4899619" y="8643881"/>
              <a:ext cx="7400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0" name="Rechteck 869"/>
            <p:cNvSpPr/>
            <p:nvPr/>
          </p:nvSpPr>
          <p:spPr>
            <a:xfrm>
              <a:off x="4835848" y="8722484"/>
              <a:ext cx="7400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1" name="Gleichschenkliges Dreieck 870"/>
            <p:cNvSpPr/>
            <p:nvPr/>
          </p:nvSpPr>
          <p:spPr>
            <a:xfrm>
              <a:off x="4405577" y="8638407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2" name="Gleichschenkliges Dreieck 871"/>
            <p:cNvSpPr/>
            <p:nvPr/>
          </p:nvSpPr>
          <p:spPr>
            <a:xfrm>
              <a:off x="4541993" y="8644985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4" name="Gleichschenkliges Dreieck 873"/>
            <p:cNvSpPr/>
            <p:nvPr/>
          </p:nvSpPr>
          <p:spPr>
            <a:xfrm>
              <a:off x="4473985" y="8712073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75" name="Textfeld 874"/>
          <p:cNvSpPr txBox="1"/>
          <p:nvPr/>
        </p:nvSpPr>
        <p:spPr>
          <a:xfrm>
            <a:off x="4437112" y="8820472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Janvier</a:t>
            </a:r>
            <a:endParaRPr lang="de-DE" sz="1000" dirty="0"/>
          </a:p>
        </p:txBody>
      </p:sp>
      <p:grpSp>
        <p:nvGrpSpPr>
          <p:cNvPr id="876" name="Gruppieren 875"/>
          <p:cNvGrpSpPr/>
          <p:nvPr/>
        </p:nvGrpSpPr>
        <p:grpSpPr>
          <a:xfrm>
            <a:off x="5301208" y="8599899"/>
            <a:ext cx="653062" cy="216899"/>
            <a:chOff x="4360114" y="8598625"/>
            <a:chExt cx="653062" cy="216899"/>
          </a:xfrm>
        </p:grpSpPr>
        <p:sp>
          <p:nvSpPr>
            <p:cNvPr id="877" name="Rechteck 876"/>
            <p:cNvSpPr/>
            <p:nvPr/>
          </p:nvSpPr>
          <p:spPr>
            <a:xfrm>
              <a:off x="4360114" y="8599500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8" name="Rechteck 877"/>
            <p:cNvSpPr/>
            <p:nvPr/>
          </p:nvSpPr>
          <p:spPr>
            <a:xfrm>
              <a:off x="4725144" y="8598625"/>
              <a:ext cx="288032" cy="21602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9" name="Rechteck 878"/>
            <p:cNvSpPr/>
            <p:nvPr/>
          </p:nvSpPr>
          <p:spPr>
            <a:xfrm>
              <a:off x="4749724" y="8635286"/>
              <a:ext cx="7400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0" name="Rechteck 879"/>
            <p:cNvSpPr/>
            <p:nvPr/>
          </p:nvSpPr>
          <p:spPr>
            <a:xfrm>
              <a:off x="4899619" y="8643881"/>
              <a:ext cx="7400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4" name="Rechteck 883"/>
            <p:cNvSpPr/>
            <p:nvPr/>
          </p:nvSpPr>
          <p:spPr>
            <a:xfrm>
              <a:off x="4835848" y="8722484"/>
              <a:ext cx="7400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5" name="Gleichschenkliges Dreieck 884"/>
            <p:cNvSpPr/>
            <p:nvPr/>
          </p:nvSpPr>
          <p:spPr>
            <a:xfrm>
              <a:off x="4405577" y="8638407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6" name="Gleichschenkliges Dreieck 885"/>
            <p:cNvSpPr/>
            <p:nvPr/>
          </p:nvSpPr>
          <p:spPr>
            <a:xfrm>
              <a:off x="4541993" y="8644985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7" name="Gleichschenkliges Dreieck 886"/>
            <p:cNvSpPr/>
            <p:nvPr/>
          </p:nvSpPr>
          <p:spPr>
            <a:xfrm>
              <a:off x="4473985" y="8712073"/>
              <a:ext cx="74270" cy="595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88" name="Textfeld 887"/>
          <p:cNvSpPr txBox="1"/>
          <p:nvPr/>
        </p:nvSpPr>
        <p:spPr>
          <a:xfrm>
            <a:off x="5289478" y="8820472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Düsseldorf</a:t>
            </a:r>
            <a:endParaRPr lang="de-DE" sz="1000" dirty="0"/>
          </a:p>
        </p:txBody>
      </p:sp>
      <p:sp>
        <p:nvSpPr>
          <p:cNvPr id="889" name="Textfeld 888"/>
          <p:cNvSpPr txBox="1"/>
          <p:nvPr/>
        </p:nvSpPr>
        <p:spPr>
          <a:xfrm>
            <a:off x="86015" y="856437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Control</a:t>
            </a:r>
          </a:p>
          <a:p>
            <a:pPr algn="ctr"/>
            <a:r>
              <a:rPr lang="de-DE" sz="1000" dirty="0" smtClean="0"/>
              <a:t>n=12</a:t>
            </a:r>
          </a:p>
        </p:txBody>
      </p:sp>
      <p:sp>
        <p:nvSpPr>
          <p:cNvPr id="890" name="Textfeld 889"/>
          <p:cNvSpPr txBox="1"/>
          <p:nvPr/>
        </p:nvSpPr>
        <p:spPr>
          <a:xfrm>
            <a:off x="3434316" y="856437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Control</a:t>
            </a:r>
          </a:p>
          <a:p>
            <a:pPr algn="ctr"/>
            <a:r>
              <a:rPr lang="de-DE" sz="1000" dirty="0" smtClean="0"/>
              <a:t>n=12</a:t>
            </a:r>
          </a:p>
        </p:txBody>
      </p:sp>
      <p:sp>
        <p:nvSpPr>
          <p:cNvPr id="891" name="Textfeld 890"/>
          <p:cNvSpPr txBox="1"/>
          <p:nvPr/>
        </p:nvSpPr>
        <p:spPr>
          <a:xfrm>
            <a:off x="4265177" y="8388424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6(3</a:t>
            </a:r>
            <a:r>
              <a:rPr lang="de-DE" altLang="de-DE" sz="1000" dirty="0" smtClean="0"/>
              <a:t>♂</a:t>
            </a:r>
            <a:r>
              <a:rPr lang="de-DE" altLang="de-DE" sz="1000" dirty="0"/>
              <a:t>; </a:t>
            </a:r>
            <a:r>
              <a:rPr lang="de-DE" altLang="de-DE" sz="1000" dirty="0" smtClean="0"/>
              <a:t>3♀</a:t>
            </a:r>
            <a:r>
              <a:rPr lang="de-DE" altLang="de-DE" sz="1000" dirty="0"/>
              <a:t>)</a:t>
            </a:r>
            <a:endParaRPr lang="en-GB" sz="1000" dirty="0"/>
          </a:p>
          <a:p>
            <a:pPr algn="ctr"/>
            <a:endParaRPr lang="en-GB" sz="1000" dirty="0" smtClean="0"/>
          </a:p>
        </p:txBody>
      </p:sp>
      <p:sp>
        <p:nvSpPr>
          <p:cNvPr id="892" name="Textfeld 891"/>
          <p:cNvSpPr txBox="1"/>
          <p:nvPr/>
        </p:nvSpPr>
        <p:spPr>
          <a:xfrm>
            <a:off x="5207936" y="8383108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6(3</a:t>
            </a:r>
            <a:r>
              <a:rPr lang="de-DE" altLang="de-DE" sz="1000" dirty="0" smtClean="0"/>
              <a:t>♂</a:t>
            </a:r>
            <a:r>
              <a:rPr lang="de-DE" altLang="de-DE" sz="1000" dirty="0"/>
              <a:t>; </a:t>
            </a:r>
            <a:r>
              <a:rPr lang="de-DE" altLang="de-DE" sz="1000" dirty="0" smtClean="0"/>
              <a:t>3♀</a:t>
            </a:r>
            <a:r>
              <a:rPr lang="de-DE" altLang="de-DE" sz="1000" dirty="0"/>
              <a:t>)</a:t>
            </a:r>
            <a:endParaRPr lang="en-GB" sz="1000" dirty="0"/>
          </a:p>
          <a:p>
            <a:pPr algn="ctr"/>
            <a:endParaRPr lang="en-GB" sz="1000" dirty="0" smtClean="0"/>
          </a:p>
        </p:txBody>
      </p:sp>
      <p:sp>
        <p:nvSpPr>
          <p:cNvPr id="893" name="Textfeld 892"/>
          <p:cNvSpPr txBox="1"/>
          <p:nvPr/>
        </p:nvSpPr>
        <p:spPr>
          <a:xfrm>
            <a:off x="1023256" y="8388424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6(3</a:t>
            </a:r>
            <a:r>
              <a:rPr lang="de-DE" altLang="de-DE" sz="1000" dirty="0" smtClean="0"/>
              <a:t>♂</a:t>
            </a:r>
            <a:r>
              <a:rPr lang="de-DE" altLang="de-DE" sz="1000" dirty="0"/>
              <a:t>; </a:t>
            </a:r>
            <a:r>
              <a:rPr lang="de-DE" altLang="de-DE" sz="1000" dirty="0" smtClean="0"/>
              <a:t>3♀</a:t>
            </a:r>
            <a:r>
              <a:rPr lang="de-DE" altLang="de-DE" sz="1000" dirty="0"/>
              <a:t>)</a:t>
            </a:r>
            <a:endParaRPr lang="en-GB" sz="1000" dirty="0"/>
          </a:p>
          <a:p>
            <a:pPr algn="ctr"/>
            <a:endParaRPr lang="en-GB" sz="1000" dirty="0" smtClean="0"/>
          </a:p>
        </p:txBody>
      </p:sp>
      <p:sp>
        <p:nvSpPr>
          <p:cNvPr id="894" name="Textfeld 893"/>
          <p:cNvSpPr txBox="1"/>
          <p:nvPr/>
        </p:nvSpPr>
        <p:spPr>
          <a:xfrm>
            <a:off x="1890252" y="8383108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n = 6(3</a:t>
            </a:r>
            <a:r>
              <a:rPr lang="de-DE" altLang="de-DE" sz="1000" dirty="0" smtClean="0"/>
              <a:t>♂</a:t>
            </a:r>
            <a:r>
              <a:rPr lang="de-DE" altLang="de-DE" sz="1000" dirty="0"/>
              <a:t>; </a:t>
            </a:r>
            <a:r>
              <a:rPr lang="de-DE" altLang="de-DE" sz="1000" dirty="0" smtClean="0"/>
              <a:t>3♀</a:t>
            </a:r>
            <a:r>
              <a:rPr lang="de-DE" altLang="de-DE" sz="1000" dirty="0"/>
              <a:t>)</a:t>
            </a:r>
            <a:endParaRPr lang="en-GB" sz="1000" dirty="0"/>
          </a:p>
          <a:p>
            <a:pPr algn="ctr"/>
            <a:endParaRPr lang="en-GB" sz="1000" dirty="0" smtClean="0"/>
          </a:p>
        </p:txBody>
      </p:sp>
      <p:cxnSp>
        <p:nvCxnSpPr>
          <p:cNvPr id="8" name="Gerader Verbinder 7"/>
          <p:cNvCxnSpPr/>
          <p:nvPr/>
        </p:nvCxnSpPr>
        <p:spPr>
          <a:xfrm>
            <a:off x="1395805" y="3202004"/>
            <a:ext cx="7446" cy="5315596"/>
          </a:xfrm>
          <a:prstGeom prst="line">
            <a:avLst/>
          </a:prstGeom>
          <a:ln w="15875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740321" y="2118395"/>
            <a:ext cx="21643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 smtClean="0">
                <a:solidFill>
                  <a:schemeClr val="accent6"/>
                </a:solidFill>
              </a:rPr>
              <a:t>cage</a:t>
            </a:r>
            <a:r>
              <a:rPr lang="de-DE" sz="1400" dirty="0" smtClean="0">
                <a:solidFill>
                  <a:schemeClr val="accent6"/>
                </a:solidFill>
              </a:rPr>
              <a:t> </a:t>
            </a:r>
            <a:r>
              <a:rPr lang="de-DE" sz="1400" dirty="0" err="1" smtClean="0">
                <a:solidFill>
                  <a:schemeClr val="accent6"/>
                </a:solidFill>
              </a:rPr>
              <a:t>lineage</a:t>
            </a:r>
            <a:endParaRPr lang="de-DE" sz="1400" dirty="0" smtClean="0">
              <a:solidFill>
                <a:schemeClr val="accent6"/>
              </a:solidFill>
            </a:endParaRPr>
          </a:p>
          <a:p>
            <a:r>
              <a:rPr lang="de-DE" sz="1400" b="1" dirty="0" smtClean="0">
                <a:solidFill>
                  <a:schemeClr val="accent6"/>
                </a:solidFill>
              </a:rPr>
              <a:t> B1                B2               B3   </a:t>
            </a:r>
            <a:endParaRPr lang="de-DE" sz="1400" b="1" dirty="0">
              <a:solidFill>
                <a:schemeClr val="accent6"/>
              </a:solidFill>
            </a:endParaRPr>
          </a:p>
        </p:txBody>
      </p:sp>
      <p:sp>
        <p:nvSpPr>
          <p:cNvPr id="809" name="Textfeld 808"/>
          <p:cNvSpPr txBox="1"/>
          <p:nvPr/>
        </p:nvSpPr>
        <p:spPr>
          <a:xfrm>
            <a:off x="4096215" y="2114203"/>
            <a:ext cx="21451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 smtClean="0">
                <a:solidFill>
                  <a:schemeClr val="accent6"/>
                </a:solidFill>
              </a:rPr>
              <a:t>cage</a:t>
            </a:r>
            <a:r>
              <a:rPr lang="de-DE" sz="1400" dirty="0" smtClean="0">
                <a:solidFill>
                  <a:schemeClr val="accent6"/>
                </a:solidFill>
              </a:rPr>
              <a:t> </a:t>
            </a:r>
            <a:r>
              <a:rPr lang="de-DE" sz="1400" dirty="0" err="1" smtClean="0">
                <a:solidFill>
                  <a:schemeClr val="accent6"/>
                </a:solidFill>
              </a:rPr>
              <a:t>lineage</a:t>
            </a:r>
            <a:endParaRPr lang="de-DE" sz="1400" dirty="0" smtClean="0">
              <a:solidFill>
                <a:schemeClr val="accent6"/>
              </a:solidFill>
            </a:endParaRPr>
          </a:p>
          <a:p>
            <a:r>
              <a:rPr lang="de-DE" sz="1400" b="1" dirty="0" smtClean="0">
                <a:solidFill>
                  <a:schemeClr val="accent6"/>
                </a:solidFill>
              </a:rPr>
              <a:t> C1                C2               C3   </a:t>
            </a:r>
            <a:endParaRPr lang="de-DE" sz="1400" b="1" dirty="0">
              <a:solidFill>
                <a:schemeClr val="accent6"/>
              </a:solidFill>
            </a:endParaRPr>
          </a:p>
        </p:txBody>
      </p:sp>
      <p:cxnSp>
        <p:nvCxnSpPr>
          <p:cNvPr id="816" name="Gerader Verbinder 815"/>
          <p:cNvCxnSpPr/>
          <p:nvPr/>
        </p:nvCxnSpPr>
        <p:spPr>
          <a:xfrm>
            <a:off x="4736748" y="3203848"/>
            <a:ext cx="7446" cy="5315596"/>
          </a:xfrm>
          <a:prstGeom prst="line">
            <a:avLst/>
          </a:prstGeom>
          <a:ln w="15875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Gerader Verbinder 816"/>
          <p:cNvCxnSpPr/>
          <p:nvPr/>
        </p:nvCxnSpPr>
        <p:spPr>
          <a:xfrm>
            <a:off x="2181984" y="3206116"/>
            <a:ext cx="47263" cy="5231795"/>
          </a:xfrm>
          <a:prstGeom prst="line">
            <a:avLst/>
          </a:prstGeom>
          <a:ln w="15875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Gerader Verbinder 817"/>
          <p:cNvCxnSpPr/>
          <p:nvPr/>
        </p:nvCxnSpPr>
        <p:spPr>
          <a:xfrm>
            <a:off x="5546580" y="5263661"/>
            <a:ext cx="4560" cy="3234700"/>
          </a:xfrm>
          <a:prstGeom prst="line">
            <a:avLst/>
          </a:prstGeom>
          <a:ln w="15875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Bildschirmpräsentation (4:3)</PresentationFormat>
  <Paragraphs>82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Company>UKD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LB</dc:creator>
  <cp:lastModifiedBy>Benga, Laurentiu</cp:lastModifiedBy>
  <cp:revision>135</cp:revision>
  <cp:lastPrinted>2021-03-18T09:59:30Z</cp:lastPrinted>
  <dcterms:created xsi:type="dcterms:W3CDTF">2020-01-17T09:50:35Z</dcterms:created>
  <dcterms:modified xsi:type="dcterms:W3CDTF">2023-10-31T12:17:30Z</dcterms:modified>
</cp:coreProperties>
</file>