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58" r:id="rId9"/>
    <p:sldId id="259" r:id="rId10"/>
    <p:sldId id="260" r:id="rId11"/>
    <p:sldId id="261" r:id="rId12"/>
    <p:sldId id="262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C960-D828-454D-B523-24436FB256BB}" type="datetimeFigureOut">
              <a:rPr lang="en-PH" smtClean="0"/>
              <a:t>20/10/2019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1099-B77A-4D77-8697-DDD023BF45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942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C960-D828-454D-B523-24436FB256BB}" type="datetimeFigureOut">
              <a:rPr lang="en-PH" smtClean="0"/>
              <a:t>20/10/2019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1099-B77A-4D77-8697-DDD023BF45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415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C960-D828-454D-B523-24436FB256BB}" type="datetimeFigureOut">
              <a:rPr lang="en-PH" smtClean="0"/>
              <a:t>20/10/2019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1099-B77A-4D77-8697-DDD023BF45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0941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C960-D828-454D-B523-24436FB256BB}" type="datetimeFigureOut">
              <a:rPr lang="en-PH" smtClean="0"/>
              <a:t>20/10/2019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1099-B77A-4D77-8697-DDD023BF45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8969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C960-D828-454D-B523-24436FB256BB}" type="datetimeFigureOut">
              <a:rPr lang="en-PH" smtClean="0"/>
              <a:t>20/10/2019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1099-B77A-4D77-8697-DDD023BF45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6878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C960-D828-454D-B523-24436FB256BB}" type="datetimeFigureOut">
              <a:rPr lang="en-PH" smtClean="0"/>
              <a:t>20/10/2019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1099-B77A-4D77-8697-DDD023BF45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9155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C960-D828-454D-B523-24436FB256BB}" type="datetimeFigureOut">
              <a:rPr lang="en-PH" smtClean="0"/>
              <a:t>20/10/2019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1099-B77A-4D77-8697-DDD023BF45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9826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C960-D828-454D-B523-24436FB256BB}" type="datetimeFigureOut">
              <a:rPr lang="en-PH" smtClean="0"/>
              <a:t>20/10/2019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1099-B77A-4D77-8697-DDD023BF45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675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C960-D828-454D-B523-24436FB256BB}" type="datetimeFigureOut">
              <a:rPr lang="en-PH" smtClean="0"/>
              <a:t>20/10/2019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1099-B77A-4D77-8697-DDD023BF45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993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C960-D828-454D-B523-24436FB256BB}" type="datetimeFigureOut">
              <a:rPr lang="en-PH" smtClean="0"/>
              <a:t>20/10/2019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2151099-B77A-4D77-8697-DDD023BF45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622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C960-D828-454D-B523-24436FB256BB}" type="datetimeFigureOut">
              <a:rPr lang="en-PH" smtClean="0"/>
              <a:t>20/10/2019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1099-B77A-4D77-8697-DDD023BF45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265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C960-D828-454D-B523-24436FB256BB}" type="datetimeFigureOut">
              <a:rPr lang="en-PH" smtClean="0"/>
              <a:t>20/10/2019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1099-B77A-4D77-8697-DDD023BF45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37728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C960-D828-454D-B523-24436FB256BB}" type="datetimeFigureOut">
              <a:rPr lang="en-PH" smtClean="0"/>
              <a:t>20/10/2019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1099-B77A-4D77-8697-DDD023BF45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489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C960-D828-454D-B523-24436FB256BB}" type="datetimeFigureOut">
              <a:rPr lang="en-PH" smtClean="0"/>
              <a:t>20/10/2019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1099-B77A-4D77-8697-DDD023BF45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281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C960-D828-454D-B523-24436FB256BB}" type="datetimeFigureOut">
              <a:rPr lang="en-PH" smtClean="0"/>
              <a:t>20/10/2019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1099-B77A-4D77-8697-DDD023BF45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850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C960-D828-454D-B523-24436FB256BB}" type="datetimeFigureOut">
              <a:rPr lang="en-PH" smtClean="0"/>
              <a:t>20/10/2019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1099-B77A-4D77-8697-DDD023BF45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2070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C960-D828-454D-B523-24436FB256BB}" type="datetimeFigureOut">
              <a:rPr lang="en-PH" smtClean="0"/>
              <a:t>20/10/2019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1099-B77A-4D77-8697-DDD023BF45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0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4BC960-D828-454D-B523-24436FB256BB}" type="datetimeFigureOut">
              <a:rPr lang="en-PH" smtClean="0"/>
              <a:t>20/10/2019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151099-B77A-4D77-8697-DDD023BF45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514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1AEE-A376-4F01-BB75-0D315C3B8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000" y="1044575"/>
            <a:ext cx="11404600" cy="49022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TRUCK QUEUEING MANAGEMENT SYSTEM WITH 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 NOTIFICATION FOR DHL SUPPLY CHAIN - AVON</a:t>
            </a:r>
            <a:br>
              <a:rPr lang="en-PH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H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6C7EF-C014-4755-86D6-907AB695AD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0030"/>
            <a:ext cx="2016443" cy="1855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39388E-F4D8-4726-AF0E-8D22AFDF636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157" y="240030"/>
            <a:ext cx="2016443" cy="18554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728A79-588B-4714-8A4A-C38BEE91C71C}"/>
              </a:ext>
            </a:extLst>
          </p:cNvPr>
          <p:cNvSpPr txBox="1"/>
          <p:nvPr/>
        </p:nvSpPr>
        <p:spPr>
          <a:xfrm>
            <a:off x="7297578" y="5715942"/>
            <a:ext cx="4894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Abrina</a:t>
            </a:r>
            <a:r>
              <a:rPr lang="en-P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PH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Botona</a:t>
            </a:r>
            <a:r>
              <a:rPr lang="en-P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Evangelista, </a:t>
            </a:r>
            <a:r>
              <a:rPr lang="en-PH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Mahinay</a:t>
            </a:r>
            <a:endParaRPr lang="en-P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DHL supply chain png">
            <a:extLst>
              <a:ext uri="{FF2B5EF4-FFF2-40B4-BE49-F238E27FC236}">
                <a16:creationId xmlns:a16="http://schemas.microsoft.com/office/drawing/2014/main" id="{072A76BB-FCDA-42E4-A902-F95A5E7C6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843" y="757482"/>
            <a:ext cx="3336607" cy="82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von the company for women png logo">
            <a:extLst>
              <a:ext uri="{FF2B5EF4-FFF2-40B4-BE49-F238E27FC236}">
                <a16:creationId xmlns:a16="http://schemas.microsoft.com/office/drawing/2014/main" id="{DF46AD88-0849-43D5-96EA-F805CD373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408623"/>
            <a:ext cx="31718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901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34791-2CE1-4F2D-8B32-7EE697615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088" y="1972812"/>
            <a:ext cx="10018713" cy="3124201"/>
          </a:xfrm>
        </p:spPr>
        <p:txBody>
          <a:bodyPr>
            <a:normAutofit/>
          </a:bodyPr>
          <a:lstStyle/>
          <a:p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Austria (2015)</a:t>
            </a:r>
          </a:p>
          <a:p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Miranda (2019)</a:t>
            </a:r>
          </a:p>
          <a:p>
            <a:endParaRPr lang="en-PH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DE445C-63AF-4473-97F2-7D828217C823}"/>
              </a:ext>
            </a:extLst>
          </p:cNvPr>
          <p:cNvSpPr txBox="1">
            <a:spLocks/>
          </p:cNvSpPr>
          <p:nvPr/>
        </p:nvSpPr>
        <p:spPr>
          <a:xfrm>
            <a:off x="1668869" y="0"/>
            <a:ext cx="10018713" cy="838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Studies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8CCD4DD-5D23-43FB-876D-D755D7D5F994}"/>
              </a:ext>
            </a:extLst>
          </p:cNvPr>
          <p:cNvSpPr txBox="1">
            <a:spLocks/>
          </p:cNvSpPr>
          <p:nvPr/>
        </p:nvSpPr>
        <p:spPr>
          <a:xfrm>
            <a:off x="1668868" y="1133912"/>
            <a:ext cx="10018713" cy="838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Literature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458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F426-3375-4337-9F32-870C616F8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921" y="2267824"/>
            <a:ext cx="10018713" cy="3124201"/>
          </a:xfrm>
        </p:spPr>
        <p:txBody>
          <a:bodyPr>
            <a:normAutofit/>
          </a:bodyPr>
          <a:lstStyle/>
          <a:p>
            <a:r>
              <a:rPr lang="en-PH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Najdenov</a:t>
            </a:r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PH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Makhoul</a:t>
            </a:r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(2015)</a:t>
            </a:r>
          </a:p>
          <a:p>
            <a:r>
              <a:rPr lang="en-PH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Jhala</a:t>
            </a:r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PH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Bhathawala</a:t>
            </a:r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(2016)</a:t>
            </a:r>
          </a:p>
          <a:p>
            <a:r>
              <a:rPr lang="en-PH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Farayibi</a:t>
            </a:r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(2016)</a:t>
            </a:r>
          </a:p>
          <a:p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Jaiswal (2017)</a:t>
            </a:r>
          </a:p>
          <a:p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Sajid (2017)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880A6B-4475-412A-A841-47DA0433A244}"/>
              </a:ext>
            </a:extLst>
          </p:cNvPr>
          <p:cNvSpPr txBox="1">
            <a:spLocks/>
          </p:cNvSpPr>
          <p:nvPr/>
        </p:nvSpPr>
        <p:spPr>
          <a:xfrm>
            <a:off x="1668869" y="0"/>
            <a:ext cx="10018713" cy="838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Studies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B64BDB-DE72-43BA-A983-7CAA8E144053}"/>
              </a:ext>
            </a:extLst>
          </p:cNvPr>
          <p:cNvSpPr txBox="1">
            <a:spLocks/>
          </p:cNvSpPr>
          <p:nvPr/>
        </p:nvSpPr>
        <p:spPr>
          <a:xfrm>
            <a:off x="1668868" y="1133912"/>
            <a:ext cx="10018713" cy="838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Literature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35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3A87A1-C355-4D9B-AE47-0F1C7E15A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57" y="1719743"/>
            <a:ext cx="10428834" cy="5307347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20941AC-FEA4-4382-A864-D6596998DFD7}"/>
              </a:ext>
            </a:extLst>
          </p:cNvPr>
          <p:cNvSpPr txBox="1">
            <a:spLocks/>
          </p:cNvSpPr>
          <p:nvPr/>
        </p:nvSpPr>
        <p:spPr>
          <a:xfrm>
            <a:off x="1668869" y="0"/>
            <a:ext cx="10018713" cy="838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Background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FAC48-3C5B-4525-B142-09F6B1CC9BA3}"/>
              </a:ext>
            </a:extLst>
          </p:cNvPr>
          <p:cNvSpPr txBox="1">
            <a:spLocks/>
          </p:cNvSpPr>
          <p:nvPr/>
        </p:nvSpPr>
        <p:spPr>
          <a:xfrm>
            <a:off x="1668868" y="1133912"/>
            <a:ext cx="10018713" cy="838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18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CA32D8-0832-47A6-892E-D986A6622866}"/>
              </a:ext>
            </a:extLst>
          </p:cNvPr>
          <p:cNvSpPr txBox="1">
            <a:spLocks/>
          </p:cNvSpPr>
          <p:nvPr/>
        </p:nvSpPr>
        <p:spPr>
          <a:xfrm>
            <a:off x="1668869" y="0"/>
            <a:ext cx="10018713" cy="838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Background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64C735-AC08-4B31-82E9-70DFE304D892}"/>
              </a:ext>
            </a:extLst>
          </p:cNvPr>
          <p:cNvSpPr txBox="1">
            <a:spLocks/>
          </p:cNvSpPr>
          <p:nvPr/>
        </p:nvSpPr>
        <p:spPr>
          <a:xfrm>
            <a:off x="1668868" y="1133912"/>
            <a:ext cx="10018713" cy="838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ED7C9CA-4174-4F70-9C4C-2BE6422C3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43" y="-224327"/>
            <a:ext cx="4110897" cy="7156429"/>
          </a:xfrm>
        </p:spPr>
      </p:pic>
    </p:spTree>
    <p:extLst>
      <p:ext uri="{BB962C8B-B14F-4D97-AF65-F5344CB8AC3E}">
        <p14:creationId xmlns:p14="http://schemas.microsoft.com/office/powerpoint/2010/main" val="3392216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345A88FF-D56A-4D05-9167-D9F5A9C3BC16}"/>
              </a:ext>
            </a:extLst>
          </p:cNvPr>
          <p:cNvSpPr/>
          <p:nvPr/>
        </p:nvSpPr>
        <p:spPr>
          <a:xfrm>
            <a:off x="10482406" y="5196265"/>
            <a:ext cx="545825" cy="369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BB5AB21-23ED-40DA-9763-ED2533EF4C3F}"/>
              </a:ext>
            </a:extLst>
          </p:cNvPr>
          <p:cNvSpPr/>
          <p:nvPr/>
        </p:nvSpPr>
        <p:spPr>
          <a:xfrm>
            <a:off x="10482403" y="5565380"/>
            <a:ext cx="545825" cy="369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64D827C-E136-4A01-BBA7-20A374EB2CA3}"/>
              </a:ext>
            </a:extLst>
          </p:cNvPr>
          <p:cNvSpPr/>
          <p:nvPr/>
        </p:nvSpPr>
        <p:spPr>
          <a:xfrm>
            <a:off x="10482403" y="5934495"/>
            <a:ext cx="545825" cy="369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0B21D4-A99B-4CA8-AE85-E4F19D6F80B9}"/>
              </a:ext>
            </a:extLst>
          </p:cNvPr>
          <p:cNvSpPr/>
          <p:nvPr/>
        </p:nvSpPr>
        <p:spPr>
          <a:xfrm>
            <a:off x="6405311" y="5196267"/>
            <a:ext cx="545825" cy="369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EAEE01-B5F2-4A9F-884E-C7F5D2DAD5D6}"/>
              </a:ext>
            </a:extLst>
          </p:cNvPr>
          <p:cNvSpPr/>
          <p:nvPr/>
        </p:nvSpPr>
        <p:spPr>
          <a:xfrm>
            <a:off x="6405311" y="5565382"/>
            <a:ext cx="545825" cy="369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5D97A3-DE92-4FA0-BB90-E09374389D5A}"/>
              </a:ext>
            </a:extLst>
          </p:cNvPr>
          <p:cNvSpPr/>
          <p:nvPr/>
        </p:nvSpPr>
        <p:spPr>
          <a:xfrm>
            <a:off x="6405311" y="5934496"/>
            <a:ext cx="545825" cy="369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9CBD87-1CC7-417D-AC4D-263DD5A59300}"/>
              </a:ext>
            </a:extLst>
          </p:cNvPr>
          <p:cNvSpPr/>
          <p:nvPr/>
        </p:nvSpPr>
        <p:spPr>
          <a:xfrm>
            <a:off x="7765726" y="5196266"/>
            <a:ext cx="545825" cy="369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52BDCE-3337-4939-B532-5E2251A35346}"/>
              </a:ext>
            </a:extLst>
          </p:cNvPr>
          <p:cNvSpPr/>
          <p:nvPr/>
        </p:nvSpPr>
        <p:spPr>
          <a:xfrm>
            <a:off x="7765726" y="5565380"/>
            <a:ext cx="545825" cy="369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88A163-E9A6-4969-A6AE-DF6AE8624DAA}"/>
              </a:ext>
            </a:extLst>
          </p:cNvPr>
          <p:cNvSpPr/>
          <p:nvPr/>
        </p:nvSpPr>
        <p:spPr>
          <a:xfrm>
            <a:off x="7765726" y="5934496"/>
            <a:ext cx="545825" cy="369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DFD670-9F80-44A5-BEF7-ED0423F0E918}"/>
              </a:ext>
            </a:extLst>
          </p:cNvPr>
          <p:cNvSpPr/>
          <p:nvPr/>
        </p:nvSpPr>
        <p:spPr>
          <a:xfrm>
            <a:off x="8853228" y="5196266"/>
            <a:ext cx="545825" cy="369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2D11B1-383A-45A8-930A-EBE153D0CA6A}"/>
              </a:ext>
            </a:extLst>
          </p:cNvPr>
          <p:cNvSpPr/>
          <p:nvPr/>
        </p:nvSpPr>
        <p:spPr>
          <a:xfrm>
            <a:off x="8853226" y="5565381"/>
            <a:ext cx="545825" cy="369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7AB725-92E9-43BF-A4B1-787196776C45}"/>
              </a:ext>
            </a:extLst>
          </p:cNvPr>
          <p:cNvSpPr/>
          <p:nvPr/>
        </p:nvSpPr>
        <p:spPr>
          <a:xfrm>
            <a:off x="8853226" y="5934496"/>
            <a:ext cx="545825" cy="369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92A120-9D15-42CC-9DF7-20554AF5DD61}"/>
              </a:ext>
            </a:extLst>
          </p:cNvPr>
          <p:cNvSpPr/>
          <p:nvPr/>
        </p:nvSpPr>
        <p:spPr>
          <a:xfrm>
            <a:off x="2489428" y="3405115"/>
            <a:ext cx="545825" cy="369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BC8412-FAC4-4744-A0CB-006BAAF5769C}"/>
              </a:ext>
            </a:extLst>
          </p:cNvPr>
          <p:cNvSpPr/>
          <p:nvPr/>
        </p:nvSpPr>
        <p:spPr>
          <a:xfrm>
            <a:off x="2495120" y="3035415"/>
            <a:ext cx="545825" cy="369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0FF9326-CB4A-412D-B854-65A06B4FADE6}"/>
              </a:ext>
            </a:extLst>
          </p:cNvPr>
          <p:cNvSpPr/>
          <p:nvPr/>
        </p:nvSpPr>
        <p:spPr>
          <a:xfrm>
            <a:off x="2491365" y="2688838"/>
            <a:ext cx="545825" cy="369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779A2-264D-4337-94B1-797B535C7906}"/>
              </a:ext>
            </a:extLst>
          </p:cNvPr>
          <p:cNvSpPr/>
          <p:nvPr/>
        </p:nvSpPr>
        <p:spPr>
          <a:xfrm>
            <a:off x="1668868" y="2087857"/>
            <a:ext cx="545825" cy="369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B8942E-527F-4A91-BD69-2367DC06584C}"/>
              </a:ext>
            </a:extLst>
          </p:cNvPr>
          <p:cNvSpPr txBox="1">
            <a:spLocks/>
          </p:cNvSpPr>
          <p:nvPr/>
        </p:nvSpPr>
        <p:spPr>
          <a:xfrm>
            <a:off x="1668868" y="1133912"/>
            <a:ext cx="10018713" cy="838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1C1106-1E96-41A6-A64C-13EFE4449547}"/>
              </a:ext>
            </a:extLst>
          </p:cNvPr>
          <p:cNvSpPr txBox="1">
            <a:spLocks/>
          </p:cNvSpPr>
          <p:nvPr/>
        </p:nvSpPr>
        <p:spPr>
          <a:xfrm>
            <a:off x="1668869" y="0"/>
            <a:ext cx="10018713" cy="838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Background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8FACC6-660F-4339-BCE6-E8070591E019}"/>
              </a:ext>
            </a:extLst>
          </p:cNvPr>
          <p:cNvSpPr/>
          <p:nvPr/>
        </p:nvSpPr>
        <p:spPr>
          <a:xfrm>
            <a:off x="1668868" y="2083266"/>
            <a:ext cx="545825" cy="369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D9BB0-5F29-4FA1-8389-A2A5B97078D7}"/>
              </a:ext>
            </a:extLst>
          </p:cNvPr>
          <p:cNvSpPr/>
          <p:nvPr/>
        </p:nvSpPr>
        <p:spPr>
          <a:xfrm>
            <a:off x="2492387" y="2678532"/>
            <a:ext cx="545825" cy="369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B890C-205C-4A02-BC9D-9589BB750523}"/>
              </a:ext>
            </a:extLst>
          </p:cNvPr>
          <p:cNvSpPr/>
          <p:nvPr/>
        </p:nvSpPr>
        <p:spPr>
          <a:xfrm>
            <a:off x="2492387" y="3023182"/>
            <a:ext cx="545825" cy="369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B1E95D-07C5-4B8F-AACC-722D49CFF5E0}"/>
              </a:ext>
            </a:extLst>
          </p:cNvPr>
          <p:cNvSpPr/>
          <p:nvPr/>
        </p:nvSpPr>
        <p:spPr>
          <a:xfrm>
            <a:off x="4270851" y="4161276"/>
            <a:ext cx="545825" cy="369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B02197-E9EE-4D8E-929C-F662567C2C41}"/>
              </a:ext>
            </a:extLst>
          </p:cNvPr>
          <p:cNvSpPr/>
          <p:nvPr/>
        </p:nvSpPr>
        <p:spPr>
          <a:xfrm>
            <a:off x="4270853" y="3423046"/>
            <a:ext cx="545825" cy="369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5D5251-F11D-4411-9983-869523B6118A}"/>
              </a:ext>
            </a:extLst>
          </p:cNvPr>
          <p:cNvSpPr/>
          <p:nvPr/>
        </p:nvSpPr>
        <p:spPr>
          <a:xfrm>
            <a:off x="4270852" y="3792161"/>
            <a:ext cx="545825" cy="369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6AA32F-6FDC-4A3F-B12C-3C0ACA308D5A}"/>
              </a:ext>
            </a:extLst>
          </p:cNvPr>
          <p:cNvSpPr txBox="1"/>
          <p:nvPr/>
        </p:nvSpPr>
        <p:spPr>
          <a:xfrm>
            <a:off x="1425857" y="1842007"/>
            <a:ext cx="1031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 Encode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BB26AD-3315-4200-83B4-90D1581DFF9C}"/>
              </a:ext>
            </a:extLst>
          </p:cNvPr>
          <p:cNvSpPr txBox="1"/>
          <p:nvPr/>
        </p:nvSpPr>
        <p:spPr>
          <a:xfrm>
            <a:off x="2089985" y="2420944"/>
            <a:ext cx="1350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 Associate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1E569CAD-036E-4E07-BC99-8D2AE9ABC0C3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2214693" y="2267824"/>
            <a:ext cx="550607" cy="4107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2AA1763-4838-40E9-BAAB-311522DFD549}"/>
              </a:ext>
            </a:extLst>
          </p:cNvPr>
          <p:cNvSpPr txBox="1"/>
          <p:nvPr/>
        </p:nvSpPr>
        <p:spPr>
          <a:xfrm>
            <a:off x="4009809" y="3143862"/>
            <a:ext cx="1270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Pending Document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54B0B7B2-413D-40A1-B588-9424AE6C5E19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V="1">
            <a:off x="3038212" y="3423046"/>
            <a:ext cx="1505554" cy="153809"/>
          </a:xfrm>
          <a:prstGeom prst="curvedConnector4">
            <a:avLst>
              <a:gd name="adj1" fmla="val 40936"/>
              <a:gd name="adj2" fmla="val 2686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B83F677-BCA9-415D-8AF3-2B6C9CC0C1A3}"/>
              </a:ext>
            </a:extLst>
          </p:cNvPr>
          <p:cNvSpPr/>
          <p:nvPr/>
        </p:nvSpPr>
        <p:spPr>
          <a:xfrm>
            <a:off x="2492387" y="3392297"/>
            <a:ext cx="545825" cy="369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3F5648-561A-4103-ACD1-75EE6A9EDD44}"/>
              </a:ext>
            </a:extLst>
          </p:cNvPr>
          <p:cNvSpPr txBox="1"/>
          <p:nvPr/>
        </p:nvSpPr>
        <p:spPr>
          <a:xfrm>
            <a:off x="6360380" y="4868490"/>
            <a:ext cx="635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08888B-2E7E-4D53-BB0D-CBCB50697B1B}"/>
              </a:ext>
            </a:extLst>
          </p:cNvPr>
          <p:cNvSpPr txBox="1"/>
          <p:nvPr/>
        </p:nvSpPr>
        <p:spPr>
          <a:xfrm>
            <a:off x="7720795" y="4872639"/>
            <a:ext cx="635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140533-06D4-4733-B851-C25EC1912DAB}"/>
              </a:ext>
            </a:extLst>
          </p:cNvPr>
          <p:cNvSpPr txBox="1"/>
          <p:nvPr/>
        </p:nvSpPr>
        <p:spPr>
          <a:xfrm>
            <a:off x="8853226" y="4906637"/>
            <a:ext cx="635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 3</a:t>
            </a: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FC88BD8C-3388-4AC7-85D0-4F4B9B388471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rot="16200000" flipH="1">
            <a:off x="4004335" y="2522377"/>
            <a:ext cx="1434855" cy="3912924"/>
          </a:xfrm>
          <a:prstGeom prst="curvedConnector3">
            <a:avLst>
              <a:gd name="adj1" fmla="val 781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79A76EDD-7359-4B47-8CB6-69C8866CFCE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12190" y="1848455"/>
            <a:ext cx="1434854" cy="5273339"/>
          </a:xfrm>
          <a:prstGeom prst="curvedConnector3">
            <a:avLst>
              <a:gd name="adj1" fmla="val 737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51D37861-5D7D-455C-922C-EB44D1718B58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 rot="16200000" flipH="1">
            <a:off x="5228293" y="1298418"/>
            <a:ext cx="1434854" cy="6360841"/>
          </a:xfrm>
          <a:prstGeom prst="curvedConnector3">
            <a:avLst>
              <a:gd name="adj1" fmla="val 699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530D3FE3-A37E-4CBC-BC48-1876F8E07757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16200000" flipH="1">
            <a:off x="5278056" y="3796099"/>
            <a:ext cx="665876" cy="21344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E5321DFE-D762-4D87-B5D9-C02B066A3396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rot="16200000" flipH="1">
            <a:off x="5958264" y="3115890"/>
            <a:ext cx="665875" cy="349487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B2CD4CA4-182B-4532-97AA-A0E10B0B20A9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rot="16200000" flipH="1">
            <a:off x="6502015" y="2572139"/>
            <a:ext cx="665875" cy="458237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9144898-A0E0-4333-A02F-4EDA3F6E0832}"/>
              </a:ext>
            </a:extLst>
          </p:cNvPr>
          <p:cNvSpPr txBox="1"/>
          <p:nvPr/>
        </p:nvSpPr>
        <p:spPr>
          <a:xfrm>
            <a:off x="10388091" y="4917890"/>
            <a:ext cx="734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Show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2F430AD-4D3C-4A35-8463-97EA51BD601F}"/>
              </a:ext>
            </a:extLst>
          </p:cNvPr>
          <p:cNvCxnSpPr>
            <a:cxnSpLocks/>
            <a:stCxn id="24" idx="2"/>
            <a:endCxn id="76" idx="1"/>
          </p:cNvCxnSpPr>
          <p:nvPr/>
        </p:nvCxnSpPr>
        <p:spPr>
          <a:xfrm rot="5400000" flipH="1" flipV="1">
            <a:off x="9342878" y="5164083"/>
            <a:ext cx="922788" cy="1356267"/>
          </a:xfrm>
          <a:prstGeom prst="curvedConnector4">
            <a:avLst>
              <a:gd name="adj1" fmla="val -24773"/>
              <a:gd name="adj2" fmla="val 600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E444D783-9BF9-493A-8A6E-69F392A9C5B7}"/>
              </a:ext>
            </a:extLst>
          </p:cNvPr>
          <p:cNvCxnSpPr>
            <a:cxnSpLocks/>
            <a:stCxn id="21" idx="2"/>
            <a:endCxn id="76" idx="1"/>
          </p:cNvCxnSpPr>
          <p:nvPr/>
        </p:nvCxnSpPr>
        <p:spPr>
          <a:xfrm rot="5400000" flipH="1" flipV="1">
            <a:off x="8799128" y="4620333"/>
            <a:ext cx="922788" cy="2443767"/>
          </a:xfrm>
          <a:prstGeom prst="curvedConnector4">
            <a:avLst>
              <a:gd name="adj1" fmla="val -24773"/>
              <a:gd name="adj2" fmla="val 687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1DE31CD5-45A6-456A-BDAE-6B0B048EA8C7}"/>
              </a:ext>
            </a:extLst>
          </p:cNvPr>
          <p:cNvCxnSpPr>
            <a:cxnSpLocks/>
            <a:stCxn id="18" idx="2"/>
            <a:endCxn id="76" idx="1"/>
          </p:cNvCxnSpPr>
          <p:nvPr/>
        </p:nvCxnSpPr>
        <p:spPr>
          <a:xfrm rot="5400000" flipH="1" flipV="1">
            <a:off x="8118921" y="3940126"/>
            <a:ext cx="922788" cy="3804182"/>
          </a:xfrm>
          <a:prstGeom prst="curvedConnector4">
            <a:avLst>
              <a:gd name="adj1" fmla="val -24773"/>
              <a:gd name="adj2" fmla="val 886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429287B-4D64-4AF2-8882-82AD4927B5FF}"/>
              </a:ext>
            </a:extLst>
          </p:cNvPr>
          <p:cNvSpPr txBox="1"/>
          <p:nvPr/>
        </p:nvSpPr>
        <p:spPr>
          <a:xfrm>
            <a:off x="7513320" y="6481882"/>
            <a:ext cx="1446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Monitor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D68DB6F-4B18-47DB-AD49-83961CC84FBD}"/>
              </a:ext>
            </a:extLst>
          </p:cNvPr>
          <p:cNvSpPr txBox="1"/>
          <p:nvPr/>
        </p:nvSpPr>
        <p:spPr>
          <a:xfrm>
            <a:off x="5626265" y="2049302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Queue</a:t>
            </a:r>
          </a:p>
        </p:txBody>
      </p:sp>
    </p:spTree>
    <p:extLst>
      <p:ext uri="{BB962C8B-B14F-4D97-AF65-F5344CB8AC3E}">
        <p14:creationId xmlns:p14="http://schemas.microsoft.com/office/powerpoint/2010/main" val="338839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96296E-6 L 0.07292 -2.96296E-6 C 0.10547 -2.96296E-6 0.14584 0.02662 0.14584 0.05324 L 0.14584 0.1104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5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-2.91667E-6 0.05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11111E-6 L -2.91667E-6 0.050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0.00347 L 0.03373 -0.00347 C 0.04883 -0.00347 0.06758 0.02129 0.06758 0.04143 L 0.06758 0.0868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.0544 L 0.26081 0.0544 C 0.37748 0.0544 0.52175 0.15579 0.52175 0.23912 L 0.52175 0.42431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81" y="1849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.05023 L -2.91667E-6 0.1041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8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36 0.08541 L 0.06758 0.1370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175 0.4243 L 0.55756 0.14792 C 0.56498 0.08542 0.57617 0.05208 0.58802 0.05208 C 0.60131 0.05208 0.61198 0.08542 0.61953 0.14792 L 0.65534 0.4243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861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.10185 L 0.21602 0.10185 C 0.31276 0.10185 0.43216 0.2044 0.43216 0.28889 L 0.43216 0.47593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02" y="1870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84 0.13726 L 0.06758 0.1909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58 0.18866 L 0.2836 0.18866 C 0.38073 0.18866 0.5004 0.2757 0.5004 0.34653 L 0.5004 0.50625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41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84 0.11041 L 0.28894 0.11041 C 0.353 0.11041 0.43216 0.18217 0.43216 0.24097 L 0.43216 0.37176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10" y="1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534 0.42431 L 0.61953 0.14885 C 0.61211 0.08681 0.60091 0.05348 0.58907 0.05348 C 0.57578 0.05348 0.56511 0.08681 0.55769 0.14885 L 0.52201 0.42431 " pathEditMode="relative" rAng="0" ptsTypes="AAAAA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-1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04 0.5074 L 0.49974 0.56088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8" grpId="4" animBg="1"/>
      <p:bldP spid="9" grpId="0" animBg="1"/>
      <p:bldP spid="9" grpId="1" animBg="1"/>
      <p:bldP spid="9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C39E-EAB5-42FA-8890-3F16B2B42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384" y="2564510"/>
            <a:ext cx="3423249" cy="838901"/>
          </a:xfrm>
        </p:spPr>
        <p:txBody>
          <a:bodyPr/>
          <a:lstStyle/>
          <a:p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</a:t>
            </a:r>
          </a:p>
          <a:p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B41728-060D-42D1-ADD5-01D853DB45F9}"/>
              </a:ext>
            </a:extLst>
          </p:cNvPr>
          <p:cNvSpPr txBox="1">
            <a:spLocks/>
          </p:cNvSpPr>
          <p:nvPr/>
        </p:nvSpPr>
        <p:spPr>
          <a:xfrm>
            <a:off x="1668868" y="1133912"/>
            <a:ext cx="10018713" cy="838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Prerequisites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visual-studio-2013-logo">
            <a:extLst>
              <a:ext uri="{FF2B5EF4-FFF2-40B4-BE49-F238E27FC236}">
                <a16:creationId xmlns:a16="http://schemas.microsoft.com/office/drawing/2014/main" id="{8EFBCD54-C977-46E5-A06F-A4F23CA086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304" y="1811424"/>
            <a:ext cx="2466538" cy="11725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50EBB1-EB01-4C0F-8FD5-649D93315588}"/>
              </a:ext>
            </a:extLst>
          </p:cNvPr>
          <p:cNvSpPr txBox="1">
            <a:spLocks/>
          </p:cNvSpPr>
          <p:nvPr/>
        </p:nvSpPr>
        <p:spPr>
          <a:xfrm>
            <a:off x="2952384" y="3726246"/>
            <a:ext cx="3423249" cy="83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</a:p>
          <a:p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Microsoft SQL Server Logo Vector">
            <a:extLst>
              <a:ext uri="{FF2B5EF4-FFF2-40B4-BE49-F238E27FC236}">
                <a16:creationId xmlns:a16="http://schemas.microsoft.com/office/drawing/2014/main" id="{3744BF1C-A21D-4E24-9BC5-45FDF2DBBA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252" y="3125674"/>
            <a:ext cx="1806642" cy="143947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3EE95A-A285-40D2-B3F0-331CE433C5A2}"/>
              </a:ext>
            </a:extLst>
          </p:cNvPr>
          <p:cNvSpPr txBox="1">
            <a:spLocks/>
          </p:cNvSpPr>
          <p:nvPr/>
        </p:nvSpPr>
        <p:spPr>
          <a:xfrm>
            <a:off x="2952384" y="5511182"/>
            <a:ext cx="2223626" cy="83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7</a:t>
            </a:r>
          </a:p>
          <a:p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Image result for windows 7">
            <a:extLst>
              <a:ext uri="{FF2B5EF4-FFF2-40B4-BE49-F238E27FC236}">
                <a16:creationId xmlns:a16="http://schemas.microsoft.com/office/drawing/2014/main" id="{A844F942-7B36-4A05-A3A8-A3D8680ECEF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264" y="4982699"/>
            <a:ext cx="2430578" cy="1367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9629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D24A27-10EA-46C3-978C-CFA626C8D062}"/>
              </a:ext>
            </a:extLst>
          </p:cNvPr>
          <p:cNvSpPr txBox="1">
            <a:spLocks/>
          </p:cNvSpPr>
          <p:nvPr/>
        </p:nvSpPr>
        <p:spPr>
          <a:xfrm>
            <a:off x="1668868" y="1133912"/>
            <a:ext cx="10018713" cy="838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Prerequisites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E65105-11FD-4D99-8092-78E2F19D5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384" y="2564510"/>
            <a:ext cx="3423249" cy="838901"/>
          </a:xfrm>
        </p:spPr>
        <p:txBody>
          <a:bodyPr/>
          <a:lstStyle/>
          <a:p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B82373-5C2C-491C-BE59-ABF102BC51D7}"/>
              </a:ext>
            </a:extLst>
          </p:cNvPr>
          <p:cNvSpPr txBox="1">
            <a:spLocks/>
          </p:cNvSpPr>
          <p:nvPr/>
        </p:nvSpPr>
        <p:spPr>
          <a:xfrm>
            <a:off x="3036274" y="3807337"/>
            <a:ext cx="3423249" cy="83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B1C5D0-5452-4827-9CF6-16CDEF6F8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640" y="1908664"/>
            <a:ext cx="1311691" cy="13116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BE2F22-2BCB-4D4F-8BFF-FDE606B50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23" y="3455598"/>
            <a:ext cx="1506524" cy="119064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8C05D02-1059-4022-AA1F-D7F789E7205E}"/>
              </a:ext>
            </a:extLst>
          </p:cNvPr>
          <p:cNvSpPr txBox="1">
            <a:spLocks/>
          </p:cNvSpPr>
          <p:nvPr/>
        </p:nvSpPr>
        <p:spPr>
          <a:xfrm>
            <a:off x="2952384" y="5166689"/>
            <a:ext cx="3423249" cy="83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Phone</a:t>
            </a:r>
          </a:p>
        </p:txBody>
      </p:sp>
      <p:pic>
        <p:nvPicPr>
          <p:cNvPr id="15" name="Picture 14" descr="SMS Notifications">
            <a:extLst>
              <a:ext uri="{FF2B5EF4-FFF2-40B4-BE49-F238E27FC236}">
                <a16:creationId xmlns:a16="http://schemas.microsoft.com/office/drawing/2014/main" id="{8964A4B1-B127-4004-98D4-94632128CB7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182" y="4974903"/>
            <a:ext cx="952605" cy="1030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649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9C77-828A-4E40-814F-28F074A6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pPr algn="l"/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0BA05-5867-41F2-B5AD-E44CB97C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81201"/>
            <a:ext cx="10018713" cy="3124201"/>
          </a:xfrm>
        </p:spPr>
        <p:txBody>
          <a:bodyPr>
            <a:normAutofit/>
          </a:bodyPr>
          <a:lstStyle/>
          <a:p>
            <a:r>
              <a:rPr lang="en-PH" sz="2800" dirty="0"/>
              <a:t>Reduce the truck congestion</a:t>
            </a:r>
          </a:p>
          <a:p>
            <a:r>
              <a:rPr lang="en-PH" sz="2800" dirty="0"/>
              <a:t>Easiest way to store information base on a given document</a:t>
            </a:r>
          </a:p>
          <a:p>
            <a:r>
              <a:rPr lang="en-PH" sz="2800" dirty="0"/>
              <a:t>Automated Dock-Door Assignment</a:t>
            </a:r>
          </a:p>
          <a:p>
            <a:r>
              <a:rPr lang="en-PH" sz="2800" dirty="0"/>
              <a:t>Short Message Service Notification</a:t>
            </a:r>
          </a:p>
          <a:p>
            <a:r>
              <a:rPr lang="en-PH" sz="2800" dirty="0"/>
              <a:t>Performance Data Analytics for Business Decision</a:t>
            </a:r>
          </a:p>
          <a:p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6081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07" y="0"/>
            <a:ext cx="10018713" cy="1752599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06" y="1346199"/>
            <a:ext cx="10018713" cy="3124201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improper management of such queues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Logistical procedures are often outdated and disorganized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helps service provider to manage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help to ease the customer flows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62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054" y="0"/>
            <a:ext cx="10018713" cy="1752599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and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353" y="763154"/>
            <a:ext cx="10018713" cy="31242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help to ease the process of queueing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apply a business intelligence and create models to predict issues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capabilities for future outcome</a:t>
            </a:r>
          </a:p>
        </p:txBody>
      </p:sp>
    </p:spTree>
    <p:extLst>
      <p:ext uri="{BB962C8B-B14F-4D97-AF65-F5344CB8AC3E}">
        <p14:creationId xmlns:p14="http://schemas.microsoft.com/office/powerpoint/2010/main" val="84487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752599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413163"/>
            <a:ext cx="10018713" cy="31242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System that will improved queueing process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service reliability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live updates with the use of SMS notification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Producing Statistical Reports for management decision making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7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51245"/>
            <a:ext cx="10018713" cy="1346199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05345"/>
            <a:ext cx="10018713" cy="31242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real time update via LCD monitors displays.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Trucker will be notify on the update via SMS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daily receiving report that can be use by top management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Daily receiving Timeliness.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6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-279400"/>
            <a:ext cx="10018713" cy="1752599"/>
          </a:xfrm>
        </p:spPr>
        <p:txBody>
          <a:bodyPr/>
          <a:lstStyle/>
          <a:p>
            <a:pPr algn="l"/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14399"/>
            <a:ext cx="10018713" cy="31242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limited only for DHL Supply chain Philippines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support transaction process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 notification is disabled when internet is disconnected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analytical data reports is disable when internet is disconnected</a:t>
            </a:r>
          </a:p>
        </p:txBody>
      </p:sp>
    </p:spTree>
    <p:extLst>
      <p:ext uri="{BB962C8B-B14F-4D97-AF65-F5344CB8AC3E}">
        <p14:creationId xmlns:p14="http://schemas.microsoft.com/office/powerpoint/2010/main" val="212318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EA18-1574-4FC5-980F-9FC4B54B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869" y="0"/>
            <a:ext cx="10018713" cy="838900"/>
          </a:xfrm>
        </p:spPr>
        <p:txBody>
          <a:bodyPr>
            <a:normAutofit/>
          </a:bodyPr>
          <a:lstStyle/>
          <a:p>
            <a:pPr algn="r"/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Studies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30C9-CC96-49C3-9D27-7382FF4DF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756" y="1972812"/>
            <a:ext cx="10018713" cy="3124201"/>
          </a:xfrm>
        </p:spPr>
        <p:txBody>
          <a:bodyPr>
            <a:normAutofit/>
          </a:bodyPr>
          <a:lstStyle/>
          <a:p>
            <a:r>
              <a:rPr lang="en-PH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Veluya</a:t>
            </a:r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(2015)</a:t>
            </a:r>
          </a:p>
          <a:p>
            <a:r>
              <a:rPr lang="en-PH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Lumauag</a:t>
            </a:r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(2016)</a:t>
            </a:r>
          </a:p>
          <a:p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Tico (2016)</a:t>
            </a:r>
          </a:p>
          <a:p>
            <a:r>
              <a:rPr lang="en-PH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Cosidon</a:t>
            </a:r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(2016)</a:t>
            </a:r>
          </a:p>
          <a:p>
            <a:r>
              <a:rPr lang="en-PH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Abapo</a:t>
            </a:r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(2017)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B6356D-E576-427C-83C0-D6C15503FF0E}"/>
              </a:ext>
            </a:extLst>
          </p:cNvPr>
          <p:cNvSpPr txBox="1">
            <a:spLocks/>
          </p:cNvSpPr>
          <p:nvPr/>
        </p:nvSpPr>
        <p:spPr>
          <a:xfrm>
            <a:off x="1668868" y="1133912"/>
            <a:ext cx="10018713" cy="838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Studies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E14C6-C36D-4565-8CDD-DA263E47D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867" y="2954324"/>
            <a:ext cx="10018713" cy="3124201"/>
          </a:xfrm>
        </p:spPr>
        <p:txBody>
          <a:bodyPr>
            <a:normAutofit/>
          </a:bodyPr>
          <a:lstStyle/>
          <a:p>
            <a:r>
              <a:rPr lang="en-PH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Woottichaiwat</a:t>
            </a:r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(2015)</a:t>
            </a:r>
          </a:p>
          <a:p>
            <a:r>
              <a:rPr lang="en-PH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Padberg</a:t>
            </a:r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(2015)</a:t>
            </a:r>
          </a:p>
          <a:p>
            <a:r>
              <a:rPr lang="en-PH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Ngorsed</a:t>
            </a:r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PH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Seusaowaluk</a:t>
            </a:r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(2016)</a:t>
            </a:r>
          </a:p>
          <a:p>
            <a:r>
              <a:rPr lang="en-PH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Udin</a:t>
            </a:r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(2016)</a:t>
            </a:r>
          </a:p>
          <a:p>
            <a:r>
              <a:rPr lang="en-PH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Jhala</a:t>
            </a:r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PH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Bahathawala</a:t>
            </a:r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(2017)</a:t>
            </a:r>
          </a:p>
          <a:p>
            <a:endParaRPr lang="en-PH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H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H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027FE8-672C-4851-BD92-0E1E60F4EDBF}"/>
              </a:ext>
            </a:extLst>
          </p:cNvPr>
          <p:cNvSpPr txBox="1">
            <a:spLocks/>
          </p:cNvSpPr>
          <p:nvPr/>
        </p:nvSpPr>
        <p:spPr>
          <a:xfrm>
            <a:off x="1668869" y="0"/>
            <a:ext cx="10018713" cy="838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PH" b="1">
                <a:latin typeface="Times New Roman" panose="02020603050405020304" pitchFamily="18" charset="0"/>
                <a:cs typeface="Times New Roman" panose="02020603050405020304" pitchFamily="18" charset="0"/>
              </a:rPr>
              <a:t>Related Studies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9446F2-063F-4026-A9C6-92D0F3DEF2B6}"/>
              </a:ext>
            </a:extLst>
          </p:cNvPr>
          <p:cNvSpPr txBox="1">
            <a:spLocks/>
          </p:cNvSpPr>
          <p:nvPr/>
        </p:nvSpPr>
        <p:spPr>
          <a:xfrm>
            <a:off x="1668868" y="1133912"/>
            <a:ext cx="10018713" cy="838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Studies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707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1209</TotalTime>
  <Words>336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Corbel</vt:lpstr>
      <vt:lpstr>Times New Roman</vt:lpstr>
      <vt:lpstr>Parallax</vt:lpstr>
      <vt:lpstr>AUTOMATED TRUCK QUEUEING MANAGEMENT SYSTEM WITH  SMS NOTIFICATION FOR DHL SUPPLY CHAIN - AVON </vt:lpstr>
      <vt:lpstr>Introduction</vt:lpstr>
      <vt:lpstr>Project context</vt:lpstr>
      <vt:lpstr>Purpose and description</vt:lpstr>
      <vt:lpstr>Objectives</vt:lpstr>
      <vt:lpstr>Scope</vt:lpstr>
      <vt:lpstr> Limitation</vt:lpstr>
      <vt:lpstr>Related Studies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TRUCK QUEUEING MANAGEMENT SYSTEM WITH  SMS NOTIFICATION FOR DHL SUPPLY CHAIN - AVON</dc:title>
  <dc:creator>Kevin Liza</dc:creator>
  <cp:lastModifiedBy>Kevin Liza</cp:lastModifiedBy>
  <cp:revision>50</cp:revision>
  <dcterms:created xsi:type="dcterms:W3CDTF">2019-10-19T03:50:31Z</dcterms:created>
  <dcterms:modified xsi:type="dcterms:W3CDTF">2019-10-20T15:09:22Z</dcterms:modified>
</cp:coreProperties>
</file>