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60" r:id="rId7"/>
    <p:sldId id="267" r:id="rId8"/>
    <p:sldId id="266" r:id="rId9"/>
    <p:sldId id="265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cnptips.blogspot.com/2011/08/12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Baghdad Research Reactor Neutron Filter MCNP Flux Simulations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 </a:t>
            </a:r>
            <a:r>
              <a:rPr lang="en-US" dirty="0" smtClean="0"/>
              <a:t>155 Spring 2015: </a:t>
            </a:r>
            <a:r>
              <a:rPr lang="en-US" dirty="0"/>
              <a:t>Final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----------------------------------------------------------------------------</a:t>
            </a:r>
            <a:endParaRPr lang="en-US" dirty="0"/>
          </a:p>
          <a:p>
            <a:r>
              <a:rPr lang="en-US" dirty="0" smtClean="0"/>
              <a:t>Project Team: Joseph Labrum, Keeton Ross</a:t>
            </a:r>
          </a:p>
        </p:txBody>
      </p:sp>
    </p:spTree>
    <p:extLst>
      <p:ext uri="{BB962C8B-B14F-4D97-AF65-F5344CB8AC3E}">
        <p14:creationId xmlns:p14="http://schemas.microsoft.com/office/powerpoint/2010/main" val="255618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355"/>
            <a:ext cx="7315200" cy="1154097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92453"/>
            <a:ext cx="7315200" cy="5116908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Standard deviation was fairly large at E</a:t>
            </a:r>
            <a:r>
              <a:rPr lang="en-US" b="1" u="sng" baseline="-25000" dirty="0" smtClean="0"/>
              <a:t>n</a:t>
            </a:r>
            <a:r>
              <a:rPr lang="en-US" b="1" u="sng" dirty="0" smtClean="0"/>
              <a:t> &gt; 2.5 MeV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ue to a relatively small number of particles ran</a:t>
            </a:r>
          </a:p>
          <a:p>
            <a:pPr lvl="1"/>
            <a:r>
              <a:rPr lang="en-US" dirty="0" smtClean="0"/>
              <a:t>7.2 billion </a:t>
            </a:r>
            <a:r>
              <a:rPr lang="en-US" dirty="0" err="1" smtClean="0"/>
              <a:t>nps</a:t>
            </a:r>
            <a:r>
              <a:rPr lang="en-US" dirty="0" smtClean="0"/>
              <a:t>   </a:t>
            </a:r>
            <a:r>
              <a:rPr lang="en-US" dirty="0" smtClean="0">
                <a:sym typeface="Wingdings"/>
              </a:rPr>
              <a:t>   ≈7 </a:t>
            </a:r>
            <a:r>
              <a:rPr lang="en-US" dirty="0" err="1" smtClean="0">
                <a:sym typeface="Wingdings"/>
              </a:rPr>
              <a:t>ms</a:t>
            </a:r>
            <a:r>
              <a:rPr lang="en-US" dirty="0" smtClean="0">
                <a:sym typeface="Wingdings"/>
              </a:rPr>
              <a:t> of running a reactor</a:t>
            </a:r>
          </a:p>
          <a:p>
            <a:pPr marL="320040" lvl="1" indent="0">
              <a:buNone/>
            </a:pPr>
            <a:endParaRPr lang="en-US" sz="1100" dirty="0" smtClean="0">
              <a:sym typeface="Wingdings"/>
            </a:endParaRPr>
          </a:p>
          <a:p>
            <a:r>
              <a:rPr lang="en-US" b="1" u="sng" dirty="0" smtClean="0">
                <a:sym typeface="Wingdings"/>
              </a:rPr>
              <a:t>“Probability = 0.1909e</a:t>
            </a:r>
            <a:r>
              <a:rPr lang="en-US" b="1" u="sng" baseline="30000" dirty="0" smtClean="0">
                <a:sym typeface="Wingdings"/>
              </a:rPr>
              <a:t>-1.37*</a:t>
            </a:r>
            <a:r>
              <a:rPr lang="en-US" b="1" u="sng" baseline="30000" dirty="0" err="1" smtClean="0">
                <a:sym typeface="Wingdings"/>
              </a:rPr>
              <a:t>E_n</a:t>
            </a:r>
            <a:r>
              <a:rPr lang="en-US" b="1" u="sng" dirty="0" smtClean="0">
                <a:sym typeface="Wingdings"/>
              </a:rPr>
              <a:t>”</a:t>
            </a:r>
            <a:endParaRPr lang="en-US" b="1" u="sng" baseline="30000" dirty="0" smtClean="0">
              <a:sym typeface="Wingdings"/>
            </a:endParaRPr>
          </a:p>
          <a:p>
            <a:pPr lvl="1"/>
            <a:r>
              <a:rPr lang="en-US" i="1" dirty="0" err="1" smtClean="0">
                <a:sym typeface="Wingdings"/>
              </a:rPr>
              <a:t>B</a:t>
            </a:r>
            <a:r>
              <a:rPr lang="en-US" i="1" baseline="-25000" dirty="0" err="1" smtClean="0">
                <a:sym typeface="Wingdings"/>
              </a:rPr>
              <a:t>filter</a:t>
            </a:r>
            <a:r>
              <a:rPr lang="en-US" i="1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= 1.37 in comparison to </a:t>
            </a:r>
            <a:r>
              <a:rPr lang="en-US" i="1" dirty="0" err="1" smtClean="0">
                <a:sym typeface="Wingdings"/>
              </a:rPr>
              <a:t>B</a:t>
            </a:r>
            <a:r>
              <a:rPr lang="en-US" i="1" baseline="-25000" dirty="0" err="1" smtClean="0">
                <a:sym typeface="Wingdings"/>
              </a:rPr>
              <a:t>initial</a:t>
            </a:r>
            <a:r>
              <a:rPr lang="en-US" i="1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= 0.65-0.75</a:t>
            </a:r>
          </a:p>
          <a:p>
            <a:pPr marL="320040" lvl="1" indent="0">
              <a:buNone/>
            </a:pPr>
            <a:endParaRPr lang="en-US" sz="1100" b="1" u="sng" dirty="0" smtClean="0">
              <a:sym typeface="Wingdings"/>
            </a:endParaRPr>
          </a:p>
          <a:p>
            <a:r>
              <a:rPr lang="en-US" b="1" u="sng" dirty="0" smtClean="0"/>
              <a:t>Material neutron attenuation affects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C and Pb plugs had the greatest shift towards “fast”</a:t>
            </a:r>
          </a:p>
          <a:p>
            <a:pPr lvl="1"/>
            <a:r>
              <a:rPr lang="en-US" dirty="0" smtClean="0"/>
              <a:t>Cd did not have a huge affect, but was also only 0.5 mm</a:t>
            </a:r>
          </a:p>
          <a:p>
            <a:pPr marL="320040" lvl="1" indent="0">
              <a:buNone/>
            </a:pPr>
            <a:endParaRPr lang="en-US" sz="1050" dirty="0" smtClean="0"/>
          </a:p>
          <a:p>
            <a:r>
              <a:rPr lang="en-US" b="1" u="sng" dirty="0" smtClean="0"/>
              <a:t>Comparison of final to initial flux</a:t>
            </a:r>
          </a:p>
          <a:p>
            <a:pPr lvl="1"/>
            <a:r>
              <a:rPr lang="en-US" dirty="0" smtClean="0"/>
              <a:t>Final shifted towards thermal but CDF is more favorable towards “fast” in final vs. initial</a:t>
            </a:r>
          </a:p>
          <a:p>
            <a:pPr marL="320040" lvl="1" indent="0">
              <a:buNone/>
            </a:pPr>
            <a:endParaRPr lang="en-US" sz="1100" dirty="0" smtClean="0"/>
          </a:p>
          <a:p>
            <a:r>
              <a:rPr lang="en-US" b="1" u="sng" dirty="0" smtClean="0"/>
              <a:t>Comparison to hypothesis/expectation</a:t>
            </a:r>
          </a:p>
          <a:p>
            <a:pPr lvl="1"/>
            <a:r>
              <a:rPr lang="en-US" dirty="0" smtClean="0"/>
              <a:t>Initially said fast flux &gt;7.7e-5%, actual was 3.42e-5% which is surprisingly close!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038"/>
            <a:ext cx="7315200" cy="1154097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24275"/>
            <a:ext cx="7315200" cy="47011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[1] AHMED, M. R, SHAKARCHI, </a:t>
            </a:r>
            <a:r>
              <a:rPr lang="en-US" dirty="0" err="1"/>
              <a:t>Kh</a:t>
            </a:r>
            <a:r>
              <a:rPr lang="en-US" dirty="0"/>
              <a:t>., AL-NAJJAR, S., &amp; AL-AMILI, M. A, </a:t>
            </a:r>
            <a:r>
              <a:rPr lang="en-US" dirty="0" err="1"/>
              <a:t>Govor</a:t>
            </a:r>
            <a:r>
              <a:rPr lang="en-US" dirty="0"/>
              <a:t>, L I., </a:t>
            </a:r>
            <a:r>
              <a:rPr lang="en-US" dirty="0" err="1"/>
              <a:t>Demidov</a:t>
            </a:r>
            <a:r>
              <a:rPr lang="en-US" dirty="0"/>
              <a:t>, A M. (1973). Investigation of Gamma-Ray Spectra from the Inelastic Scattering of Reactor Fast Neutrons. Nuclear Instruments and Methods. Nuclear Research Institute, Bagdad. I. V. </a:t>
            </a:r>
            <a:r>
              <a:rPr lang="en-US" dirty="0" err="1"/>
              <a:t>Kurchatov</a:t>
            </a:r>
            <a:r>
              <a:rPr lang="en-US" dirty="0"/>
              <a:t> Institute of Atomic Energy, Moscow.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[2] AHMED, M. R, SHAKARCHI, </a:t>
            </a:r>
            <a:r>
              <a:rPr lang="en-US" dirty="0" err="1"/>
              <a:t>Kh</a:t>
            </a:r>
            <a:r>
              <a:rPr lang="en-US" dirty="0"/>
              <a:t>., AL-NAJJAR, S., AL-AMILI, M. A, Al </a:t>
            </a:r>
            <a:r>
              <a:rPr lang="en-US" dirty="0" err="1"/>
              <a:t>Assafi</a:t>
            </a:r>
            <a:r>
              <a:rPr lang="en-US" dirty="0"/>
              <a:t>, N., </a:t>
            </a:r>
            <a:r>
              <a:rPr lang="en-US" dirty="0" err="1"/>
              <a:t>Rammo</a:t>
            </a:r>
            <a:r>
              <a:rPr lang="en-US" dirty="0"/>
              <a:t>, N. </a:t>
            </a:r>
            <a:r>
              <a:rPr lang="en-US" dirty="0" err="1"/>
              <a:t>Govor</a:t>
            </a:r>
            <a:r>
              <a:rPr lang="en-US" dirty="0"/>
              <a:t>, L I., </a:t>
            </a:r>
            <a:r>
              <a:rPr lang="en-US" dirty="0" err="1"/>
              <a:t>Demidov</a:t>
            </a:r>
            <a:r>
              <a:rPr lang="en-US" dirty="0"/>
              <a:t>, A M. (1978) ATLAS of Gamma-Ray Spectra from the Inelastic Scattering of Reactor Fast Neutrons (Part 1). </a:t>
            </a:r>
            <a:r>
              <a:rPr lang="en-US" dirty="0" err="1"/>
              <a:t>Atomizdat</a:t>
            </a:r>
            <a:r>
              <a:rPr lang="en-US" dirty="0"/>
              <a:t>. Nuclear Research Institute, Bagdad. I. V. </a:t>
            </a:r>
            <a:r>
              <a:rPr lang="en-US" dirty="0" err="1"/>
              <a:t>Kurchatov</a:t>
            </a:r>
            <a:r>
              <a:rPr lang="en-US" dirty="0"/>
              <a:t> Institute of Atomic Energy, Moscow.</a:t>
            </a:r>
            <a:br>
              <a:rPr lang="en-US" dirty="0"/>
            </a:br>
            <a:endParaRPr lang="en-US" dirty="0"/>
          </a:p>
          <a:p>
            <a:r>
              <a:rPr lang="en-US" dirty="0"/>
              <a:t>[3] DMC. (2011, August 1). MCNP Tips: Materials. Retrieved May 11, 2015, from </a:t>
            </a:r>
            <a:r>
              <a:rPr lang="en-US" dirty="0">
                <a:hlinkClick r:id="rId2"/>
              </a:rPr>
              <a:t>http://mcnptips.blogspot.com/2011/08/123.html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[4] Los Alamos National Laboratory. (2005) MCNP User Manual. RSICC Computer Code Collection. Oak Ridge Nation Laboratory. U.S. Department of Energy. 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[5] </a:t>
            </a:r>
            <a:r>
              <a:rPr lang="en-US" dirty="0"/>
              <a:t>Schwarz, A.L., Schwarz, R. A., &amp; Carter, L. L. (2011) MCNP/MCNPX Visual Editor Computer Code Manual. Visual Editor Consultants. 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[6] </a:t>
            </a:r>
            <a:r>
              <a:rPr lang="en-US" dirty="0" err="1"/>
              <a:t>Shultis</a:t>
            </a:r>
            <a:r>
              <a:rPr lang="en-US" dirty="0"/>
              <a:t>, J. K., &amp; </a:t>
            </a:r>
            <a:r>
              <a:rPr lang="en-US" dirty="0" err="1"/>
              <a:t>Faw</a:t>
            </a:r>
            <a:r>
              <a:rPr lang="en-US" dirty="0"/>
              <a:t>, R. E., (204-2011). An MCNP Primer. Dept. of Mechanical and Nuclear Engineering Kansas State University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[7] </a:t>
            </a:r>
            <a:r>
              <a:rPr lang="en-US" dirty="0" err="1"/>
              <a:t>WolframAlpha</a:t>
            </a:r>
            <a:r>
              <a:rPr lang="en-US" dirty="0"/>
              <a:t>. Maxwell Distribution. (2015). Retrieved May 12, 2015, from http://</a:t>
            </a:r>
            <a:r>
              <a:rPr lang="en-US" dirty="0" err="1"/>
              <a:t>mathworld.wolfram.com</a:t>
            </a:r>
            <a:r>
              <a:rPr lang="en-US" dirty="0"/>
              <a:t>/</a:t>
            </a:r>
            <a:r>
              <a:rPr lang="en-US" dirty="0" err="1"/>
              <a:t>MaxwellDistribution.html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3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356"/>
            <a:ext cx="7315200" cy="115409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92453"/>
            <a:ext cx="7315200" cy="54089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Baghdad Research Reactor: IRT-5000 (5 MW)</a:t>
            </a:r>
          </a:p>
          <a:p>
            <a:endParaRPr lang="en-US" sz="500" dirty="0" smtClean="0"/>
          </a:p>
          <a:p>
            <a:r>
              <a:rPr lang="en-US" dirty="0" smtClean="0"/>
              <a:t>Experiments done in 1970’s by M. R. Ahmed and his team of Russian and Iraqi colleagues</a:t>
            </a:r>
          </a:p>
          <a:p>
            <a:pPr marL="45720" indent="0">
              <a:buNone/>
            </a:pPr>
            <a:endParaRPr lang="en-US" sz="500" dirty="0" smtClean="0"/>
          </a:p>
          <a:p>
            <a:r>
              <a:rPr lang="en-US" dirty="0" smtClean="0"/>
              <a:t>Focus on inelastic neutron scattering of Fe and other metals</a:t>
            </a:r>
          </a:p>
          <a:p>
            <a:r>
              <a:rPr lang="en-US" dirty="0" smtClean="0"/>
              <a:t>Crucial aspect is knowing the flux at the sample location</a:t>
            </a:r>
          </a:p>
          <a:p>
            <a:pPr lvl="1"/>
            <a:r>
              <a:rPr lang="en-US" dirty="0" smtClean="0"/>
              <a:t>Flux approximated for behind a 10 cm Pb plug, not for actual neutron filter setup</a:t>
            </a:r>
          </a:p>
          <a:p>
            <a:pPr marL="320040" lvl="1" indent="0">
              <a:buNone/>
            </a:pPr>
            <a:endParaRPr lang="en-US" sz="500" dirty="0" smtClean="0"/>
          </a:p>
          <a:p>
            <a:r>
              <a:rPr lang="en-US" dirty="0" smtClean="0"/>
              <a:t>Prof. Lee Bernstein very interested in a more accurate flux determination for his inelastic scattering calculations</a:t>
            </a:r>
          </a:p>
          <a:p>
            <a:pPr lvl="1"/>
            <a:r>
              <a:rPr lang="en-US" dirty="0" smtClean="0"/>
              <a:t>Flux = </a:t>
            </a:r>
            <a:r>
              <a:rPr lang="en-US" dirty="0" err="1" smtClean="0"/>
              <a:t>Ae</a:t>
            </a:r>
            <a:r>
              <a:rPr lang="en-US" baseline="30000" dirty="0" smtClean="0"/>
              <a:t>-B*</a:t>
            </a:r>
            <a:r>
              <a:rPr lang="en-US" baseline="30000" dirty="0" err="1" smtClean="0"/>
              <a:t>E_n</a:t>
            </a:r>
            <a:endParaRPr lang="en-US" baseline="30000" dirty="0" smtClean="0"/>
          </a:p>
          <a:p>
            <a:pPr marL="320040" lvl="1" indent="0">
              <a:buNone/>
            </a:pPr>
            <a:endParaRPr lang="en-US" sz="500" dirty="0" smtClean="0"/>
          </a:p>
          <a:p>
            <a:r>
              <a:rPr lang="en-US" dirty="0" smtClean="0"/>
              <a:t>Proper flux calculation could open door to more accurate and confident nuclear data</a:t>
            </a:r>
          </a:p>
          <a:p>
            <a:endParaRPr lang="en-US" dirty="0" smtClean="0"/>
          </a:p>
          <a:p>
            <a:r>
              <a:rPr lang="en-US" i="1" dirty="0"/>
              <a:t>Fun fact: “voluntarily </a:t>
            </a:r>
            <a:r>
              <a:rPr lang="en-US" i="1" dirty="0" err="1"/>
              <a:t>decomissioned</a:t>
            </a:r>
            <a:r>
              <a:rPr lang="en-US" i="1" dirty="0"/>
              <a:t>” by the United States Air </a:t>
            </a:r>
            <a:r>
              <a:rPr lang="en-US" i="1" dirty="0" smtClean="0"/>
              <a:t>Force in 1991 Operation Desert Storm</a:t>
            </a:r>
            <a:endParaRPr lang="en-US" i="1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7891"/>
            <a:ext cx="7315200" cy="1154097"/>
          </a:xfrm>
        </p:spPr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21989"/>
            <a:ext cx="7315200" cy="50873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exactly are we looking to achieve?!?!</a:t>
            </a:r>
          </a:p>
          <a:p>
            <a:pPr marL="45720" indent="0">
              <a:buNone/>
            </a:pPr>
            <a:endParaRPr lang="en-US" sz="600" dirty="0" smtClean="0"/>
          </a:p>
          <a:p>
            <a:pPr lvl="1"/>
            <a:r>
              <a:rPr lang="en-US" sz="2400" dirty="0" smtClean="0"/>
              <a:t>A PDF of the total flux at the sample location</a:t>
            </a:r>
          </a:p>
          <a:p>
            <a:pPr marL="320040" lvl="1" indent="0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A more accurate </a:t>
            </a:r>
            <a:r>
              <a:rPr lang="en-US" sz="2400" i="1" dirty="0" smtClean="0"/>
              <a:t>B</a:t>
            </a:r>
            <a:r>
              <a:rPr lang="en-US" sz="2400" dirty="0" smtClean="0"/>
              <a:t> value for an exponential regression of log(Probability) vs. E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at energies &gt; 0.5 MeV</a:t>
            </a:r>
          </a:p>
          <a:p>
            <a:pPr marL="320040" lvl="1" indent="0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A better understanding of what certain materials and aspects of the collimators are doing</a:t>
            </a:r>
          </a:p>
          <a:p>
            <a:pPr marL="320040" lvl="1" indent="0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An estimate of how many neutrons would be incident upon our sample and detector array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3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r>
              <a:rPr lang="en-US" dirty="0" smtClean="0"/>
              <a:t>Description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54097"/>
            <a:ext cx="7315200" cy="5155263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GEOMETRY MODELING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7" y="1815651"/>
            <a:ext cx="4496484" cy="142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23" y="1399671"/>
            <a:ext cx="3952154" cy="2266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josephlabrum:Desktop:Screen Shot 2015-05-11 at 12.13.57 A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6" y="3922763"/>
            <a:ext cx="5178698" cy="2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ight Arrow 6"/>
          <p:cNvSpPr/>
          <p:nvPr/>
        </p:nvSpPr>
        <p:spPr>
          <a:xfrm>
            <a:off x="4641931" y="2373560"/>
            <a:ext cx="413832" cy="332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rot="10800000">
            <a:off x="6592452" y="3922763"/>
            <a:ext cx="1224744" cy="1655858"/>
          </a:xfrm>
          <a:prstGeom prst="ben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3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2660"/>
            <a:ext cx="7315200" cy="1154097"/>
          </a:xfrm>
        </p:spPr>
        <p:txBody>
          <a:bodyPr/>
          <a:lstStyle/>
          <a:p>
            <a:r>
              <a:rPr lang="en-US" dirty="0" smtClean="0"/>
              <a:t>Description of Work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36757"/>
            <a:ext cx="7315200" cy="5072603"/>
          </a:xfrm>
        </p:spPr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Picture drawn to scale</a:t>
            </a:r>
          </a:p>
          <a:p>
            <a:pPr lvl="2"/>
            <a:r>
              <a:rPr lang="en-US" dirty="0" smtClean="0"/>
              <a:t>Pixels determined our scaling ability -&gt; 1.25 cm = 1 pixel</a:t>
            </a:r>
          </a:p>
          <a:p>
            <a:pPr lvl="1"/>
            <a:r>
              <a:rPr lang="en-US" dirty="0" smtClean="0"/>
              <a:t>Material assumptions</a:t>
            </a:r>
          </a:p>
          <a:p>
            <a:pPr lvl="2"/>
            <a:r>
              <a:rPr lang="en-US" dirty="0" smtClean="0"/>
              <a:t>Mixed materials -&gt; 50/50 mix</a:t>
            </a:r>
          </a:p>
          <a:p>
            <a:pPr lvl="2"/>
            <a:r>
              <a:rPr lang="en-US" dirty="0" smtClean="0"/>
              <a:t>“Natural” materials</a:t>
            </a:r>
          </a:p>
          <a:p>
            <a:pPr lvl="1"/>
            <a:r>
              <a:rPr lang="en-US" dirty="0" smtClean="0"/>
              <a:t>Point source with Maxwellian (a = 0.6 MeV)</a:t>
            </a:r>
          </a:p>
          <a:p>
            <a:pPr lvl="1"/>
            <a:r>
              <a:rPr lang="en-US" dirty="0" smtClean="0"/>
              <a:t>Water and concrete were graveyards (speeds up calculations)</a:t>
            </a:r>
          </a:p>
          <a:p>
            <a:r>
              <a:rPr lang="en-US" dirty="0" smtClean="0"/>
              <a:t>HYPOTHESIS/EXPECTATIONS</a:t>
            </a:r>
          </a:p>
          <a:p>
            <a:pPr lvl="1"/>
            <a:r>
              <a:rPr lang="en-US" dirty="0" smtClean="0"/>
              <a:t>Used knowledge of solid angle, material properties, Maxwellian spectrum</a:t>
            </a:r>
          </a:p>
          <a:p>
            <a:pPr lvl="2"/>
            <a:r>
              <a:rPr lang="en-US" dirty="0" smtClean="0"/>
              <a:t>Solid Angle	   ||	</a:t>
            </a:r>
          </a:p>
          <a:p>
            <a:pPr marL="502920" lvl="2" indent="0">
              <a:buNone/>
            </a:pPr>
            <a:endParaRPr lang="en-US" sz="400" dirty="0" smtClean="0"/>
          </a:p>
          <a:p>
            <a:pPr lvl="2"/>
            <a:r>
              <a:rPr lang="en-US" dirty="0" smtClean="0"/>
              <a:t>Knowledge of Cd, B, and Pb cross sections</a:t>
            </a:r>
          </a:p>
          <a:p>
            <a:pPr lvl="2"/>
            <a:r>
              <a:rPr lang="en-US" dirty="0" smtClean="0"/>
              <a:t>Only looking for “fast” neutrons (i.e. E</a:t>
            </a:r>
            <a:r>
              <a:rPr lang="en-US" baseline="-25000" dirty="0" smtClean="0"/>
              <a:t>n</a:t>
            </a:r>
            <a:r>
              <a:rPr lang="en-US" dirty="0" smtClean="0"/>
              <a:t> &gt; 1.0 MeV)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4002" y="4725836"/>
            <a:ext cx="279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i="1" dirty="0" err="1"/>
              <a:t>dΩ</a:t>
            </a:r>
            <a:r>
              <a:rPr lang="en-US" dirty="0"/>
              <a:t>=</a:t>
            </a:r>
            <a:r>
              <a:rPr lang="en-US" dirty="0" err="1"/>
              <a:t>sinθ</a:t>
            </a:r>
            <a:r>
              <a:rPr lang="en-US" i="1" dirty="0" err="1"/>
              <a:t>dθdφ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41846" y="5808579"/>
            <a:ext cx="3151723" cy="78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4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Vertical Text Placeholder 6"/>
          <p:cNvSpPr>
            <a:spLocks noGrp="1"/>
          </p:cNvSpPr>
          <p:nvPr>
            <p:ph type="body" orient="vert" idx="1"/>
          </p:nvPr>
        </p:nvSpPr>
        <p:spPr>
          <a:xfrm rot="16200000">
            <a:off x="1898538" y="1866133"/>
            <a:ext cx="5346927" cy="73151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PDF of flux probability at sample with error bars</a:t>
            </a:r>
          </a:p>
          <a:p>
            <a:r>
              <a:rPr lang="en-US" sz="2800" dirty="0" smtClean="0"/>
              <a:t>Log(Probability) vs. E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with fitted y = </a:t>
            </a:r>
            <a:r>
              <a:rPr lang="en-US" sz="2800" dirty="0" err="1" smtClean="0"/>
              <a:t>Ae</a:t>
            </a:r>
            <a:r>
              <a:rPr lang="en-US" sz="2800" baseline="30000" dirty="0" err="1" smtClean="0"/>
              <a:t>-Bx</a:t>
            </a:r>
            <a:r>
              <a:rPr lang="en-US" sz="2800" dirty="0" smtClean="0"/>
              <a:t> regression</a:t>
            </a:r>
          </a:p>
          <a:p>
            <a:r>
              <a:rPr lang="en-US" sz="2800" dirty="0" smtClean="0"/>
              <a:t>Fluxes at significant points along origin -&gt; sample path</a:t>
            </a:r>
          </a:p>
          <a:p>
            <a:pPr lvl="1"/>
            <a:r>
              <a:rPr lang="en-US" sz="2400" dirty="0" smtClean="0"/>
              <a:t>After B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C, Pb, and Cd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62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504"/>
            <a:ext cx="9160700" cy="60845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142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19" y="573361"/>
            <a:ext cx="9156519" cy="5703139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85436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4440"/>
            <a:ext cx="9144000" cy="6173410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79533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273</TotalTime>
  <Words>635</Words>
  <Application>Microsoft Macintosh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Baghdad Research Reactor Neutron Filter MCNP Flux Simulations</vt:lpstr>
      <vt:lpstr>Introduction</vt:lpstr>
      <vt:lpstr>Problem Description</vt:lpstr>
      <vt:lpstr>Description of Work</vt:lpstr>
      <vt:lpstr>Description of Work (cont.)</vt:lpstr>
      <vt:lpstr>Results</vt:lpstr>
      <vt:lpstr>PowerPoint Presentation</vt:lpstr>
      <vt:lpstr>PowerPoint Presentation</vt:lpstr>
      <vt:lpstr>PowerPoint Presentation</vt:lpstr>
      <vt:lpstr>Conclusions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Baghdad Research Reactor Neutron Filter MCNP Flux Simulations</dc:title>
  <dc:creator>Keeton Ross</dc:creator>
  <cp:lastModifiedBy>Joseph Labrum</cp:lastModifiedBy>
  <cp:revision>6</cp:revision>
  <dcterms:created xsi:type="dcterms:W3CDTF">2015-05-11T22:03:43Z</dcterms:created>
  <dcterms:modified xsi:type="dcterms:W3CDTF">2015-05-12T02:40:42Z</dcterms:modified>
</cp:coreProperties>
</file>