
<file path=[Content_Types].xml><?xml version="1.0" encoding="utf-8"?>
<Types xmlns="http://schemas.openxmlformats.org/package/2006/content-types">
  <Default Extension="png" ContentType="image/png"/>
  <Default Extension="bin" ContentType="application/vnd.openxmlformats-officedocument.oleObject"/>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presProps.xml" ContentType="application/vnd.openxmlformats-officedocument.presentationml.presProps+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tableStyles.xml" ContentType="application/vnd.openxmlformats-officedocument.presentationml.tableStyles+xml"/>
  <Override PartName="/ppt/charts/colors1.xml" ContentType="application/vnd.ms-office.chartcolorstyle+xml"/>
  <Default Extension="vml" ContentType="application/vnd.openxmlformats-officedocument.vmlDrawing"/>
  <Default Extension="tiff" ContentType="image/tiff"/>
  <Override PartName="/ppt/charts/chart3.xml" ContentType="application/vnd.openxmlformats-officedocument.drawingml.chart+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1EA2"/>
    <a:srgbClr val="7F7F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894E4-EA96-4F8E-A205-4FE04DFF7B94}" v="364" dt="2019-03-05T21:32:26.10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008" autoAdjust="0"/>
    <p:restoredTop sz="94676" autoAdjust="0"/>
  </p:normalViewPr>
  <p:slideViewPr>
    <p:cSldViewPr>
      <p:cViewPr>
        <p:scale>
          <a:sx n="20" d="100"/>
          <a:sy n="20" d="100"/>
        </p:scale>
        <p:origin x="-992" y="-6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leog\Dropbox\COFSP\4%20Regio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leog\Dropbox\COFSP\Predicted.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dleog\Dropbox\COFSP\4%20Reg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r>
              <a:rPr lang="en-US" sz="3600" dirty="0"/>
              <a:t>Deaths of All Ages</a:t>
            </a:r>
          </a:p>
        </c:rich>
      </c:tx>
      <c:layout>
        <c:manualLayout>
          <c:xMode val="edge"/>
          <c:yMode val="edge"/>
          <c:x val="0.35209993618217372"/>
          <c:y val="2.777777777777779E-2"/>
        </c:manualLayout>
      </c:layout>
      <c:spPr>
        <a:noFill/>
        <a:ln>
          <a:noFill/>
        </a:ln>
        <a:effectLst/>
      </c:spPr>
    </c:title>
    <c:plotArea>
      <c:layout>
        <c:manualLayout>
          <c:layoutTarget val="inner"/>
          <c:xMode val="edge"/>
          <c:yMode val="edge"/>
          <c:x val="9.4329875427786286E-2"/>
          <c:y val="0.14582494587671974"/>
          <c:w val="0.86704835761061561"/>
          <c:h val="0.66061011241519396"/>
        </c:manualLayout>
      </c:layout>
      <c:barChart>
        <c:barDir val="col"/>
        <c:grouping val="clustered"/>
        <c:ser>
          <c:idx val="0"/>
          <c:order val="0"/>
          <c:tx>
            <c:v>Frequency</c:v>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dLbls>
            <c:dLbl>
              <c:idx val="9"/>
              <c:layout>
                <c:manualLayout>
                  <c:x val="-2.448842406534241E-2"/>
                  <c:y val="2.0370370370370379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D5D9-456C-808F-6C80869FE392}"/>
                </c:ext>
              </c:extLst>
            </c:dLbl>
            <c:dLbl>
              <c:idx val="12"/>
              <c:layout>
                <c:manualLayout>
                  <c:x val="3.3907048705858596E-2"/>
                  <c:y val="2.2222222222222233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D5D9-456C-808F-6C80869FE392}"/>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23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Region Stats'!$AJ$26:$AJ$41</c:f>
              <c:strCache>
                <c:ptCount val="16"/>
                <c:pt idx="0">
                  <c:v>0-7</c:v>
                </c:pt>
                <c:pt idx="1">
                  <c:v>8-14</c:v>
                </c:pt>
                <c:pt idx="2">
                  <c:v>15-21</c:v>
                </c:pt>
                <c:pt idx="3">
                  <c:v>22-28</c:v>
                </c:pt>
                <c:pt idx="4">
                  <c:v>29-35</c:v>
                </c:pt>
                <c:pt idx="5">
                  <c:v>36-42</c:v>
                </c:pt>
                <c:pt idx="6">
                  <c:v>43-49</c:v>
                </c:pt>
                <c:pt idx="7">
                  <c:v>50-56</c:v>
                </c:pt>
                <c:pt idx="8">
                  <c:v>57-63</c:v>
                </c:pt>
                <c:pt idx="9">
                  <c:v>64-70</c:v>
                </c:pt>
                <c:pt idx="10">
                  <c:v>71-77</c:v>
                </c:pt>
                <c:pt idx="11">
                  <c:v>78-84</c:v>
                </c:pt>
                <c:pt idx="12">
                  <c:v>85-91</c:v>
                </c:pt>
                <c:pt idx="13">
                  <c:v>92-98</c:v>
                </c:pt>
                <c:pt idx="14">
                  <c:v>99-105</c:v>
                </c:pt>
                <c:pt idx="15">
                  <c:v>106-112</c:v>
                </c:pt>
              </c:strCache>
            </c:strRef>
          </c:cat>
          <c:val>
            <c:numRef>
              <c:f>'4 Region Stats'!$AK$26:$AK$41</c:f>
              <c:numCache>
                <c:formatCode>General</c:formatCode>
                <c:ptCount val="16"/>
                <c:pt idx="0">
                  <c:v>1</c:v>
                </c:pt>
                <c:pt idx="1">
                  <c:v>3</c:v>
                </c:pt>
                <c:pt idx="2">
                  <c:v>6</c:v>
                </c:pt>
                <c:pt idx="3">
                  <c:v>9</c:v>
                </c:pt>
                <c:pt idx="4">
                  <c:v>12</c:v>
                </c:pt>
                <c:pt idx="5">
                  <c:v>18</c:v>
                </c:pt>
                <c:pt idx="6">
                  <c:v>30</c:v>
                </c:pt>
                <c:pt idx="7">
                  <c:v>68</c:v>
                </c:pt>
                <c:pt idx="8">
                  <c:v>116</c:v>
                </c:pt>
                <c:pt idx="9">
                  <c:v>169</c:v>
                </c:pt>
                <c:pt idx="10">
                  <c:v>182</c:v>
                </c:pt>
                <c:pt idx="11">
                  <c:v>223</c:v>
                </c:pt>
                <c:pt idx="12">
                  <c:v>207</c:v>
                </c:pt>
                <c:pt idx="13">
                  <c:v>136</c:v>
                </c:pt>
                <c:pt idx="14">
                  <c:v>19</c:v>
                </c:pt>
                <c:pt idx="15">
                  <c:v>0</c:v>
                </c:pt>
              </c:numCache>
            </c:numRef>
          </c:val>
          <c:extLst xmlns:c16r2="http://schemas.microsoft.com/office/drawing/2015/06/chart">
            <c:ext xmlns:c16="http://schemas.microsoft.com/office/drawing/2014/chart" uri="{C3380CC4-5D6E-409C-BE32-E72D297353CC}">
              <c16:uniqueId val="{00000000-64B8-4BFE-A944-BEA561E773C6}"/>
            </c:ext>
          </c:extLst>
        </c:ser>
        <c:dLbls>
          <c:showVal val="1"/>
        </c:dLbls>
        <c:gapWidth val="100"/>
        <c:overlap val="-24"/>
        <c:axId val="98250752"/>
        <c:axId val="98252672"/>
      </c:barChart>
      <c:catAx>
        <c:axId val="98250752"/>
        <c:scaling>
          <c:orientation val="minMax"/>
        </c:scaling>
        <c:axPos val="b"/>
        <c:title>
          <c:tx>
            <c:rich>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r>
                  <a:rPr lang="en-US" sz="2300" dirty="0"/>
                  <a:t>Ages</a:t>
                </a:r>
              </a:p>
            </c:rich>
          </c:tx>
          <c:layout/>
          <c:spPr>
            <a:noFill/>
            <a:ln>
              <a:noFill/>
            </a:ln>
            <a:effectLst/>
          </c:spPr>
        </c:title>
        <c:numFmt formatCode="General" sourceLinked="1"/>
        <c:tickLblPos val="nextTo"/>
        <c:spPr>
          <a:noFill/>
          <a:ln w="12700" cap="flat" cmpd="sng" algn="ctr">
            <a:solidFill>
              <a:schemeClr val="tx1">
                <a:lumMod val="15000"/>
                <a:lumOff val="85000"/>
              </a:schemeClr>
            </a:solidFill>
            <a:round/>
          </a:ln>
          <a:effectLst/>
        </c:spPr>
        <c:txPr>
          <a:bodyPr rot="-2460000" spcFirstLastPara="1" vertOverflow="ellipsis"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98252672"/>
        <c:crosses val="autoZero"/>
        <c:auto val="1"/>
        <c:lblAlgn val="ctr"/>
        <c:lblOffset val="100"/>
      </c:catAx>
      <c:valAx>
        <c:axId val="98252672"/>
        <c:scaling>
          <c:orientation val="minMax"/>
        </c:scaling>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r>
                  <a:rPr lang="en-US" sz="2300"/>
                  <a:t>Number of People</a:t>
                </a:r>
              </a:p>
            </c:rich>
          </c:tx>
          <c:layout>
            <c:manualLayout>
              <c:xMode val="edge"/>
              <c:yMode val="edge"/>
              <c:x val="4.3419117968792782E-3"/>
              <c:y val="0.31414391951006132"/>
            </c:manualLayout>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98250752"/>
        <c:crosses val="autoZero"/>
        <c:crossBetween val="between"/>
        <c:majorUnit val="25"/>
      </c:valAx>
      <c:spPr>
        <a:solidFill>
          <a:schemeClr val="accent2">
            <a:lumMod val="60000"/>
            <a:lumOff val="4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solidFill>
        <a:schemeClr val="tx1"/>
      </a:solid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000" dirty="0">
                <a:solidFill>
                  <a:schemeClr val="tx1"/>
                </a:solidFill>
                <a:effectLst/>
              </a:rPr>
              <a:t>Predicted</a:t>
            </a:r>
            <a:r>
              <a:rPr lang="en-US" sz="4000" baseline="0" dirty="0">
                <a:solidFill>
                  <a:schemeClr val="tx1"/>
                </a:solidFill>
                <a:effectLst/>
              </a:rPr>
              <a:t> Baby Boomer Population</a:t>
            </a:r>
            <a:endParaRPr lang="en-US" sz="4000" dirty="0">
              <a:solidFill>
                <a:schemeClr val="tx1"/>
              </a:solidFill>
              <a:effectLst/>
            </a:endParaRPr>
          </a:p>
        </c:rich>
      </c:tx>
      <c:layout>
        <c:manualLayout>
          <c:xMode val="edge"/>
          <c:yMode val="edge"/>
          <c:x val="0.11302479932059963"/>
          <c:y val="0"/>
        </c:manualLayout>
      </c:layout>
      <c:spPr>
        <a:noFill/>
        <a:ln>
          <a:noFill/>
        </a:ln>
        <a:effectLst/>
      </c:spPr>
    </c:title>
    <c:plotArea>
      <c:layout>
        <c:manualLayout>
          <c:layoutTarget val="inner"/>
          <c:xMode val="edge"/>
          <c:yMode val="edge"/>
          <c:x val="0.30145915514199589"/>
          <c:y val="0.14194548368371851"/>
          <c:w val="0.6405988485786438"/>
          <c:h val="0.72460746278740362"/>
        </c:manualLayout>
      </c:layout>
      <c:scatterChart>
        <c:scatterStyle val="smoothMarker"/>
        <c:ser>
          <c:idx val="0"/>
          <c:order val="0"/>
          <c:spPr>
            <a:ln w="76200" cap="rnd">
              <a:solidFill>
                <a:schemeClr val="accent1"/>
              </a:solidFill>
              <a:round/>
            </a:ln>
            <a:effectLst>
              <a:outerShdw blurRad="76200" dist="38100" dir="5400000" rotWithShape="0">
                <a:srgbClr val="000000">
                  <a:alpha val="75000"/>
                </a:srgbClr>
              </a:outerShdw>
            </a:effectLst>
          </c:spPr>
          <c:marker>
            <c:symbol val="none"/>
          </c:marker>
          <c:xVal>
            <c:numRef>
              <c:f>Sheet2!$H$5:$H$68</c:f>
              <c:numCache>
                <c:formatCode>@</c:formatCode>
                <c:ptCount val="64"/>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pt idx="15">
                  <c:v>2031</c:v>
                </c:pt>
                <c:pt idx="16">
                  <c:v>2032</c:v>
                </c:pt>
                <c:pt idx="17">
                  <c:v>2033</c:v>
                </c:pt>
                <c:pt idx="18">
                  <c:v>2034</c:v>
                </c:pt>
                <c:pt idx="19">
                  <c:v>2035</c:v>
                </c:pt>
                <c:pt idx="20">
                  <c:v>2036</c:v>
                </c:pt>
                <c:pt idx="21">
                  <c:v>2037</c:v>
                </c:pt>
                <c:pt idx="22">
                  <c:v>2038</c:v>
                </c:pt>
                <c:pt idx="23">
                  <c:v>2039</c:v>
                </c:pt>
                <c:pt idx="24">
                  <c:v>2040</c:v>
                </c:pt>
                <c:pt idx="25">
                  <c:v>2041</c:v>
                </c:pt>
                <c:pt idx="26">
                  <c:v>2042</c:v>
                </c:pt>
                <c:pt idx="27">
                  <c:v>2043</c:v>
                </c:pt>
                <c:pt idx="28">
                  <c:v>2044</c:v>
                </c:pt>
                <c:pt idx="29">
                  <c:v>2045</c:v>
                </c:pt>
                <c:pt idx="30">
                  <c:v>2046</c:v>
                </c:pt>
                <c:pt idx="31">
                  <c:v>2047</c:v>
                </c:pt>
                <c:pt idx="32">
                  <c:v>2048</c:v>
                </c:pt>
                <c:pt idx="33">
                  <c:v>2049</c:v>
                </c:pt>
                <c:pt idx="34">
                  <c:v>2050</c:v>
                </c:pt>
                <c:pt idx="35">
                  <c:v>2051</c:v>
                </c:pt>
                <c:pt idx="36">
                  <c:v>2052</c:v>
                </c:pt>
                <c:pt idx="37">
                  <c:v>2053</c:v>
                </c:pt>
                <c:pt idx="38">
                  <c:v>2054</c:v>
                </c:pt>
                <c:pt idx="39">
                  <c:v>2055</c:v>
                </c:pt>
                <c:pt idx="40">
                  <c:v>2056</c:v>
                </c:pt>
                <c:pt idx="41">
                  <c:v>2057</c:v>
                </c:pt>
                <c:pt idx="42">
                  <c:v>2058</c:v>
                </c:pt>
                <c:pt idx="43">
                  <c:v>2059</c:v>
                </c:pt>
                <c:pt idx="44">
                  <c:v>2060</c:v>
                </c:pt>
                <c:pt idx="45">
                  <c:v>2061</c:v>
                </c:pt>
                <c:pt idx="46">
                  <c:v>2062</c:v>
                </c:pt>
                <c:pt idx="47">
                  <c:v>2063</c:v>
                </c:pt>
                <c:pt idx="48">
                  <c:v>2064</c:v>
                </c:pt>
                <c:pt idx="49">
                  <c:v>2065</c:v>
                </c:pt>
                <c:pt idx="50">
                  <c:v>2066</c:v>
                </c:pt>
                <c:pt idx="51">
                  <c:v>2067</c:v>
                </c:pt>
                <c:pt idx="52">
                  <c:v>2068</c:v>
                </c:pt>
                <c:pt idx="53">
                  <c:v>2069</c:v>
                </c:pt>
                <c:pt idx="54">
                  <c:v>2070</c:v>
                </c:pt>
                <c:pt idx="55">
                  <c:v>2071</c:v>
                </c:pt>
                <c:pt idx="56">
                  <c:v>2072</c:v>
                </c:pt>
                <c:pt idx="57">
                  <c:v>2073</c:v>
                </c:pt>
                <c:pt idx="58">
                  <c:v>2074</c:v>
                </c:pt>
                <c:pt idx="59">
                  <c:v>2075</c:v>
                </c:pt>
                <c:pt idx="60">
                  <c:v>2076</c:v>
                </c:pt>
                <c:pt idx="61">
                  <c:v>2077</c:v>
                </c:pt>
                <c:pt idx="62">
                  <c:v>2078</c:v>
                </c:pt>
                <c:pt idx="63">
                  <c:v>2079</c:v>
                </c:pt>
              </c:numCache>
            </c:numRef>
          </c:xVal>
          <c:yVal>
            <c:numRef>
              <c:f>Sheet2!$K$5:$K$68</c:f>
              <c:numCache>
                <c:formatCode>General</c:formatCode>
                <c:ptCount val="64"/>
                <c:pt idx="0">
                  <c:v>76000000</c:v>
                </c:pt>
                <c:pt idx="1">
                  <c:v>75195864</c:v>
                </c:pt>
                <c:pt idx="2">
                  <c:v>74335053.410344422</c:v>
                </c:pt>
                <c:pt idx="3">
                  <c:v>73413318.309912309</c:v>
                </c:pt>
                <c:pt idx="4">
                  <c:v>72426426.935731009</c:v>
                </c:pt>
                <c:pt idx="5">
                  <c:v>71370003.636694819</c:v>
                </c:pt>
                <c:pt idx="6">
                  <c:v>70238918.671954498</c:v>
                </c:pt>
                <c:pt idx="7">
                  <c:v>69027188.269700155</c:v>
                </c:pt>
                <c:pt idx="8">
                  <c:v>67728485.318524614</c:v>
                </c:pt>
                <c:pt idx="9">
                  <c:v>66336322.738145269</c:v>
                </c:pt>
                <c:pt idx="10">
                  <c:v>64844101.123692311</c:v>
                </c:pt>
                <c:pt idx="11">
                  <c:v>63244552.433528759</c:v>
                </c:pt>
                <c:pt idx="12">
                  <c:v>61529937.694155015</c:v>
                </c:pt>
                <c:pt idx="13">
                  <c:v>59693006.742144831</c:v>
                </c:pt>
                <c:pt idx="14">
                  <c:v>57727559.514758766</c:v>
                </c:pt>
                <c:pt idx="15">
                  <c:v>55628588.489094742</c:v>
                </c:pt>
                <c:pt idx="16">
                  <c:v>53392311.912281998</c:v>
                </c:pt>
                <c:pt idx="17">
                  <c:v>51016342.791698791</c:v>
                </c:pt>
                <c:pt idx="18">
                  <c:v>48500226.162959531</c:v>
                </c:pt>
                <c:pt idx="19">
                  <c:v>45846252.945026666</c:v>
                </c:pt>
                <c:pt idx="20">
                  <c:v>43060561.020786054</c:v>
                </c:pt>
                <c:pt idx="21">
                  <c:v>40153957.287465788</c:v>
                </c:pt>
                <c:pt idx="22">
                  <c:v>37142516.159214512</c:v>
                </c:pt>
                <c:pt idx="23">
                  <c:v>34048145.769820541</c:v>
                </c:pt>
                <c:pt idx="24">
                  <c:v>30898982.591355022</c:v>
                </c:pt>
                <c:pt idx="25">
                  <c:v>27729447.083377019</c:v>
                </c:pt>
                <c:pt idx="26">
                  <c:v>24580890.23068228</c:v>
                </c:pt>
                <c:pt idx="27">
                  <c:v>21499438.240615856</c:v>
                </c:pt>
                <c:pt idx="28">
                  <c:v>18533327.650091801</c:v>
                </c:pt>
                <c:pt idx="29">
                  <c:v>15729784.836113485</c:v>
                </c:pt>
                <c:pt idx="30">
                  <c:v>13131732.701602764</c:v>
                </c:pt>
                <c:pt idx="31">
                  <c:v>10772445.863662798</c:v>
                </c:pt>
                <c:pt idx="32">
                  <c:v>8674234.2160053421</c:v>
                </c:pt>
                <c:pt idx="33">
                  <c:v>6848064.5784395346</c:v>
                </c:pt>
                <c:pt idx="34">
                  <c:v>5293992.5556912301</c:v>
                </c:pt>
                <c:pt idx="35">
                  <c:v>4002220.0603143377</c:v>
                </c:pt>
                <c:pt idx="36">
                  <c:v>2954666.3431379981</c:v>
                </c:pt>
                <c:pt idx="37">
                  <c:v>2126941.2929999167</c:v>
                </c:pt>
                <c:pt idx="38">
                  <c:v>1490558.3871651888</c:v>
                </c:pt>
                <c:pt idx="39">
                  <c:v>1015184.8777544224</c:v>
                </c:pt>
                <c:pt idx="40">
                  <c:v>670717.15380526544</c:v>
                </c:pt>
                <c:pt idx="41">
                  <c:v>428996.69272732909</c:v>
                </c:pt>
                <c:pt idx="42">
                  <c:v>265046.4170408466</c:v>
                </c:pt>
                <c:pt idx="43">
                  <c:v>157786.08683595448</c:v>
                </c:pt>
                <c:pt idx="44">
                  <c:v>90258.49566846888</c:v>
                </c:pt>
                <c:pt idx="45">
                  <c:v>49450.435070175205</c:v>
                </c:pt>
                <c:pt idx="46">
                  <c:v>25848.98778134802</c:v>
                </c:pt>
                <c:pt idx="47">
                  <c:v>12836.922961962964</c:v>
                </c:pt>
                <c:pt idx="48">
                  <c:v>6025.5472538929098</c:v>
                </c:pt>
                <c:pt idx="49">
                  <c:v>2656.5602399688364</c:v>
                </c:pt>
                <c:pt idx="50">
                  <c:v>1091.9124629047512</c:v>
                </c:pt>
                <c:pt idx="51">
                  <c:v>434.33687515341785</c:v>
                </c:pt>
                <c:pt idx="52">
                  <c:v>166.82708194815518</c:v>
                </c:pt>
                <c:pt idx="53">
                  <c:v>61.720911241432745</c:v>
                </c:pt>
                <c:pt idx="54">
                  <c:v>21.934455616801269</c:v>
                </c:pt>
                <c:pt idx="55">
                  <c:v>7.4646665653961231</c:v>
                </c:pt>
                <c:pt idx="56">
                  <c:v>2.4242400431111766</c:v>
                </c:pt>
                <c:pt idx="57">
                  <c:v>0.74837057806855745</c:v>
                </c:pt>
                <c:pt idx="58">
                  <c:v>0.2186205785163674</c:v>
                </c:pt>
                <c:pt idx="59">
                  <c:v>6.0127305157587949E-2</c:v>
                </c:pt>
                <c:pt idx="60">
                  <c:v>1.5477055622465572E-2</c:v>
                </c:pt>
                <c:pt idx="61">
                  <c:v>3.7030074394879173E-3</c:v>
                </c:pt>
                <c:pt idx="62">
                  <c:v>8.1692787724030791E-4</c:v>
                </c:pt>
                <c:pt idx="63">
                  <c:v>1.6462751005343629E-4</c:v>
                </c:pt>
              </c:numCache>
            </c:numRef>
          </c:yVal>
          <c:smooth val="1"/>
          <c:extLst xmlns:c16r2="http://schemas.microsoft.com/office/drawing/2015/06/chart">
            <c:ext xmlns:c16="http://schemas.microsoft.com/office/drawing/2014/chart" uri="{C3380CC4-5D6E-409C-BE32-E72D297353CC}">
              <c16:uniqueId val="{00000000-6107-4A5B-A96C-6C74D3942E88}"/>
            </c:ext>
          </c:extLst>
        </c:ser>
        <c:dLbls/>
        <c:axId val="98581120"/>
        <c:axId val="98603776"/>
      </c:scatterChart>
      <c:valAx>
        <c:axId val="98581120"/>
        <c:scaling>
          <c:orientation val="minMax"/>
          <c:max val="2066"/>
          <c:min val="2016"/>
        </c:scaling>
        <c:axPos val="b"/>
        <c:majorGridlines>
          <c:spPr>
            <a:ln w="9525" cap="flat" cmpd="sng" algn="ctr">
              <a:solidFill>
                <a:schemeClr val="tx1">
                  <a:alpha val="99000"/>
                </a:schemeClr>
              </a:solidFill>
              <a:round/>
            </a:ln>
            <a:effectLst/>
          </c:spPr>
        </c:majorGridlines>
        <c:title>
          <c:tx>
            <c:rich>
              <a:bodyPr rot="0" spcFirstLastPara="1" vertOverflow="ellipsis" vert="horz" wrap="square" anchor="ctr" anchorCtr="1"/>
              <a:lstStyle/>
              <a:p>
                <a:pPr>
                  <a:defRPr sz="2500" b="1" i="0" u="none" strike="noStrike" kern="1200" cap="all" baseline="0">
                    <a:solidFill>
                      <a:schemeClr val="lt1">
                        <a:lumMod val="75000"/>
                      </a:schemeClr>
                    </a:solidFill>
                    <a:latin typeface="+mn-lt"/>
                    <a:ea typeface="+mn-ea"/>
                    <a:cs typeface="+mn-cs"/>
                  </a:defRPr>
                </a:pPr>
                <a:r>
                  <a:rPr lang="en-US" sz="2500" dirty="0">
                    <a:solidFill>
                      <a:schemeClr val="tx1"/>
                    </a:solidFill>
                  </a:rPr>
                  <a:t>Years</a:t>
                </a:r>
              </a:p>
            </c:rich>
          </c:tx>
          <c:layout/>
          <c:spPr>
            <a:noFill/>
            <a:ln>
              <a:noFill/>
            </a:ln>
            <a:effectLst/>
          </c:spPr>
        </c:title>
        <c:numFmt formatCode="@" sourceLinked="1"/>
        <c:maj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98603776"/>
        <c:crosses val="autoZero"/>
        <c:crossBetween val="midCat"/>
      </c:valAx>
      <c:valAx>
        <c:axId val="98603776"/>
        <c:scaling>
          <c:orientation val="minMax"/>
        </c:scaling>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2500" b="1" i="0" u="none" strike="noStrike" kern="1200" cap="all" baseline="0">
                    <a:solidFill>
                      <a:schemeClr val="tx1"/>
                    </a:solidFill>
                    <a:latin typeface="+mn-lt"/>
                    <a:ea typeface="+mn-ea"/>
                    <a:cs typeface="+mn-cs"/>
                  </a:defRPr>
                </a:pPr>
                <a:r>
                  <a:rPr lang="en-US" sz="2500">
                    <a:solidFill>
                      <a:schemeClr val="tx1"/>
                    </a:solidFill>
                  </a:rPr>
                  <a:t>Number of People</a:t>
                </a:r>
              </a:p>
            </c:rich>
          </c:tx>
          <c:layout/>
          <c:spPr>
            <a:noFill/>
            <a:ln>
              <a:noFill/>
            </a:ln>
            <a:effectLst/>
          </c:spPr>
        </c:title>
        <c:numFmt formatCode="General" sourceLinked="1"/>
        <c:maj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98581120"/>
        <c:crosses val="autoZero"/>
        <c:crossBetween val="midCat"/>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a:solidFill>
        <a:schemeClr val="tx1"/>
      </a:solid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r>
              <a:rPr lang="en-US" sz="3600" dirty="0"/>
              <a:t>Baby Boomers Deaths vs. Other Generations </a:t>
            </a:r>
          </a:p>
        </c:rich>
      </c:tx>
      <c:layout/>
      <c:spPr>
        <a:noFill/>
        <a:ln>
          <a:noFill/>
        </a:ln>
        <a:effectLst/>
      </c:spPr>
    </c:title>
    <c:plotArea>
      <c:layout>
        <c:manualLayout>
          <c:layoutTarget val="inner"/>
          <c:xMode val="edge"/>
          <c:yMode val="edge"/>
          <c:x val="0.10348111665474308"/>
          <c:y val="0.13642176624700825"/>
          <c:w val="0.88506052314132666"/>
          <c:h val="0.69841740943104336"/>
        </c:manualLayout>
      </c:layout>
      <c:barChart>
        <c:barDir val="col"/>
        <c:grouping val="clustered"/>
        <c:ser>
          <c:idx val="0"/>
          <c:order val="0"/>
          <c:tx>
            <c:strRef>
              <c:f>'4 Region Stats'!$T$32</c:f>
              <c:strCache>
                <c:ptCount val="1"/>
                <c:pt idx="0">
                  <c:v>Baby Boomer</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dLbls>
            <c:spPr>
              <a:noFill/>
              <a:ln>
                <a:noFill/>
              </a:ln>
              <a:effectLst/>
            </c:spPr>
            <c:txPr>
              <a:bodyPr rot="0" spcFirstLastPara="1" vertOverflow="ellipsis" vert="horz" wrap="square" lIns="38100" tIns="19050" rIns="38100" bIns="19050" anchor="ctr" anchorCtr="1">
                <a:spAutoFit/>
              </a:bodyPr>
              <a:lstStyle/>
              <a:p>
                <a:pPr>
                  <a:defRPr sz="23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Region Stats'!$S$33:$S$36</c:f>
              <c:strCache>
                <c:ptCount val="4"/>
                <c:pt idx="0">
                  <c:v>Midwest</c:v>
                </c:pt>
                <c:pt idx="1">
                  <c:v>South</c:v>
                </c:pt>
                <c:pt idx="2">
                  <c:v>West</c:v>
                </c:pt>
                <c:pt idx="3">
                  <c:v>Northeast</c:v>
                </c:pt>
              </c:strCache>
            </c:strRef>
          </c:cat>
          <c:val>
            <c:numRef>
              <c:f>'4 Region Stats'!$T$33:$T$36</c:f>
              <c:numCache>
                <c:formatCode>0%</c:formatCode>
                <c:ptCount val="4"/>
                <c:pt idx="0">
                  <c:v>0.21333333333333343</c:v>
                </c:pt>
                <c:pt idx="1">
                  <c:v>0.46333333333333326</c:v>
                </c:pt>
                <c:pt idx="2">
                  <c:v>0.27</c:v>
                </c:pt>
                <c:pt idx="3">
                  <c:v>0.26</c:v>
                </c:pt>
              </c:numCache>
            </c:numRef>
          </c:val>
          <c:extLst xmlns:c16r2="http://schemas.microsoft.com/office/drawing/2015/06/chart">
            <c:ext xmlns:c16="http://schemas.microsoft.com/office/drawing/2014/chart" uri="{C3380CC4-5D6E-409C-BE32-E72D297353CC}">
              <c16:uniqueId val="{00000000-CE82-41C9-810C-D58C9F60937A}"/>
            </c:ext>
          </c:extLst>
        </c:ser>
        <c:ser>
          <c:idx val="1"/>
          <c:order val="1"/>
          <c:tx>
            <c:strRef>
              <c:f>'4 Region Stats'!$U$32</c:f>
              <c:strCache>
                <c:ptCount val="1"/>
                <c:pt idx="0">
                  <c:v>Other</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dLbls>
            <c:spPr>
              <a:noFill/>
              <a:ln>
                <a:noFill/>
              </a:ln>
              <a:effectLst/>
            </c:spPr>
            <c:txPr>
              <a:bodyPr rot="0" spcFirstLastPara="1" vertOverflow="ellipsis" vert="horz" wrap="square" lIns="38100" tIns="19050" rIns="38100" bIns="19050" anchor="ctr" anchorCtr="1">
                <a:spAutoFit/>
              </a:bodyPr>
              <a:lstStyle/>
              <a:p>
                <a:pPr>
                  <a:defRPr sz="23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Region Stats'!$S$33:$S$36</c:f>
              <c:strCache>
                <c:ptCount val="4"/>
                <c:pt idx="0">
                  <c:v>Midwest</c:v>
                </c:pt>
                <c:pt idx="1">
                  <c:v>South</c:v>
                </c:pt>
                <c:pt idx="2">
                  <c:v>West</c:v>
                </c:pt>
                <c:pt idx="3">
                  <c:v>Northeast</c:v>
                </c:pt>
              </c:strCache>
            </c:strRef>
          </c:cat>
          <c:val>
            <c:numRef>
              <c:f>'4 Region Stats'!$U$33:$U$36</c:f>
              <c:numCache>
                <c:formatCode>0%</c:formatCode>
                <c:ptCount val="4"/>
                <c:pt idx="0">
                  <c:v>0.78666666666666651</c:v>
                </c:pt>
                <c:pt idx="1">
                  <c:v>0.53666666666666651</c:v>
                </c:pt>
                <c:pt idx="2">
                  <c:v>0.7300000000000002</c:v>
                </c:pt>
                <c:pt idx="3">
                  <c:v>0.74000000000000021</c:v>
                </c:pt>
              </c:numCache>
            </c:numRef>
          </c:val>
          <c:extLst xmlns:c16r2="http://schemas.microsoft.com/office/drawing/2015/06/chart">
            <c:ext xmlns:c16="http://schemas.microsoft.com/office/drawing/2014/chart" uri="{C3380CC4-5D6E-409C-BE32-E72D297353CC}">
              <c16:uniqueId val="{00000001-CE82-41C9-810C-D58C9F60937A}"/>
            </c:ext>
          </c:extLst>
        </c:ser>
        <c:dLbls>
          <c:showVal val="1"/>
        </c:dLbls>
        <c:gapWidth val="100"/>
        <c:overlap val="-24"/>
        <c:axId val="98686848"/>
        <c:axId val="98693120"/>
      </c:barChart>
      <c:catAx>
        <c:axId val="98686848"/>
        <c:scaling>
          <c:orientation val="minMax"/>
        </c:scaling>
        <c:axPos val="b"/>
        <c:title>
          <c:tx>
            <c:rich>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r>
                  <a:rPr lang="en-US" sz="2300"/>
                  <a:t>Four Regions</a:t>
                </a:r>
              </a:p>
            </c:rich>
          </c:tx>
          <c:layout>
            <c:manualLayout>
              <c:xMode val="edge"/>
              <c:yMode val="edge"/>
              <c:x val="0.47927508077969178"/>
              <c:y val="0.89428454257576651"/>
            </c:manualLayout>
          </c:layout>
          <c:spPr>
            <a:noFill/>
            <a:ln>
              <a:noFill/>
            </a:ln>
            <a:effectLst/>
          </c:spPr>
        </c:title>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98693120"/>
        <c:crosses val="autoZero"/>
        <c:auto val="1"/>
        <c:lblAlgn val="ctr"/>
        <c:lblOffset val="100"/>
      </c:catAx>
      <c:valAx>
        <c:axId val="98693120"/>
        <c:scaling>
          <c:orientation val="minMax"/>
        </c:scaling>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r>
                  <a:rPr lang="en-US" sz="2300" dirty="0"/>
                  <a:t>Frequency</a:t>
                </a:r>
              </a:p>
            </c:rich>
          </c:tx>
          <c:layout>
            <c:manualLayout>
              <c:xMode val="edge"/>
              <c:yMode val="edge"/>
              <c:x val="2.2727754923672762E-3"/>
              <c:y val="0.39797705391083388"/>
            </c:manualLayout>
          </c:layout>
          <c:spPr>
            <a:noFill/>
            <a:ln>
              <a:noFill/>
            </a:ln>
            <a:effectLst/>
          </c:spPr>
        </c:title>
        <c:numFmt formatCode="0%" sourceLinked="1"/>
        <c:maj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98686848"/>
        <c:crosses val="autoZero"/>
        <c:crossBetween val="between"/>
      </c:valAx>
      <c:spPr>
        <a:noFill/>
        <a:ln>
          <a:solidFill>
            <a:schemeClr val="tx1"/>
          </a:solidFill>
        </a:ln>
        <a:effectLst/>
      </c:spPr>
    </c:plotArea>
    <c:legend>
      <c:legendPos val="b"/>
      <c:layout>
        <c:manualLayout>
          <c:xMode val="edge"/>
          <c:yMode val="edge"/>
          <c:x val="0.28972033871528807"/>
          <c:y val="0.9445229943166058"/>
          <c:w val="0.45026803944952126"/>
          <c:h val="4.0737684563675235E-2"/>
        </c:manualLayout>
      </c:layout>
      <c:spPr>
        <a:noFill/>
        <a:ln>
          <a:noFill/>
        </a:ln>
        <a:effectLst/>
      </c:spPr>
      <c:txPr>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solid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pPr/>
              <a:t>3/28/2019</a:t>
            </a:fld>
            <a:endParaRPr lang="en-US" dirty="0"/>
          </a:p>
        </p:txBody>
      </p:sp>
      <p:sp>
        <p:nvSpPr>
          <p:cNvPr id="5" name="Footer Placeholder 4">
            <a:extLst>
              <a:ext uri="{FF2B5EF4-FFF2-40B4-BE49-F238E27FC236}">
                <a16:creationId xmlns:a16="http://schemas.microsoft.com/office/drawing/2014/main" xmlns=""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pPr/>
              <a:t>‹#›</a:t>
            </a:fld>
            <a:endParaRPr lang="en-US" dirty="0"/>
          </a:p>
        </p:txBody>
      </p:sp>
      <p:sp>
        <p:nvSpPr>
          <p:cNvPr id="7" name="Rectangle 6">
            <a:extLst>
              <a:ext uri="{FF2B5EF4-FFF2-40B4-BE49-F238E27FC236}">
                <a16:creationId xmlns:a16="http://schemas.microsoft.com/office/drawing/2014/main" xmlns=""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xmlns=""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xmlns="" id="{4E459857-EC20-4725-9729-C46C2B82E67B}"/>
              </a:ext>
            </a:extLst>
          </p:cNvPr>
          <p:cNvSpPr/>
          <p:nvPr userDrawn="1"/>
        </p:nvSpPr>
        <p:spPr>
          <a:xfrm>
            <a:off x="731516" y="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xmlns="" id="{53D01061-EB55-4BDA-9715-6B258A79D235}"/>
              </a:ext>
            </a:extLst>
          </p:cNvPr>
          <p:cNvSpPr/>
          <p:nvPr userDrawn="1"/>
        </p:nvSpPr>
        <p:spPr>
          <a:xfrm>
            <a:off x="731516" y="2880360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15" name="Picture 14">
            <a:extLst>
              <a:ext uri="{FF2B5EF4-FFF2-40B4-BE49-F238E27FC236}">
                <a16:creationId xmlns:a16="http://schemas.microsoft.com/office/drawing/2014/main" xmlns=""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xmlns=""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3.tiff"/><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jpeg"/><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5442"/>
            <a:ext cx="27432000" cy="19234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bg1"/>
                </a:solidFill>
                <a:latin typeface="+mn-lt"/>
              </a:rPr>
              <a:t>Baby Boomer Generation</a:t>
            </a:r>
          </a:p>
        </p:txBody>
      </p:sp>
      <p:sp>
        <p:nvSpPr>
          <p:cNvPr id="5" name="Text Box 123"/>
          <p:cNvSpPr txBox="1">
            <a:spLocks noChangeArrowheads="1"/>
          </p:cNvSpPr>
          <p:nvPr/>
        </p:nvSpPr>
        <p:spPr bwMode="auto">
          <a:xfrm>
            <a:off x="8229600" y="1762384"/>
            <a:ext cx="27432000"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David Gessler, James </a:t>
            </a:r>
            <a:r>
              <a:rPr lang="en-US" sz="4000" dirty="0" err="1">
                <a:solidFill>
                  <a:schemeClr val="bg1"/>
                </a:solidFill>
                <a:latin typeface="+mn-lt"/>
              </a:rPr>
              <a:t>Lagese</a:t>
            </a:r>
            <a:r>
              <a:rPr lang="en-US" sz="4000" dirty="0">
                <a:solidFill>
                  <a:schemeClr val="bg1"/>
                </a:solidFill>
                <a:latin typeface="+mn-lt"/>
              </a:rPr>
              <a:t>, and Derek Miller</a:t>
            </a:r>
          </a:p>
          <a:p>
            <a:pPr algn="ctr" eaLnBrk="1" hangingPunct="1"/>
            <a:r>
              <a:rPr lang="en-US" sz="4000" dirty="0">
                <a:solidFill>
                  <a:schemeClr val="bg1"/>
                </a:solidFill>
                <a:latin typeface="+mn-lt"/>
              </a:rPr>
              <a:t>Advised by: Dr. Moon Nguyen and Dr. Thomas Wakefield</a:t>
            </a:r>
          </a:p>
          <a:p>
            <a:pPr algn="ctr" eaLnBrk="1" hangingPunct="1"/>
            <a:r>
              <a:rPr lang="en-US" sz="4000" dirty="0">
                <a:solidFill>
                  <a:schemeClr val="bg1"/>
                </a:solidFill>
                <a:latin typeface="+mn-lt"/>
              </a:rPr>
              <a:t>Youngstown State University, Youngstown, OH</a:t>
            </a:r>
          </a:p>
        </p:txBody>
      </p:sp>
      <p:sp>
        <p:nvSpPr>
          <p:cNvPr id="10" name="Text Box 189"/>
          <p:cNvSpPr txBox="1">
            <a:spLocks noChangeArrowheads="1"/>
          </p:cNvSpPr>
          <p:nvPr/>
        </p:nvSpPr>
        <p:spPr bwMode="auto">
          <a:xfrm>
            <a:off x="1463040" y="5715001"/>
            <a:ext cx="13167360" cy="643248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The Baby Boomer Generation is the group of people, who were born between the years 1946 and 1964 in the U.S. They make up a lot of the work force and play a big role in today’s U.S. economy. When the baby boomer generation no longer exists, what will that leave for the other generations? We randomly collected 1200 deceased citizens from four different regions in the United </a:t>
            </a:r>
            <a:r>
              <a:rPr lang="en-US" sz="4000" dirty="0" smtClean="0">
                <a:latin typeface="Calibri" panose="020F0502020204030204" pitchFamily="34" charset="0"/>
                <a:ea typeface="Calibri" panose="020F0502020204030204" pitchFamily="34" charset="0"/>
                <a:cs typeface="Times New Roman" panose="02020603050405020304" pitchFamily="18" charset="0"/>
              </a:rPr>
              <a:t>States. We </a:t>
            </a:r>
            <a:r>
              <a:rPr lang="en-US" sz="4000" dirty="0">
                <a:latin typeface="Calibri" panose="020F0502020204030204" pitchFamily="34" charset="0"/>
                <a:ea typeface="Calibri" panose="020F0502020204030204" pitchFamily="34" charset="0"/>
                <a:cs typeface="Times New Roman" panose="02020603050405020304" pitchFamily="18" charset="0"/>
              </a:rPr>
              <a:t>then use the data to test our hypotheses of the proportion of death of baby boomers and their expected life time. Finally, </a:t>
            </a:r>
            <a:r>
              <a:rPr lang="en-US" sz="4000" dirty="0" smtClean="0">
                <a:latin typeface="Calibri" panose="020F0502020204030204" pitchFamily="34" charset="0"/>
                <a:ea typeface="Calibri" panose="020F0502020204030204" pitchFamily="34" charset="0"/>
                <a:cs typeface="Times New Roman" panose="02020603050405020304" pitchFamily="18" charset="0"/>
              </a:rPr>
              <a:t>we use </a:t>
            </a:r>
            <a:r>
              <a:rPr lang="en-US" sz="4000" dirty="0">
                <a:latin typeface="Calibri" panose="020F0502020204030204" pitchFamily="34" charset="0"/>
                <a:ea typeface="Calibri" panose="020F0502020204030204" pitchFamily="34" charset="0"/>
                <a:cs typeface="Times New Roman" panose="02020603050405020304" pitchFamily="18" charset="0"/>
              </a:rPr>
              <a:t>a life contingency table to predict the year that Baby Boomers </a:t>
            </a:r>
            <a:r>
              <a:rPr lang="en-US" sz="4000" dirty="0" smtClean="0">
                <a:latin typeface="Calibri" panose="020F0502020204030204" pitchFamily="34" charset="0"/>
                <a:ea typeface="Calibri" panose="020F0502020204030204" pitchFamily="34" charset="0"/>
                <a:cs typeface="Times New Roman" panose="02020603050405020304" pitchFamily="18" charset="0"/>
              </a:rPr>
              <a:t>will die </a:t>
            </a:r>
            <a:r>
              <a:rPr lang="en-US" sz="4000" dirty="0">
                <a:latin typeface="Calibri" panose="020F0502020204030204" pitchFamily="34" charset="0"/>
                <a:ea typeface="Calibri" panose="020F0502020204030204" pitchFamily="34" charset="0"/>
                <a:cs typeface="Times New Roman" panose="02020603050405020304" pitchFamily="18" charset="0"/>
              </a:rPr>
              <a:t>out.</a:t>
            </a:r>
          </a:p>
        </p:txBody>
      </p:sp>
      <p:sp>
        <p:nvSpPr>
          <p:cNvPr id="32" name="Rectangle 31"/>
          <p:cNvSpPr/>
          <p:nvPr/>
        </p:nvSpPr>
        <p:spPr>
          <a:xfrm>
            <a:off x="1463040"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Abstract</a:t>
            </a:r>
          </a:p>
        </p:txBody>
      </p:sp>
      <p:sp>
        <p:nvSpPr>
          <p:cNvPr id="33" name="Rectangle 32"/>
          <p:cNvSpPr/>
          <p:nvPr/>
        </p:nvSpPr>
        <p:spPr>
          <a:xfrm>
            <a:off x="1470660" y="12954000"/>
            <a:ext cx="13167360" cy="864434"/>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Methods</a:t>
            </a:r>
            <a:endParaRPr lang="en-US" sz="4400" b="1" dirty="0">
              <a:solidFill>
                <a:schemeClr val="bg1"/>
              </a:solidFill>
            </a:endParaRPr>
          </a:p>
        </p:txBody>
      </p:sp>
      <p:sp>
        <p:nvSpPr>
          <p:cNvPr id="34" name="Rectangle 33"/>
          <p:cNvSpPr/>
          <p:nvPr/>
        </p:nvSpPr>
        <p:spPr>
          <a:xfrm>
            <a:off x="15520201"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smtClean="0">
                <a:solidFill>
                  <a:schemeClr val="bg1"/>
                </a:solidFill>
              </a:rPr>
              <a:t>Results</a:t>
            </a:r>
            <a:endParaRPr lang="en-US" sz="4800" b="1" dirty="0">
              <a:solidFill>
                <a:schemeClr val="bg1"/>
              </a:solidFill>
            </a:endParaRPr>
          </a:p>
        </p:txBody>
      </p:sp>
      <p:sp>
        <p:nvSpPr>
          <p:cNvPr id="36" name="Rectangle 35"/>
          <p:cNvSpPr/>
          <p:nvPr/>
        </p:nvSpPr>
        <p:spPr>
          <a:xfrm>
            <a:off x="29497020" y="12420600"/>
            <a:ext cx="13167360" cy="11430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smtClean="0">
                <a:solidFill>
                  <a:schemeClr val="bg1"/>
                </a:solidFill>
              </a:rPr>
              <a:t>Predicted  year that baby boomer generation will die out  </a:t>
            </a:r>
            <a:endParaRPr lang="en-US" sz="4800" b="1" dirty="0">
              <a:solidFill>
                <a:schemeClr val="bg1"/>
              </a:solidFill>
            </a:endParaRPr>
          </a:p>
        </p:txBody>
      </p:sp>
      <p:sp>
        <p:nvSpPr>
          <p:cNvPr id="11" name="Text Box 190"/>
          <p:cNvSpPr txBox="1">
            <a:spLocks noChangeArrowheads="1"/>
          </p:cNvSpPr>
          <p:nvPr/>
        </p:nvSpPr>
        <p:spPr bwMode="auto">
          <a:xfrm>
            <a:off x="1463040" y="14173200"/>
            <a:ext cx="13167360" cy="5816931"/>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pitchFamily="34" charset="0"/>
              <a:buChar char="•"/>
            </a:pPr>
            <a:r>
              <a:rPr lang="en-US" sz="4000" dirty="0" smtClean="0">
                <a:latin typeface="+mn-lt"/>
              </a:rPr>
              <a:t>Randomly </a:t>
            </a:r>
            <a:r>
              <a:rPr lang="en-US" sz="4000" dirty="0">
                <a:latin typeface="+mn-lt"/>
              </a:rPr>
              <a:t>chose 3 states from each region of the United States</a:t>
            </a:r>
          </a:p>
          <a:p>
            <a:pPr marL="571500" indent="-571500">
              <a:buFont typeface="Arial" pitchFamily="34" charset="0"/>
              <a:buChar char="•"/>
            </a:pPr>
            <a:r>
              <a:rPr lang="en-US" sz="4000" dirty="0">
                <a:latin typeface="+mn-lt"/>
              </a:rPr>
              <a:t>Four regions: Midwest, Northeast, South, West</a:t>
            </a:r>
          </a:p>
          <a:p>
            <a:pPr marL="571500" indent="-571500">
              <a:buFont typeface="Arial" pitchFamily="34" charset="0"/>
              <a:buChar char="•"/>
            </a:pPr>
            <a:r>
              <a:rPr lang="en-US" sz="4000" dirty="0">
                <a:latin typeface="+mn-lt"/>
              </a:rPr>
              <a:t>For each state </a:t>
            </a:r>
            <a:r>
              <a:rPr lang="en-US" sz="4000" dirty="0" smtClean="0">
                <a:latin typeface="+mn-lt"/>
              </a:rPr>
              <a:t>we used the systematic </a:t>
            </a:r>
            <a:r>
              <a:rPr lang="en-US" sz="4000" dirty="0">
                <a:latin typeface="+mn-lt"/>
              </a:rPr>
              <a:t>sampling to choose 100 dead people from list of deaths from </a:t>
            </a:r>
            <a:r>
              <a:rPr lang="en-US" sz="4000" dirty="0" smtClean="0">
                <a:latin typeface="+mn-lt"/>
              </a:rPr>
              <a:t>2018</a:t>
            </a:r>
          </a:p>
          <a:p>
            <a:pPr marL="571500" indent="-571500">
              <a:buFont typeface="Arial" pitchFamily="34" charset="0"/>
              <a:buChar char="•"/>
            </a:pPr>
            <a:r>
              <a:rPr lang="en-US" sz="4000" dirty="0" smtClean="0">
                <a:latin typeface="+mn-lt"/>
              </a:rPr>
              <a:t>T</a:t>
            </a:r>
            <a:r>
              <a:rPr lang="en-US" sz="4000" dirty="0" smtClean="0">
                <a:latin typeface="+mn-lt"/>
              </a:rPr>
              <a:t>otal sample of 1,200 </a:t>
            </a:r>
            <a:r>
              <a:rPr lang="en-US" sz="4000" dirty="0">
                <a:latin typeface="+mn-lt"/>
              </a:rPr>
              <a:t>people’s death records</a:t>
            </a:r>
          </a:p>
          <a:p>
            <a:pPr marL="571500" indent="-571500">
              <a:buFont typeface="Arial" pitchFamily="34" charset="0"/>
              <a:buChar char="•"/>
            </a:pPr>
            <a:r>
              <a:rPr lang="en-US" sz="4000" dirty="0">
                <a:latin typeface="+mn-lt"/>
              </a:rPr>
              <a:t>After obtaining data we performed hypothesis tests </a:t>
            </a:r>
            <a:r>
              <a:rPr lang="en-US" sz="4000" dirty="0" smtClean="0">
                <a:latin typeface="+mn-lt"/>
              </a:rPr>
              <a:t>and used mortality models to </a:t>
            </a:r>
            <a:r>
              <a:rPr lang="en-US" sz="4000" dirty="0" smtClean="0">
                <a:latin typeface="+mn-lt"/>
              </a:rPr>
              <a:t>predict </a:t>
            </a:r>
            <a:r>
              <a:rPr lang="en-US" sz="4000" dirty="0">
                <a:latin typeface="+mn-lt"/>
              </a:rPr>
              <a:t>the year </a:t>
            </a:r>
            <a:r>
              <a:rPr lang="en-US" sz="4000" dirty="0" smtClean="0">
                <a:latin typeface="+mn-lt"/>
              </a:rPr>
              <a:t>that the </a:t>
            </a:r>
            <a:r>
              <a:rPr lang="en-US" sz="4000" dirty="0">
                <a:latin typeface="+mn-lt"/>
              </a:rPr>
              <a:t>generation will die out</a:t>
            </a:r>
          </a:p>
        </p:txBody>
      </p:sp>
      <p:sp>
        <p:nvSpPr>
          <p:cNvPr id="45" name="Rectangle 44"/>
          <p:cNvSpPr/>
          <p:nvPr/>
        </p:nvSpPr>
        <p:spPr>
          <a:xfrm>
            <a:off x="15552420" y="18821400"/>
            <a:ext cx="13167360" cy="88969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Mathematical Model</a:t>
            </a:r>
          </a:p>
        </p:txBody>
      </p:sp>
      <p:pic>
        <p:nvPicPr>
          <p:cNvPr id="29" name="Picture 28">
            <a:extLst>
              <a:ext uri="{FF2B5EF4-FFF2-40B4-BE49-F238E27FC236}">
                <a16:creationId xmlns:a16="http://schemas.microsoft.com/office/drawing/2014/main" xmlns="" id="{2B9360FA-1E61-4348-B507-E07A71FB9B07}"/>
              </a:ext>
            </a:extLst>
          </p:cNvPr>
          <p:cNvPicPr>
            <a:picLocks noChangeAspect="1"/>
          </p:cNvPicPr>
          <p:nvPr/>
        </p:nvPicPr>
        <p:blipFill>
          <a:blip r:embed="rId3" cstate="print"/>
          <a:stretch>
            <a:fillRect/>
          </a:stretch>
        </p:blipFill>
        <p:spPr>
          <a:xfrm>
            <a:off x="1363980" y="568279"/>
            <a:ext cx="9906000" cy="2882181"/>
          </a:xfrm>
          <a:prstGeom prst="rect">
            <a:avLst/>
          </a:prstGeom>
        </p:spPr>
      </p:pic>
      <p:sp>
        <p:nvSpPr>
          <p:cNvPr id="39" name="Rectangle 38">
            <a:extLst>
              <a:ext uri="{FF2B5EF4-FFF2-40B4-BE49-F238E27FC236}">
                <a16:creationId xmlns:a16="http://schemas.microsoft.com/office/drawing/2014/main" xmlns="" id="{7FF07B45-9596-473D-A47F-06942CC12E48}"/>
              </a:ext>
            </a:extLst>
          </p:cNvPr>
          <p:cNvSpPr/>
          <p:nvPr/>
        </p:nvSpPr>
        <p:spPr>
          <a:xfrm>
            <a:off x="1485237" y="20574000"/>
            <a:ext cx="13167360" cy="1095855"/>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Death </a:t>
            </a:r>
            <a:r>
              <a:rPr lang="en-US" sz="4800" b="1" dirty="0" smtClean="0">
                <a:solidFill>
                  <a:schemeClr val="bg1"/>
                </a:solidFill>
              </a:rPr>
              <a:t>distribution</a:t>
            </a:r>
            <a:r>
              <a:rPr lang="en-US" sz="4800" b="1" dirty="0" smtClean="0">
                <a:solidFill>
                  <a:schemeClr val="bg1"/>
                </a:solidFill>
              </a:rPr>
              <a:t> </a:t>
            </a:r>
            <a:r>
              <a:rPr lang="en-US" sz="4800" b="1" dirty="0">
                <a:solidFill>
                  <a:schemeClr val="bg1"/>
                </a:solidFill>
              </a:rPr>
              <a:t>from </a:t>
            </a:r>
            <a:r>
              <a:rPr lang="en-US" sz="4800" b="1" dirty="0" smtClean="0">
                <a:solidFill>
                  <a:schemeClr val="bg1"/>
                </a:solidFill>
              </a:rPr>
              <a:t>the sample of 1200 deaths</a:t>
            </a:r>
            <a:endParaRPr lang="en-US" sz="4800" b="1" dirty="0">
              <a:solidFill>
                <a:schemeClr val="bg1"/>
              </a:solidFill>
            </a:endParaRPr>
          </a:p>
        </p:txBody>
      </p:sp>
      <p:sp>
        <p:nvSpPr>
          <p:cNvPr id="43" name="Rectangle 42">
            <a:extLst>
              <a:ext uri="{FF2B5EF4-FFF2-40B4-BE49-F238E27FC236}">
                <a16:creationId xmlns:a16="http://schemas.microsoft.com/office/drawing/2014/main" xmlns="" id="{810E4894-558A-4436-B46D-C955BFE38319}"/>
              </a:ext>
            </a:extLst>
          </p:cNvPr>
          <p:cNvSpPr/>
          <p:nvPr/>
        </p:nvSpPr>
        <p:spPr>
          <a:xfrm>
            <a:off x="29574049" y="4572000"/>
            <a:ext cx="13167360" cy="8382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Hypothesis Tests</a:t>
            </a:r>
          </a:p>
        </p:txBody>
      </p:sp>
      <p:sp>
        <p:nvSpPr>
          <p:cNvPr id="48" name="Rectangle 47">
            <a:extLst>
              <a:ext uri="{FF2B5EF4-FFF2-40B4-BE49-F238E27FC236}">
                <a16:creationId xmlns:a16="http://schemas.microsoft.com/office/drawing/2014/main" xmlns="" id="{2DF77BB8-EEA9-4B05-94F3-CB03A1DB6180}"/>
              </a:ext>
            </a:extLst>
          </p:cNvPr>
          <p:cNvSpPr/>
          <p:nvPr/>
        </p:nvSpPr>
        <p:spPr>
          <a:xfrm>
            <a:off x="29426665" y="22713168"/>
            <a:ext cx="13335000" cy="832632"/>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bg1"/>
                </a:solidFill>
              </a:rPr>
              <a:t>Conclusion</a:t>
            </a:r>
          </a:p>
        </p:txBody>
      </p:sp>
      <p:sp>
        <p:nvSpPr>
          <p:cNvPr id="54" name="Text Box 193">
            <a:extLst>
              <a:ext uri="{FF2B5EF4-FFF2-40B4-BE49-F238E27FC236}">
                <a16:creationId xmlns:a16="http://schemas.microsoft.com/office/drawing/2014/main" xmlns="" id="{1E3C0525-105E-4F98-A44B-57D898B96ED7}"/>
              </a:ext>
            </a:extLst>
          </p:cNvPr>
          <p:cNvSpPr txBox="1">
            <a:spLocks noChangeArrowheads="1"/>
          </p:cNvSpPr>
          <p:nvPr/>
        </p:nvSpPr>
        <p:spPr bwMode="auto">
          <a:xfrm>
            <a:off x="29426665" y="23850600"/>
            <a:ext cx="13335000" cy="458582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buFont typeface="Arial" panose="020B0604020202020204" pitchFamily="34" charset="0"/>
              <a:buChar char="•"/>
            </a:pPr>
            <a:r>
              <a:rPr lang="en-US" sz="4000" dirty="0" smtClean="0">
                <a:latin typeface="+mn-lt"/>
                <a:cs typeface="Arial" panose="020B0604020202020204" pitchFamily="34" charset="0"/>
              </a:rPr>
              <a:t>I</a:t>
            </a:r>
            <a:r>
              <a:rPr lang="en-US" sz="4000" dirty="0" smtClean="0">
                <a:latin typeface="+mn-lt"/>
                <a:cs typeface="Arial" panose="020B0604020202020204" pitchFamily="34" charset="0"/>
              </a:rPr>
              <a:t>n </a:t>
            </a:r>
            <a:r>
              <a:rPr lang="en-US" sz="4000" dirty="0">
                <a:latin typeface="+mn-lt"/>
                <a:cs typeface="Arial" panose="020B0604020202020204" pitchFamily="34" charset="0"/>
              </a:rPr>
              <a:t>2056 most of baby boomers will </a:t>
            </a:r>
            <a:r>
              <a:rPr lang="en-US" sz="4000" dirty="0" smtClean="0">
                <a:latin typeface="+mn-lt"/>
                <a:cs typeface="Arial" panose="020B0604020202020204" pitchFamily="34" charset="0"/>
              </a:rPr>
              <a:t>die</a:t>
            </a:r>
            <a:r>
              <a:rPr lang="en-US" sz="4000" dirty="0" smtClean="0">
                <a:latin typeface="+mn-lt"/>
                <a:cs typeface="Arial" panose="020B0604020202020204" pitchFamily="34" charset="0"/>
              </a:rPr>
              <a:t> </a:t>
            </a:r>
            <a:r>
              <a:rPr lang="en-US" sz="4000" dirty="0">
                <a:latin typeface="+mn-lt"/>
                <a:cs typeface="Arial" panose="020B0604020202020204" pitchFamily="34" charset="0"/>
              </a:rPr>
              <a:t>out. </a:t>
            </a:r>
            <a:endParaRPr lang="en-US" sz="4000" dirty="0" smtClean="0">
              <a:latin typeface="+mn-lt"/>
              <a:cs typeface="Arial" panose="020B0604020202020204" pitchFamily="34" charset="0"/>
            </a:endParaRPr>
          </a:p>
          <a:p>
            <a:pPr marL="571500" indent="-571500">
              <a:buFont typeface="Arial" panose="020B0604020202020204" pitchFamily="34" charset="0"/>
              <a:buChar char="•"/>
            </a:pPr>
            <a:r>
              <a:rPr lang="en-US" sz="4000" dirty="0" smtClean="0">
                <a:latin typeface="+mn-lt"/>
                <a:cs typeface="Arial" panose="020B0604020202020204" pitchFamily="34" charset="0"/>
              </a:rPr>
              <a:t>The proportion of death of baby boomers is</a:t>
            </a:r>
            <a:r>
              <a:rPr lang="en-US" sz="4000" dirty="0" smtClean="0">
                <a:latin typeface="+mn-lt"/>
                <a:cs typeface="Arial" panose="020B0604020202020204" pitchFamily="34" charset="0"/>
              </a:rPr>
              <a:t> more than 25% the total deaths in the U.S.</a:t>
            </a:r>
          </a:p>
          <a:p>
            <a:pPr marL="571500" indent="-571500">
              <a:buFont typeface="Arial" panose="020B0604020202020204" pitchFamily="34" charset="0"/>
              <a:buChar char="•"/>
            </a:pPr>
            <a:r>
              <a:rPr lang="en-US" sz="4000" dirty="0" smtClean="0">
                <a:latin typeface="+mn-lt"/>
                <a:cs typeface="Arial" panose="020B0604020202020204" pitchFamily="34" charset="0"/>
              </a:rPr>
              <a:t> The average age of the death of baby boomer is less than 72 year old.</a:t>
            </a:r>
            <a:endParaRPr lang="en-US" sz="4000" dirty="0">
              <a:latin typeface="+mn-lt"/>
              <a:cs typeface="Arial" panose="020B0604020202020204" pitchFamily="34" charset="0"/>
            </a:endParaRPr>
          </a:p>
          <a:p>
            <a:pPr marL="571500" indent="-571500">
              <a:buFont typeface="Arial" panose="020B0604020202020204" pitchFamily="34" charset="0"/>
              <a:buChar char="•"/>
            </a:pPr>
            <a:r>
              <a:rPr lang="en-US" sz="4000" dirty="0">
                <a:latin typeface="+mn-lt"/>
                <a:cs typeface="Arial" panose="020B0604020202020204" pitchFamily="34" charset="0"/>
              </a:rPr>
              <a:t>Future </a:t>
            </a:r>
            <a:r>
              <a:rPr lang="en-US" sz="4000" dirty="0" smtClean="0">
                <a:latin typeface="+mn-lt"/>
                <a:cs typeface="Arial" panose="020B0604020202020204" pitchFamily="34" charset="0"/>
              </a:rPr>
              <a:t>works: do research </a:t>
            </a:r>
            <a:r>
              <a:rPr lang="en-US" sz="4000" dirty="0">
                <a:latin typeface="+mn-lt"/>
                <a:cs typeface="Arial" panose="020B0604020202020204" pitchFamily="34" charset="0"/>
              </a:rPr>
              <a:t>on the effect the Baby Boomer </a:t>
            </a:r>
            <a:r>
              <a:rPr lang="en-US" sz="4000" dirty="0" smtClean="0">
                <a:latin typeface="+mn-lt"/>
                <a:cs typeface="Arial" panose="020B0604020202020204" pitchFamily="34" charset="0"/>
              </a:rPr>
              <a:t>generation </a:t>
            </a:r>
            <a:r>
              <a:rPr lang="en-US" sz="4000" dirty="0">
                <a:latin typeface="+mn-lt"/>
                <a:cs typeface="Arial" panose="020B0604020202020204" pitchFamily="34" charset="0"/>
              </a:rPr>
              <a:t>on the U.S. economy</a:t>
            </a:r>
          </a:p>
        </p:txBody>
      </p:sp>
      <p:pic>
        <p:nvPicPr>
          <p:cNvPr id="23" name="Picture 3" descr="C:\Users\egeberth\Pictures\Logos\COFSP Logo.jpg">
            <a:extLst>
              <a:ext uri="{FF2B5EF4-FFF2-40B4-BE49-F238E27FC236}">
                <a16:creationId xmlns:a16="http://schemas.microsoft.com/office/drawing/2014/main" xmlns="" id="{701E136E-C092-432E-B3E3-6B4E49B2C11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699200" y="548943"/>
            <a:ext cx="10820400" cy="2819400"/>
          </a:xfrm>
          <a:prstGeom prst="rect">
            <a:avLst/>
          </a:prstGeom>
          <a:noFill/>
          <a:extLst>
            <a:ext uri="{909E8E84-426E-40DD-AFC4-6F175D3DCCD1}">
              <a14:hiddenFill xmlns:a14="http://schemas.microsoft.com/office/drawing/2010/main" xmlns="">
                <a:solidFill>
                  <a:srgbClr val="FFFFFF"/>
                </a:solidFill>
              </a14:hiddenFill>
            </a:ext>
          </a:extLst>
        </p:spPr>
      </p:pic>
      <p:sp>
        <p:nvSpPr>
          <p:cNvPr id="53" name="TextBox 52"/>
          <p:cNvSpPr txBox="1"/>
          <p:nvPr/>
        </p:nvSpPr>
        <p:spPr>
          <a:xfrm>
            <a:off x="844080" y="28760577"/>
            <a:ext cx="42285120" cy="4031873"/>
          </a:xfrm>
          <a:prstGeom prst="rect">
            <a:avLst/>
          </a:prstGeom>
          <a:noFill/>
          <a:ln>
            <a:solidFill>
              <a:schemeClr val="accent1">
                <a:lumMod val="75000"/>
              </a:schemeClr>
            </a:solidFill>
          </a:ln>
        </p:spPr>
        <p:txBody>
          <a:bodyPr wrap="square" rtlCol="0">
            <a:spAutoFit/>
          </a:bodyPr>
          <a:lstStyle/>
          <a:p>
            <a:r>
              <a:rPr lang="en-US" sz="4000" dirty="0">
                <a:solidFill>
                  <a:schemeClr val="bg1"/>
                </a:solidFill>
              </a:rPr>
              <a:t>References :</a:t>
            </a:r>
          </a:p>
          <a:p>
            <a:pPr marL="36900" indent="0">
              <a:buNone/>
            </a:pPr>
            <a:r>
              <a:rPr lang="en-US" sz="3600" dirty="0">
                <a:solidFill>
                  <a:schemeClr val="bg1"/>
                </a:solidFill>
              </a:rPr>
              <a:t>Devore, Jay L. </a:t>
            </a:r>
            <a:r>
              <a:rPr lang="en-US" sz="3600" i="1" dirty="0">
                <a:solidFill>
                  <a:schemeClr val="bg1"/>
                </a:solidFill>
              </a:rPr>
              <a:t>Probability and Statistics for Engineering and the Sciences</a:t>
            </a:r>
            <a:r>
              <a:rPr lang="en-US" sz="3600" dirty="0">
                <a:solidFill>
                  <a:schemeClr val="bg1"/>
                </a:solidFill>
              </a:rPr>
              <a:t>. Cengage Learning, 2017.</a:t>
            </a:r>
          </a:p>
          <a:p>
            <a:pPr marL="36900" indent="0">
              <a:buNone/>
            </a:pPr>
            <a:r>
              <a:rPr lang="en-US" sz="3600" dirty="0">
                <a:solidFill>
                  <a:schemeClr val="bg1"/>
                </a:solidFill>
              </a:rPr>
              <a:t>Dickson, D. C. M., et al. </a:t>
            </a:r>
            <a:r>
              <a:rPr lang="en-US" sz="3600" i="1" dirty="0">
                <a:solidFill>
                  <a:schemeClr val="bg1"/>
                </a:solidFill>
              </a:rPr>
              <a:t>Actuarial Mathematics for Life Contingent Risks</a:t>
            </a:r>
            <a:r>
              <a:rPr lang="en-US" sz="3600" dirty="0">
                <a:solidFill>
                  <a:schemeClr val="bg1"/>
                </a:solidFill>
              </a:rPr>
              <a:t>. Cambridge University Press, 2018.</a:t>
            </a:r>
          </a:p>
          <a:p>
            <a:pPr marL="36900" indent="0">
              <a:buNone/>
            </a:pPr>
            <a:r>
              <a:rPr lang="en-US" sz="3600" dirty="0">
                <a:solidFill>
                  <a:schemeClr val="bg1"/>
                </a:solidFill>
              </a:rPr>
              <a:t>Fry, Richard. “Millennials Expected to Outnumber Boomers in 2019.” </a:t>
            </a:r>
            <a:r>
              <a:rPr lang="en-US" sz="3600" i="1" dirty="0">
                <a:solidFill>
                  <a:schemeClr val="bg1"/>
                </a:solidFill>
              </a:rPr>
              <a:t>Pew Research Center</a:t>
            </a:r>
            <a:r>
              <a:rPr lang="en-US" sz="3600" dirty="0">
                <a:solidFill>
                  <a:schemeClr val="bg1"/>
                </a:solidFill>
              </a:rPr>
              <a:t>, Pew Research Center, 1 Mar. 2018, www.pewresearch.org/fact-tank/2018/03/01/millennials-overtake-baby-boomers/</a:t>
            </a:r>
          </a:p>
          <a:p>
            <a:pPr marL="36900" indent="0">
              <a:buNone/>
            </a:pPr>
            <a:r>
              <a:rPr lang="en-US" sz="3600" dirty="0">
                <a:solidFill>
                  <a:schemeClr val="bg1"/>
                </a:solidFill>
              </a:rPr>
              <a:t>“National Center for Health Statistics.” </a:t>
            </a:r>
            <a:r>
              <a:rPr lang="en-US" sz="3600" i="1" dirty="0">
                <a:solidFill>
                  <a:schemeClr val="bg1"/>
                </a:solidFill>
              </a:rPr>
              <a:t>Centers for Disease Control and Prevention</a:t>
            </a:r>
            <a:r>
              <a:rPr lang="en-US" sz="3600" dirty="0">
                <a:solidFill>
                  <a:schemeClr val="bg1"/>
                </a:solidFill>
              </a:rPr>
              <a:t>, Centers for Disease Control and Prevention, 29 Nov. 2018, www.cdc.gov/nchs/products/databriefs/db328.htm</a:t>
            </a:r>
          </a:p>
          <a:p>
            <a:pPr marL="36900" indent="0">
              <a:buNone/>
            </a:pPr>
            <a:r>
              <a:rPr lang="en-US" sz="3600" dirty="0">
                <a:solidFill>
                  <a:schemeClr val="bg1"/>
                </a:solidFill>
              </a:rPr>
              <a:t>“Social Security.” </a:t>
            </a:r>
            <a:r>
              <a:rPr lang="en-US" sz="3600" i="1" dirty="0">
                <a:solidFill>
                  <a:schemeClr val="bg1"/>
                </a:solidFill>
              </a:rPr>
              <a:t>Reports, Facts and Figures | Press Office | Social Security Administration</a:t>
            </a:r>
            <a:r>
              <a:rPr lang="en-US" sz="3600" dirty="0">
                <a:solidFill>
                  <a:schemeClr val="bg1"/>
                </a:solidFill>
              </a:rPr>
              <a:t>, Social Security Administration, www.ssa.gov/oact/STATS/table4c6.html#fn2</a:t>
            </a:r>
          </a:p>
          <a:p>
            <a:pPr marL="36900" indent="0">
              <a:buNone/>
            </a:pPr>
            <a:r>
              <a:rPr lang="en-US" sz="3600" dirty="0">
                <a:solidFill>
                  <a:schemeClr val="bg1"/>
                </a:solidFill>
              </a:rPr>
              <a:t>“Where Life Stories Live On.” </a:t>
            </a:r>
            <a:r>
              <a:rPr lang="en-US" sz="3600" i="1" dirty="0">
                <a:solidFill>
                  <a:schemeClr val="bg1"/>
                </a:solidFill>
              </a:rPr>
              <a:t>Legacy.com</a:t>
            </a:r>
            <a:r>
              <a:rPr lang="en-US" sz="3600" dirty="0">
                <a:solidFill>
                  <a:schemeClr val="bg1"/>
                </a:solidFill>
              </a:rPr>
              <a:t>, Legacy.com, 3 Feb. 2016, www.legacy.com/</a:t>
            </a:r>
          </a:p>
        </p:txBody>
      </p:sp>
      <p:graphicFrame>
        <p:nvGraphicFramePr>
          <p:cNvPr id="24" name="Content Placeholder 5">
            <a:extLst>
              <a:ext uri="{FF2B5EF4-FFF2-40B4-BE49-F238E27FC236}">
                <a16:creationId xmlns:a16="http://schemas.microsoft.com/office/drawing/2014/main" xmlns="" id="{444FA3D8-6365-437E-B1CF-43145AF2ECF2}"/>
              </a:ext>
            </a:extLst>
          </p:cNvPr>
          <p:cNvGraphicFramePr>
            <a:graphicFrameLocks/>
          </p:cNvGraphicFramePr>
          <p:nvPr>
            <p:extLst>
              <p:ext uri="{D42A27DB-BD31-4B8C-83A1-F6EECF244321}">
                <p14:modId xmlns:p14="http://schemas.microsoft.com/office/powerpoint/2010/main" xmlns="" val="2530156095"/>
              </p:ext>
            </p:extLst>
          </p:nvPr>
        </p:nvGraphicFramePr>
        <p:xfrm>
          <a:off x="1463040" y="22098001"/>
          <a:ext cx="13189557" cy="6431238"/>
        </p:xfrm>
        <a:graphic>
          <a:graphicData uri="http://schemas.openxmlformats.org/drawingml/2006/table">
            <a:tbl>
              <a:tblPr firstRow="1" bandRow="1">
                <a:tableStyleId>{5C22544A-7EE6-4342-B048-85BDC9FD1C3A}</a:tableStyleId>
              </a:tblPr>
              <a:tblGrid>
                <a:gridCol w="4044947">
                  <a:extLst>
                    <a:ext uri="{9D8B030D-6E8A-4147-A177-3AD203B41FA5}">
                      <a16:colId xmlns:a16="http://schemas.microsoft.com/office/drawing/2014/main" xmlns="" val="354216868"/>
                    </a:ext>
                  </a:extLst>
                </a:gridCol>
                <a:gridCol w="2618517">
                  <a:extLst>
                    <a:ext uri="{9D8B030D-6E8A-4147-A177-3AD203B41FA5}">
                      <a16:colId xmlns:a16="http://schemas.microsoft.com/office/drawing/2014/main" xmlns="" val="425626338"/>
                    </a:ext>
                  </a:extLst>
                </a:gridCol>
                <a:gridCol w="2237639">
                  <a:extLst>
                    <a:ext uri="{9D8B030D-6E8A-4147-A177-3AD203B41FA5}">
                      <a16:colId xmlns:a16="http://schemas.microsoft.com/office/drawing/2014/main" xmlns="" val="4159537335"/>
                    </a:ext>
                  </a:extLst>
                </a:gridCol>
                <a:gridCol w="1863076">
                  <a:extLst>
                    <a:ext uri="{9D8B030D-6E8A-4147-A177-3AD203B41FA5}">
                      <a16:colId xmlns:a16="http://schemas.microsoft.com/office/drawing/2014/main" xmlns="" val="1761841585"/>
                    </a:ext>
                  </a:extLst>
                </a:gridCol>
                <a:gridCol w="2425378">
                  <a:extLst>
                    <a:ext uri="{9D8B030D-6E8A-4147-A177-3AD203B41FA5}">
                      <a16:colId xmlns:a16="http://schemas.microsoft.com/office/drawing/2014/main" xmlns="" val="111950903"/>
                    </a:ext>
                  </a:extLst>
                </a:gridCol>
              </a:tblGrid>
              <a:tr h="1424739">
                <a:tc>
                  <a:txBody>
                    <a:bodyPr/>
                    <a:lstStyle/>
                    <a:p>
                      <a:pPr algn="ctr" fontAlgn="b"/>
                      <a:r>
                        <a:rPr lang="en-US" sz="4000" u="none" strike="noStrike" dirty="0">
                          <a:effectLst/>
                        </a:rPr>
                        <a:t>Generations </a:t>
                      </a:r>
                      <a:endParaRPr lang="en-US" sz="4000" b="1"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Number of Dead</a:t>
                      </a:r>
                      <a:endParaRPr lang="en-US" sz="4000" b="1"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Overall Percent</a:t>
                      </a:r>
                      <a:endParaRPr lang="en-US" sz="4000" b="1"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Mean</a:t>
                      </a:r>
                      <a:endParaRPr lang="en-US" sz="4000" b="1"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Standard Deviation</a:t>
                      </a:r>
                      <a:endParaRPr lang="en-US" sz="4000" b="1"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2494659358"/>
                  </a:ext>
                </a:extLst>
              </a:tr>
              <a:tr h="716352">
                <a:tc>
                  <a:txBody>
                    <a:bodyPr/>
                    <a:lstStyle/>
                    <a:p>
                      <a:pPr algn="ctr" fontAlgn="b"/>
                      <a:r>
                        <a:rPr lang="en-US" sz="4000" u="none" strike="noStrike" dirty="0">
                          <a:effectLst/>
                        </a:rPr>
                        <a:t>Baby Boomers</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362</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30.2%</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64.44</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5.13</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3946922659"/>
                  </a:ext>
                </a:extLst>
              </a:tr>
              <a:tr h="716352">
                <a:tc>
                  <a:txBody>
                    <a:bodyPr/>
                    <a:lstStyle/>
                    <a:p>
                      <a:pPr algn="ctr" fontAlgn="b"/>
                      <a:r>
                        <a:rPr lang="en-US" sz="4000" u="none" strike="noStrike" dirty="0">
                          <a:effectLst/>
                        </a:rPr>
                        <a:t>Millennials</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27</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2.3%</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31.11</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4.45</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648793503"/>
                  </a:ext>
                </a:extLst>
              </a:tr>
              <a:tr h="716352">
                <a:tc>
                  <a:txBody>
                    <a:bodyPr/>
                    <a:lstStyle/>
                    <a:p>
                      <a:pPr algn="ctr" fontAlgn="b"/>
                      <a:r>
                        <a:rPr lang="en-US" sz="4000" u="none" strike="noStrike" dirty="0">
                          <a:effectLst/>
                        </a:rPr>
                        <a:t>Generation X</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78</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6.5%</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47.4</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4.51</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1992165431"/>
                  </a:ext>
                </a:extLst>
              </a:tr>
              <a:tr h="716352">
                <a:tc>
                  <a:txBody>
                    <a:bodyPr/>
                    <a:lstStyle/>
                    <a:p>
                      <a:pPr algn="ctr" fontAlgn="b"/>
                      <a:r>
                        <a:rPr lang="en-US" sz="4000" u="none" strike="noStrike" dirty="0">
                          <a:effectLst/>
                        </a:rPr>
                        <a:t>Silent Generation</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537</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44.8%</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81.5</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5.03</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1074674224"/>
                  </a:ext>
                </a:extLst>
              </a:tr>
              <a:tr h="1424739">
                <a:tc>
                  <a:txBody>
                    <a:bodyPr/>
                    <a:lstStyle/>
                    <a:p>
                      <a:pPr algn="ctr" fontAlgn="b"/>
                      <a:r>
                        <a:rPr lang="en-US" sz="4000" u="none" strike="noStrike" dirty="0">
                          <a:effectLst/>
                        </a:rPr>
                        <a:t>Greatest Generation</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186</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15.5%</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94.38</a:t>
                      </a:r>
                      <a:endParaRPr lang="en-US" sz="4000" b="0" i="0" u="none" strike="noStrike" dirty="0">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2.93</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1470020162"/>
                  </a:ext>
                </a:extLst>
              </a:tr>
              <a:tr h="716352">
                <a:tc>
                  <a:txBody>
                    <a:bodyPr/>
                    <a:lstStyle/>
                    <a:p>
                      <a:pPr algn="ctr" fontAlgn="b"/>
                      <a:r>
                        <a:rPr lang="en-US" sz="4000" u="none" strike="noStrike">
                          <a:effectLst/>
                        </a:rPr>
                        <a:t>Other </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10</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0.8%</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a:effectLst/>
                        </a:rPr>
                        <a:t>14</a:t>
                      </a:r>
                      <a:endParaRPr lang="en-US" sz="4000" b="0" i="0" u="none" strike="noStrike">
                        <a:solidFill>
                          <a:srgbClr val="000000"/>
                        </a:solidFill>
                        <a:effectLst/>
                        <a:latin typeface="Calibri" panose="020F0502020204030204" pitchFamily="34" charset="0"/>
                      </a:endParaRPr>
                    </a:p>
                  </a:txBody>
                  <a:tcPr marL="6854" marR="6854" marT="6854" marB="0" anchor="ctr"/>
                </a:tc>
                <a:tc>
                  <a:txBody>
                    <a:bodyPr/>
                    <a:lstStyle/>
                    <a:p>
                      <a:pPr algn="ctr" fontAlgn="b"/>
                      <a:r>
                        <a:rPr lang="en-US" sz="4000" u="none" strike="noStrike" dirty="0">
                          <a:effectLst/>
                        </a:rPr>
                        <a:t>5.64</a:t>
                      </a:r>
                      <a:endParaRPr lang="en-US" sz="4000" b="0" i="0" u="none" strike="noStrike" dirty="0">
                        <a:solidFill>
                          <a:srgbClr val="000000"/>
                        </a:solidFill>
                        <a:effectLst/>
                        <a:latin typeface="Calibri" panose="020F0502020204030204" pitchFamily="34" charset="0"/>
                      </a:endParaRPr>
                    </a:p>
                  </a:txBody>
                  <a:tcPr marL="6854" marR="6854" marT="6854" marB="0" anchor="ctr"/>
                </a:tc>
                <a:extLst>
                  <a:ext uri="{0D108BD9-81ED-4DB2-BD59-A6C34878D82A}">
                    <a16:rowId xmlns:a16="http://schemas.microsoft.com/office/drawing/2014/main" xmlns="" val="1162944449"/>
                  </a:ext>
                </a:extLst>
              </a:tr>
            </a:tbl>
          </a:graphicData>
        </a:graphic>
      </p:graphicFrame>
      <p:graphicFrame>
        <p:nvGraphicFramePr>
          <p:cNvPr id="25" name="Chart 24">
            <a:extLst>
              <a:ext uri="{FF2B5EF4-FFF2-40B4-BE49-F238E27FC236}">
                <a16:creationId xmlns:a16="http://schemas.microsoft.com/office/drawing/2014/main" xmlns="" id="{5850C834-9298-4D07-85EA-2244B6CFD488}"/>
              </a:ext>
            </a:extLst>
          </p:cNvPr>
          <p:cNvGraphicFramePr>
            <a:graphicFrameLocks/>
          </p:cNvGraphicFramePr>
          <p:nvPr>
            <p:extLst>
              <p:ext uri="{D42A27DB-BD31-4B8C-83A1-F6EECF244321}">
                <p14:modId xmlns:p14="http://schemas.microsoft.com/office/powerpoint/2010/main" xmlns="" val="515312950"/>
              </p:ext>
            </p:extLst>
          </p:nvPr>
        </p:nvGraphicFramePr>
        <p:xfrm>
          <a:off x="15520202" y="12192000"/>
          <a:ext cx="13167360" cy="6172199"/>
        </p:xfrm>
        <a:graphic>
          <a:graphicData uri="http://schemas.openxmlformats.org/drawingml/2006/chart">
            <c:chart xmlns:c="http://schemas.openxmlformats.org/drawingml/2006/chart" xmlns:r="http://schemas.openxmlformats.org/officeDocument/2006/relationships" r:id="rId5"/>
          </a:graphicData>
        </a:graphic>
      </p:graphicFrame>
      <p:sp>
        <p:nvSpPr>
          <p:cNvPr id="30" name="Text Box 190">
            <a:extLst>
              <a:ext uri="{FF2B5EF4-FFF2-40B4-BE49-F238E27FC236}">
                <a16:creationId xmlns:a16="http://schemas.microsoft.com/office/drawing/2014/main" xmlns="" id="{C3C4FA79-F02B-43E1-A510-189F12934934}"/>
              </a:ext>
            </a:extLst>
          </p:cNvPr>
          <p:cNvSpPr txBox="1">
            <a:spLocks noChangeArrowheads="1"/>
          </p:cNvSpPr>
          <p:nvPr/>
        </p:nvSpPr>
        <p:spPr bwMode="auto">
          <a:xfrm>
            <a:off x="15552420" y="20219657"/>
            <a:ext cx="13167360" cy="827914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4000" dirty="0" smtClean="0">
                <a:latin typeface="+mn-lt"/>
                <a:cs typeface="Arial" panose="020B0604020202020204" pitchFamily="34" charset="0"/>
              </a:rPr>
              <a:t>Life expectation based on the</a:t>
            </a:r>
            <a:r>
              <a:rPr lang="en-US" sz="4000" dirty="0" smtClean="0">
                <a:latin typeface="+mn-lt"/>
              </a:rPr>
              <a:t> </a:t>
            </a:r>
            <a:r>
              <a:rPr lang="en-US" sz="4000" dirty="0" err="1">
                <a:latin typeface="+mn-lt"/>
              </a:rPr>
              <a:t>Gompertz</a:t>
            </a:r>
            <a:r>
              <a:rPr lang="en-US" sz="4000" dirty="0">
                <a:latin typeface="+mn-lt"/>
              </a:rPr>
              <a:t>’ law of mortality</a:t>
            </a:r>
          </a:p>
          <a:p>
            <a:pPr lvl="1" indent="0"/>
            <a:endParaRPr lang="en-US" sz="4000" dirty="0">
              <a:latin typeface="+mn-lt"/>
            </a:endParaRPr>
          </a:p>
          <a:p>
            <a:pPr marL="571500" indent="-571500">
              <a:buFont typeface="Arial" panose="020B0604020202020204" pitchFamily="34" charset="0"/>
              <a:buChar char="•"/>
            </a:pPr>
            <a:endParaRPr lang="en-US" sz="4000" dirty="0">
              <a:latin typeface="+mn-lt"/>
            </a:endParaRPr>
          </a:p>
          <a:p>
            <a:pPr marL="571500" indent="-571500">
              <a:buFont typeface="Arial" panose="020B0604020202020204" pitchFamily="34" charset="0"/>
              <a:buChar char="•"/>
            </a:pPr>
            <a:endParaRPr lang="en-US" sz="4000" dirty="0">
              <a:latin typeface="+mn-lt"/>
            </a:endParaRPr>
          </a:p>
          <a:p>
            <a:pPr marL="571500" indent="-571500">
              <a:buFont typeface="Arial" panose="020B0604020202020204" pitchFamily="34" charset="0"/>
              <a:buChar char="•"/>
            </a:pPr>
            <a:endParaRPr lang="en-US" sz="4000" dirty="0">
              <a:latin typeface="+mn-lt"/>
            </a:endParaRPr>
          </a:p>
          <a:p>
            <a:pPr marL="571500" indent="-571500">
              <a:buFont typeface="Arial" panose="020B0604020202020204" pitchFamily="34" charset="0"/>
              <a:buChar char="•"/>
            </a:pPr>
            <a:endParaRPr lang="en-US" sz="4000" dirty="0">
              <a:latin typeface="+mn-lt"/>
            </a:endParaRPr>
          </a:p>
          <a:p>
            <a:endParaRPr lang="en-US" sz="4000" dirty="0">
              <a:latin typeface="+mn-lt"/>
            </a:endParaRPr>
          </a:p>
          <a:p>
            <a:pPr lvl="1" indent="0" eaLnBrk="1" hangingPunct="1"/>
            <a:endParaRPr lang="en-US" sz="4000" dirty="0">
              <a:latin typeface="+mn-lt"/>
            </a:endParaRPr>
          </a:p>
          <a:p>
            <a:pPr marL="571500" lvl="1" indent="-571500" eaLnBrk="1" hangingPunct="1">
              <a:buFont typeface="Arial" panose="020B0604020202020204" pitchFamily="34" charset="0"/>
              <a:buChar char="•"/>
            </a:pPr>
            <a:r>
              <a:rPr lang="en-US" sz="4000" dirty="0" smtClean="0">
                <a:solidFill>
                  <a:prstClr val="black"/>
                </a:solidFill>
                <a:latin typeface="Calibri"/>
              </a:rPr>
              <a:t>The force of mortality</a:t>
            </a:r>
            <a:r>
              <a:rPr lang="en-US" sz="4000" dirty="0" smtClean="0">
                <a:solidFill>
                  <a:prstClr val="black"/>
                </a:solidFill>
                <a:latin typeface="Calibri"/>
              </a:rPr>
              <a:t> </a:t>
            </a:r>
            <a:r>
              <a:rPr lang="en-US" sz="4000" dirty="0">
                <a:solidFill>
                  <a:prstClr val="black"/>
                </a:solidFill>
                <a:latin typeface="Calibri"/>
              </a:rPr>
              <a:t>µ</a:t>
            </a:r>
            <a:r>
              <a:rPr lang="en-US" sz="4000" baseline="-25000" dirty="0">
                <a:solidFill>
                  <a:prstClr val="black"/>
                </a:solidFill>
                <a:latin typeface="Calibri"/>
              </a:rPr>
              <a:t>x</a:t>
            </a:r>
            <a:r>
              <a:rPr lang="en-US" sz="4000" dirty="0">
                <a:solidFill>
                  <a:prstClr val="black"/>
                </a:solidFill>
                <a:latin typeface="Calibri"/>
              </a:rPr>
              <a:t>=</a:t>
            </a:r>
            <a:r>
              <a:rPr lang="en-US" sz="4000" dirty="0" err="1">
                <a:solidFill>
                  <a:prstClr val="black"/>
                </a:solidFill>
                <a:latin typeface="Calibri"/>
              </a:rPr>
              <a:t>Bc</a:t>
            </a:r>
            <a:r>
              <a:rPr lang="en-US" sz="4000" baseline="30000" dirty="0" err="1">
                <a:solidFill>
                  <a:prstClr val="black"/>
                </a:solidFill>
                <a:latin typeface="Calibri"/>
              </a:rPr>
              <a:t>x</a:t>
            </a:r>
            <a:r>
              <a:rPr lang="en-US" sz="4000" baseline="30000" dirty="0">
                <a:solidFill>
                  <a:prstClr val="black"/>
                </a:solidFill>
                <a:latin typeface="Calibri"/>
              </a:rPr>
              <a:t> </a:t>
            </a:r>
            <a:r>
              <a:rPr lang="en-US" sz="4000" dirty="0">
                <a:solidFill>
                  <a:prstClr val="black"/>
                </a:solidFill>
                <a:latin typeface="Calibri"/>
              </a:rPr>
              <a:t>; x is age; x&gt;0; B and c are constants; 0&lt;B&lt;1 and c&gt;1</a:t>
            </a:r>
            <a:endParaRPr lang="en-US" sz="4000" dirty="0">
              <a:latin typeface="+mn-lt"/>
            </a:endParaRPr>
          </a:p>
          <a:p>
            <a:pPr marL="571500" indent="-571500">
              <a:buFont typeface="Arial" panose="020B0604020202020204" pitchFamily="34" charset="0"/>
              <a:buChar char="•"/>
            </a:pPr>
            <a:r>
              <a:rPr lang="en-US" sz="4000" dirty="0">
                <a:latin typeface="+mn-lt"/>
              </a:rPr>
              <a:t>Applying </a:t>
            </a:r>
            <a:r>
              <a:rPr lang="en-US" sz="4000" dirty="0" err="1">
                <a:latin typeface="+mn-lt"/>
              </a:rPr>
              <a:t>Gompertz</a:t>
            </a:r>
            <a:r>
              <a:rPr lang="en-US" sz="4000" dirty="0">
                <a:latin typeface="+mn-lt"/>
              </a:rPr>
              <a:t>’ law with B=0.0003 and c=1.07</a:t>
            </a:r>
          </a:p>
          <a:p>
            <a:pPr marL="571500" indent="-571500">
              <a:buFont typeface="Arial" panose="020B0604020202020204" pitchFamily="34" charset="0"/>
              <a:buChar char="•"/>
            </a:pPr>
            <a:r>
              <a:rPr lang="lt-LT" sz="4000" dirty="0" smtClean="0">
                <a:latin typeface="Times New Roman"/>
                <a:cs typeface="Times New Roman"/>
              </a:rPr>
              <a:t>ė</a:t>
            </a:r>
            <a:r>
              <a:rPr lang="en-US" sz="4000" baseline="-25000" dirty="0" smtClean="0">
                <a:latin typeface="Times New Roman"/>
                <a:cs typeface="Times New Roman"/>
              </a:rPr>
              <a:t>x</a:t>
            </a:r>
            <a:r>
              <a:rPr lang="en-US" sz="4000" dirty="0" smtClean="0">
                <a:latin typeface="+mn-lt"/>
              </a:rPr>
              <a:t> </a:t>
            </a:r>
            <a:r>
              <a:rPr lang="en-US" sz="4000" dirty="0">
                <a:latin typeface="+mn-lt"/>
              </a:rPr>
              <a:t>is the expected lifetime of a person age x</a:t>
            </a:r>
          </a:p>
          <a:p>
            <a:pPr marL="571500" indent="-571500">
              <a:buFont typeface="Arial" panose="020B0604020202020204" pitchFamily="34" charset="0"/>
              <a:buChar char="•"/>
            </a:pPr>
            <a:r>
              <a:rPr lang="en-US" sz="4000" dirty="0">
                <a:latin typeface="+mn-lt"/>
              </a:rPr>
              <a:t>SD[T</a:t>
            </a:r>
            <a:r>
              <a:rPr lang="en-US" sz="4000" baseline="-25000" dirty="0">
                <a:latin typeface="+mn-lt"/>
              </a:rPr>
              <a:t>x</a:t>
            </a:r>
            <a:r>
              <a:rPr lang="en-US" sz="4000" dirty="0">
                <a:latin typeface="+mn-lt"/>
              </a:rPr>
              <a:t>] is the standard deviation of the lifetime T</a:t>
            </a:r>
            <a:r>
              <a:rPr lang="en-US" sz="4000" baseline="-25000" dirty="0">
                <a:latin typeface="+mn-lt"/>
              </a:rPr>
              <a:t>x</a:t>
            </a:r>
            <a:endParaRPr lang="en-US" sz="4000" dirty="0">
              <a:latin typeface="+mn-lt"/>
            </a:endParaRPr>
          </a:p>
        </p:txBody>
      </p:sp>
      <p:graphicFrame>
        <p:nvGraphicFramePr>
          <p:cNvPr id="31" name="Table 30">
            <a:extLst>
              <a:ext uri="{FF2B5EF4-FFF2-40B4-BE49-F238E27FC236}">
                <a16:creationId xmlns:a16="http://schemas.microsoft.com/office/drawing/2014/main" xmlns="" id="{D5CF915B-01DF-4AF7-A880-8AEA49A9D081}"/>
              </a:ext>
            </a:extLst>
          </p:cNvPr>
          <p:cNvGraphicFramePr>
            <a:graphicFrameLocks noGrp="1"/>
          </p:cNvGraphicFramePr>
          <p:nvPr>
            <p:extLst>
              <p:ext uri="{D42A27DB-BD31-4B8C-83A1-F6EECF244321}">
                <p14:modId xmlns:p14="http://schemas.microsoft.com/office/powerpoint/2010/main" xmlns="" val="2962525415"/>
              </p:ext>
            </p:extLst>
          </p:nvPr>
        </p:nvGraphicFramePr>
        <p:xfrm>
          <a:off x="16306801" y="21107400"/>
          <a:ext cx="11201398" cy="4038600"/>
        </p:xfrm>
        <a:graphic>
          <a:graphicData uri="http://schemas.openxmlformats.org/drawingml/2006/table">
            <a:tbl>
              <a:tblPr firstRow="1" bandRow="1">
                <a:tableStyleId>{5C22544A-7EE6-4342-B048-85BDC9FD1C3A}</a:tableStyleId>
              </a:tblPr>
              <a:tblGrid>
                <a:gridCol w="2407105">
                  <a:extLst>
                    <a:ext uri="{9D8B030D-6E8A-4147-A177-3AD203B41FA5}">
                      <a16:colId xmlns:a16="http://schemas.microsoft.com/office/drawing/2014/main" xmlns="" val="3145944137"/>
                    </a:ext>
                  </a:extLst>
                </a:gridCol>
                <a:gridCol w="2931431">
                  <a:extLst>
                    <a:ext uri="{9D8B030D-6E8A-4147-A177-3AD203B41FA5}">
                      <a16:colId xmlns:a16="http://schemas.microsoft.com/office/drawing/2014/main" xmlns="" val="2477380852"/>
                    </a:ext>
                  </a:extLst>
                </a:gridCol>
                <a:gridCol w="2931431">
                  <a:extLst>
                    <a:ext uri="{9D8B030D-6E8A-4147-A177-3AD203B41FA5}">
                      <a16:colId xmlns:a16="http://schemas.microsoft.com/office/drawing/2014/main" xmlns="" val="4089545131"/>
                    </a:ext>
                  </a:extLst>
                </a:gridCol>
                <a:gridCol w="2931431">
                  <a:extLst>
                    <a:ext uri="{9D8B030D-6E8A-4147-A177-3AD203B41FA5}">
                      <a16:colId xmlns:a16="http://schemas.microsoft.com/office/drawing/2014/main" xmlns="" val="2251419585"/>
                    </a:ext>
                  </a:extLst>
                </a:gridCol>
              </a:tblGrid>
              <a:tr h="673100">
                <a:tc>
                  <a:txBody>
                    <a:bodyPr/>
                    <a:lstStyle/>
                    <a:p>
                      <a:pPr algn="ctr" fontAlgn="b"/>
                      <a:r>
                        <a:rPr lang="en-US" sz="4000" u="none" strike="noStrike" dirty="0">
                          <a:effectLst/>
                        </a:rPr>
                        <a:t>x</a:t>
                      </a:r>
                      <a:endParaRPr lang="en-US" sz="4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lt-LT" sz="4000" dirty="0" smtClean="0">
                          <a:latin typeface="Times New Roman"/>
                          <a:cs typeface="Times New Roman"/>
                        </a:rPr>
                        <a:t>ė</a:t>
                      </a:r>
                      <a:r>
                        <a:rPr lang="en-US" sz="4000" baseline="-25000" dirty="0" smtClean="0">
                          <a:latin typeface="Times New Roman"/>
                          <a:cs typeface="Times New Roman"/>
                        </a:rPr>
                        <a:t>x</a:t>
                      </a:r>
                      <a:endParaRPr lang="en-US" sz="4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en-US" sz="4000" u="none" strike="noStrike" dirty="0">
                          <a:effectLst/>
                        </a:rPr>
                        <a:t>SD[T</a:t>
                      </a:r>
                      <a:r>
                        <a:rPr lang="en-US" sz="4000" u="none" strike="noStrike" baseline="-25000" dirty="0">
                          <a:effectLst/>
                        </a:rPr>
                        <a:t>x</a:t>
                      </a:r>
                      <a:r>
                        <a:rPr lang="en-US" sz="4000" u="none" strike="noStrike" dirty="0">
                          <a:effectLst/>
                        </a:rPr>
                        <a:t>]</a:t>
                      </a:r>
                      <a:endParaRPr lang="en-US" sz="4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en-US" sz="4000" u="none" strike="noStrike" dirty="0" smtClean="0">
                          <a:effectLst/>
                        </a:rPr>
                        <a:t>x+</a:t>
                      </a:r>
                      <a:r>
                        <a:rPr lang="lt-LT" sz="4000" dirty="0" smtClean="0">
                          <a:latin typeface="Times New Roman"/>
                          <a:cs typeface="Times New Roman"/>
                        </a:rPr>
                        <a:t>ė</a:t>
                      </a:r>
                      <a:r>
                        <a:rPr lang="en-US" sz="4000" baseline="-25000" dirty="0" smtClean="0">
                          <a:latin typeface="Times New Roman"/>
                          <a:cs typeface="Times New Roman"/>
                        </a:rPr>
                        <a:t>x</a:t>
                      </a:r>
                      <a:endParaRPr lang="en-US" sz="4000" b="0" i="0" u="none" strike="noStrike" dirty="0">
                        <a:solidFill>
                          <a:srgbClr val="000000"/>
                        </a:solidFill>
                        <a:effectLst/>
                        <a:latin typeface="Calibri" panose="020F0502020204030204" pitchFamily="34" charset="0"/>
                      </a:endParaRPr>
                    </a:p>
                  </a:txBody>
                  <a:tcPr marL="6286" marR="6286" marT="6286" marB="0" anchor="ctr"/>
                </a:tc>
                <a:extLst>
                  <a:ext uri="{0D108BD9-81ED-4DB2-BD59-A6C34878D82A}">
                    <a16:rowId xmlns:a16="http://schemas.microsoft.com/office/drawing/2014/main" xmlns="" val="1655712186"/>
                  </a:ext>
                </a:extLst>
              </a:tr>
              <a:tr h="673100">
                <a:tc>
                  <a:txBody>
                    <a:bodyPr/>
                    <a:lstStyle/>
                    <a:p>
                      <a:pPr algn="ctr" fontAlgn="b"/>
                      <a:r>
                        <a:rPr lang="en-US" sz="4000" u="none" strike="noStrike" dirty="0">
                          <a:effectLst/>
                        </a:rPr>
                        <a:t>60</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19.55</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10.693</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79.55</a:t>
                      </a:r>
                      <a:endParaRPr lang="en-US" sz="4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xmlns="" val="3050006719"/>
                  </a:ext>
                </a:extLst>
              </a:tr>
              <a:tr h="673100">
                <a:tc>
                  <a:txBody>
                    <a:bodyPr/>
                    <a:lstStyle/>
                    <a:p>
                      <a:pPr algn="ctr" fontAlgn="b"/>
                      <a:r>
                        <a:rPr lang="en-US" sz="4000" u="none" strike="noStrike">
                          <a:effectLst/>
                        </a:rPr>
                        <a:t>70</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13.555</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8.449</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83.555</a:t>
                      </a:r>
                      <a:endParaRPr lang="en-US" sz="4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xmlns="" val="559069622"/>
                  </a:ext>
                </a:extLst>
              </a:tr>
              <a:tr h="673100">
                <a:tc>
                  <a:txBody>
                    <a:bodyPr/>
                    <a:lstStyle/>
                    <a:p>
                      <a:pPr algn="ctr" fontAlgn="b"/>
                      <a:r>
                        <a:rPr lang="en-US" sz="4000" u="none" strike="noStrike">
                          <a:effectLst/>
                        </a:rPr>
                        <a:t>80</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8.848</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6.224</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88.848</a:t>
                      </a:r>
                      <a:endParaRPr lang="en-US" sz="4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xmlns="" val="2709037074"/>
                  </a:ext>
                </a:extLst>
              </a:tr>
              <a:tr h="673100">
                <a:tc>
                  <a:txBody>
                    <a:bodyPr/>
                    <a:lstStyle/>
                    <a:p>
                      <a:pPr algn="ctr" fontAlgn="b"/>
                      <a:r>
                        <a:rPr lang="en-US" sz="4000" u="none" strike="noStrike">
                          <a:effectLst/>
                        </a:rPr>
                        <a:t>90</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5.433</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a:effectLst/>
                        </a:rPr>
                        <a:t>4.246</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95.433</a:t>
                      </a:r>
                      <a:endParaRPr lang="en-US" sz="4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xmlns="" val="3738290338"/>
                  </a:ext>
                </a:extLst>
              </a:tr>
              <a:tr h="673100">
                <a:tc>
                  <a:txBody>
                    <a:bodyPr/>
                    <a:lstStyle/>
                    <a:p>
                      <a:pPr algn="ctr" fontAlgn="b"/>
                      <a:r>
                        <a:rPr lang="en-US" sz="4000" u="none" strike="noStrike">
                          <a:effectLst/>
                        </a:rPr>
                        <a:t>100</a:t>
                      </a:r>
                      <a:endParaRPr lang="en-US" sz="4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3.152</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2.682</a:t>
                      </a:r>
                      <a:endParaRPr lang="en-US" sz="4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4000" u="none" strike="noStrike" dirty="0">
                          <a:effectLst/>
                        </a:rPr>
                        <a:t>103.152</a:t>
                      </a:r>
                      <a:endParaRPr lang="en-US" sz="4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xmlns="" val="3521658444"/>
                  </a:ext>
                </a:extLst>
              </a:tr>
            </a:tbl>
          </a:graphicData>
        </a:graphic>
      </p:graphicFrame>
      <p:graphicFrame>
        <p:nvGraphicFramePr>
          <p:cNvPr id="35" name="Table 34">
            <a:extLst>
              <a:ext uri="{FF2B5EF4-FFF2-40B4-BE49-F238E27FC236}">
                <a16:creationId xmlns:a16="http://schemas.microsoft.com/office/drawing/2014/main" xmlns="" id="{9ABC7FE7-7EB2-4DB1-A3B6-B1FD3697A973}"/>
              </a:ext>
            </a:extLst>
          </p:cNvPr>
          <p:cNvGraphicFramePr>
            <a:graphicFrameLocks noGrp="1"/>
          </p:cNvGraphicFramePr>
          <p:nvPr>
            <p:extLst>
              <p:ext uri="{D42A27DB-BD31-4B8C-83A1-F6EECF244321}">
                <p14:modId xmlns:p14="http://schemas.microsoft.com/office/powerpoint/2010/main" xmlns="" val="3862293881"/>
              </p:ext>
            </p:extLst>
          </p:nvPr>
        </p:nvGraphicFramePr>
        <p:xfrm>
          <a:off x="29565600" y="5715000"/>
          <a:ext cx="13148490" cy="5333999"/>
        </p:xfrm>
        <a:graphic>
          <a:graphicData uri="http://schemas.openxmlformats.org/drawingml/2006/table">
            <a:tbl>
              <a:tblPr>
                <a:tableStyleId>{3C2FFA5D-87B4-456A-9821-1D502468CF0F}</a:tableStyleId>
              </a:tblPr>
              <a:tblGrid>
                <a:gridCol w="1286951">
                  <a:extLst>
                    <a:ext uri="{9D8B030D-6E8A-4147-A177-3AD203B41FA5}">
                      <a16:colId xmlns:a16="http://schemas.microsoft.com/office/drawing/2014/main" xmlns="" val="547723794"/>
                    </a:ext>
                  </a:extLst>
                </a:gridCol>
                <a:gridCol w="2133600">
                  <a:extLst>
                    <a:ext uri="{9D8B030D-6E8A-4147-A177-3AD203B41FA5}">
                      <a16:colId xmlns:a16="http://schemas.microsoft.com/office/drawing/2014/main" xmlns="" val="2075948668"/>
                    </a:ext>
                  </a:extLst>
                </a:gridCol>
                <a:gridCol w="1676400">
                  <a:extLst>
                    <a:ext uri="{9D8B030D-6E8A-4147-A177-3AD203B41FA5}">
                      <a16:colId xmlns:a16="http://schemas.microsoft.com/office/drawing/2014/main" xmlns="" val="1202360572"/>
                    </a:ext>
                  </a:extLst>
                </a:gridCol>
                <a:gridCol w="1752600">
                  <a:extLst>
                    <a:ext uri="{9D8B030D-6E8A-4147-A177-3AD203B41FA5}">
                      <a16:colId xmlns:a16="http://schemas.microsoft.com/office/drawing/2014/main" xmlns="" val="1657882583"/>
                    </a:ext>
                  </a:extLst>
                </a:gridCol>
                <a:gridCol w="2438400">
                  <a:extLst>
                    <a:ext uri="{9D8B030D-6E8A-4147-A177-3AD203B41FA5}">
                      <a16:colId xmlns:a16="http://schemas.microsoft.com/office/drawing/2014/main" xmlns="" val="1108398033"/>
                    </a:ext>
                  </a:extLst>
                </a:gridCol>
                <a:gridCol w="1676400">
                  <a:extLst>
                    <a:ext uri="{9D8B030D-6E8A-4147-A177-3AD203B41FA5}">
                      <a16:colId xmlns:a16="http://schemas.microsoft.com/office/drawing/2014/main" xmlns="" val="2645119767"/>
                    </a:ext>
                  </a:extLst>
                </a:gridCol>
                <a:gridCol w="2184139">
                  <a:extLst>
                    <a:ext uri="{9D8B030D-6E8A-4147-A177-3AD203B41FA5}">
                      <a16:colId xmlns:a16="http://schemas.microsoft.com/office/drawing/2014/main" xmlns="" val="1719225382"/>
                    </a:ext>
                  </a:extLst>
                </a:gridCol>
              </a:tblGrid>
              <a:tr h="1671274">
                <a:tc>
                  <a:txBody>
                    <a:bodyPr/>
                    <a:lstStyle/>
                    <a:p>
                      <a:pPr algn="l" fontAlgn="b"/>
                      <a:r>
                        <a:rPr lang="en-US" sz="3600" u="none" strike="noStrike" dirty="0">
                          <a:effectLst/>
                        </a:rPr>
                        <a:t> </a:t>
                      </a:r>
                      <a:endParaRPr lang="en-US" sz="3600" b="0" i="0" u="none" strike="noStrike" dirty="0">
                        <a:solidFill>
                          <a:schemeClr val="tx1"/>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Hypothesis</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Sample</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Stats</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95% Confidence Int.</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P-Value</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Conclusion</a:t>
                      </a:r>
                      <a:endParaRPr lang="en-US" sz="3600" b="1"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62087249"/>
                  </a:ext>
                </a:extLst>
              </a:tr>
              <a:tr h="608071">
                <a:tc rowSpan="2">
                  <a:txBody>
                    <a:bodyPr/>
                    <a:lstStyle/>
                    <a:p>
                      <a:pPr algn="ctr" fontAlgn="ctr"/>
                      <a:r>
                        <a:rPr lang="en-US" sz="3600" u="sng" strike="noStrike" dirty="0">
                          <a:effectLst/>
                        </a:rPr>
                        <a:t>Test 1</a:t>
                      </a:r>
                      <a:endParaRPr lang="en-US" sz="3600" b="1" i="0" u="sng"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H</a:t>
                      </a:r>
                      <a:r>
                        <a:rPr lang="en-US" sz="3600" u="none" strike="noStrike" baseline="-25000" dirty="0">
                          <a:effectLst/>
                        </a:rPr>
                        <a:t>0</a:t>
                      </a:r>
                      <a:r>
                        <a:rPr lang="en-US" sz="3600" u="none" strike="noStrike" dirty="0">
                          <a:effectLst/>
                        </a:rPr>
                        <a:t>: p=0.25</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p̂=0.30</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Z=3.93</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0.28</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0</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Reject H</a:t>
                      </a:r>
                      <a:r>
                        <a:rPr lang="en-US" sz="3600" u="none" strike="noStrike" baseline="-25000" dirty="0">
                          <a:effectLst/>
                        </a:rPr>
                        <a:t>0</a:t>
                      </a:r>
                      <a:r>
                        <a:rPr lang="en-US" sz="3600" u="none" strike="noStrike" dirty="0">
                          <a:effectLst/>
                        </a:rPr>
                        <a:t>; </a:t>
                      </a:r>
                      <a:r>
                        <a:rPr lang="en-US" sz="3600" u="none" strike="noStrike" dirty="0" smtClean="0">
                          <a:effectLst/>
                        </a:rPr>
                        <a:t>Accept </a:t>
                      </a:r>
                      <a:r>
                        <a:rPr lang="en-US" sz="3600" u="none" strike="noStrike" dirty="0">
                          <a:effectLst/>
                        </a:rPr>
                        <a:t>H</a:t>
                      </a:r>
                      <a:r>
                        <a:rPr lang="en-US" sz="3600" u="none" strike="noStrike" baseline="-25000" dirty="0">
                          <a:effectLst/>
                        </a:rPr>
                        <a:t>a</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44262348"/>
                  </a:ext>
                </a:extLst>
              </a:tr>
              <a:tr h="608071">
                <a:tc vMerge="1">
                  <a:txBody>
                    <a:bodyPr/>
                    <a:lstStyle/>
                    <a:p>
                      <a:endParaRPr lang="en-US"/>
                    </a:p>
                  </a:txBody>
                  <a:tcPr/>
                </a:tc>
                <a:tc>
                  <a:txBody>
                    <a:bodyPr/>
                    <a:lstStyle/>
                    <a:p>
                      <a:pPr algn="ctr" fontAlgn="b"/>
                      <a:r>
                        <a:rPr lang="en-US" sz="3600" u="none" strike="noStrike" dirty="0">
                          <a:effectLst/>
                        </a:rPr>
                        <a:t>H</a:t>
                      </a:r>
                      <a:r>
                        <a:rPr lang="en-US" sz="3600" u="none" strike="noStrike" baseline="-25000" dirty="0">
                          <a:effectLst/>
                        </a:rPr>
                        <a:t>a</a:t>
                      </a:r>
                      <a:r>
                        <a:rPr lang="en-US" sz="3600" u="none" strike="noStrike" dirty="0">
                          <a:effectLst/>
                        </a:rPr>
                        <a:t>: p&gt;0.25</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c>
                  <a:txBody>
                    <a:bodyPr/>
                    <a:lstStyle/>
                    <a:p>
                      <a:pPr algn="ctr" fontAlgn="b"/>
                      <a:r>
                        <a:rPr lang="en-US" sz="3600" u="none" strike="noStrike" dirty="0">
                          <a:effectLst/>
                        </a:rPr>
                        <a:t>0.33</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356585877"/>
                  </a:ext>
                </a:extLst>
              </a:tr>
              <a:tr h="608071">
                <a:tc rowSpan="2">
                  <a:txBody>
                    <a:bodyPr/>
                    <a:lstStyle/>
                    <a:p>
                      <a:pPr algn="ctr" fontAlgn="ctr"/>
                      <a:r>
                        <a:rPr lang="en-US" sz="3600" u="sng" strike="noStrike" dirty="0">
                          <a:effectLst/>
                        </a:rPr>
                        <a:t>Test 2</a:t>
                      </a:r>
                      <a:endParaRPr lang="en-US" sz="3600" b="1" i="0" u="sng"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H</a:t>
                      </a:r>
                      <a:r>
                        <a:rPr lang="en-US" sz="3600" u="none" strike="noStrike" baseline="-25000" dirty="0">
                          <a:effectLst/>
                        </a:rPr>
                        <a:t>0</a:t>
                      </a:r>
                      <a:r>
                        <a:rPr lang="en-US" sz="3600" u="none" strike="noStrike" dirty="0">
                          <a:effectLst/>
                        </a:rPr>
                        <a:t>: p=0.40</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p̂=0.45</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Z=3.63</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0.42</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0</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Reject H</a:t>
                      </a:r>
                      <a:r>
                        <a:rPr lang="en-US" sz="3600" u="none" strike="noStrike" baseline="-25000" dirty="0">
                          <a:effectLst/>
                        </a:rPr>
                        <a:t>0</a:t>
                      </a:r>
                      <a:r>
                        <a:rPr lang="en-US" sz="3600" u="none" strike="noStrike" dirty="0">
                          <a:effectLst/>
                        </a:rPr>
                        <a:t>; </a:t>
                      </a:r>
                      <a:r>
                        <a:rPr lang="en-US" sz="3600" u="none" strike="noStrike" dirty="0" smtClean="0">
                          <a:effectLst/>
                        </a:rPr>
                        <a:t>Accept </a:t>
                      </a:r>
                      <a:r>
                        <a:rPr lang="en-US" sz="3600" u="none" strike="noStrike" dirty="0">
                          <a:effectLst/>
                        </a:rPr>
                        <a:t>H</a:t>
                      </a:r>
                      <a:r>
                        <a:rPr lang="en-US" sz="3600" u="none" strike="noStrike" baseline="-25000" dirty="0">
                          <a:effectLst/>
                        </a:rPr>
                        <a:t>a</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12276940"/>
                  </a:ext>
                </a:extLst>
              </a:tr>
              <a:tr h="608071">
                <a:tc vMerge="1">
                  <a:txBody>
                    <a:bodyPr/>
                    <a:lstStyle/>
                    <a:p>
                      <a:endParaRPr lang="en-US"/>
                    </a:p>
                  </a:txBody>
                  <a:tcPr/>
                </a:tc>
                <a:tc>
                  <a:txBody>
                    <a:bodyPr/>
                    <a:lstStyle/>
                    <a:p>
                      <a:pPr algn="ctr" fontAlgn="b"/>
                      <a:r>
                        <a:rPr lang="en-US" sz="3600" u="none" strike="noStrike" dirty="0">
                          <a:effectLst/>
                        </a:rPr>
                        <a:t>H</a:t>
                      </a:r>
                      <a:r>
                        <a:rPr lang="en-US" sz="3600" u="none" strike="noStrike" baseline="-25000" dirty="0">
                          <a:effectLst/>
                        </a:rPr>
                        <a:t>a</a:t>
                      </a:r>
                      <a:r>
                        <a:rPr lang="en-US" sz="3600" u="none" strike="noStrike" dirty="0">
                          <a:effectLst/>
                        </a:rPr>
                        <a:t>: p&gt;0.40</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c>
                  <a:txBody>
                    <a:bodyPr/>
                    <a:lstStyle/>
                    <a:p>
                      <a:pPr algn="ctr" fontAlgn="b"/>
                      <a:r>
                        <a:rPr lang="en-US" sz="3600" u="none" strike="noStrike" dirty="0">
                          <a:effectLst/>
                        </a:rPr>
                        <a:t>0.48</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672669091"/>
                  </a:ext>
                </a:extLst>
              </a:tr>
              <a:tr h="559664">
                <a:tc rowSpan="2">
                  <a:txBody>
                    <a:bodyPr/>
                    <a:lstStyle/>
                    <a:p>
                      <a:pPr algn="ctr" fontAlgn="ctr"/>
                      <a:r>
                        <a:rPr lang="en-US" sz="3600" u="sng" strike="noStrike" dirty="0">
                          <a:effectLst/>
                        </a:rPr>
                        <a:t>Test 3</a:t>
                      </a:r>
                      <a:endParaRPr lang="en-US" sz="3600" b="1" i="0" u="sng"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H</a:t>
                      </a:r>
                      <a:r>
                        <a:rPr lang="en-US" sz="3600" u="none" strike="noStrike" baseline="-25000" dirty="0">
                          <a:effectLst/>
                        </a:rPr>
                        <a:t>0</a:t>
                      </a:r>
                      <a:r>
                        <a:rPr lang="en-US" sz="3600" u="none" strike="noStrike" dirty="0">
                          <a:effectLst/>
                        </a:rPr>
                        <a:t>: µ=71.9</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x̄</a:t>
                      </a:r>
                      <a:r>
                        <a:rPr lang="en-US" sz="3600" u="none" strike="noStrike" dirty="0" smtClean="0">
                          <a:effectLst/>
                        </a:rPr>
                        <a:t>=64.44 </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t=-27.83</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3600" u="none" strike="noStrike" dirty="0">
                          <a:effectLst/>
                        </a:rPr>
                        <a:t>63.91</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&lt;0.0001</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3600" u="none" strike="noStrike" dirty="0">
                          <a:effectLst/>
                        </a:rPr>
                        <a:t>Reject H</a:t>
                      </a:r>
                      <a:r>
                        <a:rPr lang="en-US" sz="3600" u="none" strike="noStrike" baseline="-25000" dirty="0">
                          <a:effectLst/>
                        </a:rPr>
                        <a:t>0</a:t>
                      </a:r>
                      <a:r>
                        <a:rPr lang="en-US" sz="3600" u="none" strike="noStrike" dirty="0">
                          <a:effectLst/>
                        </a:rPr>
                        <a:t>; </a:t>
                      </a:r>
                      <a:r>
                        <a:rPr lang="en-US" sz="3600" u="none" strike="noStrike" dirty="0" smtClean="0">
                          <a:effectLst/>
                        </a:rPr>
                        <a:t>Accept </a:t>
                      </a:r>
                      <a:r>
                        <a:rPr lang="en-US" sz="3600" u="none" strike="noStrike" dirty="0">
                          <a:effectLst/>
                        </a:rPr>
                        <a:t>H</a:t>
                      </a:r>
                      <a:r>
                        <a:rPr lang="en-US" sz="3600" u="none" strike="noStrike" baseline="-25000" dirty="0">
                          <a:effectLst/>
                        </a:rPr>
                        <a:t>a</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56479465"/>
                  </a:ext>
                </a:extLst>
              </a:tr>
              <a:tr h="670777">
                <a:tc vMerge="1">
                  <a:txBody>
                    <a:bodyPr/>
                    <a:lstStyle/>
                    <a:p>
                      <a:endParaRPr lang="en-US"/>
                    </a:p>
                  </a:txBody>
                  <a:tcPr/>
                </a:tc>
                <a:tc>
                  <a:txBody>
                    <a:bodyPr/>
                    <a:lstStyle/>
                    <a:p>
                      <a:pPr algn="ctr" fontAlgn="b"/>
                      <a:r>
                        <a:rPr lang="en-US" sz="3600" u="none" strike="noStrike" dirty="0">
                          <a:effectLst/>
                        </a:rPr>
                        <a:t>H</a:t>
                      </a:r>
                      <a:r>
                        <a:rPr lang="en-US" sz="3600" u="none" strike="noStrike" baseline="-25000" dirty="0">
                          <a:effectLst/>
                        </a:rPr>
                        <a:t>a</a:t>
                      </a:r>
                      <a:r>
                        <a:rPr lang="en-US" sz="3600" u="none" strike="noStrike" dirty="0">
                          <a:effectLst/>
                        </a:rPr>
                        <a:t>: µ&lt;71.9</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c>
                  <a:txBody>
                    <a:bodyPr/>
                    <a:lstStyle/>
                    <a:p>
                      <a:pPr algn="ctr" fontAlgn="b"/>
                      <a:r>
                        <a:rPr lang="en-US" sz="3600" u="none" strike="noStrike" dirty="0">
                          <a:effectLst/>
                        </a:rPr>
                        <a:t>64.97</a:t>
                      </a:r>
                      <a:endParaRPr lang="en-US" sz="3600" b="0" i="0" u="none" strike="noStrike" dirty="0">
                        <a:solidFill>
                          <a:schemeClr val="tx1"/>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50269283"/>
                  </a:ext>
                </a:extLst>
              </a:tr>
            </a:tbl>
          </a:graphicData>
        </a:graphic>
      </p:graphicFrame>
      <p:graphicFrame>
        <p:nvGraphicFramePr>
          <p:cNvPr id="37" name="Chart 36">
            <a:extLst>
              <a:ext uri="{FF2B5EF4-FFF2-40B4-BE49-F238E27FC236}">
                <a16:creationId xmlns:a16="http://schemas.microsoft.com/office/drawing/2014/main" xmlns="" id="{ECDA5822-0CC5-4619-B517-C1D427FEB455}"/>
              </a:ext>
            </a:extLst>
          </p:cNvPr>
          <p:cNvGraphicFramePr>
            <a:graphicFrameLocks/>
          </p:cNvGraphicFramePr>
          <p:nvPr>
            <p:extLst>
              <p:ext uri="{D42A27DB-BD31-4B8C-83A1-F6EECF244321}">
                <p14:modId xmlns:p14="http://schemas.microsoft.com/office/powerpoint/2010/main" xmlns="" val="3349573850"/>
              </p:ext>
            </p:extLst>
          </p:nvPr>
        </p:nvGraphicFramePr>
        <p:xfrm>
          <a:off x="29478151" y="13792200"/>
          <a:ext cx="6793049" cy="8610600"/>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a:extLst>
              <a:ext uri="{FF2B5EF4-FFF2-40B4-BE49-F238E27FC236}">
                <a16:creationId xmlns:a16="http://schemas.microsoft.com/office/drawing/2014/main" xmlns="" id="{6890E61D-4BDE-45A0-9056-9FF6B8318EE2}"/>
              </a:ext>
            </a:extLst>
          </p:cNvPr>
          <p:cNvSpPr txBox="1"/>
          <p:nvPr/>
        </p:nvSpPr>
        <p:spPr>
          <a:xfrm>
            <a:off x="38328600" y="32461200"/>
            <a:ext cx="4800600" cy="369332"/>
          </a:xfrm>
          <a:prstGeom prst="rect">
            <a:avLst/>
          </a:prstGeom>
          <a:solidFill>
            <a:schemeClr val="accent1">
              <a:lumMod val="75000"/>
            </a:schemeClr>
          </a:solidFill>
        </p:spPr>
        <p:txBody>
          <a:bodyPr wrap="square" rtlCol="0">
            <a:spAutoFit/>
          </a:bodyPr>
          <a:lstStyle/>
          <a:p>
            <a:endParaRPr lang="en-US" dirty="0"/>
          </a:p>
        </p:txBody>
      </p:sp>
      <p:pic>
        <p:nvPicPr>
          <p:cNvPr id="26" name="Picture 25">
            <a:extLst>
              <a:ext uri="{FF2B5EF4-FFF2-40B4-BE49-F238E27FC236}">
                <a16:creationId xmlns:a16="http://schemas.microsoft.com/office/drawing/2014/main" xmlns="" id="{7B7CF9EB-7FE4-41A9-993F-6AF93F739B1D}"/>
              </a:ext>
            </a:extLst>
          </p:cNvPr>
          <p:cNvPicPr>
            <a:picLocks noChangeAspect="1"/>
          </p:cNvPicPr>
          <p:nvPr/>
        </p:nvPicPr>
        <p:blipFill rotWithShape="1">
          <a:blip r:embed="rId7">
            <a:extLst>
              <a:ext uri="{28A0092B-C50C-407E-A947-70E740481C1C}">
                <a14:useLocalDpi xmlns:a14="http://schemas.microsoft.com/office/drawing/2010/main" xmlns="" val="0"/>
              </a:ext>
            </a:extLst>
          </a:blip>
          <a:srcRect b="9568"/>
          <a:stretch/>
        </p:blipFill>
        <p:spPr>
          <a:xfrm>
            <a:off x="36347400" y="13610191"/>
            <a:ext cx="6316980" cy="8792609"/>
          </a:xfrm>
          <a:prstGeom prst="rect">
            <a:avLst/>
          </a:prstGeom>
        </p:spPr>
      </p:pic>
      <p:graphicFrame>
        <p:nvGraphicFramePr>
          <p:cNvPr id="27" name="Chart 26">
            <a:extLst>
              <a:ext uri="{FF2B5EF4-FFF2-40B4-BE49-F238E27FC236}">
                <a16:creationId xmlns:a16="http://schemas.microsoft.com/office/drawing/2014/main" xmlns="" id="{C9B788ED-7D48-4C4C-A1E9-A45359F45F9A}"/>
              </a:ext>
            </a:extLst>
          </p:cNvPr>
          <p:cNvGraphicFramePr>
            <a:graphicFrameLocks/>
          </p:cNvGraphicFramePr>
          <p:nvPr>
            <p:extLst>
              <p:ext uri="{D42A27DB-BD31-4B8C-83A1-F6EECF244321}">
                <p14:modId xmlns:p14="http://schemas.microsoft.com/office/powerpoint/2010/main" xmlns="" val="4097484179"/>
              </p:ext>
            </p:extLst>
          </p:nvPr>
        </p:nvGraphicFramePr>
        <p:xfrm>
          <a:off x="15520201" y="5715001"/>
          <a:ext cx="13167360" cy="655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8" name="Object 37"/>
          <p:cNvGraphicFramePr>
            <a:graphicFrameLocks noChangeAspect="1"/>
          </p:cNvGraphicFramePr>
          <p:nvPr/>
        </p:nvGraphicFramePr>
        <p:xfrm>
          <a:off x="21888450" y="16351250"/>
          <a:ext cx="114300" cy="215900"/>
        </p:xfrm>
        <a:graphic>
          <a:graphicData uri="http://schemas.openxmlformats.org/presentationml/2006/ole">
            <p:oleObj spid="_x0000_s1026" name="Equation" r:id="rId9" imgW="114120" imgH="215640" progId="Equation.3">
              <p:embed/>
            </p:oleObj>
          </a:graphicData>
        </a:graphic>
      </p:graphicFrame>
      <p:sp>
        <p:nvSpPr>
          <p:cNvPr id="40" name="TextBox 39"/>
          <p:cNvSpPr txBox="1"/>
          <p:nvPr/>
        </p:nvSpPr>
        <p:spPr>
          <a:xfrm>
            <a:off x="29946600" y="11506200"/>
            <a:ext cx="12725400" cy="646331"/>
          </a:xfrm>
          <a:prstGeom prst="rect">
            <a:avLst/>
          </a:prstGeom>
          <a:noFill/>
        </p:spPr>
        <p:txBody>
          <a:bodyPr wrap="square" rtlCol="0">
            <a:spAutoFit/>
          </a:bodyPr>
          <a:lstStyle/>
          <a:p>
            <a:r>
              <a:rPr lang="en-US" dirty="0" smtClean="0"/>
              <a:t>Test 1: p is the proportion of death of baby boomers..Test 2: p is the proportion of death of the silent generation. Test 3: µ is the mean age of death of baby boomers. </a:t>
            </a:r>
            <a:endParaRPr lang="en-US" dirty="0"/>
          </a:p>
        </p:txBody>
      </p:sp>
    </p:spTree>
    <p:extLst>
      <p:ext uri="{BB962C8B-B14F-4D97-AF65-F5344CB8AC3E}">
        <p14:creationId xmlns:p14="http://schemas.microsoft.com/office/powerpoint/2010/main" xmlns=""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4592</TotalTime>
  <Words>594</Words>
  <Application>Microsoft Office PowerPoint</Application>
  <PresentationFormat>Custom</PresentationFormat>
  <Paragraphs>146</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 3.0</vt:lpstr>
      <vt:lpstr>Slide 1</vt:lpstr>
    </vt:vector>
  </TitlesOfParts>
  <Company>Genigraphics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Windows User</cp:lastModifiedBy>
  <cp:revision>121</cp:revision>
  <cp:lastPrinted>2017-11-03T00:56:36Z</cp:lastPrinted>
  <dcterms:created xsi:type="dcterms:W3CDTF">2013-02-10T21:14:48Z</dcterms:created>
  <dcterms:modified xsi:type="dcterms:W3CDTF">2019-03-28T06:18:15Z</dcterms:modified>
</cp:coreProperties>
</file>