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3" r:id="rId1"/>
  </p:sldMasterIdLst>
  <p:notesMasterIdLst>
    <p:notesMasterId r:id="rId17"/>
  </p:notesMasterIdLst>
  <p:handoutMasterIdLst>
    <p:handoutMasterId r:id="rId18"/>
  </p:handoutMasterIdLst>
  <p:sldIdLst>
    <p:sldId id="308" r:id="rId2"/>
    <p:sldId id="329" r:id="rId3"/>
    <p:sldId id="332" r:id="rId4"/>
    <p:sldId id="346" r:id="rId5"/>
    <p:sldId id="347" r:id="rId6"/>
    <p:sldId id="354" r:id="rId7"/>
    <p:sldId id="355" r:id="rId8"/>
    <p:sldId id="348" r:id="rId9"/>
    <p:sldId id="357" r:id="rId10"/>
    <p:sldId id="356" r:id="rId11"/>
    <p:sldId id="350" r:id="rId12"/>
    <p:sldId id="353" r:id="rId13"/>
    <p:sldId id="351" r:id="rId14"/>
    <p:sldId id="349" r:id="rId15"/>
    <p:sldId id="345" r:id="rId16"/>
  </p:sldIdLst>
  <p:sldSz cx="9144000" cy="6858000" type="screen4x3"/>
  <p:notesSz cx="6997700" cy="9283700"/>
  <p:defaultTextStyle>
    <a:defPPr>
      <a:defRPr lang="en-CA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999999"/>
    <a:srgbClr val="7F7F7F"/>
    <a:srgbClr val="C2C2C2"/>
    <a:srgbClr val="245895"/>
    <a:srgbClr val="4C565A"/>
    <a:srgbClr val="F5F5F5"/>
    <a:srgbClr val="0066A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5" autoAdjust="0"/>
    <p:restoredTop sz="99840" autoAdjust="0"/>
  </p:normalViewPr>
  <p:slideViewPr>
    <p:cSldViewPr snapToGrid="0">
      <p:cViewPr>
        <p:scale>
          <a:sx n="80" d="100"/>
          <a:sy n="80" d="100"/>
        </p:scale>
        <p:origin x="-3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EB9B00CC-836F-47D7-98F8-2016A7C95622}" type="datetime1">
              <a:rPr lang="en-US"/>
              <a:pPr>
                <a:defRPr/>
              </a:pPr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6975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EE23813-ABB5-4CBC-9F0E-C8303CB6A63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6F6DF6B7-7FA7-41D5-8F66-7C0AC09F7525}" type="datetime1">
              <a:rPr lang="en-US"/>
              <a:pPr>
                <a:defRPr/>
              </a:pPr>
              <a:t>3/5/2013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0262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6975"/>
            <a:ext cx="303212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923F6665-DB39-47D6-A94B-B47B94B454A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 anchor="ctr"/>
          <a:lstStyle>
            <a:lvl1pPr algn="ctr"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en-CA" noProof="0" dirty="0" smtClean="0"/>
          </a:p>
        </p:txBody>
      </p:sp>
      <p:pic>
        <p:nvPicPr>
          <p:cNvPr id="4" name="Picture 16" descr="Presentation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57538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6261100"/>
            <a:ext cx="7112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687600" y="5237352"/>
            <a:ext cx="6400800" cy="1531961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Cliquez pour modifier le style des sous-titres du masque</a:t>
            </a:r>
            <a:endParaRPr lang="en-CA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 anchor="ctr"/>
          <a:lstStyle>
            <a:lvl1pPr algn="ctr">
              <a:defRPr smtClean="0"/>
            </a:lvl1pPr>
          </a:lstStyle>
          <a:p>
            <a:r>
              <a:rPr lang="fr-FR" noProof="0" smtClean="0"/>
              <a:t>Cliquez pour modifier le style du titre</a:t>
            </a:r>
            <a:endParaRPr lang="en-CA" noProof="0" dirty="0" smtClean="0"/>
          </a:p>
        </p:txBody>
      </p:sp>
      <p:pic>
        <p:nvPicPr>
          <p:cNvPr id="3" name="Picture 7" descr="FullElemen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91063" y="0"/>
            <a:ext cx="3933825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243549" cy="1470025"/>
          </a:xfrm>
        </p:spPr>
        <p:txBody>
          <a:bodyPr anchor="ctr"/>
          <a:lstStyle>
            <a:lvl1pPr algn="ctr">
              <a:defRPr smtClean="0"/>
            </a:lvl1pPr>
          </a:lstStyle>
          <a:p>
            <a:r>
              <a:rPr lang="fr-FR" noProof="0" smtClean="0"/>
              <a:t>Cliquez pour modifier le style du titre</a:t>
            </a:r>
            <a:endParaRPr lang="en-CA" noProof="0" dirty="0" smtClean="0"/>
          </a:p>
        </p:txBody>
      </p:sp>
      <p:pic>
        <p:nvPicPr>
          <p:cNvPr id="4" name="Picture 6" descr="FullElement"/>
          <p:cNvPicPr>
            <a:picLocks noChangeAspect="1" noChangeArrowheads="1"/>
          </p:cNvPicPr>
          <p:nvPr userDrawn="1"/>
        </p:nvPicPr>
        <p:blipFill>
          <a:blip r:embed="rId2"/>
          <a:srcRect l="22977" t="54245" r="69406" b="17821"/>
          <a:stretch>
            <a:fillRect/>
          </a:stretch>
        </p:blipFill>
        <p:spPr bwMode="auto">
          <a:xfrm>
            <a:off x="8366125" y="682625"/>
            <a:ext cx="777875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Cliquez pour modifier le style du titre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CA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/>
              <a:t>|   2010 10 20   |   CONFIDENTIAL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41DA4-7D67-4350-94D1-6BAF10E35C8A}" type="slidenum">
              <a:rPr lang="fr-CA"/>
              <a:pPr/>
              <a:t>‹N°›</a:t>
            </a:fld>
            <a:endParaRPr lang="fr-C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smtClean="0"/>
              <a:t>Cliquez pour modifier le style du titre</a:t>
            </a:r>
            <a:endParaRPr lang="en-CA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noProof="0" dirty="0" smtClean="0"/>
              <a:t>|   2010 10 20   |   CONFIDENTIAL</a:t>
            </a:r>
            <a:endParaRPr lang="en-CA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2EC3B4-3987-40B7-AA38-C86A022B7698}" type="slidenum">
              <a:rPr lang="fr-CA" smtClean="0"/>
              <a:pPr/>
              <a:t>‹N°›</a:t>
            </a:fld>
            <a:endParaRPr lang="fr-CA"/>
          </a:p>
        </p:txBody>
      </p:sp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2"/>
          <a:srcRect l="54466" t="11070" r="20264" b="17911"/>
          <a:stretch>
            <a:fillRect/>
          </a:stretch>
        </p:blipFill>
        <p:spPr bwMode="auto">
          <a:xfrm>
            <a:off x="0" y="1128713"/>
            <a:ext cx="1341438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337481" y="1255594"/>
            <a:ext cx="7354082" cy="4716581"/>
          </a:xfrm>
        </p:spPr>
        <p:txBody>
          <a:bodyPr/>
          <a:lstStyle>
            <a:lvl1pPr marL="355600" indent="-355600">
              <a:lnSpc>
                <a:spcPct val="150000"/>
              </a:lnSpc>
              <a:buFont typeface="Arial" pitchFamily="34" charset="0"/>
              <a:buChar char="•"/>
              <a:defRPr sz="2000" baseline="0">
                <a:solidFill>
                  <a:srgbClr val="999999"/>
                </a:solidFill>
              </a:defRPr>
            </a:lvl1pPr>
            <a:lvl2pPr marL="368300" indent="-368300">
              <a:lnSpc>
                <a:spcPct val="150000"/>
              </a:lnSpc>
              <a:buFont typeface="Arial" pitchFamily="34" charset="0"/>
              <a:buChar char="•"/>
              <a:defRPr sz="2000"/>
            </a:lvl2pPr>
            <a:lvl3pPr>
              <a:buNone/>
              <a:defRPr/>
            </a:lvl3pPr>
          </a:lstStyle>
          <a:p>
            <a:pPr lvl="0"/>
            <a:r>
              <a:rPr lang="en-CA" dirty="0" smtClean="0"/>
              <a:t>les </a:t>
            </a:r>
            <a:r>
              <a:rPr lang="en-CA" noProof="0" dirty="0" smtClean="0"/>
              <a:t>styles</a:t>
            </a:r>
            <a:r>
              <a:rPr lang="en-CA" dirty="0" smtClean="0"/>
              <a:t> du </a:t>
            </a:r>
            <a:r>
              <a:rPr lang="en-CA" dirty="0" err="1" smtClean="0"/>
              <a:t>texte</a:t>
            </a:r>
            <a:r>
              <a:rPr lang="en-CA" dirty="0" smtClean="0"/>
              <a:t> du masque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3" y="122238"/>
            <a:ext cx="8353425" cy="869950"/>
          </a:xfrm>
        </p:spPr>
        <p:txBody>
          <a:bodyPr/>
          <a:lstStyle/>
          <a:p>
            <a:r>
              <a:rPr lang="fr-FR" noProof="0" smtClean="0"/>
              <a:t>Cliquez pour modifier le style du titre</a:t>
            </a:r>
            <a:endParaRPr lang="en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0850" y="1397000"/>
            <a:ext cx="4043363" cy="4575175"/>
          </a:xfrm>
        </p:spPr>
        <p:txBody>
          <a:bodyPr/>
          <a:lstStyle>
            <a:lvl1pPr>
              <a:defRPr sz="2600"/>
            </a:lvl1pPr>
            <a:lvl2pPr marL="723900" indent="-376238">
              <a:defRPr sz="2000"/>
            </a:lvl2pPr>
            <a:lvl3pPr marL="1077913" indent="-354013">
              <a:defRPr sz="1800"/>
            </a:lvl3pPr>
            <a:lvl4pPr marL="1433513" indent="-355600">
              <a:tabLst/>
              <a:defRPr sz="1600"/>
            </a:lvl4pPr>
            <a:lvl5pPr marL="1787525" indent="-354013"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CA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6613" y="1397000"/>
            <a:ext cx="4044950" cy="4575175"/>
          </a:xfrm>
        </p:spPr>
        <p:txBody>
          <a:bodyPr/>
          <a:lstStyle>
            <a:lvl1pPr>
              <a:defRPr sz="2600"/>
            </a:lvl1pPr>
            <a:lvl2pPr marL="723900" indent="-376238">
              <a:defRPr sz="2000"/>
            </a:lvl2pPr>
            <a:lvl3pPr marL="1077913" indent="-354013">
              <a:defRPr sz="1800"/>
            </a:lvl3pPr>
            <a:lvl4pPr marL="1433513" indent="-355600">
              <a:defRPr sz="1600"/>
            </a:lvl4pPr>
            <a:lvl5pPr marL="1787525" indent="-3540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CA" noProof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noProof="0" smtClean="0"/>
              <a:t>|  2010 09 20   |   CONFIDENTIAL</a:t>
            </a:r>
            <a:endParaRPr lang="en-CA" noProof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45CE1-A8DE-487E-A30C-F24BC47D4C70}" type="slidenum">
              <a:rPr lang="en-CA" noProof="0" smtClean="0"/>
              <a:pPr/>
              <a:t>‹N°›</a:t>
            </a:fld>
            <a:endParaRPr lang="en-CA" noProof="0"/>
          </a:p>
        </p:txBody>
      </p:sp>
    </p:spTree>
  </p:cSld>
  <p:clrMapOvr>
    <a:masterClrMapping/>
  </p:clrMapOvr>
  <p:transition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01000" y="6261100"/>
            <a:ext cx="7112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2"/>
          <p:cNvCxnSpPr/>
          <p:nvPr/>
        </p:nvCxnSpPr>
        <p:spPr>
          <a:xfrm>
            <a:off x="400050" y="1066800"/>
            <a:ext cx="8297863" cy="1588"/>
          </a:xfrm>
          <a:prstGeom prst="line">
            <a:avLst/>
          </a:prstGeom>
          <a:ln w="12700" cap="flat" cmpd="sng" algn="ctr">
            <a:solidFill>
              <a:srgbClr val="0066A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122238"/>
            <a:ext cx="8353425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Cliquez pour modifier le style du titre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397000"/>
            <a:ext cx="8240713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dirty="0" smtClean="0"/>
              <a:t>Click to edit Master text styles</a:t>
            </a:r>
          </a:p>
          <a:p>
            <a:pPr lvl="1"/>
            <a:r>
              <a:rPr lang="en-CA" noProof="0" dirty="0" smtClean="0"/>
              <a:t>Second level</a:t>
            </a:r>
          </a:p>
          <a:p>
            <a:pPr lvl="2"/>
            <a:r>
              <a:rPr lang="en-CA" noProof="0" dirty="0" err="1" smtClean="0"/>
              <a:t>Troisième</a:t>
            </a:r>
            <a:r>
              <a:rPr lang="en-CA" noProof="0" dirty="0" smtClean="0"/>
              <a:t> </a:t>
            </a:r>
            <a:r>
              <a:rPr lang="en-CA" noProof="0" dirty="0" err="1" smtClean="0"/>
              <a:t>niveau</a:t>
            </a:r>
            <a:endParaRPr lang="en-CA" noProof="0" dirty="0" smtClean="0"/>
          </a:p>
          <a:p>
            <a:pPr lvl="3"/>
            <a:r>
              <a:rPr lang="en-CA" noProof="0" dirty="0" err="1" smtClean="0"/>
              <a:t>Quatrième</a:t>
            </a:r>
            <a:r>
              <a:rPr lang="en-CA" noProof="0" dirty="0" smtClean="0"/>
              <a:t> </a:t>
            </a:r>
            <a:r>
              <a:rPr lang="en-CA" noProof="0" dirty="0" err="1" smtClean="0"/>
              <a:t>niveau</a:t>
            </a:r>
            <a:endParaRPr lang="en-CA" noProof="0" dirty="0" smtClean="0"/>
          </a:p>
          <a:p>
            <a:pPr lvl="4"/>
            <a:r>
              <a:rPr lang="en-CA" noProof="0" dirty="0" err="1" smtClean="0"/>
              <a:t>Cinquième</a:t>
            </a:r>
            <a:endParaRPr lang="en-CA" noProof="0" dirty="0" smtClean="0"/>
          </a:p>
          <a:p>
            <a:pPr lvl="1"/>
            <a:endParaRPr lang="en-CA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0" y="6473825"/>
            <a:ext cx="2895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CA" noProof="0"/>
              <a:t>|   2010 10 20   |   CONFIDENTIAL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473825"/>
            <a:ext cx="469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0E2EC3B4-3987-40B7-AA38-C86A022B7698}" type="slidenum">
              <a:rPr lang="fr-CA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0" r:id="rId2"/>
    <p:sldLayoutId id="2147484112" r:id="rId3"/>
    <p:sldLayoutId id="2147484097" r:id="rId4"/>
    <p:sldLayoutId id="2147484111" r:id="rId5"/>
    <p:sldLayoutId id="2147484114" r:id="rId6"/>
    <p:sldLayoutId id="2147484109" r:id="rId7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2pPr>
      <a:lvl3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3pPr>
      <a:lvl4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4pPr>
      <a:lvl5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6A4"/>
          </a:solidFill>
          <a:latin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3683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077913" indent="-354013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433513" indent="-355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1787525" indent="-354013" algn="l" defTabSz="457200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alande/webapp-demo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7" Type="http://schemas.openxmlformats.org/officeDocument/2006/relationships/hyperlink" Target="http://zrusin.blogspot.ca/2007/09/git-cheat-sheet.html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.google.com/p/tortoisegit/" TargetMode="External"/><Relationship Id="rId5" Type="http://schemas.openxmlformats.org/officeDocument/2006/relationships/hyperlink" Target="http://nvie.com/posts/a-successful-git-branching-model/" TargetMode="External"/><Relationship Id="rId4" Type="http://schemas.openxmlformats.org/officeDocument/2006/relationships/hyperlink" Target="http://gitlab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508000" y="6473825"/>
            <a:ext cx="2895600" cy="311150"/>
          </a:xfrm>
        </p:spPr>
        <p:txBody>
          <a:bodyPr/>
          <a:lstStyle/>
          <a:p>
            <a:r>
              <a:rPr lang="en-CA"/>
              <a:t>|   2010 10 20   |   CONFIDENTIAL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304800" y="6473825"/>
            <a:ext cx="469900" cy="285750"/>
          </a:xfrm>
        </p:spPr>
        <p:txBody>
          <a:bodyPr/>
          <a:lstStyle/>
          <a:p>
            <a:fld id="{D1CE9E0A-F140-4AF9-961E-93B050A084E4}" type="slidenum">
              <a:rPr lang="fr-CA"/>
              <a:pPr/>
              <a:t>1</a:t>
            </a:fld>
            <a:endParaRPr lang="fr-CA"/>
          </a:p>
        </p:txBody>
      </p:sp>
      <p:sp>
        <p:nvSpPr>
          <p:cNvPr id="75778" name="Titr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fr-CA" smtClean="0"/>
          </a:p>
        </p:txBody>
      </p:sp>
      <p:sp>
        <p:nvSpPr>
          <p:cNvPr id="75779" name="Espace réservé du contenu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fr-CA" smtClean="0"/>
          </a:p>
        </p:txBody>
      </p:sp>
      <p:sp>
        <p:nvSpPr>
          <p:cNvPr id="75780" name="Rectangle 7"/>
          <p:cNvSpPr txBox="1">
            <a:spLocks noGrp="1" noChangeArrowheads="1"/>
          </p:cNvSpPr>
          <p:nvPr/>
        </p:nvSpPr>
        <p:spPr bwMode="auto">
          <a:xfrm>
            <a:off x="698500" y="6473825"/>
            <a:ext cx="2895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CA" sz="900"/>
              <a:t>|   2010 01 08   |   CONFIDENTIAL</a:t>
            </a:r>
          </a:p>
        </p:txBody>
      </p:sp>
      <p:sp>
        <p:nvSpPr>
          <p:cNvPr id="75781" name="Rectangle 8"/>
          <p:cNvSpPr txBox="1">
            <a:spLocks noGrp="1" noChangeArrowheads="1"/>
          </p:cNvSpPr>
          <p:nvPr/>
        </p:nvSpPr>
        <p:spPr bwMode="auto">
          <a:xfrm>
            <a:off x="304800" y="6473825"/>
            <a:ext cx="469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EE64C4A-A660-48DE-A370-039616484028}" type="slidenum">
              <a:rPr lang="fr-CA" sz="900"/>
              <a:pPr algn="r"/>
              <a:t>1</a:t>
            </a:fld>
            <a:endParaRPr lang="fr-CA" sz="900"/>
          </a:p>
        </p:txBody>
      </p:sp>
      <p:pic>
        <p:nvPicPr>
          <p:cNvPr id="75782" name="Picture 3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52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Let’s clone a project!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>
                <a:hlinkClick r:id="rId2"/>
              </a:rPr>
              <a:t>https://github.com/jlalande/webapp-demo</a:t>
            </a:r>
            <a:endParaRPr lang="fr-CA" dirty="0" smtClean="0"/>
          </a:p>
          <a:p>
            <a:r>
              <a:rPr lang="fr-CA" dirty="0" smtClean="0"/>
              <a:t>git clone https://github.com/jlalande/webapp-demo.git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smtClean="0"/>
              <a:t>|   2010 10 20   |   CONFIDENTIAL</a:t>
            </a:r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10</a:t>
            </a:fld>
            <a:endParaRPr lang="fr-CA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Workflow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 smtClean="0"/>
              <a:t>|   2013 03 04   |   CONFIDENTIAL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11</a:t>
            </a:fld>
            <a:endParaRPr lang="fr-CA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141" y="1358797"/>
            <a:ext cx="7861032" cy="457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Branching Model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 smtClean="0"/>
              <a:t>|   2013 03 04   |   CONFIDENTIAL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12</a:t>
            </a:fld>
            <a:endParaRPr lang="fr-CA"/>
          </a:p>
        </p:txBody>
      </p:sp>
      <p:pic>
        <p:nvPicPr>
          <p:cNvPr id="23554" name="Picture 2" descr="http://git-scm.com/figures/18333fig0319-t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3792" y="1776912"/>
            <a:ext cx="6095080" cy="346200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nvie.com/img/2009/12/Screen-shot-2009-12-24-at-11.32.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8119" y="0"/>
            <a:ext cx="5445855" cy="72641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byte.kde.org/~zrusin/git/git-cheat-sheet-medi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50" y="-15091"/>
            <a:ext cx="8894588" cy="687309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Références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>
                <a:hlinkClick r:id="rId2"/>
              </a:rPr>
              <a:t>http://git-scm.com/</a:t>
            </a:r>
            <a:endParaRPr lang="en-CA" sz="2400" dirty="0" smtClean="0"/>
          </a:p>
          <a:p>
            <a:r>
              <a:rPr lang="fr-CA" sz="2400" dirty="0" smtClean="0">
                <a:hlinkClick r:id="rId3"/>
              </a:rPr>
              <a:t>http://github.com/</a:t>
            </a:r>
            <a:endParaRPr lang="fr-CA" sz="2400" dirty="0" smtClean="0"/>
          </a:p>
          <a:p>
            <a:r>
              <a:rPr lang="fr-CA" sz="2400" dirty="0" smtClean="0">
                <a:hlinkClick r:id="rId4"/>
              </a:rPr>
              <a:t>http://gitlab.org/</a:t>
            </a:r>
            <a:endParaRPr lang="fr-CA" sz="2400" dirty="0" smtClean="0"/>
          </a:p>
          <a:p>
            <a:r>
              <a:rPr lang="en-CA" sz="2400" dirty="0" smtClean="0">
                <a:hlinkClick r:id="rId5"/>
              </a:rPr>
              <a:t>http://nvie.com/posts/a-successful-git-branching-model/</a:t>
            </a:r>
            <a:endParaRPr lang="en-CA" sz="2400" dirty="0" smtClean="0"/>
          </a:p>
          <a:p>
            <a:r>
              <a:rPr lang="en-CA" sz="2400" dirty="0" smtClean="0">
                <a:hlinkClick r:id="rId6"/>
              </a:rPr>
              <a:t>https://code.google.com/p/tortoisegit/</a:t>
            </a:r>
            <a:endParaRPr lang="en-CA" sz="2400" dirty="0" smtClean="0"/>
          </a:p>
          <a:p>
            <a:r>
              <a:rPr lang="en-CA" sz="2400" dirty="0" smtClean="0">
                <a:hlinkClick r:id="rId7"/>
              </a:rPr>
              <a:t>http://zrusin.blogspot.ca/2007/09/git-cheat-sheet.html</a:t>
            </a:r>
            <a:endParaRPr lang="en-CA" sz="2400" dirty="0" smtClean="0"/>
          </a:p>
          <a:p>
            <a:endParaRPr lang="en-CA" sz="2400" dirty="0" smtClean="0"/>
          </a:p>
          <a:p>
            <a:endParaRPr lang="en-CA" sz="2800" dirty="0" smtClean="0"/>
          </a:p>
          <a:p>
            <a:endParaRPr lang="en-CA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 smtClean="0"/>
              <a:t>|   2013 03 04   |   CONFIDENTIAL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15</a:t>
            </a:fld>
            <a:endParaRPr lang="fr-CA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Midi Techno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2800" dirty="0" err="1" smtClean="0"/>
              <a:t>Git</a:t>
            </a:r>
            <a:r>
              <a:rPr lang="en-CA" sz="2800" dirty="0" smtClean="0"/>
              <a:t>: Distributed Version Control System</a:t>
            </a:r>
            <a:endParaRPr lang="en-CA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cs typeface="Arial" charset="0"/>
              </a:rPr>
              <a:t>Jean Lalande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CTS</a:t>
            </a:r>
          </a:p>
          <a:p>
            <a:pPr eaLnBrk="1" hangingPunct="1"/>
            <a:r>
              <a:rPr lang="en-CA" sz="2000" dirty="0" smtClean="0">
                <a:cs typeface="Arial" charset="0"/>
              </a:rPr>
              <a:t>2013 03 05</a:t>
            </a:r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History of Version Control</a:t>
            </a:r>
            <a:endParaRPr lang="en-CA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History of Version Control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 smtClean="0"/>
              <a:t>|   2013 03 04   |   CONFIDENTIAL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7" name="Notched Right Arrow 3"/>
          <p:cNvSpPr/>
          <p:nvPr/>
        </p:nvSpPr>
        <p:spPr>
          <a:xfrm>
            <a:off x="631371" y="3200400"/>
            <a:ext cx="8229600" cy="1066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11"/>
          <p:cNvSpPr/>
          <p:nvPr/>
        </p:nvSpPr>
        <p:spPr>
          <a:xfrm>
            <a:off x="427512" y="2002970"/>
            <a:ext cx="1905000" cy="1143000"/>
          </a:xfrm>
          <a:prstGeom prst="wedgeRectCallout">
            <a:avLst>
              <a:gd name="adj1" fmla="val -7742"/>
              <a:gd name="adj2" fmla="val 67695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Source code is text in a file!</a:t>
            </a:r>
            <a:endParaRPr lang="en-US" dirty="0"/>
          </a:p>
        </p:txBody>
      </p:sp>
      <p:sp>
        <p:nvSpPr>
          <p:cNvPr id="9" name="Rectangular Callout 12"/>
          <p:cNvSpPr/>
          <p:nvPr/>
        </p:nvSpPr>
        <p:spPr>
          <a:xfrm>
            <a:off x="1190997" y="4331525"/>
            <a:ext cx="1905000" cy="1143000"/>
          </a:xfrm>
          <a:prstGeom prst="wedgeRectCallout">
            <a:avLst>
              <a:gd name="adj1" fmla="val -32677"/>
              <a:gd name="adj2" fmla="val -7628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Humans can manually keep track of versions of code!</a:t>
            </a:r>
            <a:endParaRPr lang="en-US" dirty="0"/>
          </a:p>
        </p:txBody>
      </p:sp>
      <p:sp>
        <p:nvSpPr>
          <p:cNvPr id="11" name="Rectangular Callout 14"/>
          <p:cNvSpPr/>
          <p:nvPr/>
        </p:nvSpPr>
        <p:spPr>
          <a:xfrm>
            <a:off x="5510151" y="4355275"/>
            <a:ext cx="2280062" cy="1143000"/>
          </a:xfrm>
          <a:prstGeom prst="wedgeRectCallout">
            <a:avLst>
              <a:gd name="adj1" fmla="val 8414"/>
              <a:gd name="adj2" fmla="val -78193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You can each have your own copy checked out!</a:t>
            </a:r>
            <a:endParaRPr lang="en-US" dirty="0"/>
          </a:p>
        </p:txBody>
      </p:sp>
      <p:sp>
        <p:nvSpPr>
          <p:cNvPr id="12" name="Rectangular Callout 15"/>
          <p:cNvSpPr/>
          <p:nvPr/>
        </p:nvSpPr>
        <p:spPr>
          <a:xfrm>
            <a:off x="3200400" y="2002971"/>
            <a:ext cx="1905000" cy="1143000"/>
          </a:xfrm>
          <a:prstGeom prst="wedgeRectCallout">
            <a:avLst>
              <a:gd name="adj1" fmla="val -2755"/>
              <a:gd name="adj2" fmla="val 70812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You can keep lots of versions in one file!</a:t>
            </a:r>
            <a:endParaRPr lang="en-US" dirty="0"/>
          </a:p>
        </p:txBody>
      </p:sp>
      <p:sp>
        <p:nvSpPr>
          <p:cNvPr id="13" name="Rectangular Callout 16"/>
          <p:cNvSpPr/>
          <p:nvPr/>
        </p:nvSpPr>
        <p:spPr>
          <a:xfrm>
            <a:off x="6231081" y="2002971"/>
            <a:ext cx="1905000" cy="1143000"/>
          </a:xfrm>
          <a:prstGeom prst="wedgeRectCallout">
            <a:avLst>
              <a:gd name="adj1" fmla="val 30907"/>
              <a:gd name="adj2" fmla="val 69773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Wow! You can version multiple files at once!</a:t>
            </a:r>
            <a:endParaRPr lang="en-US" dirty="0"/>
          </a:p>
        </p:txBody>
      </p:sp>
      <p:sp>
        <p:nvSpPr>
          <p:cNvPr id="14" name="TextBox 4"/>
          <p:cNvSpPr txBox="1"/>
          <p:nvPr/>
        </p:nvSpPr>
        <p:spPr>
          <a:xfrm>
            <a:off x="1066800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1960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2133600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1965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3429000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1970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4746171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1975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6019800" y="353863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1980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7162800" y="35281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1985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History of Version Control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 smtClean="0"/>
              <a:t>|   2013 03 04   |   CONFIDENTIAL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5</a:t>
            </a:fld>
            <a:endParaRPr lang="fr-CA"/>
          </a:p>
        </p:txBody>
      </p:sp>
      <p:sp>
        <p:nvSpPr>
          <p:cNvPr id="18" name="Notched Right Arrow 3"/>
          <p:cNvSpPr/>
          <p:nvPr/>
        </p:nvSpPr>
        <p:spPr>
          <a:xfrm>
            <a:off x="631371" y="3200400"/>
            <a:ext cx="8229600" cy="1066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ular Callout 11"/>
          <p:cNvSpPr/>
          <p:nvPr/>
        </p:nvSpPr>
        <p:spPr>
          <a:xfrm>
            <a:off x="1911927" y="1991094"/>
            <a:ext cx="1905000" cy="1143000"/>
          </a:xfrm>
          <a:prstGeom prst="wedgeRectCallout">
            <a:avLst>
              <a:gd name="adj1" fmla="val 28414"/>
              <a:gd name="adj2" fmla="val 6873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The shared repository can be on a remote machine!</a:t>
            </a:r>
            <a:endParaRPr lang="en-US" dirty="0"/>
          </a:p>
        </p:txBody>
      </p:sp>
      <p:sp>
        <p:nvSpPr>
          <p:cNvPr id="20" name="Rectangular Callout 12"/>
          <p:cNvSpPr/>
          <p:nvPr/>
        </p:nvSpPr>
        <p:spPr>
          <a:xfrm>
            <a:off x="715983" y="4343400"/>
            <a:ext cx="3357253" cy="1143000"/>
          </a:xfrm>
          <a:prstGeom prst="wedgeRectCallout">
            <a:avLst>
              <a:gd name="adj1" fmla="val -25249"/>
              <a:gd name="adj2" fmla="val -75249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Two people can edit the same file at the same time, and it merges what they both did!</a:t>
            </a:r>
            <a:endParaRPr lang="en-US" dirty="0"/>
          </a:p>
        </p:txBody>
      </p:sp>
      <p:sp>
        <p:nvSpPr>
          <p:cNvPr id="21" name="Rectangular Callout 14"/>
          <p:cNvSpPr/>
          <p:nvPr/>
        </p:nvSpPr>
        <p:spPr>
          <a:xfrm>
            <a:off x="4916385" y="4367151"/>
            <a:ext cx="2113807" cy="1143000"/>
          </a:xfrm>
          <a:prstGeom prst="wedgeRectCallout">
            <a:avLst>
              <a:gd name="adj1" fmla="val 15285"/>
              <a:gd name="adj2" fmla="val -78193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You can distribute it all so there’s no central repository!</a:t>
            </a:r>
            <a:endParaRPr lang="en-US" dirty="0"/>
          </a:p>
        </p:txBody>
      </p:sp>
      <p:sp>
        <p:nvSpPr>
          <p:cNvPr id="22" name="Rectangular Callout 15"/>
          <p:cNvSpPr/>
          <p:nvPr/>
        </p:nvSpPr>
        <p:spPr>
          <a:xfrm>
            <a:off x="4114800" y="1967345"/>
            <a:ext cx="1905000" cy="1143000"/>
          </a:xfrm>
          <a:prstGeom prst="wedgeRectCallout">
            <a:avLst>
              <a:gd name="adj1" fmla="val -12106"/>
              <a:gd name="adj2" fmla="val 70812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Free open source version control hosting!</a:t>
            </a:r>
            <a:endParaRPr lang="en-US" dirty="0"/>
          </a:p>
        </p:txBody>
      </p:sp>
      <p:sp>
        <p:nvSpPr>
          <p:cNvPr id="23" name="Rectangular Callout 16"/>
          <p:cNvSpPr/>
          <p:nvPr/>
        </p:nvSpPr>
        <p:spPr>
          <a:xfrm>
            <a:off x="6231081" y="2002971"/>
            <a:ext cx="2259776" cy="1143000"/>
          </a:xfrm>
          <a:prstGeom prst="wedgeRectCallout">
            <a:avLst>
              <a:gd name="adj1" fmla="val -14591"/>
              <a:gd name="adj2" fmla="val 6457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64999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When you checkout that’s a fork too, and you can do that in public!</a:t>
            </a:r>
            <a:endParaRPr lang="en-US" dirty="0"/>
          </a:p>
        </p:txBody>
      </p:sp>
      <p:sp>
        <p:nvSpPr>
          <p:cNvPr id="24" name="TextBox 4"/>
          <p:cNvSpPr txBox="1"/>
          <p:nvPr/>
        </p:nvSpPr>
        <p:spPr>
          <a:xfrm>
            <a:off x="1066800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1985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6"/>
          <p:cNvSpPr txBox="1"/>
          <p:nvPr/>
        </p:nvSpPr>
        <p:spPr>
          <a:xfrm>
            <a:off x="2133600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1990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3429000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1995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4746171" y="3549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019800" y="353863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7162800" y="35281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Git</a:t>
            </a:r>
            <a:endParaRPr lang="en-CA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Let’s create </a:t>
            </a:r>
            <a:r>
              <a:rPr lang="fr-CA" dirty="0" smtClean="0"/>
              <a:t>my first </a:t>
            </a:r>
            <a:r>
              <a:rPr lang="fr-CA" dirty="0" smtClean="0"/>
              <a:t>project!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mkdir my-git-project</a:t>
            </a:r>
          </a:p>
          <a:p>
            <a:r>
              <a:rPr lang="fr-CA" dirty="0" smtClean="0"/>
              <a:t>cd my-git-project</a:t>
            </a:r>
          </a:p>
          <a:p>
            <a:r>
              <a:rPr lang="fr-CA" dirty="0" smtClean="0"/>
              <a:t>git init</a:t>
            </a:r>
          </a:p>
          <a:p>
            <a:r>
              <a:rPr lang="fr-CA" dirty="0" smtClean="0"/>
              <a:t>touch </a:t>
            </a:r>
            <a:r>
              <a:rPr lang="fr-CA" dirty="0" smtClean="0"/>
              <a:t>README.md</a:t>
            </a:r>
          </a:p>
          <a:p>
            <a:r>
              <a:rPr lang="fr-CA" dirty="0" smtClean="0"/>
              <a:t>git add README.md</a:t>
            </a:r>
            <a:endParaRPr lang="fr-CA" dirty="0" smtClean="0"/>
          </a:p>
          <a:p>
            <a:r>
              <a:rPr lang="fr-CA" dirty="0" smtClean="0"/>
              <a:t>git </a:t>
            </a:r>
            <a:r>
              <a:rPr lang="fr-CA" dirty="0" smtClean="0"/>
              <a:t>commit </a:t>
            </a:r>
            <a:r>
              <a:rPr lang="fr-CA" dirty="0" smtClean="0"/>
              <a:t>-m 'First commit'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 smtClean="0"/>
              <a:t>|   2013 03 04   |   CONFIDENTIAL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7</a:t>
            </a:fld>
            <a:endParaRPr lang="fr-CA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Lifecycle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 smtClean="0"/>
              <a:t>|   2013 03 04   |   CONFIDENTIAL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8</a:t>
            </a:fld>
            <a:endParaRPr lang="fr-CA"/>
          </a:p>
        </p:txBody>
      </p:sp>
      <p:pic>
        <p:nvPicPr>
          <p:cNvPr id="1026" name="Picture 2" descr="http://git-scm.com/figures/18333fig0201-t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5658" y="1494711"/>
            <a:ext cx="6745184" cy="427644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Github – Social Coding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0850" y="1397001"/>
            <a:ext cx="8240713" cy="2224974"/>
          </a:xfrm>
        </p:spPr>
        <p:txBody>
          <a:bodyPr/>
          <a:lstStyle/>
          <a:p>
            <a:r>
              <a:rPr lang="fr-CA" sz="2400" dirty="0" smtClean="0"/>
              <a:t>Web-based hosting service for software development projects</a:t>
            </a:r>
          </a:p>
          <a:p>
            <a:r>
              <a:rPr lang="fr-CA" sz="2400" dirty="0" smtClean="0"/>
              <a:t>Launched in April 2008</a:t>
            </a:r>
          </a:p>
          <a:p>
            <a:r>
              <a:rPr lang="fr-CA" sz="2400" dirty="0" smtClean="0"/>
              <a:t>For both personal and commercial use (personal use does not allow private projects)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smtClean="0"/>
              <a:t>|   2010 10 20   |   CONFIDENTIAL</a:t>
            </a:r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F41DA4-7D67-4350-94D1-6BAF10E35C8A}" type="slidenum">
              <a:rPr lang="fr-CA" smtClean="0"/>
              <a:pPr/>
              <a:t>9</a:t>
            </a:fld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665018" y="4322618"/>
            <a:ext cx="7802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i="1" dirty="0" smtClean="0"/>
              <a:t>On 16 January 2013, GitHub announced it had passed the 3 million users mark and now hosting more than 5 million repositories.</a:t>
            </a:r>
          </a:p>
          <a:p>
            <a:pPr algn="ctr"/>
            <a:endParaRPr lang="en-CA" sz="20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plate_PP_2007">
  <a:themeElements>
    <a:clrScheme name="2_2008 09 29  Presentation_template_R3_En 1">
      <a:dk1>
        <a:srgbClr val="000000"/>
      </a:dk1>
      <a:lt1>
        <a:srgbClr val="FFFFFF"/>
      </a:lt1>
      <a:dk2>
        <a:srgbClr val="0066A4"/>
      </a:dk2>
      <a:lt2>
        <a:srgbClr val="0066A4"/>
      </a:lt2>
      <a:accent1>
        <a:srgbClr val="0066A4"/>
      </a:accent1>
      <a:accent2>
        <a:srgbClr val="0066A4"/>
      </a:accent2>
      <a:accent3>
        <a:srgbClr val="FFFFFF"/>
      </a:accent3>
      <a:accent4>
        <a:srgbClr val="000000"/>
      </a:accent4>
      <a:accent5>
        <a:srgbClr val="AAB8CF"/>
      </a:accent5>
      <a:accent6>
        <a:srgbClr val="005C94"/>
      </a:accent6>
      <a:hlink>
        <a:srgbClr val="0066A4"/>
      </a:hlink>
      <a:folHlink>
        <a:srgbClr val="0066A4"/>
      </a:folHlink>
    </a:clrScheme>
    <a:fontScheme name="2_2008 09 29  Presentation_template_R3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2_2008 09 29  Presentation_template_R3_En 1">
        <a:dk1>
          <a:srgbClr val="000000"/>
        </a:dk1>
        <a:lt1>
          <a:srgbClr val="FFFFFF"/>
        </a:lt1>
        <a:dk2>
          <a:srgbClr val="0066A4"/>
        </a:dk2>
        <a:lt2>
          <a:srgbClr val="0066A4"/>
        </a:lt2>
        <a:accent1>
          <a:srgbClr val="0066A4"/>
        </a:accent1>
        <a:accent2>
          <a:srgbClr val="0066A4"/>
        </a:accent2>
        <a:accent3>
          <a:srgbClr val="FFFFFF"/>
        </a:accent3>
        <a:accent4>
          <a:srgbClr val="000000"/>
        </a:accent4>
        <a:accent5>
          <a:srgbClr val="AAB8CF"/>
        </a:accent5>
        <a:accent6>
          <a:srgbClr val="005C94"/>
        </a:accent6>
        <a:hlink>
          <a:srgbClr val="0066A4"/>
        </a:hlink>
        <a:folHlink>
          <a:srgbClr val="0066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Template_PP_2007</Template>
  <TotalTime>320</TotalTime>
  <Words>341</Words>
  <Application>Microsoft Office PowerPoint</Application>
  <PresentationFormat>Affichage à l'écran (4:3)</PresentationFormat>
  <Paragraphs>78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Template_PP_2007</vt:lpstr>
      <vt:lpstr>Diapositive 1</vt:lpstr>
      <vt:lpstr>Midi Techno  Git: Distributed Version Control System</vt:lpstr>
      <vt:lpstr>History of Version Control</vt:lpstr>
      <vt:lpstr>History of Version Control</vt:lpstr>
      <vt:lpstr>History of Version Control</vt:lpstr>
      <vt:lpstr>Git</vt:lpstr>
      <vt:lpstr>Let’s create my first project!</vt:lpstr>
      <vt:lpstr>Lifecycle</vt:lpstr>
      <vt:lpstr>Github – Social Coding</vt:lpstr>
      <vt:lpstr>Let’s clone a project!</vt:lpstr>
      <vt:lpstr>Workflow</vt:lpstr>
      <vt:lpstr>Branching Model</vt:lpstr>
      <vt:lpstr>Diapositive 13</vt:lpstr>
      <vt:lpstr>Diapositive 14</vt:lpstr>
      <vt:lpstr>Références</vt:lpstr>
    </vt:vector>
  </TitlesOfParts>
  <Company>Bell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 Lalande</dc:creator>
  <dc:description>Version du 20 octobre 2010</dc:description>
  <cp:lastModifiedBy>Jean Lalande</cp:lastModifiedBy>
  <cp:revision>36</cp:revision>
  <dcterms:created xsi:type="dcterms:W3CDTF">2012-10-15T16:08:36Z</dcterms:created>
  <dcterms:modified xsi:type="dcterms:W3CDTF">2013-03-05T14:43:43Z</dcterms:modified>
</cp:coreProperties>
</file>