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71" r:id="rId3"/>
    <p:sldId id="272" r:id="rId4"/>
    <p:sldId id="273" r:id="rId5"/>
    <p:sldId id="257" r:id="rId6"/>
    <p:sldId id="258"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67" r:id="rId20"/>
    <p:sldId id="270" r:id="rId21"/>
    <p:sldId id="259" r:id="rId22"/>
    <p:sldId id="260" r:id="rId23"/>
    <p:sldId id="263" r:id="rId24"/>
    <p:sldId id="261" r:id="rId25"/>
    <p:sldId id="265" r:id="rId26"/>
    <p:sldId id="268" r:id="rId27"/>
    <p:sldId id="287" r:id="rId28"/>
    <p:sldId id="288" r:id="rId29"/>
    <p:sldId id="262" r:id="rId30"/>
    <p:sldId id="264"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4" d="100"/>
          <a:sy n="84"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46887-570D-4DC8-848D-E34C84FE2367}" type="datetimeFigureOut">
              <a:rPr lang="ko-KR" altLang="en-US" smtClean="0"/>
              <a:t>2016-10-01</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32B24-0D1B-4002-B7A4-9AEF332A3B41}" type="slidenum">
              <a:rPr lang="ko-KR" altLang="en-US" smtClean="0"/>
              <a:t>‹#›</a:t>
            </a:fld>
            <a:endParaRPr lang="ko-KR" altLang="en-US"/>
          </a:p>
        </p:txBody>
      </p:sp>
    </p:spTree>
    <p:extLst>
      <p:ext uri="{BB962C8B-B14F-4D97-AF65-F5344CB8AC3E}">
        <p14:creationId xmlns:p14="http://schemas.microsoft.com/office/powerpoint/2010/main" val="983240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So, Git is a “version control system,” what’s that mean? When developers are creating something (an application, for example), they are making constant changes to the code and releasing new versions, up to and after the first official (non-beta) release.</a:t>
            </a:r>
          </a:p>
          <a:p>
            <a:r>
              <a:rPr lang="en-CA" sz="1200" b="0" i="0" kern="1200" dirty="0">
                <a:solidFill>
                  <a:schemeClr val="tx1"/>
                </a:solidFill>
                <a:effectLst/>
                <a:latin typeface="+mn-lt"/>
                <a:ea typeface="+mn-ea"/>
                <a:cs typeface="+mn-cs"/>
              </a:rPr>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r>
              <a:rPr lang="en-CA" sz="1200" b="0" i="0" kern="1200" dirty="0">
                <a:solidFill>
                  <a:schemeClr val="tx1"/>
                </a:solidFill>
                <a:effectLst/>
                <a:latin typeface="+mn-lt"/>
                <a:ea typeface="+mn-ea"/>
                <a:cs typeface="+mn-cs"/>
              </a:rPr>
              <a:t>Similarly, people who have nothing to do with the development of a project can still download the files and use them. Most Linux users should be familiar with this process, as using Git, Subversion, or some other similar method is pretty common for downloading needed files, especially in preparation for compiling a program from source code (a rather common practice for Linux geeks).</a:t>
            </a:r>
          </a:p>
          <a:p>
            <a:endParaRPr lang="en-CA" dirty="0"/>
          </a:p>
        </p:txBody>
      </p:sp>
      <p:sp>
        <p:nvSpPr>
          <p:cNvPr id="4" name="Slide Number Placeholder 3"/>
          <p:cNvSpPr>
            <a:spLocks noGrp="1"/>
          </p:cNvSpPr>
          <p:nvPr>
            <p:ph type="sldNum" sz="quarter" idx="10"/>
          </p:nvPr>
        </p:nvSpPr>
        <p:spPr/>
        <p:txBody>
          <a:bodyPr/>
          <a:lstStyle/>
          <a:p>
            <a:fld id="{82523EE4-A099-4F89-8558-FBB73B8A717D}" type="slidenum">
              <a:rPr lang="en-CA" smtClean="0"/>
              <a:t>7</a:t>
            </a:fld>
            <a:endParaRPr lang="en-CA"/>
          </a:p>
        </p:txBody>
      </p:sp>
    </p:spTree>
    <p:extLst>
      <p:ext uri="{BB962C8B-B14F-4D97-AF65-F5344CB8AC3E}">
        <p14:creationId xmlns:p14="http://schemas.microsoft.com/office/powerpoint/2010/main" val="267501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2523EE4-A099-4F89-8558-FBB73B8A717D}" type="slidenum">
              <a:rPr lang="en-CA" smtClean="0"/>
              <a:t>13</a:t>
            </a:fld>
            <a:endParaRPr lang="en-CA"/>
          </a:p>
        </p:txBody>
      </p:sp>
    </p:spTree>
    <p:extLst>
      <p:ext uri="{BB962C8B-B14F-4D97-AF65-F5344CB8AC3E}">
        <p14:creationId xmlns:p14="http://schemas.microsoft.com/office/powerpoint/2010/main" val="3299607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ko-KR"/>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ko-KR"/>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ko-KR"/>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ko-KR"/>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ko-KR"/>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ko-KR"/>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1" hangingPunct="1">
        <a:spcBef>
          <a:spcPct val="0"/>
        </a:spcBef>
        <a:buNone/>
        <a:defRPr sz="3600" b="0" i="0" kern="1200">
          <a:solidFill>
            <a:schemeClr val="bg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b="1" dirty="0"/>
              <a:t>Workshop #1</a:t>
            </a:r>
            <a:endParaRPr lang="ko-KR" altLang="en-US" b="1" dirty="0"/>
          </a:p>
        </p:txBody>
      </p:sp>
      <p:sp>
        <p:nvSpPr>
          <p:cNvPr id="3" name="Subtitle 2"/>
          <p:cNvSpPr>
            <a:spLocks noGrp="1"/>
          </p:cNvSpPr>
          <p:nvPr>
            <p:ph type="subTitle" idx="1"/>
          </p:nvPr>
        </p:nvSpPr>
        <p:spPr/>
        <p:txBody>
          <a:bodyPr/>
          <a:lstStyle/>
          <a:p>
            <a:r>
              <a:rPr lang="en-US" altLang="ko-KR" dirty="0"/>
              <a:t>HTML CSS JavaScript</a:t>
            </a:r>
            <a:endParaRPr lang="ko-KR" altLang="en-US" dirty="0"/>
          </a:p>
        </p:txBody>
      </p:sp>
    </p:spTree>
    <p:extLst>
      <p:ext uri="{BB962C8B-B14F-4D97-AF65-F5344CB8AC3E}">
        <p14:creationId xmlns:p14="http://schemas.microsoft.com/office/powerpoint/2010/main" val="145162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Download Git Desktop</a:t>
            </a:r>
          </a:p>
        </p:txBody>
      </p:sp>
      <p:sp>
        <p:nvSpPr>
          <p:cNvPr id="3" name="Content Placeholder 2"/>
          <p:cNvSpPr>
            <a:spLocks noGrp="1"/>
          </p:cNvSpPr>
          <p:nvPr>
            <p:ph idx="1"/>
          </p:nvPr>
        </p:nvSpPr>
        <p:spPr/>
        <p:txBody>
          <a:bodyPr/>
          <a:lstStyle/>
          <a:p>
            <a:pPr fontAlgn="base"/>
            <a:r>
              <a:rPr lang="en-CA" dirty="0"/>
              <a:t>You can install GitHub Desktop on Microsoft Windows 7 or later .</a:t>
            </a:r>
          </a:p>
          <a:p>
            <a:pPr fontAlgn="base"/>
            <a:r>
              <a:rPr lang="en-CA" dirty="0"/>
              <a:t>Visit the </a:t>
            </a:r>
            <a:r>
              <a:rPr lang="en-CA" dirty="0">
                <a:hlinkClick r:id="rId2"/>
              </a:rPr>
              <a:t>GitHub Desktop download page</a:t>
            </a:r>
            <a:r>
              <a:rPr lang="en-CA" dirty="0"/>
              <a:t>.</a:t>
            </a:r>
          </a:p>
          <a:p>
            <a:pPr fontAlgn="base"/>
            <a:r>
              <a:rPr lang="en-CA" dirty="0"/>
              <a:t>Choose </a:t>
            </a:r>
            <a:r>
              <a:rPr lang="en-CA" b="1" dirty="0"/>
              <a:t>Download for Windows</a:t>
            </a:r>
            <a:r>
              <a:rPr lang="en-CA" dirty="0"/>
              <a:t>.</a:t>
            </a:r>
          </a:p>
          <a:p>
            <a:pPr fontAlgn="base"/>
            <a:r>
              <a:rPr lang="en-CA" dirty="0"/>
              <a:t>In your computer's </a:t>
            </a:r>
            <a:r>
              <a:rPr lang="en-CA" b="1" dirty="0"/>
              <a:t>Downloads</a:t>
            </a:r>
            <a:r>
              <a:rPr lang="en-CA" dirty="0"/>
              <a:t> folder, double-click </a:t>
            </a:r>
            <a:r>
              <a:rPr lang="en-CA" b="1" dirty="0"/>
              <a:t>GitHub Desktop</a:t>
            </a:r>
            <a:r>
              <a:rPr lang="en-CA" dirty="0"/>
              <a:t>.</a:t>
            </a:r>
          </a:p>
          <a:p>
            <a:pPr fontAlgn="base"/>
            <a:r>
              <a:rPr lang="en-CA" dirty="0"/>
              <a:t>In the pop-up window, click </a:t>
            </a:r>
            <a:r>
              <a:rPr lang="en-CA" b="1" dirty="0"/>
              <a:t>Install</a:t>
            </a:r>
            <a:r>
              <a:rPr lang="en-CA" dirty="0"/>
              <a:t>.</a:t>
            </a:r>
          </a:p>
          <a:p>
            <a:pPr fontAlgn="base"/>
            <a:r>
              <a:rPr lang="en-CA" dirty="0"/>
              <a:t>After the program has been installed, click </a:t>
            </a:r>
            <a:r>
              <a:rPr lang="en-CA" b="1" dirty="0"/>
              <a:t>Run</a:t>
            </a:r>
            <a:r>
              <a:rPr lang="en-CA" dirty="0"/>
              <a:t>.</a:t>
            </a:r>
          </a:p>
          <a:p>
            <a:endParaRPr lang="en-CA" dirty="0"/>
          </a:p>
        </p:txBody>
      </p:sp>
    </p:spTree>
    <p:extLst>
      <p:ext uri="{BB962C8B-B14F-4D97-AF65-F5344CB8AC3E}">
        <p14:creationId xmlns:p14="http://schemas.microsoft.com/office/powerpoint/2010/main" val="12338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Setup </a:t>
            </a:r>
            <a:r>
              <a:rPr lang="en-CA" b="1" dirty="0" err="1"/>
              <a:t>Github</a:t>
            </a:r>
            <a:r>
              <a:rPr lang="en-CA" b="1" dirty="0"/>
              <a:t> Desktop</a:t>
            </a:r>
          </a:p>
        </p:txBody>
      </p:sp>
      <p:sp>
        <p:nvSpPr>
          <p:cNvPr id="3" name="Content Placeholder 2"/>
          <p:cNvSpPr>
            <a:spLocks noGrp="1"/>
          </p:cNvSpPr>
          <p:nvPr>
            <p:ph idx="1"/>
          </p:nvPr>
        </p:nvSpPr>
        <p:spPr>
          <a:xfrm>
            <a:off x="819912" y="2506662"/>
            <a:ext cx="5184913" cy="4351338"/>
          </a:xfrm>
        </p:spPr>
        <p:txBody>
          <a:bodyPr/>
          <a:lstStyle/>
          <a:p>
            <a:r>
              <a:rPr lang="en-CA" b="1" dirty="0"/>
              <a:t>Add your GitHub.com or GitHub Enterprise account information to GitHub Desktop so you can access your repositories.</a:t>
            </a:r>
          </a:p>
          <a:p>
            <a:pPr marL="0" indent="0">
              <a:buNone/>
            </a:pPr>
            <a:r>
              <a:rPr lang="en-CA" b="1" dirty="0"/>
              <a:t>1. In the upper-right corner of the app, click on the settings icon.</a:t>
            </a:r>
          </a:p>
          <a:p>
            <a:pPr marL="0" indent="0">
              <a:buNone/>
            </a:pPr>
            <a:r>
              <a:rPr lang="en-CA" b="1" dirty="0"/>
              <a:t>2. Choose options</a:t>
            </a:r>
          </a:p>
        </p:txBody>
      </p:sp>
      <p:pic>
        <p:nvPicPr>
          <p:cNvPr id="1031" name="Picture 7" descr="The Options value in the Settings drop-down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298" y="1320731"/>
            <a:ext cx="4913382" cy="536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9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Setup </a:t>
            </a:r>
            <a:r>
              <a:rPr lang="en-CA" b="1" dirty="0" err="1"/>
              <a:t>Github</a:t>
            </a:r>
            <a:r>
              <a:rPr lang="en-CA" b="1" dirty="0"/>
              <a:t> Desktop</a:t>
            </a:r>
          </a:p>
        </p:txBody>
      </p:sp>
      <p:sp>
        <p:nvSpPr>
          <p:cNvPr id="3" name="Content Placeholder 2"/>
          <p:cNvSpPr>
            <a:spLocks noGrp="1"/>
          </p:cNvSpPr>
          <p:nvPr>
            <p:ph idx="1"/>
          </p:nvPr>
        </p:nvSpPr>
        <p:spPr>
          <a:xfrm>
            <a:off x="838200" y="2506662"/>
            <a:ext cx="5681870" cy="4351338"/>
          </a:xfrm>
        </p:spPr>
        <p:txBody>
          <a:bodyPr/>
          <a:lstStyle/>
          <a:p>
            <a:pPr marL="0" indent="0">
              <a:buNone/>
            </a:pPr>
            <a:r>
              <a:rPr lang="en-CA" dirty="0"/>
              <a:t>3. Under </a:t>
            </a:r>
            <a:r>
              <a:rPr lang="en-CA" b="1" dirty="0"/>
              <a:t>Accounts</a:t>
            </a:r>
            <a:r>
              <a:rPr lang="en-CA" dirty="0"/>
              <a:t>, click </a:t>
            </a:r>
            <a:r>
              <a:rPr lang="en-CA" b="1" dirty="0"/>
              <a:t>Add account</a:t>
            </a:r>
            <a:r>
              <a:rPr lang="en-CA" dirty="0"/>
              <a:t>.</a:t>
            </a:r>
          </a:p>
          <a:p>
            <a:pPr marL="0" indent="0">
              <a:buNone/>
            </a:pPr>
            <a:endParaRPr lang="en-CA" dirty="0"/>
          </a:p>
          <a:p>
            <a:pPr marL="0" indent="0">
              <a:buNone/>
            </a:pPr>
            <a:endParaRPr lang="en-CA" dirty="0"/>
          </a:p>
          <a:p>
            <a:pPr marL="0" indent="0">
              <a:buNone/>
            </a:pPr>
            <a:endParaRPr lang="en-CA" dirty="0"/>
          </a:p>
          <a:p>
            <a:pPr marL="0" indent="0">
              <a:buNone/>
            </a:pPr>
            <a:r>
              <a:rPr lang="en-CA" dirty="0"/>
              <a:t>4. Under </a:t>
            </a:r>
            <a:r>
              <a:rPr lang="en-CA" b="1" dirty="0"/>
              <a:t>Log in</a:t>
            </a:r>
            <a:r>
              <a:rPr lang="en-CA" dirty="0"/>
              <a:t>, choose </a:t>
            </a:r>
            <a:r>
              <a:rPr lang="en-CA" b="1" dirty="0"/>
              <a:t>GitHub.</a:t>
            </a:r>
          </a:p>
          <a:p>
            <a:pPr marL="0" indent="0">
              <a:buNone/>
            </a:pPr>
            <a:endParaRPr lang="en-CA" b="1" dirty="0"/>
          </a:p>
          <a:p>
            <a:pPr marL="0" indent="0">
              <a:buNone/>
            </a:pPr>
            <a:r>
              <a:rPr lang="en-CA" dirty="0"/>
              <a:t>5. Type your credentials, then click </a:t>
            </a:r>
            <a:r>
              <a:rPr lang="en-CA" b="1" dirty="0"/>
              <a:t>Log in</a:t>
            </a:r>
            <a:r>
              <a:rPr lang="en-CA" dirty="0"/>
              <a:t>.</a:t>
            </a:r>
          </a:p>
        </p:txBody>
      </p:sp>
      <p:pic>
        <p:nvPicPr>
          <p:cNvPr id="2050" name="Picture 2" descr="The Add account button in the Options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495" y="1487487"/>
            <a:ext cx="435292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itHub and GitHub Enterprise lin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495" y="4458494"/>
            <a:ext cx="47244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1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Create your project</a:t>
            </a:r>
          </a:p>
        </p:txBody>
      </p:sp>
      <p:sp>
        <p:nvSpPr>
          <p:cNvPr id="3" name="Content Placeholder 2"/>
          <p:cNvSpPr>
            <a:spLocks noGrp="1"/>
          </p:cNvSpPr>
          <p:nvPr>
            <p:ph idx="1"/>
          </p:nvPr>
        </p:nvSpPr>
        <p:spPr/>
        <p:txBody>
          <a:bodyPr/>
          <a:lstStyle/>
          <a:p>
            <a:r>
              <a:rPr lang="en-CA" dirty="0"/>
              <a:t>Go back to Github.com</a:t>
            </a:r>
          </a:p>
          <a:p>
            <a:r>
              <a:rPr lang="en-CA" dirty="0"/>
              <a:t>In the upper right corner, next to your avatar, click  and then select New repository.</a:t>
            </a:r>
          </a:p>
          <a:p>
            <a:r>
              <a:rPr lang="en-CA" dirty="0"/>
              <a:t>Name your repository hello-world.</a:t>
            </a:r>
          </a:p>
          <a:p>
            <a:r>
              <a:rPr lang="en-CA" dirty="0"/>
              <a:t>Write a short description.</a:t>
            </a:r>
          </a:p>
          <a:p>
            <a:r>
              <a:rPr lang="en-CA" dirty="0"/>
              <a:t>Select Initialize this repository with a README.</a:t>
            </a:r>
          </a:p>
        </p:txBody>
      </p:sp>
    </p:spTree>
    <p:extLst>
      <p:ext uri="{BB962C8B-B14F-4D97-AF65-F5344CB8AC3E}">
        <p14:creationId xmlns:p14="http://schemas.microsoft.com/office/powerpoint/2010/main" val="321077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descr="new-repo-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06" y="0"/>
            <a:ext cx="11434472" cy="692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1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Download the project to your computer</a:t>
            </a:r>
          </a:p>
        </p:txBody>
      </p:sp>
      <p:sp>
        <p:nvSpPr>
          <p:cNvPr id="3" name="Content Placeholder 2"/>
          <p:cNvSpPr>
            <a:spLocks noGrp="1"/>
          </p:cNvSpPr>
          <p:nvPr>
            <p:ph idx="1"/>
          </p:nvPr>
        </p:nvSpPr>
        <p:spPr>
          <a:xfrm>
            <a:off x="838200" y="2748661"/>
            <a:ext cx="5160264" cy="4351338"/>
          </a:xfrm>
        </p:spPr>
        <p:txBody>
          <a:bodyPr/>
          <a:lstStyle/>
          <a:p>
            <a:r>
              <a:rPr lang="en-CA" dirty="0"/>
              <a:t>On GitHub, navigate to the main page of the repository.</a:t>
            </a:r>
          </a:p>
          <a:p>
            <a:r>
              <a:rPr lang="en-CA" dirty="0"/>
              <a:t>Under your repository name, click </a:t>
            </a:r>
            <a:r>
              <a:rPr lang="en-CA" b="1" dirty="0"/>
              <a:t>Clone or download</a:t>
            </a:r>
            <a:r>
              <a:rPr lang="en-CA" dirty="0"/>
              <a:t>.</a:t>
            </a:r>
          </a:p>
          <a:p>
            <a:r>
              <a:rPr lang="en-CA" dirty="0"/>
              <a:t>Click </a:t>
            </a:r>
            <a:r>
              <a:rPr lang="en-CA" b="1" dirty="0"/>
              <a:t>Open in Desktop</a:t>
            </a:r>
            <a:r>
              <a:rPr lang="en-CA" dirty="0"/>
              <a:t> to clone the repository and open it in GitHub Desktop.</a:t>
            </a:r>
          </a:p>
          <a:p>
            <a:r>
              <a:rPr lang="en-CA" dirty="0"/>
              <a:t>Choose where you want to save the repo .</a:t>
            </a:r>
          </a:p>
        </p:txBody>
      </p:sp>
      <p:pic>
        <p:nvPicPr>
          <p:cNvPr id="1026" name="Picture 2" descr="Open in Desktop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511" y="1286573"/>
            <a:ext cx="5076825" cy="2924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one button in desk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675" y="4332034"/>
            <a:ext cx="40481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20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to use </a:t>
            </a:r>
            <a:r>
              <a:rPr lang="en-CA" dirty="0" err="1"/>
              <a:t>Github</a:t>
            </a:r>
            <a:r>
              <a:rPr lang="en-CA" dirty="0"/>
              <a:t> desktop</a:t>
            </a:r>
          </a:p>
        </p:txBody>
      </p:sp>
      <p:sp>
        <p:nvSpPr>
          <p:cNvPr id="3" name="Content Placeholder 2"/>
          <p:cNvSpPr>
            <a:spLocks noGrp="1"/>
          </p:cNvSpPr>
          <p:nvPr>
            <p:ph idx="1"/>
          </p:nvPr>
        </p:nvSpPr>
        <p:spPr>
          <a:xfrm>
            <a:off x="838200" y="2776601"/>
            <a:ext cx="6952488" cy="4351338"/>
          </a:xfrm>
        </p:spPr>
        <p:txBody>
          <a:bodyPr/>
          <a:lstStyle/>
          <a:p>
            <a:r>
              <a:rPr lang="en-CA" dirty="0"/>
              <a:t>As you work on your new project, your progress will be tracked locally</a:t>
            </a:r>
          </a:p>
          <a:p>
            <a:r>
              <a:rPr lang="en-CA" dirty="0"/>
              <a:t>To upload your progress to GitHub, you will need to “commit” your changes </a:t>
            </a:r>
          </a:p>
          <a:p>
            <a:pPr lvl="1"/>
            <a:r>
              <a:rPr lang="en-CA" dirty="0"/>
              <a:t>Committing is basically creating a snapshot of your current changes</a:t>
            </a:r>
          </a:p>
          <a:p>
            <a:endParaRPr lang="en-CA" dirty="0"/>
          </a:p>
          <a:p>
            <a:r>
              <a:rPr lang="en-CA" dirty="0"/>
              <a:t>To add </a:t>
            </a:r>
            <a:r>
              <a:rPr lang="en-CA" b="1" dirty="0"/>
              <a:t>all changes in all files</a:t>
            </a:r>
            <a:r>
              <a:rPr lang="en-CA" dirty="0"/>
              <a:t> to a single commit, keep the checkbox at the top of the list selected.</a:t>
            </a:r>
          </a:p>
          <a:p>
            <a:pPr lvl="1"/>
            <a:endParaRPr lang="en-CA" dirty="0"/>
          </a:p>
        </p:txBody>
      </p:sp>
      <p:pic>
        <p:nvPicPr>
          <p:cNvPr id="4" name="Picture 2" descr="The checkbox for committing all cha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0688" y="4790821"/>
            <a:ext cx="3978207" cy="152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92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Committing your work in </a:t>
            </a:r>
            <a:r>
              <a:rPr lang="en-CA" dirty="0" err="1"/>
              <a:t>Github</a:t>
            </a:r>
            <a:r>
              <a:rPr lang="en-CA" dirty="0"/>
              <a:t> Desktop</a:t>
            </a:r>
          </a:p>
        </p:txBody>
      </p:sp>
      <p:sp>
        <p:nvSpPr>
          <p:cNvPr id="3" name="Content Placeholder 2"/>
          <p:cNvSpPr>
            <a:spLocks noGrp="1"/>
          </p:cNvSpPr>
          <p:nvPr>
            <p:ph idx="1"/>
          </p:nvPr>
        </p:nvSpPr>
        <p:spPr>
          <a:xfrm>
            <a:off x="600456" y="2721737"/>
            <a:ext cx="5379720" cy="4351338"/>
          </a:xfrm>
        </p:spPr>
        <p:txBody>
          <a:bodyPr/>
          <a:lstStyle/>
          <a:p>
            <a:r>
              <a:rPr lang="en-CA" dirty="0"/>
              <a:t>At the bottom of the list of changes, in the </a:t>
            </a:r>
            <a:r>
              <a:rPr lang="en-CA" i="1" dirty="0"/>
              <a:t>Summary</a:t>
            </a:r>
            <a:r>
              <a:rPr lang="en-CA" dirty="0"/>
              <a:t> field, type a commit message (usually a description of what you changed).</a:t>
            </a:r>
          </a:p>
          <a:p>
            <a:r>
              <a:rPr lang="en-CA" dirty="0"/>
              <a:t>When you are ready, under the </a:t>
            </a:r>
            <a:r>
              <a:rPr lang="en-CA" i="1" dirty="0"/>
              <a:t>Description</a:t>
            </a:r>
            <a:r>
              <a:rPr lang="en-CA" dirty="0"/>
              <a:t> field, click </a:t>
            </a:r>
            <a:r>
              <a:rPr lang="en-CA" b="1" dirty="0"/>
              <a:t>Commit to </a:t>
            </a:r>
            <a:r>
              <a:rPr lang="en-CA" b="1" i="1" dirty="0"/>
              <a:t>BRANCH</a:t>
            </a:r>
            <a:r>
              <a:rPr lang="en-CA" dirty="0"/>
              <a:t>. </a:t>
            </a:r>
          </a:p>
        </p:txBody>
      </p:sp>
      <p:pic>
        <p:nvPicPr>
          <p:cNvPr id="2052" name="Picture 4" descr="Commit message fie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02" y="1680632"/>
            <a:ext cx="4000438" cy="510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1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Uploading your changes to GitHub</a:t>
            </a:r>
          </a:p>
        </p:txBody>
      </p:sp>
      <p:sp>
        <p:nvSpPr>
          <p:cNvPr id="3" name="Content Placeholder 2"/>
          <p:cNvSpPr>
            <a:spLocks noGrp="1"/>
          </p:cNvSpPr>
          <p:nvPr>
            <p:ph idx="1"/>
          </p:nvPr>
        </p:nvSpPr>
        <p:spPr>
          <a:xfrm>
            <a:off x="838200" y="3032633"/>
            <a:ext cx="5160264" cy="4351338"/>
          </a:xfrm>
        </p:spPr>
        <p:txBody>
          <a:bodyPr/>
          <a:lstStyle/>
          <a:p>
            <a:r>
              <a:rPr lang="en-CA" dirty="0"/>
              <a:t>When you're ready to sync your commits with the remote repository, in the upper-right corner of the app, click  </a:t>
            </a:r>
            <a:r>
              <a:rPr lang="en-CA" b="1" dirty="0"/>
              <a:t>Sync</a:t>
            </a:r>
            <a:r>
              <a:rPr lang="en-CA" dirty="0"/>
              <a:t>.</a:t>
            </a:r>
          </a:p>
          <a:p>
            <a:endParaRPr lang="en-CA" dirty="0"/>
          </a:p>
          <a:p>
            <a:r>
              <a:rPr lang="en-CA" dirty="0"/>
              <a:t>Now your </a:t>
            </a:r>
            <a:r>
              <a:rPr lang="en-CA" dirty="0" err="1"/>
              <a:t>Github</a:t>
            </a:r>
            <a:r>
              <a:rPr lang="en-CA" dirty="0"/>
              <a:t> project is up to date with your local changes</a:t>
            </a:r>
          </a:p>
        </p:txBody>
      </p:sp>
      <p:pic>
        <p:nvPicPr>
          <p:cNvPr id="3074" name="Picture 2" descr="The sync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303" y="3032633"/>
            <a:ext cx="4338782" cy="16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3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Web</a:t>
            </a:r>
            <a:endParaRPr lang="ko-KR" altLang="en-US" b="1" dirty="0"/>
          </a:p>
        </p:txBody>
      </p:sp>
      <p:sp>
        <p:nvSpPr>
          <p:cNvPr id="3" name="Content Placeholder 2"/>
          <p:cNvSpPr>
            <a:spLocks noGrp="1"/>
          </p:cNvSpPr>
          <p:nvPr>
            <p:ph idx="1"/>
          </p:nvPr>
        </p:nvSpPr>
        <p:spPr/>
        <p:txBody>
          <a:bodyPr/>
          <a:lstStyle/>
          <a:p>
            <a:r>
              <a:rPr lang="en-US" altLang="ko-KR" b="1" dirty="0"/>
              <a:t>A </a:t>
            </a:r>
            <a:r>
              <a:rPr lang="en-US" altLang="ko-KR" b="1" i="1" u="sng" dirty="0"/>
              <a:t>Web Page </a:t>
            </a:r>
            <a:r>
              <a:rPr lang="en-US" altLang="ko-KR" b="1" dirty="0"/>
              <a:t>is consist of </a:t>
            </a:r>
            <a:r>
              <a:rPr lang="en-US" altLang="ko-KR" b="1" i="1" u="sng" dirty="0"/>
              <a:t>Objects.</a:t>
            </a:r>
            <a:endParaRPr lang="en-US" altLang="ko-KR" b="1" i="1" dirty="0"/>
          </a:p>
          <a:p>
            <a:pPr lvl="1"/>
            <a:r>
              <a:rPr lang="en-US" altLang="ko-KR" b="1" i="1" u="sng" dirty="0"/>
              <a:t>Objects</a:t>
            </a:r>
            <a:r>
              <a:rPr lang="en-US" altLang="ko-KR" b="1" i="1" dirty="0"/>
              <a:t> </a:t>
            </a:r>
            <a:r>
              <a:rPr lang="en-US" altLang="ko-KR" b="1" dirty="0"/>
              <a:t>can be HTML file, JPEG image, Java applet, Video file, Audio file, etc.</a:t>
            </a:r>
          </a:p>
          <a:p>
            <a:r>
              <a:rPr lang="en-US" altLang="ko-KR" b="1" dirty="0"/>
              <a:t>Web page is consist of </a:t>
            </a:r>
            <a:r>
              <a:rPr lang="en-US" altLang="ko-KR" b="1" i="1" u="sng" dirty="0"/>
              <a:t>Base HTML-file</a:t>
            </a:r>
            <a:r>
              <a:rPr lang="en-US" altLang="ko-KR" b="1" dirty="0"/>
              <a:t> which includes </a:t>
            </a:r>
            <a:r>
              <a:rPr lang="en-US" altLang="ko-KR" b="1" i="1" u="sng" dirty="0"/>
              <a:t>several referenced objects.</a:t>
            </a:r>
          </a:p>
          <a:p>
            <a:r>
              <a:rPr lang="en-US" altLang="ko-KR" b="1" dirty="0"/>
              <a:t>Each object is addressable by a </a:t>
            </a:r>
            <a:r>
              <a:rPr lang="en-US" altLang="ko-KR" b="1" i="1" u="sng" dirty="0"/>
              <a:t>URL</a:t>
            </a:r>
            <a:r>
              <a:rPr lang="en-US" altLang="ko-KR" b="1" dirty="0"/>
              <a:t>.</a:t>
            </a:r>
          </a:p>
          <a:p>
            <a:r>
              <a:rPr lang="en-US" altLang="ko-KR" b="1" dirty="0"/>
              <a:t>ex: www.westerncyber.club/somefolder/thisispicture.jpg</a:t>
            </a:r>
          </a:p>
        </p:txBody>
      </p:sp>
      <p:sp>
        <p:nvSpPr>
          <p:cNvPr id="4" name="Left Brace 3"/>
          <p:cNvSpPr/>
          <p:nvPr/>
        </p:nvSpPr>
        <p:spPr>
          <a:xfrm rot="16200000">
            <a:off x="3120390" y="3714749"/>
            <a:ext cx="382905" cy="2611755"/>
          </a:xfrm>
          <a:prstGeom prst="leftBrace">
            <a:avLst>
              <a:gd name="adj1" fmla="val 8333"/>
              <a:gd name="adj2" fmla="val 52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Left Brace 4"/>
          <p:cNvSpPr/>
          <p:nvPr/>
        </p:nvSpPr>
        <p:spPr>
          <a:xfrm rot="16200000">
            <a:off x="6055598" y="3460986"/>
            <a:ext cx="382905" cy="3119279"/>
          </a:xfrm>
          <a:prstGeom prst="leftBrace">
            <a:avLst>
              <a:gd name="adj1" fmla="val 8333"/>
              <a:gd name="adj2" fmla="val 52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p:cNvSpPr txBox="1"/>
          <p:nvPr/>
        </p:nvSpPr>
        <p:spPr>
          <a:xfrm>
            <a:off x="2720210" y="5321019"/>
            <a:ext cx="1410964" cy="369332"/>
          </a:xfrm>
          <a:prstGeom prst="rect">
            <a:avLst/>
          </a:prstGeom>
          <a:noFill/>
        </p:spPr>
        <p:txBody>
          <a:bodyPr wrap="none" rtlCol="0">
            <a:spAutoFit/>
          </a:bodyPr>
          <a:lstStyle/>
          <a:p>
            <a:r>
              <a:rPr lang="en-US" altLang="ko-KR" b="1" dirty="0"/>
              <a:t>Host Name</a:t>
            </a:r>
            <a:endParaRPr lang="ko-KR" altLang="en-US" b="1" dirty="0"/>
          </a:p>
        </p:txBody>
      </p:sp>
      <p:sp>
        <p:nvSpPr>
          <p:cNvPr id="7" name="TextBox 6"/>
          <p:cNvSpPr txBox="1"/>
          <p:nvPr/>
        </p:nvSpPr>
        <p:spPr>
          <a:xfrm>
            <a:off x="5696429" y="5318996"/>
            <a:ext cx="1425390" cy="369332"/>
          </a:xfrm>
          <a:prstGeom prst="rect">
            <a:avLst/>
          </a:prstGeom>
          <a:noFill/>
        </p:spPr>
        <p:txBody>
          <a:bodyPr wrap="none" rtlCol="0">
            <a:spAutoFit/>
          </a:bodyPr>
          <a:lstStyle/>
          <a:p>
            <a:r>
              <a:rPr lang="en-US" altLang="ko-KR" b="1" dirty="0"/>
              <a:t>Path Name</a:t>
            </a:r>
            <a:endParaRPr lang="ko-KR" altLang="en-US" b="1" dirty="0"/>
          </a:p>
        </p:txBody>
      </p:sp>
    </p:spTree>
    <p:extLst>
      <p:ext uri="{BB962C8B-B14F-4D97-AF65-F5344CB8AC3E}">
        <p14:creationId xmlns:p14="http://schemas.microsoft.com/office/powerpoint/2010/main" val="47363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Started</a:t>
            </a:r>
          </a:p>
        </p:txBody>
      </p:sp>
      <p:sp>
        <p:nvSpPr>
          <p:cNvPr id="3" name="Content Placeholder 2"/>
          <p:cNvSpPr>
            <a:spLocks noGrp="1"/>
          </p:cNvSpPr>
          <p:nvPr>
            <p:ph idx="1"/>
          </p:nvPr>
        </p:nvSpPr>
        <p:spPr/>
        <p:txBody>
          <a:bodyPr/>
          <a:lstStyle/>
          <a:p>
            <a:r>
              <a:rPr lang="en-CA" dirty="0"/>
              <a:t>We started off as a group of students that enjoyed participating in CTFs.</a:t>
            </a:r>
          </a:p>
          <a:p>
            <a:r>
              <a:rPr lang="en-CA" dirty="0"/>
              <a:t>We grew into a club that deals with all sorts of cyber security topics. </a:t>
            </a:r>
          </a:p>
          <a:p>
            <a:pPr lvl="1"/>
            <a:r>
              <a:rPr lang="en-CA" dirty="0"/>
              <a:t>Bitcoins</a:t>
            </a:r>
          </a:p>
          <a:p>
            <a:pPr lvl="1"/>
            <a:r>
              <a:rPr lang="en-CA" dirty="0"/>
              <a:t>Encryption</a:t>
            </a:r>
          </a:p>
          <a:p>
            <a:pPr lvl="1"/>
            <a:r>
              <a:rPr lang="en-CA" dirty="0"/>
              <a:t>Ethical Hacking</a:t>
            </a:r>
          </a:p>
          <a:p>
            <a:pPr lvl="1"/>
            <a:r>
              <a:rPr lang="en-CA" dirty="0"/>
              <a:t>And of course, CTFs</a:t>
            </a:r>
          </a:p>
        </p:txBody>
      </p:sp>
    </p:spTree>
    <p:extLst>
      <p:ext uri="{BB962C8B-B14F-4D97-AF65-F5344CB8AC3E}">
        <p14:creationId xmlns:p14="http://schemas.microsoft.com/office/powerpoint/2010/main" val="189265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HTTP</a:t>
            </a:r>
            <a:endParaRPr lang="ko-KR" altLang="en-US" b="1" dirty="0"/>
          </a:p>
        </p:txBody>
      </p:sp>
      <p:sp>
        <p:nvSpPr>
          <p:cNvPr id="3" name="Content Placeholder 2"/>
          <p:cNvSpPr>
            <a:spLocks noGrp="1"/>
          </p:cNvSpPr>
          <p:nvPr>
            <p:ph idx="1"/>
          </p:nvPr>
        </p:nvSpPr>
        <p:spPr>
          <a:xfrm>
            <a:off x="491491" y="2603500"/>
            <a:ext cx="7680960" cy="3416300"/>
          </a:xfrm>
        </p:spPr>
        <p:txBody>
          <a:bodyPr/>
          <a:lstStyle/>
          <a:p>
            <a:r>
              <a:rPr lang="en-US" altLang="ko-KR" b="1" dirty="0" err="1"/>
              <a:t>HyperText</a:t>
            </a:r>
            <a:r>
              <a:rPr lang="en-US" altLang="ko-KR" b="1" dirty="0"/>
              <a:t> Transfer Protocol is a web’s application layer protocol.</a:t>
            </a:r>
            <a:endParaRPr lang="ko-KR" altLang="en-US" b="1" dirty="0"/>
          </a:p>
        </p:txBody>
      </p:sp>
    </p:spTree>
    <p:extLst>
      <p:ext uri="{BB962C8B-B14F-4D97-AF65-F5344CB8AC3E}">
        <p14:creationId xmlns:p14="http://schemas.microsoft.com/office/powerpoint/2010/main" val="99171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HTML</a:t>
            </a:r>
            <a:endParaRPr lang="ko-KR" altLang="en-US" b="1" dirty="0"/>
          </a:p>
        </p:txBody>
      </p:sp>
      <p:sp>
        <p:nvSpPr>
          <p:cNvPr id="3" name="Content Placeholder 2"/>
          <p:cNvSpPr>
            <a:spLocks noGrp="1"/>
          </p:cNvSpPr>
          <p:nvPr>
            <p:ph idx="1"/>
          </p:nvPr>
        </p:nvSpPr>
        <p:spPr>
          <a:xfrm>
            <a:off x="560070" y="2603500"/>
            <a:ext cx="6320791" cy="3694430"/>
          </a:xfrm>
        </p:spPr>
        <p:txBody>
          <a:bodyPr>
            <a:normAutofit/>
          </a:bodyPr>
          <a:lstStyle/>
          <a:p>
            <a:r>
              <a:rPr lang="en-US" altLang="ko-KR" b="1" dirty="0"/>
              <a:t>Hyper Text Markup Language</a:t>
            </a:r>
          </a:p>
          <a:p>
            <a:pPr lvl="1"/>
            <a:r>
              <a:rPr lang="en-US" altLang="ko-KR" b="1" dirty="0"/>
              <a:t>For creating web pages and web applications.</a:t>
            </a:r>
          </a:p>
          <a:p>
            <a:pPr lvl="1"/>
            <a:r>
              <a:rPr lang="en-US" altLang="ko-KR" b="1" dirty="0"/>
              <a:t>Unlike scripting or programming languages that uses scripts to perform functions, Markup language uses “Tags” (‘&lt;&gt;’ : angled brackets)</a:t>
            </a:r>
          </a:p>
          <a:p>
            <a:pPr lvl="2"/>
            <a:r>
              <a:rPr lang="en-US" altLang="ko-KR" b="1" dirty="0"/>
              <a:t>It has “</a:t>
            </a:r>
            <a:r>
              <a:rPr lang="en-US" altLang="ko-KR" b="1" i="1" dirty="0"/>
              <a:t>start tag</a:t>
            </a:r>
            <a:r>
              <a:rPr lang="en-US" altLang="ko-KR" b="1" dirty="0"/>
              <a:t>” and the “</a:t>
            </a:r>
            <a:r>
              <a:rPr lang="en-US" altLang="ko-KR" b="1" i="1" dirty="0"/>
              <a:t>end tag</a:t>
            </a:r>
            <a:r>
              <a:rPr lang="en-US" altLang="ko-KR" b="1" dirty="0"/>
              <a:t>”</a:t>
            </a:r>
          </a:p>
          <a:p>
            <a:pPr lvl="2"/>
            <a:r>
              <a:rPr lang="en-US" altLang="ko-KR" b="1" dirty="0"/>
              <a:t>Ex: &lt;p&gt; &lt;/p&gt;</a:t>
            </a:r>
          </a:p>
          <a:p>
            <a:pPr lvl="2"/>
            <a:endParaRPr lang="en-US" altLang="ko-KR" b="1" dirty="0"/>
          </a:p>
          <a:p>
            <a:r>
              <a:rPr lang="en-US" altLang="ko-KR" b="1" dirty="0"/>
              <a:t>Simple example : A person</a:t>
            </a:r>
          </a:p>
        </p:txBody>
      </p:sp>
      <p:pic>
        <p:nvPicPr>
          <p:cNvPr id="1026"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699" y="706965"/>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clipartkid.com/images/53/75-free-stock-images-3d-human-character-best-collection-high-QYOTrA-clip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60" y="2354581"/>
            <a:ext cx="3665219" cy="366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88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Basic Structure of HTML</a:t>
            </a:r>
            <a:endParaRPr lang="ko-KR" altLang="en-US" b="1" dirty="0"/>
          </a:p>
        </p:txBody>
      </p:sp>
      <p:sp>
        <p:nvSpPr>
          <p:cNvPr id="3" name="Content Placeholder 2"/>
          <p:cNvSpPr>
            <a:spLocks noGrp="1"/>
          </p:cNvSpPr>
          <p:nvPr>
            <p:ph idx="1"/>
          </p:nvPr>
        </p:nvSpPr>
        <p:spPr>
          <a:xfrm>
            <a:off x="480060" y="2388870"/>
            <a:ext cx="6103620" cy="4114800"/>
          </a:xfrm>
        </p:spPr>
        <p:txBody>
          <a:bodyPr>
            <a:normAutofit/>
          </a:bodyPr>
          <a:lstStyle/>
          <a:p>
            <a:r>
              <a:rPr lang="en-US" altLang="ko-KR" b="1" dirty="0"/>
              <a:t>&lt;!DOCTYPE html&gt; </a:t>
            </a:r>
          </a:p>
          <a:p>
            <a:pPr lvl="1"/>
            <a:r>
              <a:rPr lang="en-US" altLang="ko-KR" dirty="0"/>
              <a:t>Declaration defines this document to be HTML.</a:t>
            </a:r>
          </a:p>
          <a:p>
            <a:r>
              <a:rPr lang="en-US" altLang="ko-KR" b="1" dirty="0"/>
              <a:t>&lt;html&gt;</a:t>
            </a:r>
          </a:p>
          <a:p>
            <a:pPr lvl="1"/>
            <a:r>
              <a:rPr lang="en-US" altLang="ko-KR" dirty="0"/>
              <a:t>An element that is the root element of an HTML page.</a:t>
            </a:r>
          </a:p>
          <a:p>
            <a:r>
              <a:rPr lang="en-US" altLang="ko-KR" b="1" dirty="0"/>
              <a:t>&lt;head&gt;</a:t>
            </a:r>
          </a:p>
          <a:p>
            <a:pPr lvl="1"/>
            <a:r>
              <a:rPr lang="en-US" altLang="ko-KR" dirty="0"/>
              <a:t>An element contains meta information about the document.</a:t>
            </a:r>
          </a:p>
          <a:p>
            <a:r>
              <a:rPr lang="en-US" altLang="ko-KR" b="1" dirty="0"/>
              <a:t>&lt;body&gt; </a:t>
            </a:r>
          </a:p>
          <a:p>
            <a:pPr lvl="1"/>
            <a:r>
              <a:rPr lang="en-US" altLang="ko-KR" dirty="0"/>
              <a:t>An element contains the visible page content.</a:t>
            </a:r>
          </a:p>
          <a:p>
            <a:pPr lvl="1"/>
            <a:endParaRPr lang="en-US" altLang="ko-KR" dirty="0"/>
          </a:p>
        </p:txBody>
      </p:sp>
      <p:pic>
        <p:nvPicPr>
          <p:cNvPr id="4"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545" y="641721"/>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983730" y="2723833"/>
            <a:ext cx="4133849" cy="3444874"/>
          </a:xfrm>
          <a:prstGeom prst="rect">
            <a:avLst/>
          </a:prstGeom>
        </p:spPr>
      </p:pic>
    </p:spTree>
    <p:extLst>
      <p:ext uri="{BB962C8B-B14F-4D97-AF65-F5344CB8AC3E}">
        <p14:creationId xmlns:p14="http://schemas.microsoft.com/office/powerpoint/2010/main" val="259247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Elements</a:t>
            </a:r>
            <a:endParaRPr lang="ko-KR" altLang="en-US" b="1" dirty="0"/>
          </a:p>
        </p:txBody>
      </p:sp>
      <p:sp>
        <p:nvSpPr>
          <p:cNvPr id="3" name="Content Placeholder 2"/>
          <p:cNvSpPr>
            <a:spLocks noGrp="1"/>
          </p:cNvSpPr>
          <p:nvPr>
            <p:ph idx="1"/>
          </p:nvPr>
        </p:nvSpPr>
        <p:spPr>
          <a:xfrm>
            <a:off x="415021" y="2651760"/>
            <a:ext cx="4846319" cy="3806190"/>
          </a:xfrm>
        </p:spPr>
        <p:txBody>
          <a:bodyPr>
            <a:normAutofit/>
          </a:bodyPr>
          <a:lstStyle/>
          <a:p>
            <a:r>
              <a:rPr lang="en-US" altLang="ko-KR" b="1" dirty="0"/>
              <a:t>HTML documents are made up of HTML elements.</a:t>
            </a:r>
          </a:p>
          <a:p>
            <a:r>
              <a:rPr lang="en-US" altLang="ko-KR" b="1" dirty="0"/>
              <a:t>It is written using a “Start Tag” and an “End Tag,” and with the “Content” in between.</a:t>
            </a:r>
          </a:p>
          <a:p>
            <a:r>
              <a:rPr lang="en-US" altLang="ko-KR" b="1" dirty="0"/>
              <a:t>Elements with no content are called empty elements. Empty elements do not have an end tag. Ex: &lt;</a:t>
            </a:r>
            <a:r>
              <a:rPr lang="en-US" altLang="ko-KR" b="1" dirty="0" err="1"/>
              <a:t>br</a:t>
            </a:r>
            <a:r>
              <a:rPr lang="en-US" altLang="ko-KR" b="1" dirty="0"/>
              <a:t>&gt;</a:t>
            </a:r>
          </a:p>
          <a:p>
            <a:pPr lvl="1"/>
            <a:r>
              <a:rPr lang="en-US" altLang="ko-KR" b="1" dirty="0"/>
              <a:t>(Which indicated a line break).</a:t>
            </a:r>
          </a:p>
        </p:txBody>
      </p:sp>
      <p:pic>
        <p:nvPicPr>
          <p:cNvPr id="4"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060" y="706965"/>
            <a:ext cx="1240369" cy="12403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3.org/html/logo/downloads/HTML5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686" y="309775"/>
            <a:ext cx="663893" cy="66389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webdesignmash.com/trial/wp-content/uploads/2013/04/HTML-Tag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231" y="2398654"/>
            <a:ext cx="6529980" cy="432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2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CSS</a:t>
            </a:r>
            <a:endParaRPr lang="ko-KR" altLang="en-US" b="1" dirty="0"/>
          </a:p>
        </p:txBody>
      </p:sp>
      <p:sp>
        <p:nvSpPr>
          <p:cNvPr id="3" name="Content Placeholder 2"/>
          <p:cNvSpPr>
            <a:spLocks noGrp="1"/>
          </p:cNvSpPr>
          <p:nvPr>
            <p:ph idx="1"/>
          </p:nvPr>
        </p:nvSpPr>
        <p:spPr>
          <a:xfrm>
            <a:off x="531753" y="2614930"/>
            <a:ext cx="6275070" cy="3416300"/>
          </a:xfrm>
        </p:spPr>
        <p:txBody>
          <a:bodyPr/>
          <a:lstStyle/>
          <a:p>
            <a:r>
              <a:rPr lang="en-US" altLang="ko-KR" b="1" dirty="0"/>
              <a:t>Cascading Style Sheet</a:t>
            </a:r>
          </a:p>
          <a:p>
            <a:pPr lvl="1"/>
            <a:r>
              <a:rPr lang="en-US" altLang="ko-KR" b="1" dirty="0"/>
              <a:t>Cascading refers to the way CSS applies one style on top of another.</a:t>
            </a:r>
          </a:p>
          <a:p>
            <a:pPr lvl="1"/>
            <a:r>
              <a:rPr lang="en-US" altLang="ko-KR" b="1" dirty="0"/>
              <a:t>Style Sheets control the look and feel of web document.</a:t>
            </a:r>
          </a:p>
          <a:p>
            <a:r>
              <a:rPr lang="en-US" altLang="ko-KR" b="1" dirty="0"/>
              <a:t>CSS and HTML work hand in hand</a:t>
            </a:r>
          </a:p>
          <a:p>
            <a:pPr lvl="1"/>
            <a:r>
              <a:rPr lang="en-US" altLang="ko-KR" b="1" dirty="0"/>
              <a:t>HTML: Sorts out the page structure</a:t>
            </a:r>
          </a:p>
          <a:p>
            <a:pPr lvl="1"/>
            <a:r>
              <a:rPr lang="en-US" altLang="ko-KR" b="1" dirty="0"/>
              <a:t>CSS: Defines how HTML elements are displayed.</a:t>
            </a:r>
          </a:p>
          <a:p>
            <a:pPr marL="57150" indent="0">
              <a:buNone/>
            </a:pPr>
            <a:endParaRPr lang="en-US" altLang="ko-KR" b="1" dirty="0"/>
          </a:p>
          <a:p>
            <a:pPr lvl="1"/>
            <a:endParaRPr lang="en-US" altLang="ko-KR" b="1" dirty="0"/>
          </a:p>
          <a:p>
            <a:pPr lvl="1"/>
            <a:endParaRPr lang="en-US" altLang="ko-KR" b="1" dirty="0"/>
          </a:p>
        </p:txBody>
      </p:sp>
      <p:pic>
        <p:nvPicPr>
          <p:cNvPr id="2050"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570" y="846897"/>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imgur.com/Q3cUg29.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55411" y="2614930"/>
            <a:ext cx="1938868" cy="14541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ontent.cdninstagram.com/t51.2885-15/e35/13129878_272408819764511_1558231412_n.jpg?ig_cache_key=MTI0NDU4NjY2MTEwMTcyMTc3NA%3D%3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5412" y="4291889"/>
            <a:ext cx="1937128" cy="18366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memeexplorer.com/cache/84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867" y="2613262"/>
            <a:ext cx="1487748" cy="14775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cdn.meme.am/instances/6450113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129" y="4185424"/>
            <a:ext cx="1943082" cy="1943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81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Why Use CSS?</a:t>
            </a:r>
            <a:endParaRPr lang="ko-KR" altLang="en-US" b="1" dirty="0"/>
          </a:p>
        </p:txBody>
      </p:sp>
      <p:sp>
        <p:nvSpPr>
          <p:cNvPr id="3" name="Content Placeholder 2"/>
          <p:cNvSpPr>
            <a:spLocks noGrp="1"/>
          </p:cNvSpPr>
          <p:nvPr>
            <p:ph idx="1"/>
          </p:nvPr>
        </p:nvSpPr>
        <p:spPr>
          <a:xfrm>
            <a:off x="502920" y="2603500"/>
            <a:ext cx="6686549" cy="3831590"/>
          </a:xfrm>
        </p:spPr>
        <p:txBody>
          <a:bodyPr>
            <a:normAutofit/>
          </a:bodyPr>
          <a:lstStyle/>
          <a:p>
            <a:r>
              <a:rPr lang="en-US" altLang="ko-KR" b="1" dirty="0"/>
              <a:t>CSS allows you to apply specific styles to specific HTML elements.</a:t>
            </a:r>
          </a:p>
          <a:p>
            <a:r>
              <a:rPr lang="en-US" altLang="ko-KR" b="1" dirty="0"/>
              <a:t>The main benefit of CSS is that it allows you to separate style from content.</a:t>
            </a:r>
          </a:p>
          <a:p>
            <a:r>
              <a:rPr lang="en-US" altLang="ko-KR" b="1" dirty="0"/>
              <a:t>Using just HTML, all the styles and formatting are in the same place, which becomes rather difficult to maintain as the page grows.</a:t>
            </a:r>
          </a:p>
          <a:p>
            <a:r>
              <a:rPr lang="en-US" altLang="ko-KR" b="1" dirty="0"/>
              <a:t>The style definitions are normally saved in external .</a:t>
            </a:r>
            <a:r>
              <a:rPr lang="en-US" altLang="ko-KR" b="1" dirty="0" err="1"/>
              <a:t>css</a:t>
            </a:r>
            <a:r>
              <a:rPr lang="en-US" altLang="ko-KR" b="1" dirty="0"/>
              <a:t> files. With an external stylesheet file, you can change the look of an entire website by changing just one file! (as long as its names are consistent).</a:t>
            </a:r>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255"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3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How CSS works</a:t>
            </a:r>
            <a:endParaRPr lang="ko-KR" altLang="en-US" b="1" dirty="0"/>
          </a:p>
        </p:txBody>
      </p:sp>
      <p:sp>
        <p:nvSpPr>
          <p:cNvPr id="3" name="Content Placeholder 2"/>
          <p:cNvSpPr>
            <a:spLocks noGrp="1"/>
          </p:cNvSpPr>
          <p:nvPr>
            <p:ph idx="1"/>
          </p:nvPr>
        </p:nvSpPr>
        <p:spPr>
          <a:xfrm>
            <a:off x="491490" y="2388870"/>
            <a:ext cx="5803629" cy="4091940"/>
          </a:xfrm>
        </p:spPr>
        <p:txBody>
          <a:bodyPr/>
          <a:lstStyle/>
          <a:p>
            <a:r>
              <a:rPr lang="en-US" altLang="ko-KR" b="1" dirty="0"/>
              <a:t>The selector points to the HTML element you want to style.</a:t>
            </a:r>
          </a:p>
          <a:p>
            <a:r>
              <a:rPr lang="en-US" altLang="ko-KR" b="1" dirty="0"/>
              <a:t>The declaration block contains one or more declarations separated by semicolons.</a:t>
            </a:r>
          </a:p>
          <a:p>
            <a:r>
              <a:rPr lang="en-US" altLang="ko-KR" b="1" dirty="0"/>
              <a:t>Each declaration includes a CSS property name and a value, separated by a colon.</a:t>
            </a:r>
          </a:p>
          <a:p>
            <a:r>
              <a:rPr lang="en-US" altLang="ko-KR" b="1" dirty="0"/>
              <a:t>A CSS declaration always ends with a semicolon, and declaration blocks are surrounded by curly braces.</a:t>
            </a:r>
          </a:p>
          <a:p>
            <a:endParaRPr lang="en-US" altLang="ko-KR" b="1" dirty="0"/>
          </a:p>
          <a:p>
            <a:endParaRPr lang="ko-KR" altLang="en-US" b="1" dirty="0"/>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398"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SS sel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119" y="3511135"/>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925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Selector</a:t>
            </a:r>
            <a:endParaRPr lang="ko-KR" altLang="en-US" b="1" dirty="0"/>
          </a:p>
        </p:txBody>
      </p:sp>
      <p:sp>
        <p:nvSpPr>
          <p:cNvPr id="3" name="Content Placeholder 2"/>
          <p:cNvSpPr>
            <a:spLocks noGrp="1"/>
          </p:cNvSpPr>
          <p:nvPr>
            <p:ph idx="1"/>
          </p:nvPr>
        </p:nvSpPr>
        <p:spPr>
          <a:xfrm>
            <a:off x="491491" y="2366010"/>
            <a:ext cx="6892289" cy="4091940"/>
          </a:xfrm>
        </p:spPr>
        <p:txBody>
          <a:bodyPr>
            <a:normAutofit lnSpcReduction="10000"/>
          </a:bodyPr>
          <a:lstStyle/>
          <a:p>
            <a:r>
              <a:rPr lang="en-US" altLang="ko-KR" b="1" dirty="0"/>
              <a:t>Element Selector</a:t>
            </a:r>
          </a:p>
          <a:p>
            <a:pPr lvl="1"/>
            <a:r>
              <a:rPr lang="en-US" altLang="ko-KR" b="1" dirty="0"/>
              <a:t>Name of the element</a:t>
            </a:r>
          </a:p>
          <a:p>
            <a:r>
              <a:rPr lang="en-US" altLang="ko-KR" b="1" dirty="0"/>
              <a:t>id Selector</a:t>
            </a:r>
          </a:p>
          <a:p>
            <a:pPr lvl="1"/>
            <a:r>
              <a:rPr lang="en-US" altLang="ko-KR" b="1" dirty="0"/>
              <a:t>Name of the element</a:t>
            </a:r>
          </a:p>
          <a:p>
            <a:pPr lvl="1"/>
            <a:r>
              <a:rPr lang="en-US" altLang="ko-KR" b="1" dirty="0"/>
              <a:t>Followed by #</a:t>
            </a:r>
          </a:p>
          <a:p>
            <a:r>
              <a:rPr lang="en-US" altLang="ko-KR" b="1" dirty="0"/>
              <a:t>Class Selector</a:t>
            </a:r>
          </a:p>
          <a:p>
            <a:pPr lvl="1"/>
            <a:r>
              <a:rPr lang="en-US" altLang="ko-KR" b="1" dirty="0"/>
              <a:t>Name of the element</a:t>
            </a:r>
          </a:p>
          <a:p>
            <a:pPr lvl="1"/>
            <a:r>
              <a:rPr lang="en-US" altLang="ko-KR" b="1" dirty="0"/>
              <a:t>Followed by ‘.’ (period)</a:t>
            </a:r>
          </a:p>
          <a:p>
            <a:r>
              <a:rPr lang="en-US" altLang="ko-KR" b="1" dirty="0"/>
              <a:t>Grouping Selectors</a:t>
            </a:r>
          </a:p>
          <a:p>
            <a:pPr lvl="1"/>
            <a:r>
              <a:rPr lang="en-US" altLang="ko-KR" b="1" dirty="0"/>
              <a:t>Name of the element</a:t>
            </a:r>
          </a:p>
          <a:p>
            <a:pPr lvl="1"/>
            <a:r>
              <a:rPr lang="en-US" altLang="ko-KR" b="1" dirty="0"/>
              <a:t>Followed by ‘,’ (comma)</a:t>
            </a:r>
          </a:p>
          <a:p>
            <a:endParaRPr lang="en-US" altLang="ko-KR" b="1" dirty="0"/>
          </a:p>
          <a:p>
            <a:endParaRPr lang="ko-KR" altLang="en-US" dirty="0"/>
          </a:p>
        </p:txBody>
      </p:sp>
      <p:pic>
        <p:nvPicPr>
          <p:cNvPr id="4"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927" y="841173"/>
            <a:ext cx="693328" cy="971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pguru.co.uk/wp-content/uploads/2013/09/CSS-Logo-214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615" y="265209"/>
            <a:ext cx="505368" cy="7084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772400" y="2366010"/>
            <a:ext cx="3097530" cy="4002794"/>
          </a:xfrm>
          <a:prstGeom prst="rect">
            <a:avLst/>
          </a:prstGeom>
        </p:spPr>
      </p:pic>
    </p:spTree>
    <p:extLst>
      <p:ext uri="{BB962C8B-B14F-4D97-AF65-F5344CB8AC3E}">
        <p14:creationId xmlns:p14="http://schemas.microsoft.com/office/powerpoint/2010/main" val="312012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99831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err="1"/>
              <a:t>Javascript</a:t>
            </a:r>
            <a:endParaRPr lang="ko-KR" altLang="en-US" b="1" dirty="0"/>
          </a:p>
        </p:txBody>
      </p:sp>
      <p:sp>
        <p:nvSpPr>
          <p:cNvPr id="3" name="Content Placeholder 2"/>
          <p:cNvSpPr>
            <a:spLocks noGrp="1"/>
          </p:cNvSpPr>
          <p:nvPr>
            <p:ph idx="1"/>
          </p:nvPr>
        </p:nvSpPr>
        <p:spPr/>
        <p:txBody>
          <a:bodyPr/>
          <a:lstStyle/>
          <a:p>
            <a:r>
              <a:rPr lang="en-US" altLang="ko-KR" dirty="0"/>
              <a:t>Also known as ‘JS’</a:t>
            </a:r>
            <a:endParaRPr lang="ko-KR" altLang="en-US" dirty="0"/>
          </a:p>
        </p:txBody>
      </p:sp>
      <p:pic>
        <p:nvPicPr>
          <p:cNvPr id="4098" name="Picture 2" descr="http://www.pasilda.com/ux/img/javascrip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880" y="722659"/>
            <a:ext cx="1179376" cy="1179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pasilda.com/ux/img/javascrip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6997" y="395860"/>
            <a:ext cx="653597" cy="65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are CTFs?</a:t>
            </a:r>
          </a:p>
        </p:txBody>
      </p:sp>
      <p:sp>
        <p:nvSpPr>
          <p:cNvPr id="3" name="Content Placeholder 2"/>
          <p:cNvSpPr>
            <a:spLocks noGrp="1"/>
          </p:cNvSpPr>
          <p:nvPr>
            <p:ph idx="1"/>
          </p:nvPr>
        </p:nvSpPr>
        <p:spPr/>
        <p:txBody>
          <a:bodyPr/>
          <a:lstStyle/>
          <a:p>
            <a:r>
              <a:rPr lang="en-CA" dirty="0"/>
              <a:t>Two types: Jeopardy or Attack-Defence</a:t>
            </a:r>
          </a:p>
          <a:p>
            <a:r>
              <a:rPr lang="en-CA" dirty="0"/>
              <a:t>Jeopardy: will have many tasks in fields such as Web, Forensic, Crypto, Binary</a:t>
            </a:r>
          </a:p>
          <a:p>
            <a:r>
              <a:rPr lang="en-CA" dirty="0"/>
              <a:t>Attack-Defence: protect your own server while finding exploits in others</a:t>
            </a:r>
          </a:p>
          <a:p>
            <a:endParaRPr lang="en-CA" dirty="0"/>
          </a:p>
        </p:txBody>
      </p:sp>
    </p:spTree>
    <p:extLst>
      <p:ext uri="{BB962C8B-B14F-4D97-AF65-F5344CB8AC3E}">
        <p14:creationId xmlns:p14="http://schemas.microsoft.com/office/powerpoint/2010/main" val="3047377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Bootstrap</a:t>
            </a:r>
            <a:endParaRPr lang="ko-KR" altLang="en-US" b="1" dirty="0"/>
          </a:p>
        </p:txBody>
      </p:sp>
      <p:sp>
        <p:nvSpPr>
          <p:cNvPr id="3" name="Content Placeholder 2"/>
          <p:cNvSpPr>
            <a:spLocks noGrp="1"/>
          </p:cNvSpPr>
          <p:nvPr>
            <p:ph idx="1"/>
          </p:nvPr>
        </p:nvSpPr>
        <p:spPr>
          <a:xfrm>
            <a:off x="548640" y="2603500"/>
            <a:ext cx="9431973" cy="3416300"/>
          </a:xfrm>
        </p:spPr>
        <p:txBody>
          <a:bodyPr/>
          <a:lstStyle/>
          <a:p>
            <a:r>
              <a:rPr lang="en-US" altLang="ko-KR" b="1" dirty="0"/>
              <a:t>Bootstrap is the most popular HTML, CSS and JavaScript framework for developing responsive, mobile-first websites. </a:t>
            </a:r>
          </a:p>
          <a:p>
            <a:r>
              <a:rPr lang="en-US" altLang="ko-KR" b="1" dirty="0"/>
              <a:t>It is completely free to download and use!</a:t>
            </a:r>
          </a:p>
          <a:p>
            <a:r>
              <a:rPr lang="en-US" altLang="ko-KR" b="1" dirty="0"/>
              <a:t>Bootstrap includes HTML and CSS based design templates for typography, forms, buttons, tables, navigation, modals, image carousels and many other! </a:t>
            </a:r>
          </a:p>
          <a:p>
            <a:pPr lvl="1"/>
            <a:r>
              <a:rPr lang="en-US" altLang="ko-KR" b="1" dirty="0"/>
              <a:t>(plus JS plugins)</a:t>
            </a:r>
            <a:endParaRPr lang="ko-KR" altLang="en-US" b="1" dirty="0"/>
          </a:p>
        </p:txBody>
      </p:sp>
      <p:pic>
        <p:nvPicPr>
          <p:cNvPr id="6146" name="Picture 2" descr="http://gel.ed.ac.uk/sites/default/files/styles/landscape_breakpoints_theme_uoe_mobile_1x/public/thumbnails/image/bootstrap250x250.png?itok=pRJ7rN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730" y="783001"/>
            <a:ext cx="1088298" cy="10882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gel.ed.ac.uk/sites/default/files/styles/landscape_breakpoints_theme_uoe_mobile_1x/public/thumbnails/image/bootstrap250x250.png?itok=pRJ7rNA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7029" y="534580"/>
            <a:ext cx="496841" cy="49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31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a:p>
        </p:txBody>
      </p:sp>
    </p:spTree>
    <p:extLst>
      <p:ext uri="{BB962C8B-B14F-4D97-AF65-F5344CB8AC3E}">
        <p14:creationId xmlns:p14="http://schemas.microsoft.com/office/powerpoint/2010/main" val="401116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Question:</a:t>
            </a:r>
          </a:p>
        </p:txBody>
      </p:sp>
      <p:sp>
        <p:nvSpPr>
          <p:cNvPr id="3" name="Content Placeholder 2"/>
          <p:cNvSpPr>
            <a:spLocks noGrp="1"/>
          </p:cNvSpPr>
          <p:nvPr>
            <p:ph idx="1"/>
          </p:nvPr>
        </p:nvSpPr>
        <p:spPr/>
        <p:txBody>
          <a:bodyPr/>
          <a:lstStyle/>
          <a:p>
            <a:r>
              <a:rPr lang="en-CA" dirty="0"/>
              <a:t>Crypto:</a:t>
            </a:r>
          </a:p>
          <a:p>
            <a:pPr lvl="1"/>
            <a:r>
              <a:rPr lang="en-CA" dirty="0"/>
              <a:t>My favorite number is 13!</a:t>
            </a:r>
          </a:p>
          <a:p>
            <a:pPr lvl="1"/>
            <a:r>
              <a:rPr lang="en-CA" dirty="0"/>
              <a:t>Can you decode my message?</a:t>
            </a:r>
          </a:p>
          <a:p>
            <a:pPr marL="457200" lvl="1" indent="0">
              <a:buNone/>
            </a:pPr>
            <a:r>
              <a:rPr lang="en-CA" dirty="0"/>
              <a:t>	 </a:t>
            </a:r>
            <a:r>
              <a:rPr lang="en-CA" dirty="0" err="1"/>
              <a:t>guvf</a:t>
            </a:r>
            <a:r>
              <a:rPr lang="en-CA" dirty="0"/>
              <a:t> </a:t>
            </a:r>
            <a:r>
              <a:rPr lang="en-CA" dirty="0" err="1"/>
              <a:t>vf</a:t>
            </a:r>
            <a:r>
              <a:rPr lang="en-CA" dirty="0"/>
              <a:t> </a:t>
            </a:r>
            <a:r>
              <a:rPr lang="en-CA" dirty="0" err="1"/>
              <a:t>na</a:t>
            </a:r>
            <a:r>
              <a:rPr lang="en-CA" dirty="0"/>
              <a:t> </a:t>
            </a:r>
            <a:r>
              <a:rPr lang="en-CA" dirty="0" err="1"/>
              <a:t>rknzcyr</a:t>
            </a:r>
            <a:r>
              <a:rPr lang="en-CA" dirty="0"/>
              <a:t> </a:t>
            </a:r>
            <a:r>
              <a:rPr lang="en-CA" dirty="0" err="1"/>
              <a:t>bs</a:t>
            </a:r>
            <a:r>
              <a:rPr lang="en-CA" dirty="0"/>
              <a:t> n </a:t>
            </a:r>
            <a:r>
              <a:rPr lang="en-CA" dirty="0" err="1"/>
              <a:t>pnrfne</a:t>
            </a:r>
            <a:r>
              <a:rPr lang="en-CA" dirty="0"/>
              <a:t> </a:t>
            </a:r>
            <a:r>
              <a:rPr lang="en-CA" dirty="0" err="1"/>
              <a:t>pvcure</a:t>
            </a:r>
            <a:endParaRPr lang="en-CA" dirty="0"/>
          </a:p>
          <a:p>
            <a:r>
              <a:rPr lang="en-CA" dirty="0" err="1"/>
              <a:t>Misc</a:t>
            </a:r>
            <a:r>
              <a:rPr lang="en-CA" dirty="0"/>
              <a:t>:</a:t>
            </a:r>
          </a:p>
          <a:p>
            <a:pPr lvl="1"/>
            <a:r>
              <a:rPr lang="en-CA" dirty="0"/>
              <a:t>I his the flag in this image! (flag is in flag{} format)</a:t>
            </a:r>
          </a:p>
          <a:p>
            <a:pPr lvl="1"/>
            <a:r>
              <a:rPr lang="en-CA" dirty="0"/>
              <a:t>postimg.org/image/gttxn3f03</a:t>
            </a:r>
          </a:p>
        </p:txBody>
      </p:sp>
    </p:spTree>
    <p:extLst>
      <p:ext uri="{BB962C8B-B14F-4D97-AF65-F5344CB8AC3E}">
        <p14:creationId xmlns:p14="http://schemas.microsoft.com/office/powerpoint/2010/main" val="3929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Introduction</a:t>
            </a:r>
            <a:endParaRPr lang="ko-KR" altLang="en-US" b="1" dirty="0"/>
          </a:p>
        </p:txBody>
      </p:sp>
      <p:sp>
        <p:nvSpPr>
          <p:cNvPr id="3" name="Content Placeholder 2"/>
          <p:cNvSpPr>
            <a:spLocks noGrp="1"/>
          </p:cNvSpPr>
          <p:nvPr>
            <p:ph idx="1"/>
          </p:nvPr>
        </p:nvSpPr>
        <p:spPr/>
        <p:txBody>
          <a:bodyPr>
            <a:normAutofit lnSpcReduction="10000"/>
          </a:bodyPr>
          <a:lstStyle/>
          <a:p>
            <a:r>
              <a:rPr lang="en-US" altLang="ko-KR" b="1" dirty="0"/>
              <a:t>Purpose of this workshop</a:t>
            </a:r>
          </a:p>
          <a:p>
            <a:pPr lvl="1"/>
            <a:r>
              <a:rPr lang="en-US" altLang="ko-KR" b="1" dirty="0"/>
              <a:t>Introduction to Web and HTTP</a:t>
            </a:r>
          </a:p>
          <a:p>
            <a:pPr lvl="1"/>
            <a:r>
              <a:rPr lang="en-US" altLang="ko-KR" b="1" dirty="0"/>
              <a:t>Difference between Internet and Intranet</a:t>
            </a:r>
          </a:p>
          <a:p>
            <a:pPr lvl="1"/>
            <a:r>
              <a:rPr lang="en-US" altLang="ko-KR" b="1" dirty="0"/>
              <a:t>Understand and know basic structure of web development.</a:t>
            </a:r>
          </a:p>
          <a:p>
            <a:pPr lvl="2"/>
            <a:r>
              <a:rPr lang="en-US" altLang="ko-KR" b="1" dirty="0"/>
              <a:t>HTML (Structure)</a:t>
            </a:r>
          </a:p>
          <a:p>
            <a:pPr lvl="2"/>
            <a:r>
              <a:rPr lang="en-US" altLang="ko-KR" b="1" dirty="0"/>
              <a:t> CSS (Presentation)</a:t>
            </a:r>
          </a:p>
          <a:p>
            <a:pPr lvl="2"/>
            <a:r>
              <a:rPr lang="en-US" altLang="ko-KR" b="1" dirty="0"/>
              <a:t>JavaScript (Behavior)</a:t>
            </a:r>
          </a:p>
          <a:p>
            <a:pPr lvl="2"/>
            <a:r>
              <a:rPr lang="en-US" altLang="ko-KR" b="1" dirty="0"/>
              <a:t>Bootstrap (Framework)</a:t>
            </a:r>
          </a:p>
          <a:p>
            <a:pPr lvl="1"/>
            <a:r>
              <a:rPr lang="en-US" altLang="ko-KR" b="1" dirty="0"/>
              <a:t>Create a personal website/portfolio</a:t>
            </a:r>
          </a:p>
          <a:p>
            <a:pPr lvl="2"/>
            <a:r>
              <a:rPr lang="en-US" altLang="ko-KR" b="1" dirty="0" err="1"/>
              <a:t>Git</a:t>
            </a:r>
            <a:r>
              <a:rPr lang="en-US" altLang="ko-KR" b="1" dirty="0"/>
              <a:t>, </a:t>
            </a:r>
            <a:r>
              <a:rPr lang="en-US" altLang="ko-KR" b="1" dirty="0" err="1"/>
              <a:t>Heroku</a:t>
            </a:r>
            <a:r>
              <a:rPr lang="en-US" altLang="ko-KR" b="1" dirty="0"/>
              <a:t>, Name Cheap, theme</a:t>
            </a:r>
            <a:endParaRPr lang="ko-KR" altLang="en-US" b="1" dirty="0"/>
          </a:p>
        </p:txBody>
      </p:sp>
    </p:spTree>
    <p:extLst>
      <p:ext uri="{BB962C8B-B14F-4D97-AF65-F5344CB8AC3E}">
        <p14:creationId xmlns:p14="http://schemas.microsoft.com/office/powerpoint/2010/main" val="74568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t>Preparation</a:t>
            </a:r>
            <a:endParaRPr lang="ko-KR" altLang="en-US" b="1" dirty="0"/>
          </a:p>
        </p:txBody>
      </p:sp>
      <p:sp>
        <p:nvSpPr>
          <p:cNvPr id="3" name="Content Placeholder 2"/>
          <p:cNvSpPr>
            <a:spLocks noGrp="1"/>
          </p:cNvSpPr>
          <p:nvPr>
            <p:ph idx="1"/>
          </p:nvPr>
        </p:nvSpPr>
        <p:spPr/>
        <p:txBody>
          <a:bodyPr/>
          <a:lstStyle/>
          <a:p>
            <a:r>
              <a:rPr lang="en-US" altLang="ko-KR" b="1" dirty="0"/>
              <a:t>Requires to install/register in following</a:t>
            </a:r>
          </a:p>
          <a:p>
            <a:pPr lvl="1"/>
            <a:r>
              <a:rPr lang="en-US" altLang="ko-KR" b="1" dirty="0" err="1"/>
              <a:t>Git</a:t>
            </a:r>
            <a:r>
              <a:rPr lang="en-US" altLang="ko-KR" b="1" dirty="0"/>
              <a:t> Hub/ </a:t>
            </a:r>
            <a:r>
              <a:rPr lang="en-US" altLang="ko-KR" b="1" dirty="0" err="1"/>
              <a:t>Git</a:t>
            </a:r>
            <a:r>
              <a:rPr lang="en-US" altLang="ko-KR" b="1" dirty="0"/>
              <a:t> – register required</a:t>
            </a:r>
          </a:p>
          <a:p>
            <a:pPr lvl="1"/>
            <a:r>
              <a:rPr lang="en-US" altLang="ko-KR" b="1" dirty="0" err="1"/>
              <a:t>PhpStorm</a:t>
            </a:r>
            <a:r>
              <a:rPr lang="en-US" altLang="ko-KR" b="1" dirty="0"/>
              <a:t> (or similar IDE) – </a:t>
            </a:r>
            <a:r>
              <a:rPr lang="en-US" altLang="ko-KR" b="1" dirty="0" err="1"/>
              <a:t>JetBrains</a:t>
            </a:r>
            <a:r>
              <a:rPr lang="en-US" altLang="ko-KR" b="1" dirty="0"/>
              <a:t> account required.</a:t>
            </a:r>
          </a:p>
          <a:p>
            <a:pPr lvl="1"/>
            <a:r>
              <a:rPr lang="en-US" altLang="ko-KR" b="1" dirty="0" err="1"/>
              <a:t>Heroku</a:t>
            </a:r>
            <a:r>
              <a:rPr lang="en-US" altLang="ko-KR" b="1" dirty="0"/>
              <a:t> – register required</a:t>
            </a:r>
          </a:p>
          <a:p>
            <a:pPr lvl="1"/>
            <a:r>
              <a:rPr lang="en-US" altLang="ko-KR" b="1" dirty="0"/>
              <a:t>Name Cheap – register required</a:t>
            </a:r>
          </a:p>
        </p:txBody>
      </p:sp>
    </p:spTree>
    <p:extLst>
      <p:ext uri="{BB962C8B-B14F-4D97-AF65-F5344CB8AC3E}">
        <p14:creationId xmlns:p14="http://schemas.microsoft.com/office/powerpoint/2010/main" val="217683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To get started, we will first learn Git</a:t>
            </a:r>
          </a:p>
        </p:txBody>
      </p:sp>
      <p:sp>
        <p:nvSpPr>
          <p:cNvPr id="3" name="Content Placeholder 2"/>
          <p:cNvSpPr>
            <a:spLocks noGrp="1"/>
          </p:cNvSpPr>
          <p:nvPr>
            <p:ph idx="1"/>
          </p:nvPr>
        </p:nvSpPr>
        <p:spPr>
          <a:xfrm>
            <a:off x="514875" y="2614930"/>
            <a:ext cx="7989046" cy="3416300"/>
          </a:xfrm>
        </p:spPr>
        <p:txBody>
          <a:bodyPr/>
          <a:lstStyle/>
          <a:p>
            <a:r>
              <a:rPr lang="en-CA" b="1" dirty="0"/>
              <a:t>What is Git?</a:t>
            </a:r>
          </a:p>
          <a:p>
            <a:pPr lvl="1"/>
            <a:r>
              <a:rPr lang="en-CA" b="1" dirty="0"/>
              <a:t>Git is a Version Control software</a:t>
            </a:r>
          </a:p>
          <a:p>
            <a:pPr lvl="1"/>
            <a:r>
              <a:rPr lang="en-CA" b="1" dirty="0"/>
              <a:t>Simple way to upload your files to the internet</a:t>
            </a:r>
          </a:p>
          <a:p>
            <a:pPr lvl="1"/>
            <a:r>
              <a:rPr lang="en-CA" b="1" dirty="0"/>
              <a:t>Useful for collaborations on a project </a:t>
            </a:r>
          </a:p>
          <a:p>
            <a:endParaRPr lang="en-CA" b="1" dirty="0"/>
          </a:p>
          <a:p>
            <a:r>
              <a:rPr lang="en-CA" b="1" dirty="0"/>
              <a:t>Download Git:</a:t>
            </a:r>
          </a:p>
          <a:p>
            <a:pPr lvl="1"/>
            <a:r>
              <a:rPr lang="en-CA" b="1" dirty="0"/>
              <a:t>git-scm.com</a:t>
            </a:r>
          </a:p>
        </p:txBody>
      </p:sp>
      <p:pic>
        <p:nvPicPr>
          <p:cNvPr id="1026" name="Picture 2" descr="http://media.w3guy.com/wp-content/uploads/2015/02/g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873" y="2260242"/>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93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More about git</a:t>
            </a:r>
          </a:p>
        </p:txBody>
      </p:sp>
      <p:sp>
        <p:nvSpPr>
          <p:cNvPr id="3" name="Content Placeholder 2"/>
          <p:cNvSpPr>
            <a:spLocks noGrp="1"/>
          </p:cNvSpPr>
          <p:nvPr>
            <p:ph idx="1"/>
          </p:nvPr>
        </p:nvSpPr>
        <p:spPr/>
        <p:txBody>
          <a:bodyPr/>
          <a:lstStyle/>
          <a:p>
            <a:r>
              <a:rPr lang="en-US" altLang="ko-KR" b="1" dirty="0"/>
              <a:t>Version control</a:t>
            </a:r>
          </a:p>
          <a:p>
            <a:pPr lvl="1"/>
            <a:r>
              <a:rPr lang="en-US" altLang="ko-KR" b="1" dirty="0" err="1"/>
              <a:t>Git</a:t>
            </a:r>
            <a:r>
              <a:rPr lang="en-US" altLang="ko-KR" b="1" dirty="0"/>
              <a:t> projects are called a Repository (Repo)</a:t>
            </a:r>
          </a:p>
          <a:p>
            <a:pPr lvl="1"/>
            <a:r>
              <a:rPr lang="en-US" altLang="ko-KR" b="1" dirty="0"/>
              <a:t>Development can be reverted to a previous state</a:t>
            </a:r>
          </a:p>
          <a:p>
            <a:pPr lvl="1"/>
            <a:r>
              <a:rPr lang="en-US" altLang="ko-KR" b="1" dirty="0"/>
              <a:t>Since it allowing merging, multiple people can work at once on the same codebase</a:t>
            </a:r>
          </a:p>
        </p:txBody>
      </p:sp>
    </p:spTree>
    <p:extLst>
      <p:ext uri="{BB962C8B-B14F-4D97-AF65-F5344CB8AC3E}">
        <p14:creationId xmlns:p14="http://schemas.microsoft.com/office/powerpoint/2010/main" val="1213800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Github</a:t>
            </a:r>
            <a:endParaRPr lang="en-CA" b="1" dirty="0"/>
          </a:p>
        </p:txBody>
      </p:sp>
      <p:sp>
        <p:nvSpPr>
          <p:cNvPr id="3" name="Content Placeholder 2"/>
          <p:cNvSpPr>
            <a:spLocks noGrp="1"/>
          </p:cNvSpPr>
          <p:nvPr>
            <p:ph idx="1"/>
          </p:nvPr>
        </p:nvSpPr>
        <p:spPr/>
        <p:txBody>
          <a:bodyPr/>
          <a:lstStyle/>
          <a:p>
            <a:r>
              <a:rPr lang="en-CA" b="1" dirty="0"/>
              <a:t>GitHub is a code hosting platform for version control and collaboration. It lets you and others work together on projects from anywhere.</a:t>
            </a:r>
          </a:p>
          <a:p>
            <a:r>
              <a:rPr lang="en-CA" b="1" dirty="0"/>
              <a:t>Create a </a:t>
            </a:r>
            <a:r>
              <a:rPr lang="en-CA" b="1" dirty="0" err="1"/>
              <a:t>github</a:t>
            </a:r>
            <a:r>
              <a:rPr lang="en-CA" b="1" dirty="0"/>
              <a:t> account for free:</a:t>
            </a:r>
          </a:p>
          <a:p>
            <a:pPr lvl="1"/>
            <a:r>
              <a:rPr lang="en-CA" b="1" dirty="0"/>
              <a:t>Github.com</a:t>
            </a:r>
          </a:p>
        </p:txBody>
      </p:sp>
    </p:spTree>
    <p:extLst>
      <p:ext uri="{BB962C8B-B14F-4D97-AF65-F5344CB8AC3E}">
        <p14:creationId xmlns:p14="http://schemas.microsoft.com/office/powerpoint/2010/main" val="1313293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4492</TotalTime>
  <Words>1257</Words>
  <Application>Microsoft Office PowerPoint</Application>
  <PresentationFormat>Widescreen</PresentationFormat>
  <Paragraphs>172</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맑은 고딕</vt:lpstr>
      <vt:lpstr>Arial</vt:lpstr>
      <vt:lpstr>Century Gothic</vt:lpstr>
      <vt:lpstr>Wingdings 3</vt:lpstr>
      <vt:lpstr>Ion Boardroom</vt:lpstr>
      <vt:lpstr>Workshop #1</vt:lpstr>
      <vt:lpstr>How we Started</vt:lpstr>
      <vt:lpstr>What are CTFs?</vt:lpstr>
      <vt:lpstr>Example Question:</vt:lpstr>
      <vt:lpstr>Introduction</vt:lpstr>
      <vt:lpstr>Preparation</vt:lpstr>
      <vt:lpstr>To get started, we will first learn Git</vt:lpstr>
      <vt:lpstr>More about git</vt:lpstr>
      <vt:lpstr>Github</vt:lpstr>
      <vt:lpstr>Download Git Desktop</vt:lpstr>
      <vt:lpstr>Setup Github Desktop</vt:lpstr>
      <vt:lpstr>Setup Github Desktop</vt:lpstr>
      <vt:lpstr>Create your project</vt:lpstr>
      <vt:lpstr>PowerPoint Presentation</vt:lpstr>
      <vt:lpstr>Download the project to your computer</vt:lpstr>
      <vt:lpstr>How to use Github desktop</vt:lpstr>
      <vt:lpstr>Committing your work in Github Desktop</vt:lpstr>
      <vt:lpstr>Uploading your changes to GitHub</vt:lpstr>
      <vt:lpstr>Web</vt:lpstr>
      <vt:lpstr>HTTP</vt:lpstr>
      <vt:lpstr>HTML</vt:lpstr>
      <vt:lpstr>Basic Structure of HTML</vt:lpstr>
      <vt:lpstr>Elements</vt:lpstr>
      <vt:lpstr>CSS</vt:lpstr>
      <vt:lpstr>Why Use CSS?</vt:lpstr>
      <vt:lpstr>How CSS works</vt:lpstr>
      <vt:lpstr>Selector</vt:lpstr>
      <vt:lpstr>PowerPoint Presentation</vt:lpstr>
      <vt:lpstr>Javascript</vt:lpstr>
      <vt:lpstr>Bootstrap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47</cp:revision>
  <dcterms:created xsi:type="dcterms:W3CDTF">2016-09-11T19:07:55Z</dcterms:created>
  <dcterms:modified xsi:type="dcterms:W3CDTF">2016-10-01T15:14:09Z</dcterms:modified>
</cp:coreProperties>
</file>