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6.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85.xml" ContentType="application/vnd.openxmlformats-officedocument.presentationml.slide+xml"/>
  <Override PartName="/ppt/slides/slide48.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81.xml" ContentType="application/vnd.openxmlformats-officedocument.presentationml.slide+xml"/>
  <Override PartName="/ppt/slides/slide94.xml" ContentType="application/vnd.openxmlformats-officedocument.presentationml.slide+xml"/>
  <Override PartName="/ppt/slides/slide80.xml" ContentType="application/vnd.openxmlformats-officedocument.presentationml.slide+xml"/>
  <Override PartName="/ppt/slides/slide95.xml" ContentType="application/vnd.openxmlformats-officedocument.presentationml.slide+xml"/>
  <Override PartName="/ppt/slides/slide91.xml" ContentType="application/vnd.openxmlformats-officedocument.presentationml.slide+xml"/>
  <Override PartName="/ppt/slides/slide82.xml" ContentType="application/vnd.openxmlformats-officedocument.presentationml.slide+xml"/>
  <Override PartName="/ppt/slides/slide90.xml" ContentType="application/vnd.openxmlformats-officedocument.presentationml.slide+xml"/>
  <Override PartName="/ppt/slides/slide84.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3.xml" ContentType="application/vnd.openxmlformats-officedocument.presentationml.slide+xml"/>
  <Override PartName="/ppt/slides/slide89.xml" ContentType="application/vnd.openxmlformats-officedocument.presentationml.slide+xml"/>
  <Override PartName="/ppt/slides/slide79.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103.xml" ContentType="application/vnd.openxmlformats-officedocument.presentationml.slide+xml"/>
  <Override PartName="/ppt/slides/slide75.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102.xml" ContentType="application/vnd.openxmlformats-officedocument.presentationml.slide+xml"/>
  <Override PartName="/ppt/slides/slide76.xml" ContentType="application/vnd.openxmlformats-officedocument.presentationml.slide+xml"/>
  <Override PartName="/ppt/slides/slide101.xml" ContentType="application/vnd.openxmlformats-officedocument.presentationml.slide+xml"/>
  <Override PartName="/ppt/slides/slide78.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77.xml" ContentType="application/vnd.openxmlformats-officedocument.presentationml.slide+xml"/>
  <Override PartName="/ppt/slides/slide100.xml" ContentType="application/vnd.openxmlformats-officedocument.presentationml.slide+xml"/>
  <Override PartName="/ppt/slides/slide38.xml" ContentType="application/vnd.openxmlformats-officedocument.presentationml.slide+xml"/>
  <Override PartName="/ppt/slides/slide49.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63.xml" ContentType="application/vnd.openxmlformats-officedocument.presentationml.notesSlide+xml"/>
  <Override PartName="/ppt/notesSlides/notesSlide62.xml" ContentType="application/vnd.openxmlformats-officedocument.presentationml.notesSlide+xml"/>
  <Override PartName="/ppt/notesSlides/notesSlide93.xml" ContentType="application/vnd.openxmlformats-officedocument.presentationml.notesSlide+xml"/>
  <Override PartName="/ppt/notesSlides/notesSlide92.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69.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75.xml" ContentType="application/vnd.openxmlformats-officedocument.presentationml.notesSlide+xml"/>
  <Override PartName="/ppt/notesSlides/notesSlide77.xml" ContentType="application/vnd.openxmlformats-officedocument.presentationml.notesSlide+xml"/>
  <Override PartName="/ppt/notesSlides/notesSlide76.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9144000" cy="6858000" type="screen4x3"/>
  <p:notesSz cx="6983413" cy="9269413"/>
  <p:defaultTextStyle>
    <a:defPPr>
      <a:defRPr lang="en-GB"/>
    </a:defPPr>
    <a:lvl1pPr algn="l" rtl="0" eaLnBrk="0" fontAlgn="base" hangingPunct="0">
      <a:spcBef>
        <a:spcPct val="0"/>
      </a:spcBef>
      <a:spcAft>
        <a:spcPct val="0"/>
      </a:spcAft>
      <a:defRPr sz="2400" kern="1200">
        <a:solidFill>
          <a:srgbClr val="FFFFFF"/>
        </a:solidFill>
        <a:latin typeface="Times New Roman" charset="0"/>
        <a:ea typeface="+mn-ea"/>
        <a:cs typeface="+mn-cs"/>
      </a:defRPr>
    </a:lvl1pPr>
    <a:lvl2pPr marL="457200" algn="l" rtl="0" eaLnBrk="0" fontAlgn="base" hangingPunct="0">
      <a:spcBef>
        <a:spcPct val="0"/>
      </a:spcBef>
      <a:spcAft>
        <a:spcPct val="0"/>
      </a:spcAft>
      <a:defRPr sz="2400" kern="1200">
        <a:solidFill>
          <a:srgbClr val="FFFFFF"/>
        </a:solidFill>
        <a:latin typeface="Times New Roman" charset="0"/>
        <a:ea typeface="+mn-ea"/>
        <a:cs typeface="+mn-cs"/>
      </a:defRPr>
    </a:lvl2pPr>
    <a:lvl3pPr marL="914400" algn="l" rtl="0" eaLnBrk="0" fontAlgn="base" hangingPunct="0">
      <a:spcBef>
        <a:spcPct val="0"/>
      </a:spcBef>
      <a:spcAft>
        <a:spcPct val="0"/>
      </a:spcAft>
      <a:defRPr sz="2400" kern="1200">
        <a:solidFill>
          <a:srgbClr val="FFFFFF"/>
        </a:solidFill>
        <a:latin typeface="Times New Roman" charset="0"/>
        <a:ea typeface="+mn-ea"/>
        <a:cs typeface="+mn-cs"/>
      </a:defRPr>
    </a:lvl3pPr>
    <a:lvl4pPr marL="1371600" algn="l" rtl="0" eaLnBrk="0" fontAlgn="base" hangingPunct="0">
      <a:spcBef>
        <a:spcPct val="0"/>
      </a:spcBef>
      <a:spcAft>
        <a:spcPct val="0"/>
      </a:spcAft>
      <a:defRPr sz="2400" kern="1200">
        <a:solidFill>
          <a:srgbClr val="FFFFFF"/>
        </a:solidFill>
        <a:latin typeface="Times New Roman" charset="0"/>
        <a:ea typeface="+mn-ea"/>
        <a:cs typeface="+mn-cs"/>
      </a:defRPr>
    </a:lvl4pPr>
    <a:lvl5pPr marL="1828800" algn="l" rtl="0" eaLnBrk="0" fontAlgn="base" hangingPunct="0">
      <a:spcBef>
        <a:spcPct val="0"/>
      </a:spcBef>
      <a:spcAft>
        <a:spcPct val="0"/>
      </a:spcAft>
      <a:defRPr sz="2400" kern="1200">
        <a:solidFill>
          <a:srgbClr val="FFFFFF"/>
        </a:solidFill>
        <a:latin typeface="Times New Roman" charset="0"/>
        <a:ea typeface="+mn-ea"/>
        <a:cs typeface="+mn-cs"/>
      </a:defRPr>
    </a:lvl5pPr>
    <a:lvl6pPr marL="2286000" algn="l" defTabSz="457200" rtl="0" eaLnBrk="1" latinLnBrk="0" hangingPunct="1">
      <a:defRPr sz="2400" kern="1200">
        <a:solidFill>
          <a:srgbClr val="FFFFFF"/>
        </a:solidFill>
        <a:latin typeface="Times New Roman" charset="0"/>
        <a:ea typeface="+mn-ea"/>
        <a:cs typeface="+mn-cs"/>
      </a:defRPr>
    </a:lvl6pPr>
    <a:lvl7pPr marL="2743200" algn="l" defTabSz="457200" rtl="0" eaLnBrk="1" latinLnBrk="0" hangingPunct="1">
      <a:defRPr sz="2400" kern="1200">
        <a:solidFill>
          <a:srgbClr val="FFFFFF"/>
        </a:solidFill>
        <a:latin typeface="Times New Roman" charset="0"/>
        <a:ea typeface="+mn-ea"/>
        <a:cs typeface="+mn-cs"/>
      </a:defRPr>
    </a:lvl7pPr>
    <a:lvl8pPr marL="3200400" algn="l" defTabSz="457200" rtl="0" eaLnBrk="1" latinLnBrk="0" hangingPunct="1">
      <a:defRPr sz="2400" kern="1200">
        <a:solidFill>
          <a:srgbClr val="FFFFFF"/>
        </a:solidFill>
        <a:latin typeface="Times New Roman" charset="0"/>
        <a:ea typeface="+mn-ea"/>
        <a:cs typeface="+mn-cs"/>
      </a:defRPr>
    </a:lvl8pPr>
    <a:lvl9pPr marL="3657600" algn="l" defTabSz="457200" rtl="0" eaLnBrk="1" latinLnBrk="0" hangingPunct="1">
      <a:defRPr sz="2400" kern="1200">
        <a:solidFill>
          <a:srgbClr val="FFFFFF"/>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32787"/>
    <p:restoredTop sz="90929"/>
  </p:normalViewPr>
  <p:slideViewPr>
    <p:cSldViewPr>
      <p:cViewPr varScale="1">
        <p:scale>
          <a:sx n="144" d="100"/>
          <a:sy n="144" d="100"/>
        </p:scale>
        <p:origin x="-112" y="-528"/>
      </p:cViewPr>
      <p:guideLst>
        <p:guide orient="horz" pos="2160"/>
        <p:guide pos="2880"/>
      </p:guideLst>
    </p:cSldViewPr>
  </p:slideViewPr>
  <p:outlineViewPr>
    <p:cViewPr varScale="1">
      <p:scale>
        <a:sx n="170" d="200"/>
        <a:sy n="170" d="200"/>
      </p:scale>
      <p:origin x="-784" y="-88"/>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2"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07" Type="http://schemas.openxmlformats.org/officeDocument/2006/relationships/notesMaster" Target="notesMasters/notesMaster1.xml"/><Relationship Id="rId16" Type="http://schemas.openxmlformats.org/officeDocument/2006/relationships/slide" Target="slides/slide15.xml"/><Relationship Id="rId102" Type="http://schemas.openxmlformats.org/officeDocument/2006/relationships/slide" Target="slides/slide10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03" Type="http://schemas.openxmlformats.org/officeDocument/2006/relationships/slide" Target="slides/slide102.xml"/><Relationship Id="rId108" Type="http://schemas.openxmlformats.org/officeDocument/2006/relationships/printerSettings" Target="printerSettings/printerSettings1.bin"/><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06" Type="http://schemas.openxmlformats.org/officeDocument/2006/relationships/slide" Target="slides/slide10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customXml" Target="../customXml/item2.xml"/><Relationship Id="rId101" Type="http://schemas.openxmlformats.org/officeDocument/2006/relationships/slide" Target="slides/slide100.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09"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4" Type="http://schemas.openxmlformats.org/officeDocument/2006/relationships/slide" Target="slides/slide103.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110"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5"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05" Type="http://schemas.openxmlformats.org/officeDocument/2006/relationships/slide" Target="slides/slide10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1"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9" name="Placeholder 1"/>
          <p:cNvSpPr>
            <a:spLocks noChangeArrowheads="1" noTextEdit="1"/>
          </p:cNvSpPr>
          <p:nvPr>
            <p:ph type="sldImg"/>
          </p:nvPr>
        </p:nvSpPr>
        <p:spPr bwMode="auto">
          <a:xfrm>
            <a:off x="0" y="227013"/>
            <a:ext cx="1588" cy="1587"/>
          </a:xfrm>
          <a:prstGeom prst="rect">
            <a:avLst/>
          </a:prstGeom>
          <a:solidFill>
            <a:srgbClr val="FFFFFF"/>
          </a:solidFill>
          <a:ln w="9525">
            <a:solidFill>
              <a:srgbClr val="000000"/>
            </a:solidFill>
            <a:miter lim="800000"/>
            <a:headEnd/>
            <a:tailEnd/>
          </a:ln>
          <a:effectLst/>
        </p:spPr>
      </p:sp>
      <p:sp>
        <p:nvSpPr>
          <p:cNvPr id="2050" name="Placeholder 2"/>
          <p:cNvSpPr txBox="1">
            <a:spLocks noChangeArrowheads="1"/>
          </p:cNvSpPr>
          <p:nvPr>
            <p:ph type="body" idx="1"/>
          </p:nvPr>
        </p:nvSpPr>
        <p:spPr bwMode="auto">
          <a:xfrm>
            <a:off x="671513" y="3236913"/>
            <a:ext cx="7808912" cy="30448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2pPr>
    <a:lvl3pPr marL="11430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3pPr>
    <a:lvl4pPr marL="16002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4pPr>
    <a:lvl5pPr marL="2057400" indent="-228600" algn="l" defTabSz="44926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16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16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083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083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185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185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288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288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39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39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595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595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69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69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80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80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2902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2902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00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00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10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10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26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26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20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20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31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31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41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41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51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51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82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82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392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392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028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029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13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13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23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23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33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33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36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36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438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438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54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54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643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643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745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745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848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848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495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495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155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155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25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25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36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36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462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462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468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469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56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56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66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66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76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76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87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87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597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597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07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07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179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179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28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28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38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38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48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48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57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57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588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589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69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69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79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79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89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89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6998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6998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10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10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2033" name="Placeholder 1025"/>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2034" name="Placeholder 1026"/>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305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305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408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408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51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51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67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67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612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613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81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81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792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792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022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022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12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12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22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22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32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32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43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43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53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53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63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63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77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77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739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739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84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84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894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894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25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25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353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353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456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456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66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66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99681" name="Placeholder 1025"/>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99682" name="Placeholder 1026"/>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070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070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172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173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878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878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275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275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377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377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480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480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684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685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787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787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889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889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0992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0992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094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094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196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197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299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299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119809"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119810"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4017"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4018"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5041"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5042"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6065"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6066"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FFFFFF"/>
        </a:solidFill>
        <a:effectLst/>
      </p:bgPr>
    </p:bg>
    <p:spTree>
      <p:nvGrpSpPr>
        <p:cNvPr id="1" name=""/>
        <p:cNvGrpSpPr/>
        <p:nvPr/>
      </p:nvGrpSpPr>
      <p:grpSpPr>
        <a:xfrm>
          <a:off x="0" y="0"/>
          <a:ext cx="0" cy="0"/>
          <a:chOff x="0" y="0"/>
          <a:chExt cx="0" cy="0"/>
        </a:xfrm>
      </p:grpSpPr>
      <p:sp>
        <p:nvSpPr>
          <p:cNvPr id="218113" name="Placeholder 1"/>
          <p:cNvSpPr>
            <a:spLocks noChangeArrowheads="1" noTextEdit="1"/>
          </p:cNvSpPr>
          <p:nvPr>
            <p:ph type="sldImg"/>
          </p:nvPr>
        </p:nvSpPr>
        <p:spPr bwMode="auto">
          <a:xfrm>
            <a:off x="1182688" y="701675"/>
            <a:ext cx="4618037" cy="3463925"/>
          </a:xfrm>
          <a:prstGeom prst="rect">
            <a:avLst/>
          </a:prstGeom>
          <a:solidFill>
            <a:srgbClr val="FFFFFF"/>
          </a:solidFill>
          <a:ln>
            <a:solidFill>
              <a:srgbClr val="000000"/>
            </a:solidFill>
            <a:miter lim="800000"/>
            <a:headEnd/>
            <a:tailEnd/>
          </a:ln>
        </p:spPr>
      </p:sp>
      <p:sp>
        <p:nvSpPr>
          <p:cNvPr id="218114" name="Placeholder 2"/>
          <p:cNvSpPr txBox="1">
            <a:spLocks noChangeArrowheads="1"/>
          </p:cNvSpPr>
          <p:nvPr>
            <p:ph type="body" idx="1"/>
          </p:nvPr>
        </p:nvSpPr>
        <p:spPr bwMode="auto">
          <a:xfrm>
            <a:off x="930275" y="4405313"/>
            <a:ext cx="5124450" cy="41703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3124200" y="6248400"/>
            <a:ext cx="28956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ct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dbcarpen@indiana.edu</a:t>
            </a:r>
          </a:p>
        </p:txBody>
      </p:sp>
      <p:sp>
        <p:nvSpPr>
          <p:cNvPr id="3074" name="Text Box 2"/>
          <p:cNvSpPr txBox="1">
            <a:spLocks noChangeArrowheads="1"/>
          </p:cNvSpPr>
          <p:nvPr/>
        </p:nvSpPr>
        <p:spPr bwMode="auto">
          <a:xfrm>
            <a:off x="6553200" y="6248400"/>
            <a:ext cx="19050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1</a:t>
            </a:r>
          </a:p>
        </p:txBody>
      </p:sp>
      <p:sp>
        <p:nvSpPr>
          <p:cNvPr id="3075" name="Line 3"/>
          <p:cNvSpPr>
            <a:spLocks noChangeShapeType="1"/>
          </p:cNvSpPr>
          <p:nvPr/>
        </p:nvSpPr>
        <p:spPr bwMode="auto">
          <a:xfrm>
            <a:off x="533400" y="1219200"/>
            <a:ext cx="8026400" cy="1588"/>
          </a:xfrm>
          <a:prstGeom prst="line">
            <a:avLst/>
          </a:prstGeom>
          <a:noFill/>
          <a:ln w="50760">
            <a:solidFill>
              <a:srgbClr val="00CC00"/>
            </a:solidFill>
            <a:round/>
            <a:headEnd/>
            <a:tailEnd/>
          </a:ln>
        </p:spPr>
        <p:txBody>
          <a:bodyPr>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0"/>
            <a:ext cx="2036763" cy="6094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5962650" cy="6094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0813" cy="798513"/>
          </a:xfrm>
        </p:spPr>
        <p:txBody>
          <a:bodyPr/>
          <a:lstStyle/>
          <a:p>
            <a:r>
              <a:rPr lang="en-US"/>
              <a:t>Click to edit Master title style</a:t>
            </a:r>
          </a:p>
        </p:txBody>
      </p:sp>
      <p:sp>
        <p:nvSpPr>
          <p:cNvPr id="3" name="Text Placeholder 2"/>
          <p:cNvSpPr>
            <a:spLocks noGrp="1"/>
          </p:cNvSpPr>
          <p:nvPr>
            <p:ph type="body" sz="half" idx="1"/>
          </p:nvPr>
        </p:nvSpPr>
        <p:spPr>
          <a:xfrm>
            <a:off x="457200" y="1143000"/>
            <a:ext cx="3998913" cy="4951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143000"/>
            <a:ext cx="4000500" cy="4951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3998913"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8513" y="1143000"/>
            <a:ext cx="4000500" cy="4951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124200" y="6248400"/>
            <a:ext cx="28956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ct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dbcarpen@indiana.edu</a:t>
            </a:r>
          </a:p>
        </p:txBody>
      </p:sp>
      <p:sp>
        <p:nvSpPr>
          <p:cNvPr id="1026" name="Text Box 2"/>
          <p:cNvSpPr txBox="1">
            <a:spLocks noChangeArrowheads="1"/>
          </p:cNvSpPr>
          <p:nvPr/>
        </p:nvSpPr>
        <p:spPr bwMode="auto">
          <a:xfrm>
            <a:off x="6553200" y="6248400"/>
            <a:ext cx="1905000" cy="457200"/>
          </a:xfrm>
          <a:prstGeom prst="rect">
            <a:avLst/>
          </a:prstGeom>
          <a:noFill/>
          <a:ln w="9525">
            <a:noFill/>
            <a:miter lim="800000"/>
            <a:headEnd/>
            <a:tailEnd/>
          </a:ln>
        </p:spPr>
        <p:txBody>
          <a:bodyPr wrap="none" lIns="92160" tIns="46080" rIns="92160" bIns="46080" anchor="ctr">
            <a:prstTxWarp prst="textNoShape">
              <a:avLst/>
            </a:prstTxWarp>
            <a:spAutoFit/>
          </a:bodyPr>
          <a:lstStyle/>
          <a:p>
            <a:pPr algn="r">
              <a:buClr>
                <a:srgbClr val="FFFFFF"/>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ea typeface="HG Mincho Light J" charset="0"/>
                <a:cs typeface="HG Mincho Light J" charset="0"/>
              </a:rPr>
              <a:t>1</a:t>
            </a:r>
          </a:p>
        </p:txBody>
      </p:sp>
      <p:sp>
        <p:nvSpPr>
          <p:cNvPr id="1027" name="Line 3"/>
          <p:cNvSpPr>
            <a:spLocks noChangeShapeType="1"/>
          </p:cNvSpPr>
          <p:nvPr/>
        </p:nvSpPr>
        <p:spPr bwMode="auto">
          <a:xfrm>
            <a:off x="457200" y="914400"/>
            <a:ext cx="8026400" cy="1588"/>
          </a:xfrm>
          <a:prstGeom prst="line">
            <a:avLst/>
          </a:prstGeom>
          <a:noFill/>
          <a:ln w="50760">
            <a:solidFill>
              <a:srgbClr val="00CC00"/>
            </a:solidFill>
            <a:round/>
            <a:headEnd/>
            <a:tailEnd/>
          </a:ln>
        </p:spPr>
        <p:txBody>
          <a:bodyPr>
            <a:prstTxWarp prst="textNoShape">
              <a:avLst/>
            </a:prstTxWarp>
          </a:bodyPr>
          <a:lstStyle/>
          <a:p>
            <a:endParaRPr lang="en-US"/>
          </a:p>
        </p:txBody>
      </p:sp>
      <p:sp>
        <p:nvSpPr>
          <p:cNvPr id="1028" name="Rectangle 4"/>
          <p:cNvSpPr>
            <a:spLocks noGrp="1" noChangeArrowheads="1"/>
          </p:cNvSpPr>
          <p:nvPr>
            <p:ph type="title"/>
          </p:nvPr>
        </p:nvSpPr>
        <p:spPr bwMode="auto">
          <a:xfrm>
            <a:off x="457200" y="0"/>
            <a:ext cx="7770813" cy="798513"/>
          </a:xfrm>
          <a:prstGeom prst="rect">
            <a:avLst/>
          </a:prstGeom>
          <a:noFill/>
          <a:ln w="9525">
            <a:noFill/>
            <a:miter lim="800000"/>
            <a:headEnd/>
            <a:tailEnd/>
          </a:ln>
          <a:effectLst/>
        </p:spPr>
        <p:txBody>
          <a:bodyPr vert="horz" wrap="square" lIns="92160" tIns="46080" rIns="92160" bIns="46080" numCol="1" anchor="b" anchorCtr="0" compatLnSpc="1">
            <a:prstTxWarp prst="textNoShape">
              <a:avLst/>
            </a:prstTxWarp>
          </a:bodyPr>
          <a:lstStyle/>
          <a:p>
            <a:pPr lvl="0"/>
            <a:r>
              <a:rPr lang="en-GB"/>
              <a:t>Click to edit Master title style</a:t>
            </a:r>
          </a:p>
        </p:txBody>
      </p:sp>
      <p:sp>
        <p:nvSpPr>
          <p:cNvPr id="1029" name="Rectangle 5"/>
          <p:cNvSpPr>
            <a:spLocks noGrp="1" noChangeArrowheads="1"/>
          </p:cNvSpPr>
          <p:nvPr>
            <p:ph type="body" idx="1"/>
          </p:nvPr>
        </p:nvSpPr>
        <p:spPr bwMode="auto">
          <a:xfrm>
            <a:off x="457200" y="1143000"/>
            <a:ext cx="8151813" cy="4951413"/>
          </a:xfrm>
          <a:prstGeom prst="rect">
            <a:avLst/>
          </a:prstGeom>
          <a:noFill/>
          <a:ln w="9525">
            <a:noFill/>
            <a:miter lim="800000"/>
            <a:headEnd/>
            <a:tailEnd/>
          </a:ln>
          <a:effectLst/>
        </p:spPr>
        <p:txBody>
          <a:bodyPr vert="horz" wrap="square" lIns="92160" tIns="46080" rIns="92160" bIns="4608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49263" rtl="0" eaLnBrk="0" fontAlgn="base" hangingPunct="0">
        <a:spcBef>
          <a:spcPct val="0"/>
        </a:spcBef>
        <a:spcAft>
          <a:spcPct val="0"/>
        </a:spcAft>
        <a:buClr>
          <a:srgbClr val="FFFF00"/>
        </a:buClr>
        <a:buSzPct val="100000"/>
        <a:buFont typeface="Times New Roman" charset="0"/>
        <a:defRPr sz="3600">
          <a:solidFill>
            <a:srgbClr val="FFFF00"/>
          </a:solidFill>
          <a:latin typeface="+mj-lt"/>
          <a:ea typeface="+mj-ea"/>
          <a:cs typeface="+mj-cs"/>
        </a:defRPr>
      </a:lvl1pPr>
      <a:lvl2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defRPr>
      </a:lvl2pPr>
      <a:lvl3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3pPr>
      <a:lvl4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4pPr>
      <a:lvl5pPr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5pPr>
      <a:lvl6pPr marL="4572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6pPr>
      <a:lvl7pPr marL="9144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7pPr>
      <a:lvl8pPr marL="13716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8pPr>
      <a:lvl9pPr marL="1828800" algn="l" defTabSz="449263" rtl="0" eaLnBrk="0" fontAlgn="base" hangingPunct="0">
        <a:spcBef>
          <a:spcPct val="0"/>
        </a:spcBef>
        <a:spcAft>
          <a:spcPct val="0"/>
        </a:spcAft>
        <a:buClr>
          <a:srgbClr val="FFFF00"/>
        </a:buClr>
        <a:buSzPct val="100000"/>
        <a:buFont typeface="Times New Roman" charset="0"/>
        <a:defRPr sz="4400">
          <a:solidFill>
            <a:srgbClr val="000000"/>
          </a:solidFill>
          <a:latin typeface="Times New Roman" charset="0"/>
          <a:ea typeface="ＭＳ Ｐゴシック" charset="-128"/>
        </a:defRPr>
      </a:lvl9pPr>
    </p:titleStyle>
    <p:bodyStyle>
      <a:lvl1pPr marL="341313" indent="-341313" algn="l" defTabSz="449263" rtl="0" eaLnBrk="0" fontAlgn="base" hangingPunct="0">
        <a:spcBef>
          <a:spcPts val="588"/>
        </a:spcBef>
        <a:spcAft>
          <a:spcPct val="0"/>
        </a:spcAft>
        <a:buClr>
          <a:srgbClr val="00CC00"/>
        </a:buClr>
        <a:buSzPct val="75000"/>
        <a:buFont typeface="Monotype Sorts" charset="2"/>
        <a:buChar char=""/>
        <a:defRPr sz="2400">
          <a:solidFill>
            <a:srgbClr val="FFFFFF"/>
          </a:solidFill>
          <a:latin typeface="+mn-lt"/>
          <a:ea typeface="+mn-ea"/>
          <a:cs typeface="+mn-cs"/>
        </a:defRPr>
      </a:lvl1pPr>
      <a:lvl2pPr marL="741363" indent="-284163" algn="l" defTabSz="449263" rtl="0" eaLnBrk="0" fontAlgn="base" hangingPunct="0">
        <a:spcBef>
          <a:spcPts val="488"/>
        </a:spcBef>
        <a:spcAft>
          <a:spcPct val="0"/>
        </a:spcAft>
        <a:buClr>
          <a:srgbClr val="00CC00"/>
        </a:buClr>
        <a:buSzPct val="100000"/>
        <a:buFont typeface="Times New Roman" charset="0"/>
        <a:buChar char="–"/>
        <a:defRPr sz="2000">
          <a:solidFill>
            <a:srgbClr val="FFFFFF"/>
          </a:solidFill>
          <a:latin typeface="+mn-lt"/>
          <a:ea typeface="+mn-ea"/>
          <a:cs typeface="+mn-cs"/>
        </a:defRPr>
      </a:lvl2pPr>
      <a:lvl3pPr marL="11430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3pPr>
      <a:lvl4pPr marL="1600200" indent="-228600" algn="l" defTabSz="449263" rtl="0" eaLnBrk="0" fontAlgn="base" hangingPunct="0">
        <a:spcBef>
          <a:spcPts val="438"/>
        </a:spcBef>
        <a:spcAft>
          <a:spcPct val="0"/>
        </a:spcAft>
        <a:buClr>
          <a:srgbClr val="00CC00"/>
        </a:buClr>
        <a:buSzPct val="65000"/>
        <a:buFont typeface="Monotype Sorts" charset="2"/>
        <a:buChar char=""/>
        <a:defRPr>
          <a:solidFill>
            <a:srgbClr val="FFFFFF"/>
          </a:solidFill>
          <a:latin typeface="+mn-lt"/>
          <a:ea typeface="+mn-ea"/>
          <a:cs typeface="+mn-cs"/>
        </a:defRPr>
      </a:lvl4pPr>
      <a:lvl5pPr marL="20574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5pPr>
      <a:lvl6pPr marL="25146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6pPr>
      <a:lvl7pPr marL="29718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7pPr>
      <a:lvl8pPr marL="34290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8pPr>
      <a:lvl9pPr marL="3886200" indent="-228600" algn="l" defTabSz="449263" rtl="0" eaLnBrk="0" fontAlgn="base" hangingPunct="0">
        <a:spcBef>
          <a:spcPts val="438"/>
        </a:spcBef>
        <a:spcAft>
          <a:spcPct val="0"/>
        </a:spcAft>
        <a:buClr>
          <a:srgbClr val="00CC00"/>
        </a:buClr>
        <a:buSzPct val="100000"/>
        <a:buFont typeface="Times New Roman" charset="0"/>
        <a:buChar char="–"/>
        <a:defRPr>
          <a:solidFill>
            <a:srgbClr val="FFFFFF"/>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0.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1.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 Id="rId3" Type="http://schemas.openxmlformats.org/officeDocument/2006/relationships/image" Target="../media/image8.jpe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685800" y="304800"/>
            <a:ext cx="7772400" cy="8382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Java for High Performance Computing</a:t>
            </a:r>
          </a:p>
        </p:txBody>
      </p:sp>
      <p:sp>
        <p:nvSpPr>
          <p:cNvPr id="4098" name="Rectangle 2"/>
          <p:cNvSpPr>
            <a:spLocks noGrp="1" noChangeArrowheads="1"/>
          </p:cNvSpPr>
          <p:nvPr>
            <p:ph type="subTitle" idx="4294967295"/>
          </p:nvPr>
        </p:nvSpPr>
        <p:spPr>
          <a:xfrm>
            <a:off x="914400" y="1371600"/>
            <a:ext cx="7467600" cy="4572000"/>
          </a:xfrm>
          <a:ln/>
        </p:spPr>
        <p:txBody>
          <a:bodyPr/>
          <a:lstStyle/>
          <a:p>
            <a:pPr marL="0" indent="0" algn="ctr">
              <a:spcBef>
                <a:spcPts val="888"/>
              </a:spcBef>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600">
                <a:solidFill>
                  <a:srgbClr val="FFFF00"/>
                </a:solidFill>
              </a:rPr>
              <a:t>MPI-based Approaches for Java</a:t>
            </a:r>
          </a:p>
          <a:p>
            <a:pPr marL="0" indent="0" algn="ctr">
              <a:spcBef>
                <a:spcPts val="2388"/>
              </a:spcBef>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latin typeface="Helvetica" charset="0"/>
              </a:rPr>
              <a:t>http://www.hpjava.org/courses/arl</a:t>
            </a:r>
          </a:p>
          <a:p>
            <a:pPr marL="0" indent="0" algn="ctr">
              <a:spcBef>
                <a:spcPts val="1988"/>
              </a:spcBef>
              <a:buFont typeface="Monotype Sorts"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a:solidFill>
                  <a:srgbClr val="FFFF00"/>
                </a:solidFill>
              </a:rPr>
              <a:t>       Instructor:</a:t>
            </a:r>
            <a:r>
              <a:rPr lang="en-GB" sz="2000"/>
              <a:t> Bryan Carpenter</a:t>
            </a:r>
          </a:p>
          <a:p>
            <a:pPr marL="457200" lvl="1" indent="0" algn="ctr">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a:t>Pervasive Technology Labs</a:t>
            </a:r>
          </a:p>
          <a:p>
            <a:pPr marL="457200" lvl="1" indent="0" algn="ctr">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i="1"/>
              <a:t>Indiana University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Summary</a:t>
            </a:r>
          </a:p>
        </p:txBody>
      </p:sp>
      <p:sp>
        <p:nvSpPr>
          <p:cNvPr id="13314"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number of groups worked actively in the general area of “MPI for Java”</a:t>
            </a:r>
            <a:r>
              <a:rPr lang="en-GB">
                <a:ea typeface="Times New Roman" charset="0"/>
                <a:cs typeface="Times New Roman" charset="0"/>
              </a:rPr>
              <a:t>—</a:t>
            </a:r>
            <a:r>
              <a:rPr lang="en-GB"/>
              <a:t>starting around 1996/1997 when Java first emerged as an important language.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New APIs and approaches are still being published, half a dozen years later.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rest of this unit will be strongly biased toward </a:t>
            </a:r>
            <a:r>
              <a:rPr lang="en-GB" b="1">
                <a:solidFill>
                  <a:srgbClr val="FFFF00"/>
                </a:solidFill>
              </a:rPr>
              <a:t>mpiJava</a:t>
            </a:r>
            <a:r>
              <a:rPr lang="en-GB"/>
              <a:t>. Be aware there are other systems out there…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Times New Roman" charset="0"/>
                <a:cs typeface="Times New Roman" charset="0"/>
              </a:rPr>
              <a:t>As a related special topic we also describe our </a:t>
            </a:r>
            <a:r>
              <a:rPr lang="en-GB" i="1">
                <a:solidFill>
                  <a:srgbClr val="FFFF00"/>
                </a:solidFill>
                <a:ea typeface="Times New Roman" charset="0"/>
                <a:cs typeface="Times New Roman" charset="0"/>
              </a:rPr>
              <a:t>HPJava</a:t>
            </a:r>
            <a:r>
              <a:rPr lang="en-GB">
                <a:ea typeface="Times New Roman" charset="0"/>
                <a:cs typeface="Times New Roman" charset="0"/>
              </a:rPr>
              <a:t> system.</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Times New Roman" charset="0"/>
                <a:cs typeface="Times New Roman" charset="0"/>
              </a:rPr>
              <a:t>In the next section we describe </a:t>
            </a:r>
            <a:r>
              <a:rPr lang="en-GB" b="1">
                <a:solidFill>
                  <a:srgbClr val="FFFF00"/>
                </a:solidFill>
                <a:ea typeface="Times New Roman" charset="0"/>
                <a:cs typeface="Times New Roman" charset="0"/>
              </a:rPr>
              <a:t>mpiJava</a:t>
            </a:r>
            <a:r>
              <a:rPr lang="en-GB">
                <a:ea typeface="Times New Roman" charset="0"/>
                <a:cs typeface="Times New Roman" charset="0"/>
              </a:rPr>
              <a:t> in detail.</a:t>
            </a:r>
          </a:p>
          <a:p>
            <a:pPr>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ea typeface="Times New Roman" charset="0"/>
              <a:cs typeface="Times New Roman" charset="0"/>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547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Multigrid</a:t>
            </a:r>
          </a:p>
        </p:txBody>
      </p:sp>
      <p:sp>
        <p:nvSpPr>
          <p:cNvPr id="105474" name="Rectangle 2"/>
          <p:cNvSpPr>
            <a:spLocks noGrp="1" noChangeArrowheads="1"/>
          </p:cNvSpPr>
          <p:nvPr>
            <p:ph type="body" idx="1"/>
          </p:nvPr>
        </p:nvSpPr>
        <p:spPr>
          <a:xfrm>
            <a:off x="381000" y="1219200"/>
            <a:ext cx="8305800" cy="5065713"/>
          </a:xfrm>
          <a:ln/>
        </p:spPr>
        <p:txBody>
          <a:bodyPr/>
          <a:lstStyle/>
          <a:p>
            <a:pPr marL="531813" indent="-531813">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The multigrids method is a fast algorithm for solution of linear and nonlinear problems. It uses hierarchy grids with  </a:t>
            </a:r>
            <a:r>
              <a:rPr lang="en-GB" i="1"/>
              <a:t>restrict</a:t>
            </a:r>
            <a:r>
              <a:rPr lang="en-GB"/>
              <a:t> and </a:t>
            </a:r>
            <a:r>
              <a:rPr lang="en-GB" i="1"/>
              <a:t>interpolate</a:t>
            </a:r>
            <a:r>
              <a:rPr lang="en-GB"/>
              <a:t> operations between current grids (</a:t>
            </a:r>
            <a:r>
              <a:rPr lang="en-GB" i="1"/>
              <a:t>fine grid</a:t>
            </a:r>
            <a:r>
              <a:rPr lang="en-GB"/>
              <a:t>) and restricted grids (</a:t>
            </a:r>
            <a:r>
              <a:rPr lang="en-GB" i="1"/>
              <a:t>coarse grid</a:t>
            </a:r>
            <a:r>
              <a:rPr lang="en-GB"/>
              <a:t>).</a:t>
            </a:r>
          </a:p>
          <a:p>
            <a:pPr marL="531813" indent="-531813">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General stratagem is:</a:t>
            </a:r>
          </a:p>
          <a:p>
            <a:pPr marL="914400" lvl="1" indent="-457200">
              <a:buFont typeface="Times New Roman"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make the error smooth by performing a relaxation method.</a:t>
            </a:r>
          </a:p>
          <a:p>
            <a:pPr marL="914400" lvl="1" indent="-457200">
              <a:buFont typeface="Times New Roman"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restricting a smoothed version of the error term to a coarse grid, computing a correction term on the coarse grid, then interpolating this correction back to the original fine grid.</a:t>
            </a:r>
          </a:p>
          <a:p>
            <a:pPr marL="914400" lvl="1" indent="-457200">
              <a:buFont typeface="Times New Roman" charset="0"/>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a:t>Perform some step of the relaxation method again to improve the original approximation to the solution.</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6497" name="Picture 1"/>
          <p:cNvPicPr>
            <a:picLocks noChangeAspect="1" noChangeArrowheads="1"/>
          </p:cNvPicPr>
          <p:nvPr/>
        </p:nvPicPr>
        <p:blipFill>
          <a:blip r:embed="rId3"/>
          <a:srcRect/>
          <a:stretch>
            <a:fillRect/>
          </a:stretch>
        </p:blipFill>
        <p:spPr bwMode="auto">
          <a:xfrm>
            <a:off x="838200" y="152400"/>
            <a:ext cx="7315200" cy="5554663"/>
          </a:xfrm>
          <a:prstGeom prst="rect">
            <a:avLst/>
          </a:prstGeom>
          <a:noFill/>
        </p:spPr>
      </p:pic>
      <p:sp>
        <p:nvSpPr>
          <p:cNvPr id="106498" name="Text Box 2"/>
          <p:cNvSpPr txBox="1">
            <a:spLocks noChangeArrowheads="1"/>
          </p:cNvSpPr>
          <p:nvPr/>
        </p:nvSpPr>
        <p:spPr bwMode="auto">
          <a:xfrm>
            <a:off x="341313" y="5791200"/>
            <a:ext cx="8802687" cy="801688"/>
          </a:xfrm>
          <a:prstGeom prst="rect">
            <a:avLst/>
          </a:prstGeom>
          <a:noFill/>
          <a:ln w="9525">
            <a:noFill/>
            <a:miter lim="800000"/>
            <a:headEnd/>
            <a:tailEnd/>
          </a:ln>
        </p:spPr>
        <p:txBody>
          <a:bodyPr lIns="92160" tIns="46080" rIns="92160" bIns="46080">
            <a:prstTxWarp prst="textNoShape">
              <a:avLst/>
            </a:prstTxWarp>
            <a:spAutoFit/>
          </a:bodyPr>
          <a:lstStyle/>
          <a:p>
            <a:pPr marL="341313" indent="-341313">
              <a:lnSpc>
                <a:spcPct val="80000"/>
              </a:lnSpc>
              <a:spcBef>
                <a:spcPts val="388"/>
              </a:spcBef>
              <a:buClr>
                <a:srgbClr val="00CC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ea typeface="Gulim" pitchFamily="32" charset="0"/>
                <a:cs typeface="Gulim" pitchFamily="32" charset="0"/>
              </a:rPr>
              <a:t>Speedup is relatively modest. This seems to be due to the complex pattern of communication in this algorithm.</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75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HPJava with GUI</a:t>
            </a:r>
          </a:p>
        </p:txBody>
      </p:sp>
      <p:sp>
        <p:nvSpPr>
          <p:cNvPr id="107522" name="Rectangle 2"/>
          <p:cNvSpPr>
            <a:spLocks noGrp="1" noChangeArrowheads="1"/>
          </p:cNvSpPr>
          <p:nvPr>
            <p:ph type="body" idx="1"/>
          </p:nvPr>
        </p:nvSpPr>
        <p:spPr>
          <a:xfrm>
            <a:off x="381000" y="1295400"/>
            <a:ext cx="7391400" cy="4572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Illustrate how our HPJava can be used with a Java graphical user interface.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The Java multithreaded implementation of mpjdev makes it possible for HPJava to cooperate with Java AWT.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For test and demonstration of multithreaded version of mpjdev, We implemented computational fluid dynamics (CFD) code using HPJava.</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Illustrates usage of Java object in our communication library.</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You can view this demonstration and source code at </a:t>
            </a:r>
            <a:r>
              <a:rPr lang="en-GB" b="1">
                <a:solidFill>
                  <a:srgbClr val="FFFF00"/>
                </a:solidFill>
                <a:ea typeface="Gulim" pitchFamily="32" charset="0"/>
                <a:cs typeface="Gulim" pitchFamily="32" charset="0"/>
              </a:rPr>
              <a:t>http://www.hpjava.org/demo.html</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8545" name="Picture 1"/>
          <p:cNvPicPr>
            <a:picLocks noChangeAspect="1" noChangeArrowheads="1"/>
          </p:cNvPicPr>
          <p:nvPr/>
        </p:nvPicPr>
        <p:blipFill>
          <a:blip r:embed="rId3"/>
          <a:srcRect/>
          <a:stretch>
            <a:fillRect/>
          </a:stretch>
        </p:blipFill>
        <p:spPr bwMode="auto">
          <a:xfrm>
            <a:off x="381000" y="457200"/>
            <a:ext cx="8305800" cy="5715000"/>
          </a:xfrm>
          <a:prstGeom prst="rect">
            <a:avLst/>
          </a:prstGeom>
          <a:noFill/>
        </p:spPr>
      </p:pic>
    </p:spTree>
  </p:cSld>
  <p:clrMapOvr>
    <a:masterClrMapping/>
  </p:clrMapOvr>
  <p:transition spd="med"/>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Placeholder 2"/>
          <p:cNvSpPr>
            <a:spLocks noGrp="1" noChangeArrowheads="1"/>
          </p:cNvSpPr>
          <p:nvPr>
            <p:ph type="title"/>
          </p:nvPr>
        </p:nvSpPr>
        <p:spPr/>
        <p:txBody>
          <a:bodyPr/>
          <a:lstStyle/>
          <a:p>
            <a:endParaRPr lang="en-US"/>
          </a:p>
        </p:txBody>
      </p:sp>
      <p:sp>
        <p:nvSpPr>
          <p:cNvPr id="220163" name="Placeholder 3"/>
          <p:cNvSpPr>
            <a:spLocks noGrp="1" noChangeArrowheads="1"/>
          </p:cNvSpPr>
          <p:nvPr>
            <p:ph type="body" idx="1"/>
          </p:nvPr>
        </p:nvSpPr>
        <p:spPr/>
        <p:txBody>
          <a:bodyPr/>
          <a:lstStyle/>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10593"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Related Systems</a:t>
            </a:r>
          </a:p>
        </p:txBody>
      </p:sp>
      <p:sp>
        <p:nvSpPr>
          <p:cNvPr id="110594" name="Rectangle 2"/>
          <p:cNvSpPr>
            <a:spLocks noGrp="1" noChangeArrowheads="1"/>
          </p:cNvSpPr>
          <p:nvPr>
            <p:ph type="body" idx="1"/>
          </p:nvPr>
        </p:nvSpPr>
        <p:spPr>
          <a:xfrm>
            <a:off x="381000" y="1371600"/>
            <a:ext cx="8343900" cy="4492625"/>
          </a:xfrm>
          <a:ln/>
        </p:spPr>
        <p:txBody>
          <a:bodyPr/>
          <a:lstStyle/>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Co-Array Fortran</a:t>
            </a:r>
            <a:r>
              <a:rPr lang="en-GB" sz="2800">
                <a:ea typeface="Gulim" pitchFamily="32" charset="0"/>
                <a:cs typeface="Gulim" pitchFamily="32" charset="0"/>
              </a:rPr>
              <a:t> – Extension to Fortran95 for SPMD parallel processing</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ZPL</a:t>
            </a:r>
            <a:r>
              <a:rPr lang="en-GB" sz="2800">
                <a:ea typeface="Gulim" pitchFamily="32" charset="0"/>
                <a:cs typeface="Gulim" pitchFamily="32" charset="0"/>
              </a:rPr>
              <a:t> – Array programming language</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Jade</a:t>
            </a:r>
            <a:r>
              <a:rPr lang="en-GB" sz="2800">
                <a:ea typeface="Gulim" pitchFamily="32" charset="0"/>
                <a:cs typeface="Gulim" pitchFamily="32" charset="0"/>
              </a:rPr>
              <a:t> – Parallel object programming in Java</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Timber</a:t>
            </a:r>
            <a:r>
              <a:rPr lang="en-GB" sz="2800">
                <a:ea typeface="Gulim" pitchFamily="32" charset="0"/>
                <a:cs typeface="Gulim" pitchFamily="32" charset="0"/>
              </a:rPr>
              <a:t> – Java-based programming language for array- parallel programming</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Titanium</a:t>
            </a:r>
            <a:r>
              <a:rPr lang="en-GB" sz="2800">
                <a:ea typeface="Gulim" pitchFamily="32" charset="0"/>
                <a:cs typeface="Gulim" pitchFamily="32" charset="0"/>
              </a:rPr>
              <a:t> – Java-based language for parallel computing</a:t>
            </a:r>
          </a:p>
          <a:p>
            <a:pPr>
              <a:lnSpc>
                <a:spcPct val="80000"/>
              </a:lnSpc>
              <a:spcBef>
                <a:spcPts val="6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solidFill>
                  <a:srgbClr val="FFFF00"/>
                </a:solidFill>
                <a:ea typeface="Gulim" pitchFamily="32" charset="0"/>
                <a:cs typeface="Gulim" pitchFamily="32" charset="0"/>
              </a:rPr>
              <a:t>HPJava</a:t>
            </a:r>
            <a:r>
              <a:rPr lang="en-GB" sz="2800">
                <a:ea typeface="Gulim" pitchFamily="32" charset="0"/>
                <a:cs typeface="Gulim" pitchFamily="32" charset="0"/>
              </a:rPr>
              <a:t> – Pure Java implementation, data parallel language and explicit SPMD programming</a:t>
            </a:r>
          </a:p>
          <a:p>
            <a:pPr>
              <a:lnSpc>
                <a:spcPct val="80000"/>
              </a:lnSpc>
              <a:spcBef>
                <a:spcPts val="688"/>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a:ea typeface="Gulim" pitchFamily="32" charset="0"/>
              <a:cs typeface="Gulim" pitchFamily="32"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685800" y="2286000"/>
            <a:ext cx="7772400" cy="11430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Introduction to </a:t>
            </a:r>
            <a:r>
              <a:rPr lang="en-GB" b="1"/>
              <a:t>mpiJava</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ea typeface="SimSun" charset="-122"/>
                <a:cs typeface="SimSun" charset="-122"/>
              </a:rPr>
              <a:t>mpiJava</a:t>
            </a:r>
          </a:p>
        </p:txBody>
      </p:sp>
      <p:sp>
        <p:nvSpPr>
          <p:cNvPr id="15362"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ea typeface="SimSun" charset="-122"/>
                <a:cs typeface="SimSun" charset="-122"/>
              </a:rPr>
              <a:t>mpiJava</a:t>
            </a:r>
            <a:r>
              <a:rPr lang="en-GB">
                <a:ea typeface="SimSun" charset="-122"/>
                <a:cs typeface="SimSun" charset="-122"/>
              </a:rPr>
              <a:t> is a software package that provides </a:t>
            </a:r>
            <a:r>
              <a:rPr lang="en-GB">
                <a:solidFill>
                  <a:srgbClr val="FFFF00"/>
                </a:solidFill>
                <a:ea typeface="SimSun" charset="-122"/>
                <a:cs typeface="SimSun" charset="-122"/>
              </a:rPr>
              <a:t>Java wrappers to a native MPI</a:t>
            </a:r>
            <a:r>
              <a:rPr lang="en-GB">
                <a:ea typeface="SimSun" charset="-122"/>
                <a:cs typeface="SimSun" charset="-122"/>
              </a:rPr>
              <a:t>, through the Java Native Interface.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It also comes with a test suite and several demo applications.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Implements a Java API for MPI suggested  in late ’97 by Carpenter et al.</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Builds on work on Java wrappers for MPI started at Syracuse about a year earlier by Yuh-Jye Chang.</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First “official” release in 1998.  Implementation still evolving.</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Conceptually simple, but it took </a:t>
            </a:r>
            <a:r>
              <a:rPr lang="en-GB" i="1">
                <a:ea typeface="SimSun" charset="-122"/>
                <a:cs typeface="SimSun" charset="-122"/>
              </a:rPr>
              <a:t>several years</a:t>
            </a:r>
            <a:r>
              <a:rPr lang="en-GB">
                <a:ea typeface="SimSun" charset="-122"/>
                <a:cs typeface="SimSun" charset="-122"/>
              </a:rPr>
              <a:t> to iron out the problems.  There are many practical issues interfacing Java to existing native software.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Contributors: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Bryan Carpenter, Yuh-Jye Chang, Xinying Li, Sung Hoon Ko, Guansong Zhang, Mark Baker, Sang Boem Lim.</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Defining the mpiJava API</a:t>
            </a:r>
          </a:p>
        </p:txBody>
      </p:sp>
      <p:sp>
        <p:nvSpPr>
          <p:cNvPr id="16386" name="Rectangle 2"/>
          <p:cNvSpPr>
            <a:spLocks noGrp="1" noChangeArrowheads="1"/>
          </p:cNvSpPr>
          <p:nvPr>
            <p:ph type="body" idx="1"/>
          </p:nvPr>
        </p:nvSpPr>
        <p:spPr>
          <a:xfrm>
            <a:off x="457200" y="1066800"/>
            <a:ext cx="8382000" cy="5145088"/>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a:t>
            </a:r>
            <a:r>
              <a:rPr lang="en-GB" sz="2000">
                <a:solidFill>
                  <a:srgbClr val="FFFF00"/>
                </a:solidFill>
                <a:ea typeface="SimSun" charset="-122"/>
                <a:cs typeface="SimSun" charset="-122"/>
              </a:rPr>
              <a:t>MPI 1</a:t>
            </a:r>
            <a:r>
              <a:rPr lang="en-GB" sz="2000">
                <a:ea typeface="SimSun" charset="-122"/>
                <a:cs typeface="SimSun" charset="-122"/>
              </a:rPr>
              <a:t>, the MPI Forum defined bindings for the C and Fortran language.</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Although not initially bound to object-oriented languages, the specification was always “object-centric”, using C or Fortran handles to “opaque objects” of various types.</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Some early proposals for Java APIs mimicked the C API directly (e.g. JavaMPI from Westminster).</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1997 the </a:t>
            </a:r>
            <a:r>
              <a:rPr lang="en-GB" sz="2000">
                <a:solidFill>
                  <a:srgbClr val="FFFF00"/>
                </a:solidFill>
                <a:ea typeface="SimSun" charset="-122"/>
                <a:cs typeface="SimSun" charset="-122"/>
              </a:rPr>
              <a:t>MPI 2</a:t>
            </a:r>
            <a:r>
              <a:rPr lang="en-GB" sz="2000">
                <a:ea typeface="SimSun" charset="-122"/>
                <a:cs typeface="SimSun" charset="-122"/>
              </a:rPr>
              <a:t> standard was published.  Along with many other additions, it defined </a:t>
            </a:r>
            <a:r>
              <a:rPr lang="en-GB" sz="2000">
                <a:solidFill>
                  <a:srgbClr val="FFFF00"/>
                </a:solidFill>
                <a:ea typeface="SimSun" charset="-122"/>
                <a:cs typeface="SimSun" charset="-122"/>
              </a:rPr>
              <a:t>C++ bindings</a:t>
            </a:r>
            <a:r>
              <a:rPr lang="en-GB" sz="2000">
                <a:ea typeface="SimSun" charset="-122"/>
                <a:cs typeface="SimSun" charset="-122"/>
              </a:rPr>
              <a:t>.</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It then seemed natural to base a Java API on the C++ version, as far as possible, because the languages have (quite) similar syntax.</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A document called a “A Draft Java Binding for MPI” was handed out at SC ’97, and a graduate student (Xinying Li) was given the task of implementing the API, through JNI wrappers.</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Although the </a:t>
            </a:r>
            <a:r>
              <a:rPr lang="en-GB" sz="1800" i="1">
                <a:solidFill>
                  <a:srgbClr val="FFFF00"/>
                </a:solidFill>
                <a:ea typeface="SimSun" charset="-122"/>
                <a:cs typeface="SimSun" charset="-122"/>
              </a:rPr>
              <a:t>syntax</a:t>
            </a:r>
            <a:r>
              <a:rPr lang="en-GB" sz="1800">
                <a:ea typeface="SimSun" charset="-122"/>
                <a:cs typeface="SimSun" charset="-122"/>
              </a:rPr>
              <a:t> is modeled on </a:t>
            </a:r>
            <a:r>
              <a:rPr lang="en-GB" sz="1800">
                <a:solidFill>
                  <a:srgbClr val="FFFF00"/>
                </a:solidFill>
                <a:ea typeface="SimSun" charset="-122"/>
                <a:cs typeface="SimSun" charset="-122"/>
              </a:rPr>
              <a:t>MPI 2</a:t>
            </a:r>
            <a:r>
              <a:rPr lang="en-GB" sz="1800">
                <a:ea typeface="SimSun" charset="-122"/>
                <a:cs typeface="SimSun" charset="-122"/>
              </a:rPr>
              <a:t> C++, the mpiJava API only covers the </a:t>
            </a:r>
            <a:r>
              <a:rPr lang="en-GB" sz="1800" i="1">
                <a:ea typeface="SimSun" charset="-122"/>
                <a:cs typeface="SimSun" charset="-122"/>
              </a:rPr>
              <a:t>functionality</a:t>
            </a:r>
            <a:r>
              <a:rPr lang="en-GB" sz="1800">
                <a:ea typeface="SimSun" charset="-122"/>
                <a:cs typeface="SimSun" charset="-122"/>
              </a:rPr>
              <a:t> in </a:t>
            </a:r>
            <a:r>
              <a:rPr lang="en-GB" sz="1800" b="1">
                <a:solidFill>
                  <a:srgbClr val="FFFF00"/>
                </a:solidFill>
                <a:ea typeface="SimSun" charset="-122"/>
                <a:cs typeface="SimSun" charset="-122"/>
              </a:rPr>
              <a:t>MPI 1.1</a:t>
            </a:r>
            <a:r>
              <a:rPr lang="en-GB" sz="1800">
                <a:ea typeface="SimSun" charset="-122"/>
                <a:cs typeface="SimSun" charset="-122"/>
              </a:rPr>
              <a:t> (because there are few implementations of the rest).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2210" name="Placeholder 2"/>
          <p:cNvSpPr>
            <a:spLocks noGrp="1" noChangeArrowheads="1"/>
          </p:cNvSpPr>
          <p:nvPr>
            <p:ph type="title"/>
          </p:nvPr>
        </p:nvSpPr>
        <p:spPr/>
        <p:txBody>
          <a:bodyPr/>
          <a:lstStyle/>
          <a:p>
            <a:endParaRPr lang="en-US"/>
          </a:p>
        </p:txBody>
      </p:sp>
      <p:sp>
        <p:nvSpPr>
          <p:cNvPr id="222211" name="Placeholder 3"/>
          <p:cNvSpPr>
            <a:spLocks noGrp="1" noChangeArrowheads="1"/>
          </p:cNvSpPr>
          <p:nvPr>
            <p:ph type="body"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Minimal </a:t>
            </a:r>
            <a:r>
              <a:rPr lang="en-GB" b="1"/>
              <a:t>mpiJava</a:t>
            </a:r>
            <a:r>
              <a:rPr lang="en-GB"/>
              <a:t> Program</a:t>
            </a:r>
          </a:p>
        </p:txBody>
      </p:sp>
      <p:sp>
        <p:nvSpPr>
          <p:cNvPr id="18434" name="Rectangle 2"/>
          <p:cNvSpPr>
            <a:spLocks noGrp="1" noChangeArrowheads="1"/>
          </p:cNvSpPr>
          <p:nvPr>
            <p:ph type="body" idx="1"/>
          </p:nvPr>
        </p:nvSpPr>
        <p:spPr>
          <a:xfrm>
            <a:off x="76200" y="1219200"/>
            <a:ext cx="9144000" cy="5334000"/>
          </a:xfrm>
          <a:ln/>
        </p:spPr>
        <p:txBody>
          <a:bodyPr/>
          <a:lstStyle/>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latin typeface="Helvetica" charset="0"/>
                <a:ea typeface="SimSun" charset="-122"/>
                <a:cs typeface="SimSun" charset="-122"/>
              </a:rPr>
              <a:t>import mpi.*</a:t>
            </a:r>
          </a:p>
          <a:p>
            <a:pPr>
              <a:lnSpc>
                <a:spcPct val="90000"/>
              </a:lnSpc>
              <a:spcBef>
                <a:spcPts val="13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class Hello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static public void main(String[] args) {</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MPI.Init(args) ;</a:t>
            </a:r>
          </a:p>
          <a:p>
            <a:pPr>
              <a:lnSpc>
                <a:spcPct val="90000"/>
              </a:lnSpc>
              <a:spcBef>
                <a:spcPts val="111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int myrank = </a:t>
            </a:r>
            <a:r>
              <a:rPr lang="en-GB" sz="1800" b="1">
                <a:latin typeface="Helvetica" charset="0"/>
                <a:ea typeface="SimSun" charset="-122"/>
                <a:cs typeface="SimSun" charset="-122"/>
              </a:rPr>
              <a:t>MPI.COMM_WORLD.Rank()</a:t>
            </a:r>
            <a:r>
              <a:rPr lang="en-GB" sz="1800" b="1">
                <a:solidFill>
                  <a:srgbClr val="FFFF00"/>
                </a:solidFill>
                <a:latin typeface="Helvetica" charset="0"/>
                <a:ea typeface="SimSun" charset="-122"/>
                <a:cs typeface="SimSun" charset="-122"/>
              </a:rPr>
              <a:t> ;</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if(myrank == 0)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char[] message = “Hello, there”.toCharArray()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MPI.COMM_WORLD.Send(message, 0, message.length, MPI.CHAR, 1, 99)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else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char[] message = new char [20]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MPI.COMM_WORLD.Recv(message, 0, 20, MPI.CHAR, 0, 99) ;</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System.out.println(“received:” + new String(message) + “:”)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i="1">
                <a:solidFill>
                  <a:srgbClr val="FFFF00"/>
                </a:solidFill>
                <a:latin typeface="Helvetica" charset="0"/>
                <a:ea typeface="SimSun" charset="-122"/>
                <a:cs typeface="SimSun" charset="-122"/>
              </a:rPr>
              <a:t>        </a:t>
            </a:r>
            <a:r>
              <a:rPr lang="en-GB" sz="1800" b="1">
                <a:solidFill>
                  <a:srgbClr val="FFFF00"/>
                </a:solidFill>
                <a:latin typeface="Helvetica" charset="0"/>
                <a:ea typeface="SimSun" charset="-122"/>
                <a:cs typeface="SimSun" charset="-122"/>
              </a:rPr>
              <a:t>}</a:t>
            </a:r>
          </a:p>
          <a:p>
            <a:pPr>
              <a:lnSpc>
                <a:spcPct val="90000"/>
              </a:lnSpc>
              <a:spcBef>
                <a:spcPts val="111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b="1">
                <a:latin typeface="Helvetica" charset="0"/>
                <a:ea typeface="SimSun" charset="-122"/>
                <a:cs typeface="SimSun" charset="-122"/>
              </a:rPr>
              <a:t>MPI.Finalize()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p>
          <a:p>
            <a:pPr>
              <a:lnSpc>
                <a:spcPct val="9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Installing mpiJava</a:t>
            </a:r>
          </a:p>
        </p:txBody>
      </p:sp>
      <p:sp>
        <p:nvSpPr>
          <p:cNvPr id="19458" name="Rectangle 2"/>
          <p:cNvSpPr>
            <a:spLocks noGrp="1" noChangeArrowheads="1"/>
          </p:cNvSpPr>
          <p:nvPr>
            <p:ph type="body" idx="1"/>
          </p:nvPr>
        </p:nvSpPr>
        <p:spPr>
          <a:xfrm>
            <a:off x="457200" y="1143000"/>
            <a:ext cx="81534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current release (1.2.5) has been tested on Linux, Solaris and AIX (SP-series machines).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Windows is also possible, but currently not well supported.</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First you </a:t>
            </a:r>
            <a:r>
              <a:rPr lang="en-GB" sz="2000" i="1">
                <a:solidFill>
                  <a:srgbClr val="FFFF00"/>
                </a:solidFill>
                <a:ea typeface="SimSun" charset="-122"/>
                <a:cs typeface="SimSun" charset="-122"/>
              </a:rPr>
              <a:t>must have a native MPI installed</a:t>
            </a:r>
            <a:r>
              <a:rPr lang="en-GB" sz="2000">
                <a:ea typeface="SimSun" charset="-122"/>
                <a:cs typeface="SimSun" charset="-122"/>
              </a:rPr>
              <a:t>.  In general this can be MPICH, LAM, SunHPC or IBM MPI (SP</a:t>
            </a:r>
            <a:r>
              <a:rPr lang="en-GB" sz="2000" i="1">
                <a:ea typeface="SimSun" charset="-122"/>
                <a:cs typeface="SimSun" charset="-122"/>
              </a:rPr>
              <a:t>X</a:t>
            </a:r>
            <a:r>
              <a:rPr lang="en-GB" sz="2000">
                <a:ea typeface="SimSun" charset="-122"/>
                <a:cs typeface="SimSun" charset="-122"/>
              </a:rPr>
              <a: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Other platforms are possible but will need work to port.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Download the </a:t>
            </a:r>
            <a:r>
              <a:rPr lang="en-GB" sz="2000">
                <a:solidFill>
                  <a:srgbClr val="FFFF00"/>
                </a:solidFill>
                <a:ea typeface="SimSun" charset="-122"/>
                <a:cs typeface="SimSun" charset="-122"/>
              </a:rPr>
              <a:t>mpiJava</a:t>
            </a:r>
            <a:r>
              <a:rPr lang="en-GB" sz="2000">
                <a:ea typeface="SimSun" charset="-122"/>
                <a:cs typeface="SimSun" charset="-122"/>
              </a:rPr>
              <a:t> sources from</a:t>
            </a:r>
            <a:r>
              <a:rPr lang="en-GB" sz="2000" b="1">
                <a:solidFill>
                  <a:srgbClr val="FFFF00"/>
                </a:solidFill>
                <a:ea typeface="SimSun" charset="-122"/>
                <a:cs typeface="SimSun" charset="-122"/>
              </a:rPr>
              <a: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http://www.hpjava.org/mpiJava.html</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Extract the archive, then go through the conventional GNU-like installation process.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./configure</a:t>
            </a:r>
            <a:r>
              <a:rPr lang="en-GB" sz="1800">
                <a:ea typeface="SimSun" charset="-122"/>
                <a:cs typeface="SimSun" charset="-122"/>
              </a:rPr>
              <a:t>, </a:t>
            </a:r>
            <a:r>
              <a:rPr lang="en-GB" sz="1800" b="1">
                <a:solidFill>
                  <a:srgbClr val="FFFF00"/>
                </a:solidFill>
                <a:ea typeface="SimSun" charset="-122"/>
                <a:cs typeface="SimSun" charset="-122"/>
              </a:rPr>
              <a:t>make</a:t>
            </a:r>
            <a:r>
              <a:rPr lang="en-GB" sz="1800">
                <a:ea typeface="SimSun" charset="-122"/>
                <a:cs typeface="SimSun" charset="-122"/>
              </a:rPr>
              <a:t>, …</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You will need to specify a suitable option to the configure script for MPI implementations other than MPICH.</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Put the </a:t>
            </a:r>
            <a:r>
              <a:rPr lang="en-GB" sz="2000" b="1">
                <a:solidFill>
                  <a:srgbClr val="FFFF00"/>
                </a:solidFill>
              </a:rPr>
              <a:t>mpiJava/src/scripts/</a:t>
            </a:r>
            <a:r>
              <a:rPr lang="en-GB" sz="2000"/>
              <a:t> directory on your </a:t>
            </a:r>
            <a:r>
              <a:rPr lang="en-GB" sz="2000" b="1">
                <a:solidFill>
                  <a:srgbClr val="FFFF00"/>
                </a:solidFill>
              </a:rPr>
              <a:t>PATH</a:t>
            </a:r>
            <a:r>
              <a:rPr lang="en-GB" sz="2000"/>
              <a:t>, and put </a:t>
            </a:r>
            <a:r>
              <a:rPr lang="en-GB" sz="2000" b="1">
                <a:solidFill>
                  <a:srgbClr val="FFFF00"/>
                </a:solidFill>
              </a:rPr>
              <a:t>mpiJava/lib/classes/</a:t>
            </a:r>
            <a:r>
              <a:rPr lang="en-GB" sz="2000"/>
              <a:t> directory on your </a:t>
            </a:r>
            <a:r>
              <a:rPr lang="en-GB" sz="2000" b="1">
                <a:solidFill>
                  <a:srgbClr val="FFFF00"/>
                </a:solidFill>
              </a:rPr>
              <a:t>CLASSPATH</a:t>
            </a:r>
            <a:r>
              <a:rPr lang="en-GB" sz="2000"/>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Running mpiJava Programs</a:t>
            </a:r>
          </a:p>
        </p:txBody>
      </p:sp>
      <p:sp>
        <p:nvSpPr>
          <p:cNvPr id="20482" name="Rectangle 2"/>
          <p:cNvSpPr>
            <a:spLocks noGrp="1" noChangeArrowheads="1"/>
          </p:cNvSpPr>
          <p:nvPr>
            <p:ph type="body" idx="1"/>
          </p:nvPr>
        </p:nvSpPr>
        <p:spPr>
          <a:xfrm>
            <a:off x="457200" y="1143000"/>
            <a:ext cx="8153400" cy="5013325"/>
          </a:xfrm>
          <a:ln/>
        </p:spPr>
        <p:txBody>
          <a:bodyPr/>
          <a:lstStyle/>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t>
            </a:r>
            <a:r>
              <a:rPr lang="en-GB" sz="2000">
                <a:solidFill>
                  <a:srgbClr val="FFFF00"/>
                </a:solidFill>
                <a:ea typeface="SimSun" charset="-122"/>
                <a:cs typeface="SimSun" charset="-122"/>
              </a:rPr>
              <a:t>mpiJava</a:t>
            </a:r>
            <a:r>
              <a:rPr lang="en-GB" sz="2000">
                <a:ea typeface="SimSun" charset="-122"/>
                <a:cs typeface="SimSun" charset="-122"/>
              </a:rPr>
              <a:t> release bundle includes a test suite translated from IBM MPI test suite.  The first thing you should probably try is running this by:</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make check</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Assuming this completes successfully (you can live with a few warning messages), try running some examples in the </a:t>
            </a:r>
            <a:r>
              <a:rPr lang="en-GB" sz="2000" b="1">
                <a:solidFill>
                  <a:srgbClr val="FFFF00"/>
                </a:solidFill>
                <a:ea typeface="SimSun" charset="-122"/>
                <a:cs typeface="SimSun" charset="-122"/>
              </a:rPr>
              <a:t>mpiJava/examples/</a:t>
            </a:r>
            <a:r>
              <a:rPr lang="en-GB" sz="2000">
                <a:ea typeface="SimSun" charset="-122"/>
                <a:cs typeface="SimSun" charset="-122"/>
              </a:rPr>
              <a:t> directory.</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e.g, Go into </a:t>
            </a:r>
            <a:r>
              <a:rPr lang="en-GB" sz="1800" b="1">
                <a:solidFill>
                  <a:srgbClr val="FFFF00"/>
                </a:solidFill>
                <a:ea typeface="SimSun" charset="-122"/>
                <a:cs typeface="SimSun" charset="-122"/>
              </a:rPr>
              <a:t>mpiJava/examples/simple</a:t>
            </a:r>
            <a:r>
              <a:rPr lang="en-GB" sz="1800">
                <a:ea typeface="SimSun" charset="-122"/>
                <a:cs typeface="SimSun" charset="-122"/>
              </a:rPr>
              <a:t> and try:</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 javac Hello.java</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SimSun" charset="-122"/>
                <a:cs typeface="SimSun" charset="-122"/>
              </a:rPr>
              <a:t>        $ prunjava 2 Hello</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script </a:t>
            </a:r>
            <a:r>
              <a:rPr lang="en-GB" sz="2000" b="1">
                <a:solidFill>
                  <a:srgbClr val="FFFF00"/>
                </a:solidFill>
                <a:ea typeface="SimSun" charset="-122"/>
                <a:cs typeface="SimSun" charset="-122"/>
              </a:rPr>
              <a:t>prunjava</a:t>
            </a:r>
            <a:r>
              <a:rPr lang="en-GB" sz="2000">
                <a:ea typeface="SimSun" charset="-122"/>
                <a:cs typeface="SimSun" charset="-122"/>
              </a:rPr>
              <a:t> is a convenience script mostly designed for test purposes.</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It takes just two arguments: the number of processes to run in, and the class name.</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Most likely these two processes will be on the local host, unless you take steps to specify otherwise.</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For production runs you will probably have to use a procedure dependent on your MPI implementation to start parallel programs.  See the file </a:t>
            </a:r>
            <a:r>
              <a:rPr lang="en-GB" sz="2000" b="1">
                <a:solidFill>
                  <a:srgbClr val="FFFF00"/>
                </a:solidFill>
              </a:rPr>
              <a:t>mpiJava/README</a:t>
            </a:r>
            <a:r>
              <a:rPr lang="en-GB" sz="2000"/>
              <a:t> for additional information.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Programming Model</a:t>
            </a:r>
          </a:p>
        </p:txBody>
      </p:sp>
      <p:sp>
        <p:nvSpPr>
          <p:cNvPr id="21506" name="Rectangle 2"/>
          <p:cNvSpPr>
            <a:spLocks noGrp="1" noChangeArrowheads="1"/>
          </p:cNvSpPr>
          <p:nvPr>
            <p:ph type="body" idx="1"/>
          </p:nvPr>
        </p:nvSpPr>
        <p:spPr>
          <a:xfrm>
            <a:off x="457200" y="1143000"/>
            <a:ext cx="8153400" cy="51054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a:solidFill>
                  <a:srgbClr val="FFFF00"/>
                </a:solidFill>
              </a:rPr>
              <a:t>mpiJava</a:t>
            </a:r>
            <a:r>
              <a:rPr lang="en-GB"/>
              <a:t>, every MPI </a:t>
            </a:r>
            <a:r>
              <a:rPr lang="en-GB">
                <a:solidFill>
                  <a:srgbClr val="FFFF00"/>
                </a:solidFill>
              </a:rPr>
              <a:t>process</a:t>
            </a:r>
            <a:r>
              <a:rPr lang="en-GB"/>
              <a:t> or </a:t>
            </a:r>
            <a:r>
              <a:rPr lang="en-GB">
                <a:solidFill>
                  <a:srgbClr val="FFFF00"/>
                </a:solidFill>
              </a:rPr>
              <a:t>node</a:t>
            </a:r>
            <a:r>
              <a:rPr lang="en-GB"/>
              <a:t> corresponds to a </a:t>
            </a:r>
            <a:r>
              <a:rPr lang="en-GB">
                <a:solidFill>
                  <a:srgbClr val="FFFF00"/>
                </a:solidFill>
              </a:rPr>
              <a:t>single JVM</a:t>
            </a:r>
            <a:r>
              <a:rPr lang="en-GB"/>
              <a:t>, running on some host computer.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mpiJava</a:t>
            </a:r>
            <a:r>
              <a:rPr lang="en-GB"/>
              <a:t> is </a:t>
            </a:r>
            <a:r>
              <a:rPr lang="en-GB" i="1">
                <a:solidFill>
                  <a:srgbClr val="FFFF00"/>
                </a:solidFill>
              </a:rPr>
              <a:t>not</a:t>
            </a:r>
            <a:r>
              <a:rPr lang="en-GB"/>
              <a:t> integrated with Java threads: it is </a:t>
            </a:r>
            <a:r>
              <a:rPr lang="en-GB">
                <a:solidFill>
                  <a:srgbClr val="FFFF00"/>
                </a:solidFill>
              </a:rPr>
              <a:t>not</a:t>
            </a:r>
            <a:r>
              <a:rPr lang="en-GB"/>
              <a:t> possible to use MPI operations to communicate between Java threads, and in general it is </a:t>
            </a:r>
            <a:r>
              <a:rPr lang="en-GB">
                <a:solidFill>
                  <a:srgbClr val="FFFF00"/>
                </a:solidFill>
              </a:rPr>
              <a:t>not</a:t>
            </a:r>
            <a:r>
              <a:rPr lang="en-GB"/>
              <a:t> safe for more than one thread in a single JVM to perform MPI operations (concurrently).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because </a:t>
            </a:r>
            <a:r>
              <a:rPr lang="en-GB">
                <a:solidFill>
                  <a:srgbClr val="FFFF00"/>
                </a:solidFill>
              </a:rPr>
              <a:t>mpiJava</a:t>
            </a:r>
            <a:r>
              <a:rPr lang="en-GB"/>
              <a:t> is implemented on top of a native MPI, and most native implementations of MPI are not thread-safe.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a:t>
            </a:r>
            <a:r>
              <a:rPr lang="en-GB" i="1">
                <a:solidFill>
                  <a:srgbClr val="FFFF00"/>
                </a:solidFill>
              </a:rPr>
              <a:t>should</a:t>
            </a:r>
            <a:r>
              <a:rPr lang="en-GB"/>
              <a:t>, however, be OK to have multiple Java threads in your </a:t>
            </a:r>
            <a:r>
              <a:rPr lang="en-GB">
                <a:solidFill>
                  <a:srgbClr val="FFFF00"/>
                </a:solidFill>
              </a:rPr>
              <a:t>mpiJava</a:t>
            </a:r>
            <a:r>
              <a:rPr lang="en-GB"/>
              <a:t> program, provided only one (per JVM) does MPI communication, </a:t>
            </a:r>
            <a:r>
              <a:rPr lang="en-GB" i="1">
                <a:solidFill>
                  <a:srgbClr val="FFFF00"/>
                </a:solidFill>
              </a:rPr>
              <a:t>or</a:t>
            </a:r>
            <a:r>
              <a:rPr lang="en-GB"/>
              <a:t> provided inter-thread synchronization is used to ensure only one thread is doing MPI communication at any given time (I’m not aware the latter has been tested).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Generally all processes in an </a:t>
            </a:r>
            <a:r>
              <a:rPr lang="en-GB">
                <a:solidFill>
                  <a:srgbClr val="FFFF00"/>
                </a:solidFill>
              </a:rPr>
              <a:t>mpiJava</a:t>
            </a:r>
            <a:r>
              <a:rPr lang="en-GB"/>
              <a:t> program must be started simultaneously by a command like </a:t>
            </a:r>
            <a:r>
              <a:rPr lang="en-GB" b="1">
                <a:solidFill>
                  <a:srgbClr val="FFFF00"/>
                </a:solidFill>
              </a:rPr>
              <a:t>mpirun</a:t>
            </a:r>
            <a:r>
              <a:rPr lang="en-GB"/>
              <a:t> or equivalent, depending on your underlying MPI.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Setting up the Environment</a:t>
            </a:r>
          </a:p>
        </p:txBody>
      </p:sp>
      <p:sp>
        <p:nvSpPr>
          <p:cNvPr id="22530" name="Rectangle 2"/>
          <p:cNvSpPr>
            <a:spLocks noGrp="1" noChangeArrowheads="1"/>
          </p:cNvSpPr>
          <p:nvPr>
            <p:ph type="body" idx="1"/>
          </p:nvPr>
        </p:nvSpPr>
        <p:spPr>
          <a:xfrm>
            <a:off x="228600" y="1143000"/>
            <a:ext cx="8686800" cy="5181600"/>
          </a:xfrm>
          <a:ln/>
        </p:spPr>
        <p:txBody>
          <a:bodyPr/>
          <a:lstStyle/>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An </a:t>
            </a:r>
            <a:r>
              <a:rPr lang="en-GB" sz="2000">
                <a:solidFill>
                  <a:srgbClr val="FFFF00"/>
                </a:solidFill>
              </a:rPr>
              <a:t>mpiJava</a:t>
            </a:r>
            <a:r>
              <a:rPr lang="en-GB" sz="2000"/>
              <a:t> program is defined as a Java </a:t>
            </a:r>
            <a:r>
              <a:rPr lang="en-GB" sz="2000" i="1">
                <a:solidFill>
                  <a:srgbClr val="FFFF00"/>
                </a:solidFill>
              </a:rPr>
              <a:t>application</a:t>
            </a:r>
            <a:r>
              <a:rPr lang="en-GB" sz="2000"/>
              <a:t>.  In other words the program is implemented by a public static </a:t>
            </a:r>
            <a:r>
              <a:rPr lang="en-GB" sz="2000" b="1">
                <a:solidFill>
                  <a:srgbClr val="FFFF00"/>
                </a:solidFill>
              </a:rPr>
              <a:t>main()</a:t>
            </a:r>
            <a:r>
              <a:rPr lang="en-GB" sz="2000"/>
              <a:t> method of some class defined by the programmer.</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All the classes of the </a:t>
            </a:r>
            <a:r>
              <a:rPr lang="en-GB" sz="2000">
                <a:solidFill>
                  <a:srgbClr val="FFFF00"/>
                </a:solidFill>
              </a:rPr>
              <a:t>mpiJava</a:t>
            </a:r>
            <a:r>
              <a:rPr lang="en-GB" sz="2000"/>
              <a:t> library belong to the package </a:t>
            </a:r>
            <a:r>
              <a:rPr lang="en-GB" sz="2000" b="1">
                <a:solidFill>
                  <a:srgbClr val="FFFF00"/>
                </a:solidFill>
              </a:rPr>
              <a:t>mpi</a:t>
            </a:r>
            <a:r>
              <a:rPr lang="en-GB" sz="2000"/>
              <a:t>.  Either import these classes at the top of your source files, or use the fully-qualified names (</a:t>
            </a:r>
            <a:r>
              <a:rPr lang="en-GB" sz="2000" b="1">
                <a:solidFill>
                  <a:srgbClr val="FFFF00"/>
                </a:solidFill>
              </a:rPr>
              <a:t>mpi.Comm</a:t>
            </a:r>
            <a:r>
              <a:rPr lang="en-GB" sz="2000"/>
              <a:t>, etc) throughout your program.</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MPI is initialized by calling </a:t>
            </a:r>
            <a:r>
              <a:rPr lang="en-GB" sz="2000" b="1">
                <a:solidFill>
                  <a:srgbClr val="FFFF00"/>
                </a:solidFill>
              </a:rPr>
              <a:t>mpi.MPI.Init()</a:t>
            </a:r>
            <a:r>
              <a:rPr lang="en-GB" sz="2000"/>
              <a:t>.</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The </a:t>
            </a:r>
            <a:r>
              <a:rPr lang="en-GB" sz="1800" b="1">
                <a:solidFill>
                  <a:srgbClr val="FFFF00"/>
                </a:solidFill>
              </a:rPr>
              <a:t>MPI</a:t>
            </a:r>
            <a:r>
              <a:rPr lang="en-GB" sz="1800"/>
              <a:t> </a:t>
            </a:r>
            <a:r>
              <a:rPr lang="en-GB" sz="1800" i="1">
                <a:solidFill>
                  <a:srgbClr val="FFFF00"/>
                </a:solidFill>
              </a:rPr>
              <a:t>class</a:t>
            </a:r>
            <a:r>
              <a:rPr lang="en-GB" sz="1800"/>
              <a:t> has a few static methods for administrative things, and numerous static fields holding global constants.</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should forward the arguments parameter of the </a:t>
            </a:r>
            <a:r>
              <a:rPr lang="en-GB" sz="2000" b="1">
                <a:solidFill>
                  <a:srgbClr val="FFFF00"/>
                </a:solidFill>
              </a:rPr>
              <a:t>main()</a:t>
            </a:r>
            <a:r>
              <a:rPr lang="en-GB" sz="2000"/>
              <a:t> method to the </a:t>
            </a:r>
            <a:r>
              <a:rPr lang="en-GB" sz="2000" b="1">
                <a:solidFill>
                  <a:srgbClr val="FFFF00"/>
                </a:solidFill>
              </a:rPr>
              <a:t>Init()</a:t>
            </a:r>
            <a:r>
              <a:rPr lang="en-GB" sz="2000"/>
              <a:t> method.</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This array is not necessarily identical to the command line arguments passed when starting the program (depends on the native MPI).  If you need the user-specified command line arguments, use the result of the </a:t>
            </a:r>
            <a:r>
              <a:rPr lang="en-GB" sz="1800" b="1">
                <a:solidFill>
                  <a:srgbClr val="FFFF00"/>
                </a:solidFill>
              </a:rPr>
              <a:t>Init()</a:t>
            </a:r>
            <a:r>
              <a:rPr lang="en-GB" sz="1800"/>
              <a:t> method, e.g.:</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         </a:t>
            </a:r>
            <a:r>
              <a:rPr lang="en-GB" sz="1800" b="1">
                <a:solidFill>
                  <a:srgbClr val="FFFF00"/>
                </a:solidFill>
                <a:latin typeface="Helvetica" charset="0"/>
              </a:rPr>
              <a:t>String [] realArgs = MPI.Init() ;</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Call </a:t>
            </a:r>
            <a:r>
              <a:rPr lang="en-GB" sz="2000" b="1">
                <a:solidFill>
                  <a:srgbClr val="FFFF00"/>
                </a:solidFill>
              </a:rPr>
              <a:t>mpi.MPI.Finalize()</a:t>
            </a:r>
            <a:r>
              <a:rPr lang="en-GB" sz="2000"/>
              <a:t> to shut down MPI before the </a:t>
            </a:r>
            <a:r>
              <a:rPr lang="en-GB" sz="2000" b="1">
                <a:solidFill>
                  <a:srgbClr val="FFFF00"/>
                </a:solidFill>
              </a:rPr>
              <a:t>main()</a:t>
            </a:r>
            <a:r>
              <a:rPr lang="en-GB" sz="2000"/>
              <a:t> method terminates.</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Failing to do this may cause your executable to not terminate properly.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MPI: The Message Passing Interface</a:t>
            </a:r>
          </a:p>
        </p:txBody>
      </p:sp>
      <p:sp>
        <p:nvSpPr>
          <p:cNvPr id="5122" name="Rectangle 2"/>
          <p:cNvSpPr>
            <a:spLocks noGrp="1" noChangeArrowheads="1"/>
          </p:cNvSpPr>
          <p:nvPr>
            <p:ph type="body" idx="1"/>
          </p:nvPr>
        </p:nvSpPr>
        <p:spPr>
          <a:xfrm>
            <a:off x="152400" y="990600"/>
            <a:ext cx="8839200" cy="5381625"/>
          </a:xfrm>
          <a:ln/>
        </p:spPr>
        <p:txBody>
          <a:bodyPr/>
          <a:lstStyle/>
          <a:p>
            <a:pPr>
              <a:lnSpc>
                <a:spcPct val="90000"/>
              </a:lnSpc>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RMI originated in the Java world.  Efforts like </a:t>
            </a:r>
            <a:r>
              <a:rPr lang="en-GB" i="1">
                <a:solidFill>
                  <a:srgbClr val="FFFF00"/>
                </a:solidFill>
              </a:rPr>
              <a:t>JavaParty</a:t>
            </a:r>
            <a:r>
              <a:rPr lang="en-GB"/>
              <a:t> and </a:t>
            </a:r>
            <a:r>
              <a:rPr lang="en-GB" i="1">
                <a:solidFill>
                  <a:srgbClr val="FFFF00"/>
                </a:solidFill>
              </a:rPr>
              <a:t>Manta</a:t>
            </a:r>
            <a:r>
              <a:rPr lang="en-GB"/>
              <a:t> aimed to bring RMI into the HPC world, by improving its performance.</a:t>
            </a:r>
          </a:p>
          <a:p>
            <a:pPr>
              <a:lnSpc>
                <a:spcPct val="90000"/>
              </a:lnSpc>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is a technology from the HPC world, which various people have worked on importing into Java.</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is the HPC </a:t>
            </a:r>
            <a:r>
              <a:rPr lang="en-GB" i="1">
                <a:solidFill>
                  <a:srgbClr val="FFFF00"/>
                </a:solidFill>
              </a:rPr>
              <a:t>Message Passing Interface</a:t>
            </a:r>
            <a:r>
              <a:rPr lang="en-GB"/>
              <a:t> standardized in the early 1990s by the </a:t>
            </a:r>
            <a:r>
              <a:rPr lang="en-GB" i="1">
                <a:solidFill>
                  <a:srgbClr val="FFFF00"/>
                </a:solidFill>
              </a:rPr>
              <a:t>MPI Forum</a:t>
            </a:r>
            <a:r>
              <a:rPr lang="en-GB"/>
              <a:t>—a substantial consortium of vendors and researchers.</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is an API for communication between nodes of a distributed memory parallel computer (typically, now, a workstation cluster).</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original standard defines bindings to </a:t>
            </a:r>
            <a:r>
              <a:rPr lang="en-GB">
                <a:solidFill>
                  <a:srgbClr val="FFFF00"/>
                </a:solidFill>
              </a:rPr>
              <a:t>C </a:t>
            </a:r>
            <a:r>
              <a:rPr lang="en-GB"/>
              <a:t>and </a:t>
            </a:r>
            <a:r>
              <a:rPr lang="en-GB">
                <a:solidFill>
                  <a:srgbClr val="FFFF00"/>
                </a:solidFill>
              </a:rPr>
              <a:t>Fortran </a:t>
            </a:r>
            <a:r>
              <a:rPr lang="en-GB"/>
              <a:t>(later </a:t>
            </a:r>
            <a:r>
              <a:rPr lang="en-GB">
                <a:solidFill>
                  <a:srgbClr val="FFFF00"/>
                </a:solidFill>
              </a:rPr>
              <a:t>C++</a:t>
            </a:r>
            <a:r>
              <a:rPr lang="en-GB"/>
              <a:t>).</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low-level parts of API are oriented to: fast transfer of data from user program to network; supporting multiple modes of message synchronization available on HPC platforms; etc.</a:t>
            </a:r>
          </a:p>
          <a:p>
            <a:pPr lvl="1">
              <a:lnSpc>
                <a:spcPct val="90000"/>
              </a:lnSpc>
              <a:spcBef>
                <a:spcPts val="7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Higher level parts of the API are concerned with organization of process groups and providing the kind of collective communications seen in typical parallel applications.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The </a:t>
            </a:r>
            <a:r>
              <a:rPr lang="en-GB" b="1">
                <a:ea typeface="SimSun" charset="-122"/>
                <a:cs typeface="SimSun" charset="-122"/>
              </a:rPr>
              <a:t>Comm</a:t>
            </a:r>
            <a:r>
              <a:rPr lang="en-GB">
                <a:ea typeface="SimSun" charset="-122"/>
                <a:cs typeface="SimSun" charset="-122"/>
              </a:rPr>
              <a:t> class</a:t>
            </a:r>
          </a:p>
        </p:txBody>
      </p:sp>
      <p:sp>
        <p:nvSpPr>
          <p:cNvPr id="23554" name="Rectangle 2"/>
          <p:cNvSpPr>
            <a:spLocks noGrp="1" noChangeArrowheads="1"/>
          </p:cNvSpPr>
          <p:nvPr>
            <p:ph type="body" idx="1"/>
          </p:nvPr>
        </p:nvSpPr>
        <p:spPr>
          <a:xfrm>
            <a:off x="304800" y="1066800"/>
            <a:ext cx="8534400" cy="5414963"/>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t>
            </a:r>
            <a:r>
              <a:rPr lang="en-GB" sz="2000" b="1">
                <a:solidFill>
                  <a:srgbClr val="FFFF00"/>
                </a:solidFill>
                <a:ea typeface="SimSun" charset="-122"/>
                <a:cs typeface="SimSun" charset="-122"/>
              </a:rPr>
              <a:t>Comm</a:t>
            </a:r>
            <a:r>
              <a:rPr lang="en-GB" sz="2000">
                <a:ea typeface="SimSun" charset="-122"/>
                <a:cs typeface="SimSun" charset="-122"/>
              </a:rPr>
              <a:t> class represents an </a:t>
            </a:r>
            <a:r>
              <a:rPr lang="en-GB" sz="2000" i="1">
                <a:solidFill>
                  <a:srgbClr val="FFFF00"/>
                </a:solidFill>
                <a:ea typeface="SimSun" charset="-122"/>
                <a:cs typeface="SimSun" charset="-122"/>
              </a:rPr>
              <a:t>MPI communicator</a:t>
            </a:r>
            <a:r>
              <a:rPr lang="en-GB" sz="2000">
                <a:ea typeface="SimSun" charset="-122"/>
                <a:cs typeface="SimSun" charset="-122"/>
              </a:rPr>
              <a:t>, which makes it probably the most important class in the API.  All communication operations ultimately go through instances of the </a:t>
            </a:r>
            <a:r>
              <a:rPr lang="en-GB" sz="2000" b="1">
                <a:solidFill>
                  <a:srgbClr val="FFFF00"/>
                </a:solidFill>
                <a:ea typeface="SimSun" charset="-122"/>
                <a:cs typeface="SimSun" charset="-122"/>
              </a:rPr>
              <a:t>Comm</a:t>
            </a:r>
            <a:r>
              <a:rPr lang="en-GB" sz="2000">
                <a:ea typeface="SimSun" charset="-122"/>
                <a:cs typeface="SimSun" charset="-122"/>
              </a:rPr>
              <a:t> class.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MPI a communicator defines two things: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it defines a group of processes—the participants in some kind of parallel task or subtask, and</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 it defines a </a:t>
            </a:r>
            <a:r>
              <a:rPr lang="en-GB" sz="1800" i="1">
                <a:solidFill>
                  <a:srgbClr val="FFFF00"/>
                </a:solidFill>
                <a:ea typeface="SimSun" charset="-122"/>
                <a:cs typeface="SimSun" charset="-122"/>
              </a:rPr>
              <a:t>communication context</a:t>
            </a:r>
            <a:r>
              <a:rPr lang="en-GB" sz="1800">
                <a:ea typeface="SimSun" charset="-122"/>
                <a:cs typeface="SimSun" charset="-122"/>
              </a:rPr>
              <a: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idea of a communication context is slightly subtle.  The idea is that </a:t>
            </a:r>
            <a:r>
              <a:rPr lang="en-GB" sz="2000" i="1">
                <a:solidFill>
                  <a:srgbClr val="FFFF00"/>
                </a:solidFill>
                <a:ea typeface="SimSun" charset="-122"/>
                <a:cs typeface="SimSun" charset="-122"/>
              </a:rPr>
              <a:t>the</a:t>
            </a:r>
            <a:r>
              <a:rPr lang="en-GB" sz="2000">
                <a:ea typeface="SimSun" charset="-122"/>
                <a:cs typeface="SimSun" charset="-122"/>
              </a:rPr>
              <a:t> </a:t>
            </a:r>
            <a:r>
              <a:rPr lang="en-GB" sz="2000" i="1">
                <a:solidFill>
                  <a:srgbClr val="FFFF00"/>
                </a:solidFill>
                <a:ea typeface="SimSun" charset="-122"/>
                <a:cs typeface="SimSun" charset="-122"/>
              </a:rPr>
              <a:t>same group</a:t>
            </a:r>
            <a:r>
              <a:rPr lang="en-GB" sz="2000">
                <a:ea typeface="SimSun" charset="-122"/>
                <a:cs typeface="SimSun" charset="-122"/>
              </a:rPr>
              <a:t> of processes might be involved in more than one kind of </a:t>
            </a:r>
            <a:r>
              <a:rPr lang="en-GB" sz="2000">
                <a:solidFill>
                  <a:srgbClr val="FFFF00"/>
                </a:solidFill>
                <a:ea typeface="SimSun" charset="-122"/>
                <a:cs typeface="SimSun" charset="-122"/>
              </a:rPr>
              <a:t>“ongoing activity”</a:t>
            </a:r>
            <a:r>
              <a:rPr lang="en-GB" sz="2000">
                <a:ea typeface="SimSun" charset="-122"/>
                <a:cs typeface="SimSun" charset="-122"/>
              </a:rPr>
              <a:t> (for example the different kinds of activity might be parallel operations from libraries defined by different third parties).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You don’t want these distinct “activities” to interfere with one another.</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For example you don’t want messages that are sent in the context of one activity to be accidentally received in the context of another.  This would be a kind of race condition.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So you give each activity a different communication context.  You do this by giving them different instances of the </a:t>
            </a:r>
            <a:r>
              <a:rPr lang="en-GB" sz="2000" b="1">
                <a:solidFill>
                  <a:srgbClr val="FFFF00"/>
                </a:solidFill>
                <a:ea typeface="SimSun" charset="-122"/>
                <a:cs typeface="SimSun" charset="-122"/>
              </a:rPr>
              <a:t>Comm</a:t>
            </a:r>
            <a:r>
              <a:rPr lang="en-GB" sz="2000">
                <a:ea typeface="SimSun" charset="-122"/>
                <a:cs typeface="SimSun" charset="-122"/>
              </a:rPr>
              <a:t> class.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Messages sent on one communicator can never be received on another.</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Rank and Size</a:t>
            </a:r>
          </a:p>
        </p:txBody>
      </p:sp>
      <p:sp>
        <p:nvSpPr>
          <p:cNvPr id="24578" name="Rectangle 2"/>
          <p:cNvSpPr>
            <a:spLocks noGrp="1" noChangeArrowheads="1"/>
          </p:cNvSpPr>
          <p:nvPr>
            <p:ph type="body" idx="1"/>
          </p:nvPr>
        </p:nvSpPr>
        <p:spPr>
          <a:xfrm>
            <a:off x="381000" y="1143000"/>
            <a:ext cx="8382000" cy="5000625"/>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process group in MPI is defined as a </a:t>
            </a:r>
            <a:r>
              <a:rPr lang="en-GB" i="1">
                <a:solidFill>
                  <a:srgbClr val="FFFF00"/>
                </a:solidFill>
              </a:rPr>
              <a:t>fixed set of processes</a:t>
            </a:r>
            <a:r>
              <a:rPr lang="en-GB"/>
              <a:t>, which never changes in the lifetime of the group.</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number of processes in the group associated with a communicator can be found by the </a:t>
            </a:r>
            <a:r>
              <a:rPr lang="en-GB" b="1">
                <a:solidFill>
                  <a:srgbClr val="FFFF00"/>
                </a:solidFill>
              </a:rPr>
              <a:t>Size()</a:t>
            </a:r>
            <a:r>
              <a:rPr lang="en-GB"/>
              <a:t> method of the </a:t>
            </a:r>
            <a:r>
              <a:rPr lang="en-GB" b="1">
                <a:solidFill>
                  <a:srgbClr val="FFFF00"/>
                </a:solidFill>
              </a:rPr>
              <a:t>Comm</a:t>
            </a:r>
            <a:r>
              <a:rPr lang="en-GB"/>
              <a:t> class.  It returns an </a:t>
            </a:r>
            <a:r>
              <a:rPr lang="en-GB" b="1">
                <a:solidFill>
                  <a:srgbClr val="FFFF00"/>
                </a:solidFill>
              </a:rPr>
              <a:t>int</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Each process in a group has a unique </a:t>
            </a:r>
            <a:r>
              <a:rPr lang="en-GB" i="1">
                <a:solidFill>
                  <a:srgbClr val="FFFF00"/>
                </a:solidFill>
              </a:rPr>
              <a:t>rank</a:t>
            </a:r>
            <a:r>
              <a:rPr lang="en-GB"/>
              <a:t> within the group, an </a:t>
            </a:r>
            <a:r>
              <a:rPr lang="en-GB" b="1">
                <a:solidFill>
                  <a:srgbClr val="FFFF00"/>
                </a:solidFill>
              </a:rPr>
              <a:t>int</a:t>
            </a:r>
            <a:r>
              <a:rPr lang="en-GB"/>
              <a:t> value between </a:t>
            </a:r>
            <a:r>
              <a:rPr lang="en-GB" b="1">
                <a:solidFill>
                  <a:srgbClr val="FFFF00"/>
                </a:solidFill>
              </a:rPr>
              <a:t>0</a:t>
            </a:r>
            <a:r>
              <a:rPr lang="en-GB"/>
              <a:t> and </a:t>
            </a:r>
            <a:r>
              <a:rPr lang="en-GB" b="1">
                <a:solidFill>
                  <a:srgbClr val="FFFF00"/>
                </a:solidFill>
              </a:rPr>
              <a:t>Size() – 1</a:t>
            </a:r>
            <a:r>
              <a:rPr lang="en-GB"/>
              <a:t>.  This value is returned by the </a:t>
            </a:r>
            <a:r>
              <a:rPr lang="en-GB" b="1">
                <a:solidFill>
                  <a:srgbClr val="FFFF00"/>
                </a:solidFill>
              </a:rPr>
              <a:t>Rank()</a:t>
            </a:r>
            <a:r>
              <a:rPr lang="en-GB"/>
              <a:t> method.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Note that the methods of mpiJava usually have the same names as in the C binding, but omit prefixes like “</a:t>
            </a:r>
            <a:r>
              <a:rPr lang="en-GB" b="1">
                <a:solidFill>
                  <a:srgbClr val="FFFF00"/>
                </a:solidFill>
              </a:rPr>
              <a:t>MPI_Comm_</a:t>
            </a:r>
            <a:r>
              <a:rPr lang="en-GB"/>
              <a:t>” that redundantly identify the class.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follows the MPI C++ binding, but it has the result that method names start with upper-case letters.  This is contrary to normal (good) Java practice (and it was changed in the MPJ spec).</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World Communicator</a:t>
            </a:r>
          </a:p>
        </p:txBody>
      </p:sp>
      <p:sp>
        <p:nvSpPr>
          <p:cNvPr id="25602"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MPI, the “initial” communicator is a communicator spanning all the processes in which the SPMD program was started.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a:solidFill>
                  <a:srgbClr val="FFFF00"/>
                </a:solidFill>
              </a:rPr>
              <a:t>mpiJava</a:t>
            </a:r>
            <a:r>
              <a:rPr lang="en-GB"/>
              <a:t>, this communicator is accessed as a static field of the MPI class:</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latin typeface="Helvetica" charset="0"/>
              </a:rPr>
              <a:t>MPI.COMM_WORLD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Pretty clearly this ought to be a static </a:t>
            </a:r>
            <a:r>
              <a:rPr lang="en-GB" i="1">
                <a:solidFill>
                  <a:srgbClr val="FFFF00"/>
                </a:solidFill>
              </a:rPr>
              <a:t>final</a:t>
            </a:r>
            <a:r>
              <a:rPr lang="en-GB"/>
              <a:t> field of the MPI class.  For weird historic reasons it is not declared </a:t>
            </a:r>
            <a:r>
              <a:rPr lang="en-GB" b="1">
                <a:solidFill>
                  <a:srgbClr val="FFFF00"/>
                </a:solidFill>
              </a:rPr>
              <a:t>final</a:t>
            </a:r>
            <a:r>
              <a:rPr lang="en-GB"/>
              <a:t> in the mpiJava API.  This should probably be changed.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Simple </a:t>
            </a:r>
            <a:r>
              <a:rPr lang="en-GB">
                <a:solidFill>
                  <a:srgbClr val="FFFF00"/>
                </a:solidFill>
              </a:rPr>
              <a:t>mpiJava</a:t>
            </a:r>
            <a:r>
              <a:rPr lang="en-GB"/>
              <a:t> programs may only ever need to use the world communicator.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Simple send and receive</a:t>
            </a:r>
          </a:p>
        </p:txBody>
      </p:sp>
      <p:sp>
        <p:nvSpPr>
          <p:cNvPr id="26626" name="Rectangle 2"/>
          <p:cNvSpPr>
            <a:spLocks noGrp="1" noChangeArrowheads="1"/>
          </p:cNvSpPr>
          <p:nvPr>
            <p:ph type="body" idx="1"/>
          </p:nvPr>
        </p:nvSpPr>
        <p:spPr>
          <a:xfrm>
            <a:off x="228600" y="1066800"/>
            <a:ext cx="8534400" cy="5400675"/>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Not surprisingly, the basic point-to-point communication methods are members of the </a:t>
            </a:r>
            <a:r>
              <a:rPr lang="en-GB" sz="2000" b="1">
                <a:solidFill>
                  <a:srgbClr val="FFFF00"/>
                </a:solidFill>
                <a:ea typeface="SimSun" charset="-122"/>
                <a:cs typeface="SimSun" charset="-122"/>
              </a:rPr>
              <a:t>Comm</a:t>
            </a:r>
            <a:r>
              <a:rPr lang="en-GB" sz="2000">
                <a:ea typeface="SimSun" charset="-122"/>
                <a:cs typeface="SimSun" charset="-122"/>
              </a:rPr>
              <a:t> class.</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Send and receive members of </a:t>
            </a:r>
            <a:r>
              <a:rPr lang="en-GB" sz="2000" b="1">
                <a:solidFill>
                  <a:srgbClr val="FFFF00"/>
                </a:solidFill>
                <a:ea typeface="SimSun" charset="-122"/>
                <a:cs typeface="SimSun" charset="-122"/>
              </a:rPr>
              <a:t>Comm</a:t>
            </a:r>
            <a:r>
              <a:rPr lang="en-GB" sz="2000">
                <a:ea typeface="SimSun" charset="-122"/>
                <a:cs typeface="SimSun" charset="-122"/>
              </a:rPr>
              <a:t>:</a:t>
            </a:r>
          </a:p>
          <a:p>
            <a:pPr>
              <a:spcBef>
                <a:spcPts val="3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ea typeface="SimSun" charset="-122"/>
                <a:cs typeface="SimSun" charset="-122"/>
              </a:rPr>
              <a:t>          </a:t>
            </a:r>
            <a:r>
              <a:rPr lang="en-GB" sz="1600" b="1">
                <a:solidFill>
                  <a:srgbClr val="FFFF00"/>
                </a:solidFill>
                <a:latin typeface="Helvetica" charset="0"/>
                <a:ea typeface="SimSun" charset="-122"/>
                <a:cs typeface="SimSun" charset="-122"/>
              </a:rPr>
              <a:t>void Send(Object buf, int offset, int count, Datatype type,</a:t>
            </a:r>
          </a:p>
          <a:p>
            <a:pPr>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int dst, int tag) ;</a:t>
            </a:r>
          </a:p>
          <a:p>
            <a:pPr>
              <a:lnSpc>
                <a:spcPct val="50000"/>
              </a:lnSpc>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600" b="1">
              <a:solidFill>
                <a:srgbClr val="FFFF00"/>
              </a:solidFill>
              <a:latin typeface="Helvetica" charset="0"/>
              <a:ea typeface="SimSun" charset="-122"/>
              <a:cs typeface="SimSun" charset="-122"/>
            </a:endParaRPr>
          </a:p>
          <a:p>
            <a:pPr>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Status Recv(Object buf, int offset, int count, Datatype type,</a:t>
            </a:r>
          </a:p>
          <a:p>
            <a:pPr>
              <a:spcBef>
                <a:spcPts val="388"/>
              </a:spcBef>
              <a:buSzPct val="50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int src, int tag) ;</a:t>
            </a:r>
          </a:p>
          <a:p>
            <a:pPr>
              <a:lnSpc>
                <a:spcPct val="11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b="1">
              <a:solidFill>
                <a:srgbClr val="FFFF00"/>
              </a:solidFill>
              <a:latin typeface="Helvetica" charset="0"/>
              <a:ea typeface="SimSun" charset="-122"/>
              <a:cs typeface="SimSun" charset="-122"/>
            </a:endParaRP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arguments</a:t>
            </a:r>
            <a:r>
              <a:rPr lang="en-GB" sz="2000" b="1">
                <a:solidFill>
                  <a:srgbClr val="FFFF00"/>
                </a:solidFill>
                <a:ea typeface="SimSun" charset="-122"/>
                <a:cs typeface="SimSun" charset="-122"/>
              </a:rPr>
              <a:t> buf</a:t>
            </a:r>
            <a:r>
              <a:rPr lang="en-GB" sz="2000">
                <a:ea typeface="SimSun" charset="-122"/>
                <a:cs typeface="SimSun" charset="-122"/>
              </a:rPr>
              <a:t>, </a:t>
            </a:r>
            <a:r>
              <a:rPr lang="en-GB" sz="2000" b="1">
                <a:solidFill>
                  <a:srgbClr val="FFFF00"/>
                </a:solidFill>
                <a:ea typeface="SimSun" charset="-122"/>
                <a:cs typeface="SimSun" charset="-122"/>
              </a:rPr>
              <a:t>offset</a:t>
            </a:r>
            <a:r>
              <a:rPr lang="en-GB" sz="2000">
                <a:ea typeface="SimSun" charset="-122"/>
                <a:cs typeface="SimSun" charset="-122"/>
              </a:rPr>
              <a:t>, </a:t>
            </a:r>
            <a:r>
              <a:rPr lang="en-GB" sz="2000" b="1">
                <a:solidFill>
                  <a:srgbClr val="FFFF00"/>
                </a:solidFill>
                <a:ea typeface="SimSun" charset="-122"/>
                <a:cs typeface="SimSun" charset="-122"/>
              </a:rPr>
              <a:t>count</a:t>
            </a:r>
            <a:r>
              <a:rPr lang="en-GB" sz="2000">
                <a:ea typeface="SimSun" charset="-122"/>
                <a:cs typeface="SimSun" charset="-122"/>
              </a:rPr>
              <a:t>, </a:t>
            </a:r>
            <a:r>
              <a:rPr lang="en-GB" sz="2000" b="1">
                <a:solidFill>
                  <a:srgbClr val="FFFF00"/>
                </a:solidFill>
                <a:ea typeface="SimSun" charset="-122"/>
                <a:cs typeface="SimSun" charset="-122"/>
              </a:rPr>
              <a:t>type </a:t>
            </a:r>
            <a:r>
              <a:rPr lang="en-GB" sz="2000">
                <a:ea typeface="SimSun" charset="-122"/>
                <a:cs typeface="SimSun" charset="-122"/>
              </a:rPr>
              <a:t>describe the data buffer—the storage of the data that is sent or received.  They will be discussed on the next slide.</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ea typeface="SimSun" charset="-122"/>
                <a:cs typeface="SimSun" charset="-122"/>
              </a:rPr>
              <a:t>dst</a:t>
            </a:r>
            <a:r>
              <a:rPr lang="en-GB" sz="2000">
                <a:ea typeface="SimSun" charset="-122"/>
                <a:cs typeface="SimSun" charset="-122"/>
              </a:rPr>
              <a:t> is the rank of the destination process relative to </a:t>
            </a:r>
            <a:r>
              <a:rPr lang="en-GB" sz="2000" b="1">
                <a:solidFill>
                  <a:srgbClr val="FFFF00"/>
                </a:solidFill>
                <a:ea typeface="SimSun" charset="-122"/>
                <a:cs typeface="SimSun" charset="-122"/>
              </a:rPr>
              <a:t>this</a:t>
            </a:r>
            <a:r>
              <a:rPr lang="en-GB" sz="2000">
                <a:ea typeface="SimSun" charset="-122"/>
                <a:cs typeface="SimSun" charset="-122"/>
              </a:rPr>
              <a:t> communicator.  Similarly in </a:t>
            </a:r>
            <a:r>
              <a:rPr lang="en-GB" sz="2000" b="1">
                <a:solidFill>
                  <a:srgbClr val="FFFF00"/>
                </a:solidFill>
                <a:ea typeface="SimSun" charset="-122"/>
                <a:cs typeface="SimSun" charset="-122"/>
              </a:rPr>
              <a:t>Recv()</a:t>
            </a:r>
            <a:r>
              <a:rPr lang="en-GB" sz="2000">
                <a:ea typeface="SimSun" charset="-122"/>
                <a:cs typeface="SimSun" charset="-122"/>
              </a:rPr>
              <a:t>, </a:t>
            </a:r>
            <a:r>
              <a:rPr lang="en-GB" sz="2000" b="1">
                <a:solidFill>
                  <a:srgbClr val="FFFF00"/>
                </a:solidFill>
                <a:ea typeface="SimSun" charset="-122"/>
                <a:cs typeface="SimSun" charset="-122"/>
              </a:rPr>
              <a:t>src</a:t>
            </a:r>
            <a:r>
              <a:rPr lang="en-GB" sz="2000">
                <a:ea typeface="SimSun" charset="-122"/>
                <a:cs typeface="SimSun" charset="-122"/>
              </a:rPr>
              <a:t> is the rank of the source process.</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An arbitrarily chosen </a:t>
            </a:r>
            <a:r>
              <a:rPr lang="en-GB" sz="2000" b="1">
                <a:solidFill>
                  <a:srgbClr val="FFFF00"/>
                </a:solidFill>
                <a:ea typeface="SimSun" charset="-122"/>
                <a:cs typeface="SimSun" charset="-122"/>
              </a:rPr>
              <a:t>tag</a:t>
            </a:r>
            <a:r>
              <a:rPr lang="en-GB" sz="2000">
                <a:ea typeface="SimSun" charset="-122"/>
                <a:cs typeface="SimSun" charset="-122"/>
              </a:rPr>
              <a:t> value can be used in </a:t>
            </a:r>
            <a:r>
              <a:rPr lang="en-GB" sz="2000" b="1">
                <a:solidFill>
                  <a:srgbClr val="FFFF00"/>
                </a:solidFill>
                <a:ea typeface="SimSun" charset="-122"/>
                <a:cs typeface="SimSun" charset="-122"/>
              </a:rPr>
              <a:t>Recv()</a:t>
            </a:r>
            <a:r>
              <a:rPr lang="en-GB" sz="2000">
                <a:ea typeface="SimSun" charset="-122"/>
                <a:cs typeface="SimSun" charset="-122"/>
              </a:rPr>
              <a:t> to select between several incoming messages: the call will wait until a message sent with a matching tag value arrives.</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The </a:t>
            </a:r>
            <a:r>
              <a:rPr lang="en-GB" sz="2000" b="1">
                <a:solidFill>
                  <a:srgbClr val="FFFF00"/>
                </a:solidFill>
                <a:ea typeface="SimSun" charset="-122"/>
                <a:cs typeface="SimSun" charset="-122"/>
              </a:rPr>
              <a:t>Recv()</a:t>
            </a:r>
            <a:r>
              <a:rPr lang="en-GB" sz="2000">
                <a:ea typeface="SimSun" charset="-122"/>
                <a:cs typeface="SimSun" charset="-122"/>
              </a:rPr>
              <a:t> method returns a </a:t>
            </a:r>
            <a:r>
              <a:rPr lang="en-GB" sz="2000" b="1">
                <a:solidFill>
                  <a:srgbClr val="FFFF00"/>
                </a:solidFill>
                <a:ea typeface="SimSun" charset="-122"/>
                <a:cs typeface="SimSun" charset="-122"/>
              </a:rPr>
              <a:t>Status</a:t>
            </a:r>
            <a:r>
              <a:rPr lang="en-GB" sz="2000">
                <a:ea typeface="SimSun" charset="-122"/>
                <a:cs typeface="SimSun" charset="-122"/>
              </a:rPr>
              <a:t> value, discussed later.</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SimSun" charset="-122"/>
                <a:cs typeface="SimSun" charset="-122"/>
              </a:rPr>
              <a:t>Communication Buffers</a:t>
            </a:r>
          </a:p>
        </p:txBody>
      </p:sp>
      <p:sp>
        <p:nvSpPr>
          <p:cNvPr id="27650" name="Rectangle 2"/>
          <p:cNvSpPr>
            <a:spLocks noGrp="1" noChangeArrowheads="1"/>
          </p:cNvSpPr>
          <p:nvPr>
            <p:ph type="body" idx="1"/>
          </p:nvPr>
        </p:nvSpPr>
        <p:spPr>
          <a:xfrm>
            <a:off x="228600" y="990600"/>
            <a:ext cx="8534400" cy="5524500"/>
          </a:xfrm>
          <a:ln/>
        </p:spPr>
        <p:txBody>
          <a:bodyPr/>
          <a:lstStyle/>
          <a:p>
            <a:pPr>
              <a:lnSpc>
                <a:spcPct val="11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b="1">
              <a:solidFill>
                <a:srgbClr val="FFFF00"/>
              </a:solidFill>
              <a:latin typeface="Helvetica" charset="0"/>
              <a:ea typeface="SimSun" charset="-122"/>
              <a:cs typeface="SimSun" charset="-122"/>
            </a:endParaRPr>
          </a:p>
          <a:p>
            <a:pPr>
              <a:lnSpc>
                <a:spcPct val="90000"/>
              </a:lnSpc>
              <a:spcBef>
                <a:spcPts val="2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Most of the communication operations take a sequence of parameters like</a:t>
            </a:r>
          </a:p>
          <a:p>
            <a:pPr lvl="1">
              <a:lnSpc>
                <a:spcPct val="90000"/>
              </a:lnSpc>
              <a:spcBef>
                <a:spcPts val="663"/>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Object buf, int offset, int count, Datatype type</a:t>
            </a:r>
          </a:p>
          <a:p>
            <a:pPr>
              <a:lnSpc>
                <a:spcPct val="90000"/>
              </a:lnSpc>
              <a:spcBef>
                <a:spcPts val="8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In the actual arguments passed to these methods,</a:t>
            </a:r>
            <a:r>
              <a:rPr lang="en-GB" b="1">
                <a:solidFill>
                  <a:srgbClr val="FFFF00"/>
                </a:solidFill>
                <a:ea typeface="SimSun" charset="-122"/>
                <a:cs typeface="SimSun" charset="-122"/>
              </a:rPr>
              <a:t> buf</a:t>
            </a:r>
            <a:r>
              <a:rPr lang="en-GB" b="1">
                <a:ea typeface="SimSun" charset="-122"/>
                <a:cs typeface="SimSun" charset="-122"/>
              </a:rPr>
              <a:t> </a:t>
            </a:r>
            <a:r>
              <a:rPr lang="en-GB">
                <a:ea typeface="SimSun" charset="-122"/>
                <a:cs typeface="SimSun" charset="-122"/>
              </a:rPr>
              <a:t>must be an array (or a run-time exception will occur).</a:t>
            </a:r>
          </a:p>
          <a:p>
            <a:pPr lvl="1">
              <a:lnSpc>
                <a:spcPct val="90000"/>
              </a:lnSpc>
              <a:spcBef>
                <a:spcPts val="2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The reason for not </a:t>
            </a:r>
            <a:r>
              <a:rPr lang="en-GB" i="1">
                <a:solidFill>
                  <a:srgbClr val="FFFF00"/>
                </a:solidFill>
                <a:ea typeface="SimSun" charset="-122"/>
                <a:cs typeface="SimSun" charset="-122"/>
              </a:rPr>
              <a:t>declaring</a:t>
            </a:r>
            <a:r>
              <a:rPr lang="en-GB">
                <a:ea typeface="SimSun" charset="-122"/>
                <a:cs typeface="SimSun" charset="-122"/>
              </a:rPr>
              <a:t> it as an array was that one would then need to overload with about 9 versions of most methods, e.g.</a:t>
            </a:r>
          </a:p>
          <a:p>
            <a:pPr lvl="1">
              <a:lnSpc>
                <a:spcPct val="90000"/>
              </a:lnSpc>
              <a:spcBef>
                <a:spcPts val="213"/>
              </a:spcBef>
              <a:buSzPct val="8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a:t>
            </a:r>
            <a:r>
              <a:rPr lang="en-GB" sz="1800" b="1">
                <a:solidFill>
                  <a:srgbClr val="FFFF00"/>
                </a:solidFill>
                <a:latin typeface="Helvetica" charset="0"/>
                <a:ea typeface="SimSun" charset="-122"/>
                <a:cs typeface="SimSun" charset="-122"/>
              </a:rPr>
              <a:t>void Send(int [] buf, …)</a:t>
            </a:r>
          </a:p>
          <a:p>
            <a:pPr lvl="1">
              <a:lnSpc>
                <a:spcPct val="90000"/>
              </a:lnSpc>
              <a:spcBef>
                <a:spcPts val="213"/>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void Send(long [] buf, …)</a:t>
            </a:r>
          </a:p>
          <a:p>
            <a:pPr lvl="1">
              <a:lnSpc>
                <a:spcPct val="90000"/>
              </a:lnSpc>
              <a:spcBef>
                <a:spcPts val="213"/>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ea typeface="SimSun" charset="-122"/>
                <a:cs typeface="SimSun" charset="-122"/>
              </a:rPr>
              <a:t>           </a:t>
            </a:r>
            <a:r>
              <a:rPr lang="en-GB" sz="1800">
                <a:solidFill>
                  <a:srgbClr val="FFFF00"/>
                </a:solidFill>
                <a:latin typeface="Helvetica" charset="0"/>
                <a:ea typeface="SimSun" charset="-122"/>
                <a:cs typeface="SimSun" charset="-122"/>
              </a:rPr>
              <a:t>…</a:t>
            </a:r>
          </a:p>
          <a:p>
            <a:pPr lvl="1">
              <a:lnSpc>
                <a:spcPct val="90000"/>
              </a:lnSpc>
              <a:spcBef>
                <a:spcPts val="23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SimSun" charset="-122"/>
                <a:cs typeface="SimSun" charset="-122"/>
              </a:rPr>
              <a:t>    and about 81 versions some odd operations that involve two buffers, possibly of different type.  Declaring </a:t>
            </a:r>
            <a:r>
              <a:rPr lang="en-GB" b="1">
                <a:solidFill>
                  <a:srgbClr val="FFFF00"/>
                </a:solidFill>
                <a:ea typeface="SimSun" charset="-122"/>
                <a:cs typeface="SimSun" charset="-122"/>
              </a:rPr>
              <a:t>Object buf</a:t>
            </a:r>
            <a:r>
              <a:rPr lang="en-GB">
                <a:ea typeface="SimSun" charset="-122"/>
                <a:cs typeface="SimSun" charset="-122"/>
              </a:rPr>
              <a:t> allows any kind of array in one signature.</a:t>
            </a:r>
          </a:p>
          <a:p>
            <a:pPr>
              <a:lnSpc>
                <a:spcPct val="90000"/>
              </a:lnSpc>
              <a:spcBef>
                <a:spcPts val="2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ea typeface="SimSun" charset="-122"/>
                <a:cs typeface="SimSun" charset="-122"/>
              </a:rPr>
              <a:t>offset</a:t>
            </a:r>
            <a:r>
              <a:rPr lang="en-GB" b="1">
                <a:ea typeface="SimSun" charset="-122"/>
                <a:cs typeface="SimSun" charset="-122"/>
              </a:rPr>
              <a:t> </a:t>
            </a:r>
            <a:r>
              <a:rPr lang="en-GB">
                <a:ea typeface="SimSun" charset="-122"/>
                <a:cs typeface="SimSun" charset="-122"/>
              </a:rPr>
              <a:t>is the element in the </a:t>
            </a:r>
            <a:r>
              <a:rPr lang="en-GB" b="1">
                <a:solidFill>
                  <a:srgbClr val="FFFF00"/>
                </a:solidFill>
                <a:ea typeface="SimSun" charset="-122"/>
                <a:cs typeface="SimSun" charset="-122"/>
              </a:rPr>
              <a:t>buf</a:t>
            </a:r>
            <a:r>
              <a:rPr lang="en-GB">
                <a:ea typeface="SimSun" charset="-122"/>
                <a:cs typeface="SimSun" charset="-122"/>
              </a:rPr>
              <a:t> array where message starts. </a:t>
            </a:r>
            <a:r>
              <a:rPr lang="en-GB">
                <a:solidFill>
                  <a:srgbClr val="FFFF00"/>
                </a:solidFill>
                <a:ea typeface="SimSun" charset="-122"/>
                <a:cs typeface="SimSun" charset="-122"/>
              </a:rPr>
              <a:t>c</a:t>
            </a:r>
            <a:r>
              <a:rPr lang="en-GB" b="1">
                <a:solidFill>
                  <a:srgbClr val="FFFF00"/>
                </a:solidFill>
                <a:ea typeface="SimSun" charset="-122"/>
                <a:cs typeface="SimSun" charset="-122"/>
              </a:rPr>
              <a:t>ount</a:t>
            </a:r>
            <a:r>
              <a:rPr lang="en-GB">
                <a:ea typeface="SimSun" charset="-122"/>
                <a:cs typeface="SimSun" charset="-122"/>
              </a:rPr>
              <a:t> is the number of items to send.  </a:t>
            </a:r>
            <a:r>
              <a:rPr lang="en-GB" b="1">
                <a:solidFill>
                  <a:srgbClr val="FFFF00"/>
                </a:solidFill>
                <a:ea typeface="SimSun" charset="-122"/>
                <a:cs typeface="SimSun" charset="-122"/>
              </a:rPr>
              <a:t>type </a:t>
            </a:r>
            <a:r>
              <a:rPr lang="en-GB">
                <a:ea typeface="SimSun" charset="-122"/>
                <a:cs typeface="SimSun" charset="-122"/>
              </a:rPr>
              <a:t>describes the type of these items.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4258" name="Placeholder 2"/>
          <p:cNvSpPr>
            <a:spLocks noGrp="1" noChangeArrowheads="1"/>
          </p:cNvSpPr>
          <p:nvPr>
            <p:ph type="title"/>
          </p:nvPr>
        </p:nvSpPr>
        <p:spPr/>
        <p:txBody>
          <a:bodyPr/>
          <a:lstStyle/>
          <a:p>
            <a:endParaRPr lang="en-US"/>
          </a:p>
        </p:txBody>
      </p:sp>
      <p:sp>
        <p:nvSpPr>
          <p:cNvPr id="224259" name="Placeholder 3"/>
          <p:cNvSpPr>
            <a:spLocks noGrp="1" noChangeArrowheads="1"/>
          </p:cNvSpPr>
          <p:nvPr>
            <p:ph type="body"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6306" name="Placeholder 2"/>
          <p:cNvSpPr>
            <a:spLocks noGrp="1" noChangeArrowheads="1"/>
          </p:cNvSpPr>
          <p:nvPr>
            <p:ph type="title"/>
          </p:nvPr>
        </p:nvSpPr>
        <p:spPr/>
        <p:txBody>
          <a:bodyPr/>
          <a:lstStyle/>
          <a:p>
            <a:endParaRPr lang="en-US"/>
          </a:p>
        </p:txBody>
      </p:sp>
      <p:sp>
        <p:nvSpPr>
          <p:cNvPr id="226307" name="Placeholder 3"/>
          <p:cNvSpPr>
            <a:spLocks noGrp="1" noChangeArrowheads="1"/>
          </p:cNvSpPr>
          <p:nvPr>
            <p:ph type="body"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Buffer Element Type</a:t>
            </a:r>
          </a:p>
        </p:txBody>
      </p:sp>
      <p:sp>
        <p:nvSpPr>
          <p:cNvPr id="30722"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the </a:t>
            </a:r>
            <a:r>
              <a:rPr lang="en-GB" b="1">
                <a:solidFill>
                  <a:srgbClr val="FFFF00"/>
                </a:solidFill>
              </a:rPr>
              <a:t>type</a:t>
            </a:r>
            <a:r>
              <a:rPr lang="en-GB"/>
              <a:t> argument is one of these basic datatype, the </a:t>
            </a:r>
            <a:r>
              <a:rPr lang="en-GB" b="1">
                <a:solidFill>
                  <a:srgbClr val="FFFF00"/>
                </a:solidFill>
              </a:rPr>
              <a:t>buf</a:t>
            </a:r>
            <a:r>
              <a:rPr lang="en-GB"/>
              <a:t> argument must be an array of elements of the corresponding Java type.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e.g. if the </a:t>
            </a:r>
            <a:r>
              <a:rPr lang="en-GB" b="1">
                <a:solidFill>
                  <a:srgbClr val="FFFF00"/>
                </a:solidFill>
              </a:rPr>
              <a:t>type</a:t>
            </a:r>
            <a:r>
              <a:rPr lang="en-GB"/>
              <a:t> argument is </a:t>
            </a:r>
            <a:r>
              <a:rPr lang="en-GB" b="1">
                <a:solidFill>
                  <a:srgbClr val="FFFF00"/>
                </a:solidFill>
              </a:rPr>
              <a:t>MPI.BYTE</a:t>
            </a:r>
            <a:r>
              <a:rPr lang="en-GB"/>
              <a:t> the </a:t>
            </a:r>
            <a:r>
              <a:rPr lang="en-GB" b="1">
                <a:solidFill>
                  <a:srgbClr val="FFFF00"/>
                </a:solidFill>
              </a:rPr>
              <a:t>buf</a:t>
            </a:r>
            <a:r>
              <a:rPr lang="en-GB"/>
              <a:t> argument must have type </a:t>
            </a:r>
            <a:r>
              <a:rPr lang="en-GB" b="1">
                <a:solidFill>
                  <a:srgbClr val="FFFF00"/>
                </a:solidFill>
              </a:rPr>
              <a:t>byte []</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these cases the </a:t>
            </a:r>
            <a:r>
              <a:rPr lang="en-GB" b="1">
                <a:solidFill>
                  <a:srgbClr val="FFFF00"/>
                </a:solidFill>
              </a:rPr>
              <a:t>type</a:t>
            </a:r>
            <a:r>
              <a:rPr lang="en-GB"/>
              <a:t> argument is slightly redundant in Java, because the element type could be determined from the </a:t>
            </a:r>
            <a:r>
              <a:rPr lang="en-GB" b="1">
                <a:solidFill>
                  <a:srgbClr val="FFFF00"/>
                </a:solidFill>
              </a:rPr>
              <a:t>buf</a:t>
            </a:r>
            <a:r>
              <a:rPr lang="en-GB"/>
              <a:t> argument by reflection.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But the reason for retaining the MPI-like </a:t>
            </a:r>
            <a:r>
              <a:rPr lang="en-GB" b="1">
                <a:solidFill>
                  <a:srgbClr val="FFFF00"/>
                </a:solidFill>
              </a:rPr>
              <a:t>type</a:t>
            </a:r>
            <a:r>
              <a:rPr lang="en-GB"/>
              <a:t> argument was that we wanted to support MPI-like </a:t>
            </a:r>
            <a:r>
              <a:rPr lang="en-GB" i="1">
                <a:solidFill>
                  <a:srgbClr val="FFFF00"/>
                </a:solidFill>
              </a:rPr>
              <a:t>derived datatypes</a:t>
            </a:r>
            <a:r>
              <a:rPr lang="en-GB"/>
              <a:t> (see later).</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ANY_SOURCE</a:t>
            </a:r>
            <a:r>
              <a:rPr lang="en-GB"/>
              <a:t> and </a:t>
            </a:r>
            <a:r>
              <a:rPr lang="en-GB" b="1"/>
              <a:t>ANY_TAG</a:t>
            </a:r>
          </a:p>
        </p:txBody>
      </p:sp>
      <p:sp>
        <p:nvSpPr>
          <p:cNvPr id="31746" name="Rectangle 2"/>
          <p:cNvSpPr>
            <a:spLocks noGrp="1" noChangeArrowheads="1"/>
          </p:cNvSpPr>
          <p:nvPr>
            <p:ph type="body" idx="1"/>
          </p:nvPr>
        </p:nvSpPr>
        <p:spPr>
          <a:xfrm>
            <a:off x="457200" y="1143000"/>
            <a:ext cx="8153400" cy="5053013"/>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a:t>
            </a:r>
            <a:r>
              <a:rPr lang="en-GB" b="1">
                <a:solidFill>
                  <a:srgbClr val="FFFF00"/>
                </a:solidFill>
              </a:rPr>
              <a:t>recv()</a:t>
            </a:r>
            <a:r>
              <a:rPr lang="en-GB"/>
              <a:t> operation can explicitly specify which process within the communicator group it wants to accept a message from, through the </a:t>
            </a:r>
            <a:r>
              <a:rPr lang="en-GB" b="1">
                <a:solidFill>
                  <a:srgbClr val="FFFF00"/>
                </a:solidFill>
              </a:rPr>
              <a:t>src</a:t>
            </a:r>
            <a:r>
              <a:rPr lang="en-GB"/>
              <a:t> parameter.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can also explicitly specify what </a:t>
            </a:r>
            <a:r>
              <a:rPr lang="en-GB" i="1">
                <a:solidFill>
                  <a:srgbClr val="FFFF00"/>
                </a:solidFill>
              </a:rPr>
              <a:t>message tag</a:t>
            </a:r>
            <a:r>
              <a:rPr lang="en-GB"/>
              <a:t> the message should have been sent with, through the </a:t>
            </a:r>
            <a:r>
              <a:rPr lang="en-GB" b="1">
                <a:solidFill>
                  <a:srgbClr val="FFFF00"/>
                </a:solidFill>
              </a:rPr>
              <a:t>tag</a:t>
            </a:r>
            <a:r>
              <a:rPr lang="en-GB"/>
              <a:t> parameter.</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recv()</a:t>
            </a:r>
            <a:r>
              <a:rPr lang="en-GB"/>
              <a:t> operation will block until a message meeting both these criteria arrives.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other messages arrive at this node in the meantime, this call to </a:t>
            </a:r>
            <a:r>
              <a:rPr lang="en-GB" b="1">
                <a:solidFill>
                  <a:srgbClr val="FFFF00"/>
                </a:solidFill>
              </a:rPr>
              <a:t>recv()</a:t>
            </a:r>
            <a:r>
              <a:rPr lang="en-GB"/>
              <a:t> ignores them (which may or may not cause the senders of those other messages to wait, until they </a:t>
            </a:r>
            <a:r>
              <a:rPr lang="en-GB" i="1">
                <a:solidFill>
                  <a:srgbClr val="FFFF00"/>
                </a:solidFill>
              </a:rPr>
              <a:t>are</a:t>
            </a:r>
            <a:r>
              <a:rPr lang="en-GB"/>
              <a:t> accepted).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you want the </a:t>
            </a:r>
            <a:r>
              <a:rPr lang="en-GB" b="1">
                <a:solidFill>
                  <a:srgbClr val="FFFF00"/>
                </a:solidFill>
              </a:rPr>
              <a:t>recv()</a:t>
            </a:r>
            <a:r>
              <a:rPr lang="en-GB"/>
              <a:t> operation to accept a message from </a:t>
            </a:r>
            <a:r>
              <a:rPr lang="en-GB" i="1">
                <a:solidFill>
                  <a:srgbClr val="FFFF00"/>
                </a:solidFill>
              </a:rPr>
              <a:t>any</a:t>
            </a:r>
            <a:r>
              <a:rPr lang="en-GB"/>
              <a:t> source, or with </a:t>
            </a:r>
            <a:r>
              <a:rPr lang="en-GB" i="1">
                <a:solidFill>
                  <a:srgbClr val="FFFF00"/>
                </a:solidFill>
              </a:rPr>
              <a:t>any</a:t>
            </a:r>
            <a:r>
              <a:rPr lang="en-GB"/>
              <a:t> tag, you may specify the values </a:t>
            </a:r>
            <a:r>
              <a:rPr lang="en-GB" b="1">
                <a:solidFill>
                  <a:srgbClr val="FFFF00"/>
                </a:solidFill>
              </a:rPr>
              <a:t>MPI.ANY_SOURCE</a:t>
            </a:r>
            <a:r>
              <a:rPr lang="en-GB"/>
              <a:t> or </a:t>
            </a:r>
            <a:r>
              <a:rPr lang="en-GB" b="1">
                <a:solidFill>
                  <a:srgbClr val="FFFF00"/>
                </a:solidFill>
              </a:rPr>
              <a:t>MPI.ANY_TAG</a:t>
            </a:r>
            <a:r>
              <a:rPr lang="en-GB"/>
              <a:t> for the respective arguments.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Status values</a:t>
            </a:r>
          </a:p>
        </p:txBody>
      </p:sp>
      <p:sp>
        <p:nvSpPr>
          <p:cNvPr id="32770" name="Rectangle 2"/>
          <p:cNvSpPr>
            <a:spLocks noGrp="1" noChangeArrowheads="1"/>
          </p:cNvSpPr>
          <p:nvPr>
            <p:ph type="body" idx="1"/>
          </p:nvPr>
        </p:nvSpPr>
        <p:spPr>
          <a:xfrm>
            <a:off x="457200" y="1143000"/>
            <a:ext cx="8153400" cy="5367338"/>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recv()</a:t>
            </a:r>
            <a:r>
              <a:rPr lang="en-GB"/>
              <a:t> method returns an instance of the </a:t>
            </a:r>
            <a:r>
              <a:rPr lang="en-GB" b="1">
                <a:solidFill>
                  <a:srgbClr val="FFFF00"/>
                </a:solidFill>
              </a:rPr>
              <a:t>Status</a:t>
            </a:r>
            <a:r>
              <a:rPr lang="en-GB"/>
              <a:t> class.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object provides access to several useful pieces about the message that arrived.  Below we assume the </a:t>
            </a:r>
            <a:r>
              <a:rPr lang="en-GB" b="1">
                <a:solidFill>
                  <a:srgbClr val="FFFF00"/>
                </a:solidFill>
              </a:rPr>
              <a:t>Status</a:t>
            </a:r>
            <a:r>
              <a:rPr lang="en-GB"/>
              <a:t> object is saved to a variable called </a:t>
            </a:r>
            <a:r>
              <a:rPr lang="en-GB" b="1">
                <a:solidFill>
                  <a:srgbClr val="FFFF00"/>
                </a:solidFill>
              </a:rPr>
              <a:t>status</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field </a:t>
            </a:r>
            <a:r>
              <a:rPr lang="en-GB" b="1">
                <a:solidFill>
                  <a:srgbClr val="FFFF00"/>
                </a:solidFill>
              </a:rPr>
              <a:t>status.source</a:t>
            </a:r>
            <a:r>
              <a:rPr lang="en-GB"/>
              <a:t> holds the rank of the process that sent the message (particularly useful if the message was received with </a:t>
            </a:r>
            <a:r>
              <a:rPr lang="en-GB" b="1">
                <a:solidFill>
                  <a:srgbClr val="FFFF00"/>
                </a:solidFill>
              </a:rPr>
              <a:t>MPI.ANY_SOURCE</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field </a:t>
            </a:r>
            <a:r>
              <a:rPr lang="en-GB" b="1">
                <a:solidFill>
                  <a:srgbClr val="FFFF00"/>
                </a:solidFill>
              </a:rPr>
              <a:t>status.tag</a:t>
            </a:r>
            <a:r>
              <a:rPr lang="en-GB"/>
              <a:t> holds the message tag specified by the sender of the message (particularly useful if the message was received with </a:t>
            </a:r>
            <a:r>
              <a:rPr lang="en-GB" b="1">
                <a:solidFill>
                  <a:srgbClr val="FFFF00"/>
                </a:solidFill>
              </a:rPr>
              <a:t>MPI.ANY_TAG</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method </a:t>
            </a:r>
            <a:r>
              <a:rPr lang="en-GB" b="1">
                <a:solidFill>
                  <a:srgbClr val="FFFF00"/>
                </a:solidFill>
              </a:rPr>
              <a:t>status.Get_count(type)</a:t>
            </a:r>
            <a:r>
              <a:rPr lang="en-GB"/>
              <a:t> returns number of items received in the message.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method </a:t>
            </a:r>
            <a:r>
              <a:rPr lang="en-GB" b="1">
                <a:solidFill>
                  <a:srgbClr val="FFFF00"/>
                </a:solidFill>
              </a:rPr>
              <a:t>status.Get_elements(type)</a:t>
            </a:r>
            <a:r>
              <a:rPr lang="en-GB"/>
              <a:t> returns number of basic elements received in the message.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a:t>
            </a:r>
            <a:r>
              <a:rPr lang="en-GB"/>
              <a:t> field </a:t>
            </a:r>
            <a:r>
              <a:rPr lang="en-GB" b="1">
                <a:solidFill>
                  <a:srgbClr val="FFFF00"/>
                </a:solidFill>
              </a:rPr>
              <a:t>status.index</a:t>
            </a:r>
            <a:r>
              <a:rPr lang="en-GB"/>
              <a:t> is set by methods like </a:t>
            </a:r>
            <a:r>
              <a:rPr lang="en-GB" b="1">
                <a:solidFill>
                  <a:srgbClr val="FFFF00"/>
                </a:solidFill>
              </a:rPr>
              <a:t>Request.Waitany()</a:t>
            </a:r>
            <a:r>
              <a:rPr lang="en-GB"/>
              <a:t>, described later.</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Features of MPI</a:t>
            </a:r>
          </a:p>
        </p:txBody>
      </p:sp>
      <p:sp>
        <p:nvSpPr>
          <p:cNvPr id="6146" name="Rectangle 2"/>
          <p:cNvSpPr>
            <a:spLocks noGrp="1" noChangeArrowheads="1"/>
          </p:cNvSpPr>
          <p:nvPr>
            <p:ph type="body" idx="1"/>
          </p:nvPr>
        </p:nvSpPr>
        <p:spPr>
          <a:xfrm>
            <a:off x="457200" y="1143000"/>
            <a:ext cx="8458200" cy="51816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a:t>
            </a:r>
            <a:r>
              <a:rPr lang="en-GB" b="1">
                <a:solidFill>
                  <a:srgbClr val="FFFF00"/>
                </a:solidFill>
              </a:rPr>
              <a:t>http://www-unix.mcs.anl.gov/mpi</a:t>
            </a:r>
            <a:r>
              <a:rPr lang="en-GB"/>
              <a:t>) is an API for sending and receiving messages.  But it goes further than this.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is essentially a general platform for </a:t>
            </a:r>
            <a:r>
              <a:rPr lang="en-GB" i="1">
                <a:solidFill>
                  <a:srgbClr val="FFFF00"/>
                </a:solidFill>
              </a:rPr>
              <a:t>Single Program Multiple Data</a:t>
            </a:r>
            <a:r>
              <a:rPr lang="en-GB"/>
              <a:t> (SPMD) parallel computing on distributed memory architectures.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this respect it is directly comparable with the </a:t>
            </a:r>
            <a:r>
              <a:rPr lang="en-GB" i="1">
                <a:solidFill>
                  <a:srgbClr val="FFFF00"/>
                </a:solidFill>
              </a:rPr>
              <a:t>PVM</a:t>
            </a:r>
            <a:r>
              <a:rPr lang="en-GB"/>
              <a:t> (Parallel Virtual Machine) environment that was one of its precursors.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introduced the important abstraction of a </a:t>
            </a:r>
            <a:r>
              <a:rPr lang="en-GB" i="1">
                <a:solidFill>
                  <a:srgbClr val="FFFF00"/>
                </a:solidFill>
              </a:rPr>
              <a:t>communicator</a:t>
            </a:r>
            <a:r>
              <a:rPr lang="en-GB"/>
              <a:t>, which is an object something like an </a:t>
            </a:r>
            <a:r>
              <a:rPr lang="en-GB">
                <a:solidFill>
                  <a:srgbClr val="FFFF00"/>
                </a:solidFill>
              </a:rPr>
              <a:t>N-way communication channel</a:t>
            </a:r>
            <a:r>
              <a:rPr lang="en-GB"/>
              <a:t>, connecting all members of a group of cooperating processes.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was introduced partly to support using multiple parallel libraries without interference.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also introduced a novel concept of </a:t>
            </a:r>
            <a:r>
              <a:rPr lang="en-GB" i="1">
                <a:solidFill>
                  <a:srgbClr val="FFFF00"/>
                </a:solidFill>
              </a:rPr>
              <a:t>datatypes</a:t>
            </a:r>
            <a:r>
              <a:rPr lang="en-GB"/>
              <a:t>, used to describe the contents of communication buffers.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Introduced partly to support “zero-copying” message transfer.</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MPIException</a:t>
            </a:r>
          </a:p>
        </p:txBody>
      </p:sp>
      <p:sp>
        <p:nvSpPr>
          <p:cNvPr id="33794"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Nearly all methods of mpiJava are </a:t>
            </a:r>
            <a:r>
              <a:rPr lang="en-GB" i="1">
                <a:solidFill>
                  <a:srgbClr val="FFFF00"/>
                </a:solidFill>
              </a:rPr>
              <a:t>declared</a:t>
            </a:r>
            <a:r>
              <a:rPr lang="en-GB"/>
              <a:t> to throw the </a:t>
            </a:r>
            <a:r>
              <a:rPr lang="en-GB" b="1">
                <a:solidFill>
                  <a:srgbClr val="FFFF00"/>
                </a:solidFill>
              </a:rPr>
              <a:t>MPIException</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a:t>
            </a:r>
            <a:r>
              <a:rPr lang="en-GB" i="1">
                <a:solidFill>
                  <a:srgbClr val="FFFF00"/>
                </a:solidFill>
              </a:rPr>
              <a:t>supposed</a:t>
            </a:r>
            <a:r>
              <a:rPr lang="en-GB"/>
              <a:t> to report the error status of a failed method, closely following the failure modes documented in the MPI standard.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Actually this mechanism has never been implemented in </a:t>
            </a:r>
            <a:r>
              <a:rPr lang="en-GB">
                <a:solidFill>
                  <a:srgbClr val="FFFF00"/>
                </a:solidFill>
              </a:rPr>
              <a:t>mpiJava</a:t>
            </a:r>
            <a:r>
              <a:rPr lang="en-GB"/>
              <a:t>, and instead failed MPI methods normally abort the whole program.</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Also be warned that the current </a:t>
            </a:r>
            <a:r>
              <a:rPr lang="en-GB">
                <a:solidFill>
                  <a:srgbClr val="FFFF00"/>
                </a:solidFill>
              </a:rPr>
              <a:t>mpiJava</a:t>
            </a:r>
            <a:r>
              <a:rPr lang="en-GB"/>
              <a:t> wrappers lack most of the safety checks you might expect in the Java libraries</a:t>
            </a:r>
            <a:r>
              <a:rPr lang="en-GB">
                <a:ea typeface="Times New Roman" charset="0"/>
                <a:cs typeface="Times New Roman" charset="0"/>
              </a:rPr>
              <a:t>—erroneous programs may cause the JVM to crash with very un-Java-like error messages.</a:t>
            </a:r>
          </a:p>
          <a:p>
            <a:pPr>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ea typeface="Times New Roman" charset="0"/>
              <a:cs typeface="Times New Roman"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Communication Modes</a:t>
            </a:r>
          </a:p>
        </p:txBody>
      </p:sp>
      <p:sp>
        <p:nvSpPr>
          <p:cNvPr id="34818" name="Rectangle 2"/>
          <p:cNvSpPr>
            <a:spLocks noGrp="1" noChangeArrowheads="1"/>
          </p:cNvSpPr>
          <p:nvPr>
            <p:ph type="body" idx="1"/>
          </p:nvPr>
        </p:nvSpPr>
        <p:spPr>
          <a:xfrm>
            <a:off x="457200" y="990600"/>
            <a:ext cx="8153400" cy="5540375"/>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Following MPI, several communication modes are supported through a family of send methods.  They differ mostly in their approaches to buffering and synchronization.</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Send()</a:t>
            </a:r>
            <a:r>
              <a:rPr lang="en-GB" sz="1800"/>
              <a:t> implements MPI’s </a:t>
            </a:r>
            <a:r>
              <a:rPr lang="en-GB" sz="1800" i="1">
                <a:solidFill>
                  <a:srgbClr val="FFFF00"/>
                </a:solidFill>
              </a:rPr>
              <a:t>standard mode</a:t>
            </a:r>
            <a:r>
              <a:rPr lang="en-GB" sz="1800"/>
              <a:t> semantics.  The message </a:t>
            </a:r>
            <a:r>
              <a:rPr lang="en-GB" sz="1800" i="1">
                <a:solidFill>
                  <a:srgbClr val="FFFF00"/>
                </a:solidFill>
              </a:rPr>
              <a:t>may</a:t>
            </a:r>
            <a:r>
              <a:rPr lang="en-GB" sz="1800"/>
              <a:t> be buffered by the system, allowing </a:t>
            </a:r>
            <a:r>
              <a:rPr lang="en-GB" sz="1800" b="1">
                <a:solidFill>
                  <a:srgbClr val="FFFF00"/>
                </a:solidFill>
              </a:rPr>
              <a:t>Send()</a:t>
            </a:r>
            <a:r>
              <a:rPr lang="en-GB" sz="1800"/>
              <a:t> to return before a matching </a:t>
            </a:r>
            <a:r>
              <a:rPr lang="en-GB" sz="1800" b="1">
                <a:solidFill>
                  <a:srgbClr val="FFFF00"/>
                </a:solidFill>
              </a:rPr>
              <a:t>Recv()</a:t>
            </a:r>
            <a:r>
              <a:rPr lang="en-GB" sz="1800"/>
              <a:t> has been posted, but the implementation does not guarantee this.</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Bsend()</a:t>
            </a:r>
            <a:r>
              <a:rPr lang="en-GB" sz="1800"/>
              <a:t> the system will attempt to buffer messages so that </a:t>
            </a:r>
            <a:r>
              <a:rPr lang="en-GB" sz="1800" b="1">
                <a:solidFill>
                  <a:srgbClr val="FFFF00"/>
                </a:solidFill>
              </a:rPr>
              <a:t>Bsend()</a:t>
            </a:r>
            <a:r>
              <a:rPr lang="en-GB" sz="1800"/>
              <a:t> method can return immediately.  But it is the programmer’s responsibility to tell the system how much buffer will be needed through </a:t>
            </a:r>
            <a:r>
              <a:rPr lang="en-GB" sz="1800" b="1">
                <a:solidFill>
                  <a:srgbClr val="FFFF00"/>
                </a:solidFill>
              </a:rPr>
              <a:t>MPI.Buffer_attach()</a:t>
            </a:r>
            <a:r>
              <a:rPr lang="en-GB" sz="1800"/>
              <a:t>.</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Ssend()</a:t>
            </a:r>
            <a:r>
              <a:rPr lang="en-GB" sz="1800"/>
              <a:t> is guaranteed to block until the matching </a:t>
            </a:r>
            <a:r>
              <a:rPr lang="en-GB" sz="1800" b="1">
                <a:solidFill>
                  <a:srgbClr val="FFFF00"/>
                </a:solidFill>
              </a:rPr>
              <a:t>Recv()</a:t>
            </a:r>
            <a:r>
              <a:rPr lang="en-GB" sz="1800"/>
              <a:t> is posted.</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Rsend()</a:t>
            </a:r>
            <a:r>
              <a:rPr lang="en-GB" sz="1800"/>
              <a:t> is obscure</a:t>
            </a:r>
            <a:r>
              <a:rPr lang="en-GB" sz="1800">
                <a:ea typeface="Times New Roman" charset="0"/>
                <a:cs typeface="Times New Roman" charset="0"/>
              </a:rPr>
              <a:t>—see the MPI standard.</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 always use </a:t>
            </a:r>
            <a:r>
              <a:rPr lang="en-GB" sz="2000" i="1">
                <a:solidFill>
                  <a:srgbClr val="FFFF00"/>
                </a:solidFill>
              </a:rPr>
              <a:t>standard mode sends</a:t>
            </a:r>
            <a:r>
              <a:rPr lang="en-GB" sz="2000"/>
              <a:t>, and program defensively to guard against deadlocks (i.e. assume that the </a:t>
            </a:r>
            <a:r>
              <a:rPr lang="en-GB" sz="2000" b="1">
                <a:solidFill>
                  <a:srgbClr val="FFFF00"/>
                </a:solidFill>
              </a:rPr>
              <a:t>Send()</a:t>
            </a:r>
            <a:r>
              <a:rPr lang="en-GB" sz="2000"/>
              <a:t> method </a:t>
            </a:r>
            <a:r>
              <a:rPr lang="en-GB" sz="2000" i="1">
                <a:solidFill>
                  <a:srgbClr val="FFFF00"/>
                </a:solidFill>
              </a:rPr>
              <a:t>may</a:t>
            </a:r>
            <a:r>
              <a:rPr lang="en-GB" sz="2000"/>
              <a:t> block if the receiver is not ready).</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Send()</a:t>
            </a:r>
            <a:r>
              <a:rPr lang="en-GB" sz="1800"/>
              <a:t> </a:t>
            </a:r>
            <a:r>
              <a:rPr lang="en-GB" sz="1800" i="1">
                <a:solidFill>
                  <a:srgbClr val="FFFF00"/>
                </a:solidFill>
              </a:rPr>
              <a:t>may</a:t>
            </a:r>
            <a:r>
              <a:rPr lang="en-GB" sz="1800"/>
              <a:t> behave like </a:t>
            </a:r>
            <a:r>
              <a:rPr lang="en-GB" sz="1800" b="1">
                <a:solidFill>
                  <a:srgbClr val="FFFF00"/>
                </a:solidFill>
              </a:rPr>
              <a:t>Bsend()</a:t>
            </a:r>
            <a:r>
              <a:rPr lang="en-GB" sz="1800"/>
              <a:t>, or it </a:t>
            </a:r>
            <a:r>
              <a:rPr lang="en-GB" sz="1800" i="1">
                <a:solidFill>
                  <a:srgbClr val="FFFF00"/>
                </a:solidFill>
              </a:rPr>
              <a:t>may</a:t>
            </a:r>
            <a:r>
              <a:rPr lang="en-GB" sz="1800"/>
              <a:t> behave like </a:t>
            </a:r>
            <a:r>
              <a:rPr lang="en-GB" sz="1800" b="1">
                <a:solidFill>
                  <a:srgbClr val="FFFF00"/>
                </a:solidFill>
              </a:rPr>
              <a:t>Ssend()</a:t>
            </a:r>
            <a:r>
              <a:rPr lang="en-GB" sz="1800"/>
              <a:t>.</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Avoiding deadlocks may require use of the non-blocking versions of the communication operations…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Non-blocking Communication Operations</a:t>
            </a:r>
          </a:p>
        </p:txBody>
      </p:sp>
      <p:sp>
        <p:nvSpPr>
          <p:cNvPr id="35842" name="Rectangle 2"/>
          <p:cNvSpPr>
            <a:spLocks noGrp="1" noChangeArrowheads="1"/>
          </p:cNvSpPr>
          <p:nvPr>
            <p:ph type="body" idx="1"/>
          </p:nvPr>
        </p:nvSpPr>
        <p:spPr>
          <a:xfrm>
            <a:off x="228600" y="990600"/>
            <a:ext cx="8763000" cy="5478463"/>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Sometimes</a:t>
            </a:r>
            <a:r>
              <a:rPr lang="en-GB">
                <a:ea typeface="Times New Roman" charset="0"/>
                <a:cs typeface="Times New Roman" charset="0"/>
              </a:rPr>
              <a:t>—</a:t>
            </a:r>
            <a:r>
              <a:rPr lang="en-GB"/>
              <a:t>for efficiency or correctness</a:t>
            </a:r>
            <a:r>
              <a:rPr lang="en-GB">
                <a:ea typeface="Times New Roman" charset="0"/>
                <a:cs typeface="Times New Roman" charset="0"/>
              </a:rPr>
              <a:t>—</a:t>
            </a:r>
            <a:r>
              <a:rPr lang="en-GB"/>
              <a:t>you need to be able to do something else while you are waiting for a particular communication operation to complete.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particularly true for receive operations, or for send modes that may block until the receiver is ready.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and mpiJava provide </a:t>
            </a:r>
            <a:r>
              <a:rPr lang="en-GB" i="1">
                <a:solidFill>
                  <a:srgbClr val="FFFF00"/>
                </a:solidFill>
              </a:rPr>
              <a:t>non-blocking variants</a:t>
            </a:r>
            <a:r>
              <a:rPr lang="en-GB"/>
              <a:t> of </a:t>
            </a:r>
            <a:r>
              <a:rPr lang="en-GB" b="1">
                <a:solidFill>
                  <a:srgbClr val="FFFF00"/>
                </a:solidFill>
              </a:rPr>
              <a:t>Send()</a:t>
            </a:r>
            <a:r>
              <a:rPr lang="en-GB"/>
              <a:t>, </a:t>
            </a:r>
            <a:r>
              <a:rPr lang="en-GB" b="1">
                <a:solidFill>
                  <a:srgbClr val="FFFF00"/>
                </a:solidFill>
              </a:rPr>
              <a:t>Bsend()</a:t>
            </a:r>
            <a:r>
              <a:rPr lang="en-GB"/>
              <a:t>, </a:t>
            </a:r>
            <a:r>
              <a:rPr lang="en-GB" b="1">
                <a:solidFill>
                  <a:srgbClr val="FFFF00"/>
                </a:solidFill>
              </a:rPr>
              <a:t>Ssend()</a:t>
            </a:r>
            <a:r>
              <a:rPr lang="en-GB"/>
              <a:t>, </a:t>
            </a:r>
            <a:r>
              <a:rPr lang="en-GB" b="1">
                <a:solidFill>
                  <a:srgbClr val="FFFF00"/>
                </a:solidFill>
              </a:rPr>
              <a:t>Rsend()</a:t>
            </a:r>
            <a:r>
              <a:rPr lang="en-GB"/>
              <a:t>, and </a:t>
            </a:r>
            <a:r>
              <a:rPr lang="en-GB" b="1">
                <a:solidFill>
                  <a:srgbClr val="FFFF00"/>
                </a:solidFill>
              </a:rPr>
              <a:t>Recv()</a:t>
            </a:r>
            <a:r>
              <a:rPr lang="en-GB"/>
              <a:t>.  These are called </a:t>
            </a:r>
            <a:r>
              <a:rPr lang="en-GB" b="1">
                <a:solidFill>
                  <a:srgbClr val="FFFF00"/>
                </a:solidFill>
              </a:rPr>
              <a:t>Isend()</a:t>
            </a:r>
            <a:r>
              <a:rPr lang="en-GB"/>
              <a:t>, </a:t>
            </a:r>
            <a:r>
              <a:rPr lang="en-GB" b="1">
                <a:solidFill>
                  <a:srgbClr val="FFFF00"/>
                </a:solidFill>
              </a:rPr>
              <a:t>Ibsend()</a:t>
            </a:r>
            <a:r>
              <a:rPr lang="en-GB"/>
              <a:t>, </a:t>
            </a:r>
            <a:r>
              <a:rPr lang="en-GB" b="1">
                <a:solidFill>
                  <a:srgbClr val="FFFF00"/>
                </a:solidFill>
              </a:rPr>
              <a:t>Issend()</a:t>
            </a:r>
            <a:r>
              <a:rPr lang="en-GB"/>
              <a:t>, </a:t>
            </a:r>
            <a:r>
              <a:rPr lang="en-GB" b="1">
                <a:solidFill>
                  <a:srgbClr val="FFFF00"/>
                </a:solidFill>
              </a:rPr>
              <a:t>Irsend()</a:t>
            </a:r>
            <a:r>
              <a:rPr lang="en-GB"/>
              <a:t>, and </a:t>
            </a:r>
            <a:r>
              <a:rPr lang="en-GB" b="1">
                <a:solidFill>
                  <a:srgbClr val="FFFF00"/>
                </a:solidFill>
              </a:rPr>
              <a:t>Irecv()</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parameter lists are the same as for the blocking versions, but each of them immediately returns a </a:t>
            </a:r>
            <a:r>
              <a:rPr lang="en-GB" b="1">
                <a:solidFill>
                  <a:srgbClr val="FFFF00"/>
                </a:solidFill>
              </a:rPr>
              <a:t>Request</a:t>
            </a:r>
            <a:r>
              <a:rPr lang="en-GB"/>
              <a:t> object.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Later, separate methods are applied to the </a:t>
            </a:r>
            <a:r>
              <a:rPr lang="en-GB" b="1">
                <a:solidFill>
                  <a:srgbClr val="FFFF00"/>
                </a:solidFill>
              </a:rPr>
              <a:t>Request</a:t>
            </a:r>
            <a:r>
              <a:rPr lang="en-GB"/>
              <a:t> object, to wait for (or detect) completion of the originally-requested operation.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For each non-blocking variant, local completion is defined in the same way as for the blocking versions.</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Simple completions </a:t>
            </a:r>
          </a:p>
        </p:txBody>
      </p:sp>
      <p:sp>
        <p:nvSpPr>
          <p:cNvPr id="36866" name="Rectangle 2"/>
          <p:cNvSpPr>
            <a:spLocks noGrp="1" noChangeArrowheads="1"/>
          </p:cNvSpPr>
          <p:nvPr>
            <p:ph type="body" idx="1"/>
          </p:nvPr>
        </p:nvSpPr>
        <p:spPr>
          <a:xfrm>
            <a:off x="457200" y="1143000"/>
            <a:ext cx="8153400" cy="51816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simplest way of waiting for completion of a single non-blocking operation is to use the instance method </a:t>
            </a:r>
            <a:r>
              <a:rPr lang="en-GB" sz="2000" b="1">
                <a:solidFill>
                  <a:srgbClr val="FFFF00"/>
                </a:solidFill>
              </a:rPr>
              <a:t>Wait()</a:t>
            </a:r>
            <a:r>
              <a:rPr lang="en-GB" sz="2000"/>
              <a:t> in the </a:t>
            </a:r>
            <a:r>
              <a:rPr lang="en-GB" sz="2000" b="1">
                <a:solidFill>
                  <a:srgbClr val="FFFF00"/>
                </a:solidFill>
              </a:rPr>
              <a:t>Request</a:t>
            </a:r>
            <a:r>
              <a:rPr lang="en-GB" sz="2000"/>
              <a:t> class, e.g:</a:t>
            </a:r>
          </a:p>
          <a:p>
            <a:pPr lvl="1">
              <a:lnSpc>
                <a:spcPct val="90000"/>
              </a:lnSpc>
              <a:spcBef>
                <a:spcPts val="13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Post a receive operation</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request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Irecv(intBuf, 0, n, MPI.INT, MPI.ANY_SOURCE,  0) ;</a:t>
            </a:r>
          </a:p>
          <a:p>
            <a:pPr lvl="1">
              <a:lnSpc>
                <a:spcPct val="90000"/>
              </a:lnSpc>
              <a:spcBef>
                <a:spcPts val="88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Do some work while the receive is in progress</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lvl="1">
              <a:lnSpc>
                <a:spcPct val="90000"/>
              </a:lnSpc>
              <a:spcBef>
                <a:spcPts val="88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Finished that work, now make sure the message has arrived</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Status status = request.wait() ;</a:t>
            </a:r>
          </a:p>
          <a:p>
            <a:pPr lvl="1">
              <a:lnSpc>
                <a:spcPct val="90000"/>
              </a:lnSpc>
              <a:spcBef>
                <a:spcPts val="88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Helvetica" charset="0"/>
              </a:rPr>
              <a:t>// Do something with data received in </a:t>
            </a:r>
            <a:r>
              <a:rPr lang="en-GB" sz="1800" b="1">
                <a:solidFill>
                  <a:srgbClr val="FFFF00"/>
                </a:solidFill>
                <a:latin typeface="Helvetica" charset="0"/>
              </a:rPr>
              <a:t>intBuf</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a:lnSpc>
                <a:spcPct val="90000"/>
              </a:lnSpc>
              <a:spcBef>
                <a:spcPts val="1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a:t>
            </a:r>
            <a:r>
              <a:rPr lang="en-GB" sz="2000" b="1">
                <a:solidFill>
                  <a:srgbClr val="FFFF00"/>
                </a:solidFill>
              </a:rPr>
              <a:t>Wait()</a:t>
            </a:r>
            <a:r>
              <a:rPr lang="en-GB" sz="2000"/>
              <a:t> operation is declared to return a </a:t>
            </a:r>
            <a:r>
              <a:rPr lang="en-GB" sz="2000" b="1">
                <a:solidFill>
                  <a:srgbClr val="FFFF00"/>
                </a:solidFill>
              </a:rPr>
              <a:t>Status</a:t>
            </a:r>
            <a:r>
              <a:rPr lang="en-GB" sz="2000"/>
              <a:t> object.  In the case of a non-blocking receive operation, this object has the same interpretation as the </a:t>
            </a:r>
            <a:r>
              <a:rPr lang="en-GB" sz="2000" b="1">
                <a:solidFill>
                  <a:srgbClr val="FFFF00"/>
                </a:solidFill>
              </a:rPr>
              <a:t>Status</a:t>
            </a:r>
            <a:r>
              <a:rPr lang="en-GB" sz="2000"/>
              <a:t> object returned by a blocking </a:t>
            </a:r>
            <a:r>
              <a:rPr lang="en-GB" sz="2000" b="1">
                <a:solidFill>
                  <a:srgbClr val="FFFF00"/>
                </a:solidFill>
              </a:rPr>
              <a:t>Recv()</a:t>
            </a:r>
            <a:r>
              <a:rPr lang="en-GB" sz="2000"/>
              <a:t> operation.</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For a non-blocking </a:t>
            </a:r>
            <a:r>
              <a:rPr lang="en-GB" sz="1800" i="1">
                <a:solidFill>
                  <a:srgbClr val="FFFF00"/>
                </a:solidFill>
              </a:rPr>
              <a:t>send</a:t>
            </a:r>
            <a:r>
              <a:rPr lang="en-GB" sz="1800"/>
              <a:t>, the status object is not particularly interesting and there isn’t usually much point saving it.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Void requests</a:t>
            </a:r>
          </a:p>
        </p:txBody>
      </p:sp>
      <p:sp>
        <p:nvSpPr>
          <p:cNvPr id="37890"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b="1">
                <a:solidFill>
                  <a:srgbClr val="FFFF00"/>
                </a:solidFill>
              </a:rPr>
              <a:t>mpiJava</a:t>
            </a:r>
            <a:r>
              <a:rPr lang="en-GB"/>
              <a:t> we say a request object is “void” after the communication has completed and its </a:t>
            </a:r>
            <a:r>
              <a:rPr lang="en-GB" b="1">
                <a:solidFill>
                  <a:srgbClr val="FFFF00"/>
                </a:solidFill>
              </a:rPr>
              <a:t>Wait()</a:t>
            </a:r>
            <a:r>
              <a:rPr lang="en-GB"/>
              <a:t> operation has returned (this is slightly different from the terminology used in the MPI standard).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void request object has no further use.  It will eventually be removed from the system by the garbage collector.</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Overlapping Communications</a:t>
            </a:r>
          </a:p>
        </p:txBody>
      </p:sp>
      <p:sp>
        <p:nvSpPr>
          <p:cNvPr id="38914" name="Rectangle 2"/>
          <p:cNvSpPr>
            <a:spLocks noGrp="1" noChangeArrowheads="1"/>
          </p:cNvSpPr>
          <p:nvPr>
            <p:ph type="body" idx="1"/>
          </p:nvPr>
        </p:nvSpPr>
        <p:spPr>
          <a:xfrm>
            <a:off x="457200" y="990600"/>
            <a:ext cx="8153400" cy="5410200"/>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One useful application of non-blocking communication is to break cycles of dependence that would otherwise result in deadlock.  </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For example, if </a:t>
            </a:r>
            <a:r>
              <a:rPr lang="en-GB" sz="2000" b="1">
                <a:solidFill>
                  <a:srgbClr val="FFFF00"/>
                </a:solidFill>
              </a:rPr>
              <a:t>P</a:t>
            </a:r>
            <a:r>
              <a:rPr lang="en-GB" sz="2000"/>
              <a:t> processes in a group attempt to cyclically shift some data amongst themselves by</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int me = comm.Rank()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comm.Send(srcData, 0, N, type, (me + 1) % P, 0)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comm.Recv(dstData, 0, N, type, (me + P - 1) % P, 0) ;</a:t>
            </a:r>
          </a:p>
          <a:p>
            <a:pPr>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     this may (or may not) deadlock (depending on how much buffering the system provides), because initially everybody is doing a </a:t>
            </a:r>
            <a:r>
              <a:rPr lang="en-GB" sz="2000" b="1">
                <a:solidFill>
                  <a:srgbClr val="FFFF00"/>
                </a:solidFill>
                <a:latin typeface="Times" charset="0"/>
              </a:rPr>
              <a:t>Send()</a:t>
            </a:r>
            <a:r>
              <a:rPr lang="en-GB" sz="2000">
                <a:latin typeface="Times" charset="0"/>
              </a:rPr>
              <a:t>.  All these operations may block, because initially nobody is doing a </a:t>
            </a:r>
            <a:r>
              <a:rPr lang="en-GB" sz="2000" b="1">
                <a:solidFill>
                  <a:srgbClr val="FFFF00"/>
                </a:solidFill>
                <a:latin typeface="Times" charset="0"/>
              </a:rPr>
              <a:t>Recv()</a:t>
            </a:r>
            <a:r>
              <a:rPr lang="en-GB" sz="2000">
                <a:latin typeface="Times" charset="0"/>
              </a:rPr>
              <a:t>.</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A safe version is</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sreq = comm.Isend(srcData, 0, N, type, (me + 1) % P, 0)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rreq = comm.Irecv(dstData, 0, N, type, (me + P - 1) % P, 0)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rreq.Wait() ;</a:t>
            </a:r>
          </a:p>
          <a:p>
            <a:pPr lvl="1">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sreq.Wait()</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Sendrecv</a:t>
            </a:r>
          </a:p>
        </p:txBody>
      </p:sp>
      <p:sp>
        <p:nvSpPr>
          <p:cNvPr id="39938" name="Rectangle 2"/>
          <p:cNvSpPr>
            <a:spLocks noGrp="1" noChangeArrowheads="1"/>
          </p:cNvSpPr>
          <p:nvPr>
            <p:ph type="body" idx="1"/>
          </p:nvPr>
        </p:nvSpPr>
        <p:spPr>
          <a:xfrm>
            <a:off x="457200" y="1143000"/>
            <a:ext cx="8534400" cy="51816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Since it is fairly common to want to simultaneously send one message while receiving another (as illustrated on the previous) slide, MPI provides a more specialized operation for this.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t>
            </a:r>
            <a:r>
              <a:rPr lang="en-GB" b="1">
                <a:solidFill>
                  <a:srgbClr val="FFFF00"/>
                </a:solidFill>
              </a:rPr>
              <a:t>mpiJava</a:t>
            </a:r>
            <a:r>
              <a:rPr lang="en-GB"/>
              <a:t> the corresponding method of </a:t>
            </a:r>
            <a:r>
              <a:rPr lang="en-GB" b="1">
                <a:solidFill>
                  <a:srgbClr val="FFFF00"/>
                </a:solidFill>
              </a:rPr>
              <a:t>Comm</a:t>
            </a:r>
            <a:r>
              <a:rPr lang="en-GB"/>
              <a:t> has the complicated signature:</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Status Sendrecv(Object sendBuf, int sendOffset, int sendCount,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                              Datatype sendType, int dst, int sendTag,</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                              Object recvBuf, int recvOffset, int recvCount,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rPr>
              <a:t>                              Datatype recvType, int src, int recvTag)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can be more efficient that doing separate sends and receives, and it can be used to avoid deadlock conditions (if no process is involved in more than one cycle of dependency).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There is also a variant called </a:t>
            </a:r>
            <a:r>
              <a:rPr lang="en-GB" b="1">
                <a:solidFill>
                  <a:srgbClr val="FFFF00"/>
                </a:solidFill>
              </a:rPr>
              <a:t>Sendrecv_replace()</a:t>
            </a:r>
            <a:r>
              <a:rPr lang="en-GB"/>
              <a:t> which only specifies a single buffer: the original data is sent from this buffer, then overwritten with incoming data.</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Multiple Completions</a:t>
            </a:r>
          </a:p>
        </p:txBody>
      </p:sp>
      <p:sp>
        <p:nvSpPr>
          <p:cNvPr id="40962" name="Rectangle 2"/>
          <p:cNvSpPr>
            <a:spLocks noGrp="1" noChangeArrowheads="1"/>
          </p:cNvSpPr>
          <p:nvPr>
            <p:ph type="body" idx="1"/>
          </p:nvPr>
        </p:nvSpPr>
        <p:spPr>
          <a:xfrm>
            <a:off x="381000" y="990600"/>
            <a:ext cx="8153400" cy="5662613"/>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Suppose several non-blocking sends and/or receives have been posted, and you want to wait just for one to complete</a:t>
            </a:r>
            <a:r>
              <a:rPr lang="en-GB">
                <a:ea typeface="Times New Roman" charset="0"/>
                <a:cs typeface="Times New Roman" charset="0"/>
              </a:rPr>
              <a:t>—you are willing to handle whatever happens first</a:t>
            </a:r>
            <a:r>
              <a:rPr lang="en-GB"/>
              <a:t>.  In mpiJava this is done with a static method of </a:t>
            </a:r>
            <a:r>
              <a:rPr lang="en-GB" b="1">
                <a:solidFill>
                  <a:srgbClr val="FFFF00"/>
                </a:solidFill>
              </a:rPr>
              <a:t>Request</a:t>
            </a:r>
            <a:r>
              <a:rPr lang="en-GB"/>
              <a:t>:</a:t>
            </a:r>
          </a:p>
          <a:p>
            <a:pPr lvl="1">
              <a:lnSpc>
                <a:spcPct val="90000"/>
              </a:lnSpc>
              <a:spcBef>
                <a:spcPts val="9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latin typeface="Helvetica" charset="0"/>
              </a:rPr>
              <a:t>static Status Waitany(Request [] requests)</a:t>
            </a:r>
          </a:p>
          <a:p>
            <a:pPr lvl="1">
              <a:lnSpc>
                <a:spcPct val="90000"/>
              </a:lnSpc>
              <a:spcBef>
                <a:spcPts val="9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Here </a:t>
            </a:r>
            <a:r>
              <a:rPr lang="en-GB" b="1">
                <a:solidFill>
                  <a:srgbClr val="FFFF00"/>
                </a:solidFill>
              </a:rPr>
              <a:t>requests</a:t>
            </a:r>
            <a:r>
              <a:rPr lang="en-GB"/>
              <a:t> is an array of request objects we are interested in (it may contain some void requests: they are ignored).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returned status object has the same interpretation as the one returned by simple </a:t>
            </a:r>
            <a:r>
              <a:rPr lang="en-GB" b="1">
                <a:solidFill>
                  <a:srgbClr val="FFFF00"/>
                </a:solidFill>
              </a:rPr>
              <a:t>Wait()</a:t>
            </a:r>
            <a:r>
              <a:rPr lang="en-GB"/>
              <a:t>, except that the field </a:t>
            </a:r>
            <a:r>
              <a:rPr lang="en-GB" b="1">
                <a:solidFill>
                  <a:srgbClr val="FFFF00"/>
                </a:solidFill>
              </a:rPr>
              <a:t>index</a:t>
            </a:r>
            <a:r>
              <a:rPr lang="en-GB"/>
              <a:t> in this status object will have been defined.  The request that completed (and is now void) was </a:t>
            </a:r>
            <a:r>
              <a:rPr lang="en-GB" b="1">
                <a:solidFill>
                  <a:srgbClr val="FFFF00"/>
                </a:solidFill>
              </a:rPr>
              <a:t>requests [status.index]</a:t>
            </a:r>
            <a:r>
              <a:rPr lang="en-GB"/>
              <a:t>.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you need to wait for </a:t>
            </a:r>
            <a:r>
              <a:rPr lang="en-GB" i="1">
                <a:solidFill>
                  <a:srgbClr val="FFFF00"/>
                </a:solidFill>
              </a:rPr>
              <a:t>all</a:t>
            </a:r>
            <a:r>
              <a:rPr lang="en-GB"/>
              <a:t> requests in an array to terminate, use the method </a:t>
            </a:r>
            <a:r>
              <a:rPr lang="en-GB" b="1">
                <a:solidFill>
                  <a:srgbClr val="FFFF00"/>
                </a:solidFill>
              </a:rPr>
              <a:t>Waitall()</a:t>
            </a:r>
            <a:r>
              <a:rPr lang="en-GB"/>
              <a:t>, which has a similar signature but returns an array of </a:t>
            </a:r>
            <a:r>
              <a:rPr lang="en-GB" b="1">
                <a:solidFill>
                  <a:srgbClr val="FFFF00"/>
                </a:solidFill>
              </a:rPr>
              <a:t>Status</a:t>
            </a:r>
            <a:r>
              <a:rPr lang="en-GB"/>
              <a:t> objects, one for each input request.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As in MPI, there is also </a:t>
            </a:r>
            <a:r>
              <a:rPr lang="en-GB" b="1">
                <a:solidFill>
                  <a:srgbClr val="FFFF00"/>
                </a:solidFill>
              </a:rPr>
              <a:t>Waitsome()</a:t>
            </a:r>
            <a:r>
              <a:rPr lang="en-GB"/>
              <a:t>, and various “test” methods, but in general they are less useful.</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Groups</a:t>
            </a:r>
          </a:p>
        </p:txBody>
      </p:sp>
      <p:sp>
        <p:nvSpPr>
          <p:cNvPr id="41986" name="Rectangle 2"/>
          <p:cNvSpPr>
            <a:spLocks noGrp="1" noChangeArrowheads="1"/>
          </p:cNvSpPr>
          <p:nvPr>
            <p:ph type="body" idx="1"/>
          </p:nvPr>
        </p:nvSpPr>
        <p:spPr>
          <a:xfrm>
            <a:off x="457200" y="990600"/>
            <a:ext cx="8153400" cy="5334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Every communicator has a process group associated with it.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There is a separate class that describes just process groups, stripped of any communication context: the </a:t>
            </a:r>
            <a:r>
              <a:rPr lang="en-GB" b="1">
                <a:solidFill>
                  <a:srgbClr val="FFFF00"/>
                </a:solidFill>
              </a:rPr>
              <a:t>Group</a:t>
            </a:r>
            <a:r>
              <a:rPr lang="en-GB"/>
              <a:t> class.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provides a set of functions for manipulating and comparing groups, and </a:t>
            </a:r>
            <a:r>
              <a:rPr lang="en-GB">
                <a:solidFill>
                  <a:srgbClr val="FFFF00"/>
                </a:solidFill>
              </a:rPr>
              <a:t>mpiJava</a:t>
            </a:r>
            <a:r>
              <a:rPr lang="en-GB"/>
              <a:t> makes these functions available as methods.  Some of the most important are:</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Group group()</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 instance method of </a:t>
            </a:r>
            <a:r>
              <a:rPr lang="en-GB" b="1">
                <a:solidFill>
                  <a:srgbClr val="FFFF00"/>
                </a:solidFill>
              </a:rPr>
              <a:t>Comm</a:t>
            </a:r>
            <a:r>
              <a:rPr lang="en-GB"/>
              <a:t>.  It returns the process group associated with this communicator</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Group Incl(int[] ranks)</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 instance method of </a:t>
            </a:r>
            <a:r>
              <a:rPr lang="en-GB" b="1">
                <a:solidFill>
                  <a:srgbClr val="FFFF00"/>
                </a:solidFill>
              </a:rPr>
              <a:t>Group</a:t>
            </a:r>
            <a:r>
              <a:rPr lang="en-GB"/>
              <a:t>.  Create a subset group including specified processes.</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int[] Translate_ranks(Group group1, int[] ranks1, Group group2)</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static method of </a:t>
            </a:r>
            <a:r>
              <a:rPr lang="en-GB" b="1">
                <a:solidFill>
                  <a:srgbClr val="FFFF00"/>
                </a:solidFill>
              </a:rPr>
              <a:t>Group</a:t>
            </a:r>
            <a:r>
              <a:rPr lang="en-GB"/>
              <a:t>.  Translate ranks relative to one group to ranks relative to another.</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8354" name="Placeholder 2"/>
          <p:cNvSpPr>
            <a:spLocks noGrp="1" noChangeArrowheads="1"/>
          </p:cNvSpPr>
          <p:nvPr>
            <p:ph type="title"/>
          </p:nvPr>
        </p:nvSpPr>
        <p:spPr/>
        <p:txBody>
          <a:bodyPr/>
          <a:lstStyle/>
          <a:p>
            <a:endParaRPr lang="en-US"/>
          </a:p>
        </p:txBody>
      </p:sp>
      <p:sp>
        <p:nvSpPr>
          <p:cNvPr id="228355" name="Placeholder 3"/>
          <p:cNvSpPr>
            <a:spLocks noGrp="1" noChangeArrowheads="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MPI for Java: Early History</a:t>
            </a:r>
          </a:p>
        </p:txBody>
      </p:sp>
      <p:sp>
        <p:nvSpPr>
          <p:cNvPr id="7170" name="Rectangle 2"/>
          <p:cNvSpPr>
            <a:spLocks noGrp="1" noChangeArrowheads="1"/>
          </p:cNvSpPr>
          <p:nvPr>
            <p:ph type="body" idx="1"/>
          </p:nvPr>
        </p:nvSpPr>
        <p:spPr>
          <a:xfrm>
            <a:off x="381000" y="990600"/>
            <a:ext cx="8458200" cy="5532438"/>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When Java first appeared there was immediate interest in its possible uses for parallel computing, and there was a little explosion of MPI and PVM “bindings” for Java, e.g.:</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JavaMPI</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University of Westminster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mpiJava</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Syracuse University/Florida State University/Indiana University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DOGMA MPIJ</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Brigham Young University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JMPI</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Software Technology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JavaPVM (jPVM)</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Georgia Tech.</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JPVM</a:t>
            </a:r>
          </a:p>
          <a:p>
            <a:pPr lvl="2">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University of Virginia</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a:t>
            </a:r>
            <a:r>
              <a:rPr lang="en-GB" b="1"/>
              <a:t>Free()</a:t>
            </a:r>
            <a:r>
              <a:rPr lang="en-GB"/>
              <a:t> method</a:t>
            </a:r>
          </a:p>
        </p:txBody>
      </p:sp>
      <p:sp>
        <p:nvSpPr>
          <p:cNvPr id="44034"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C and Fortran bindings of MPI have many “</a:t>
            </a:r>
            <a:r>
              <a:rPr lang="en-GB" b="1">
                <a:solidFill>
                  <a:srgbClr val="FFFF00"/>
                </a:solidFill>
              </a:rPr>
              <a:t>MPI_</a:t>
            </a:r>
            <a:r>
              <a:rPr lang="en-GB" b="1" i="1">
                <a:solidFill>
                  <a:srgbClr val="FFFF00"/>
                </a:solidFill>
              </a:rPr>
              <a:t>Type</a:t>
            </a:r>
            <a:r>
              <a:rPr lang="en-GB" b="1">
                <a:solidFill>
                  <a:srgbClr val="FFFF00"/>
                </a:solidFill>
              </a:rPr>
              <a:t>_Free</a:t>
            </a:r>
            <a:r>
              <a:rPr lang="en-GB"/>
              <a:t>” methods used to free opaque objects that have been allocated.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Advice of some authorities notwithstanding, the </a:t>
            </a:r>
            <a:r>
              <a:rPr lang="en-GB">
                <a:solidFill>
                  <a:srgbClr val="FFFF00"/>
                </a:solidFill>
              </a:rPr>
              <a:t>mpiJava</a:t>
            </a:r>
            <a:r>
              <a:rPr lang="en-GB"/>
              <a:t> API drops most of these methods from the API, and defines native </a:t>
            </a:r>
            <a:r>
              <a:rPr lang="en-GB" b="1">
                <a:solidFill>
                  <a:srgbClr val="FFFF00"/>
                </a:solidFill>
              </a:rPr>
              <a:t>finalize()</a:t>
            </a:r>
            <a:r>
              <a:rPr lang="en-GB"/>
              <a:t> methods on its classes, which the garbage collector calls to free the associated native objects.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Comm</a:t>
            </a:r>
            <a:r>
              <a:rPr lang="en-GB"/>
              <a:t> class is an exception.  If you call any of the methods described here to create a temporary communicator, you should explicitly call the </a:t>
            </a:r>
            <a:r>
              <a:rPr lang="en-GB" b="1">
                <a:solidFill>
                  <a:srgbClr val="FFFF00"/>
                </a:solidFill>
              </a:rPr>
              <a:t>Free()</a:t>
            </a:r>
            <a:r>
              <a:rPr lang="en-GB"/>
              <a:t> method of the communicator if it needs to be deallocated.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is because </a:t>
            </a:r>
            <a:r>
              <a:rPr lang="en-GB" b="1">
                <a:solidFill>
                  <a:srgbClr val="FFFF00"/>
                </a:solidFill>
              </a:rPr>
              <a:t>MPI_Comm_Free()</a:t>
            </a:r>
            <a:r>
              <a:rPr lang="en-GB"/>
              <a:t> is a </a:t>
            </a:r>
            <a:r>
              <a:rPr lang="en-GB" i="1">
                <a:solidFill>
                  <a:srgbClr val="FFFF00"/>
                </a:solidFill>
              </a:rPr>
              <a:t>collective operation</a:t>
            </a:r>
            <a:r>
              <a:rPr lang="en-GB"/>
              <a:t>.</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Collective Communications</a:t>
            </a:r>
          </a:p>
        </p:txBody>
      </p:sp>
      <p:sp>
        <p:nvSpPr>
          <p:cNvPr id="45058" name="Rectangle 2"/>
          <p:cNvSpPr>
            <a:spLocks noGrp="1" noChangeArrowheads="1"/>
          </p:cNvSpPr>
          <p:nvPr>
            <p:ph type="body" idx="1"/>
          </p:nvPr>
        </p:nvSpPr>
        <p:spPr>
          <a:xfrm>
            <a:off x="457200" y="10668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popular feature of MPI is its family of collective communication operations.  Of course these all have </a:t>
            </a:r>
            <a:r>
              <a:rPr lang="en-GB" b="1">
                <a:solidFill>
                  <a:srgbClr val="FFFF00"/>
                </a:solidFill>
              </a:rPr>
              <a:t>mpiJava</a:t>
            </a:r>
            <a:r>
              <a:rPr lang="en-GB"/>
              <a:t> bindings.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All processes in the communicator group</a:t>
            </a:r>
            <a:r>
              <a:rPr lang="en-GB"/>
              <a:t> must engage in a collective operation “at the same time”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i.e. all processes must invoke collective operations in the same sequence, all passing consistent arguments.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Can argue that collective communications (and other similar collective functions built on them) are a defining feature of the SPMD programming model.</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simplest interesting example is the broadcast operation: all processes invoke the operation, all agreeing one root process.  Data is broadcast from that root.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Example Collective Operations</a:t>
            </a:r>
          </a:p>
        </p:txBody>
      </p:sp>
      <p:sp>
        <p:nvSpPr>
          <p:cNvPr id="46082" name="Rectangle 2"/>
          <p:cNvSpPr>
            <a:spLocks noGrp="1" noChangeArrowheads="1"/>
          </p:cNvSpPr>
          <p:nvPr>
            <p:ph type="body" idx="1"/>
          </p:nvPr>
        </p:nvSpPr>
        <p:spPr>
          <a:xfrm>
            <a:off x="0" y="1066800"/>
            <a:ext cx="9144000" cy="5921375"/>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All the following are instance methods of </a:t>
            </a:r>
            <a:r>
              <a:rPr lang="en-GB" b="1">
                <a:solidFill>
                  <a:srgbClr val="FFFF00"/>
                </a:solidFill>
              </a:rPr>
              <a:t>Intracom</a:t>
            </a:r>
            <a:r>
              <a:rPr lang="en-GB"/>
              <a: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Bcast(Object buf, int offset, int count, Datatype type, int root)</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Broadcast a message from the process with rank </a:t>
            </a:r>
            <a:r>
              <a:rPr lang="en-GB" b="1">
                <a:solidFill>
                  <a:srgbClr val="FFFF00"/>
                </a:solidFill>
              </a:rPr>
              <a:t>root</a:t>
            </a:r>
            <a:r>
              <a:rPr lang="en-GB"/>
              <a:t> to all processes of the group.</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Barrier()</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Blocks the caller until all processes in the group have called it.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Gather(Object sendbuf, int sendoffset, int sendcount, Datatype sendtype,</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Object recvbuf, int recvoffset, int recvcount, Datatype recvtype,</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int root)</a:t>
            </a:r>
          </a:p>
          <a:p>
            <a:pPr lvl="2">
              <a:lnSpc>
                <a:spcPct val="90000"/>
              </a:lnSpc>
              <a:spcBef>
                <a:spcPct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Each process sends the contents of its send buffer to the </a:t>
            </a:r>
            <a:r>
              <a:rPr lang="en-GB" b="1">
                <a:solidFill>
                  <a:srgbClr val="FFFF00"/>
                </a:solidFill>
              </a:rPr>
              <a:t>root</a:t>
            </a:r>
            <a:r>
              <a:rPr lang="en-GB"/>
              <a:t> process.</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Scatter(Object sendbuf, int sendoffset, int sendcount, Datatype sendtype,    </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Object recvbuf, int recvoffset, int recvcount, Datatype recvtype,</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int root)</a:t>
            </a:r>
            <a:r>
              <a:rPr lang="en-GB"/>
              <a:t>      </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Inverse of the operation </a:t>
            </a:r>
            <a:r>
              <a:rPr lang="en-GB" b="1">
                <a:solidFill>
                  <a:srgbClr val="FFFF00"/>
                </a:solidFill>
              </a:rPr>
              <a:t>Gather</a:t>
            </a:r>
            <a:r>
              <a:rPr lang="en-GB"/>
              <a: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void Reduce(Object sendbuf, int sendoffset, Object recvbuf, int recvoffset,</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int count, Datatype datatype, Op op, int root)</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Combine elements in send buffer of each process using the reduce operation, and return the combined value in the receive buffer of the </a:t>
            </a:r>
            <a:r>
              <a:rPr lang="en-GB" b="1">
                <a:solidFill>
                  <a:srgbClr val="FFFF00"/>
                </a:solidFill>
              </a:rPr>
              <a:t>root</a:t>
            </a:r>
            <a:r>
              <a:rPr lang="en-GB"/>
              <a:t> process.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Topologies</a:t>
            </a:r>
          </a:p>
        </p:txBody>
      </p:sp>
      <p:sp>
        <p:nvSpPr>
          <p:cNvPr id="47106"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MPI includes support for “topologies”, a mechanism to define some structured “neighborhood” relations amongst the processes in the communicator.</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mpiJava there are two subclasses of </a:t>
            </a:r>
            <a:r>
              <a:rPr lang="en-GB" b="1">
                <a:solidFill>
                  <a:srgbClr val="FFFF00"/>
                </a:solidFill>
              </a:rPr>
              <a:t>Intracom</a:t>
            </a:r>
            <a:r>
              <a:rPr lang="en-GB"/>
              <a:t> that provide this added structure: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Instances of </a:t>
            </a:r>
            <a:r>
              <a:rPr lang="en-GB" b="1">
                <a:solidFill>
                  <a:srgbClr val="FFFF00"/>
                </a:solidFill>
              </a:rPr>
              <a:t>Cartcom</a:t>
            </a:r>
            <a:r>
              <a:rPr lang="en-GB"/>
              <a:t> represent Cartesian communicators, whose processes are organized in the multidimensional grid.</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Instances of </a:t>
            </a:r>
            <a:r>
              <a:rPr lang="en-GB" b="1">
                <a:solidFill>
                  <a:srgbClr val="FFFF00"/>
                </a:solidFill>
              </a:rPr>
              <a:t>Graphcom</a:t>
            </a:r>
            <a:r>
              <a:rPr lang="en-GB"/>
              <a:t> represent communicators with neighbor relation defined by a general graph.</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Cartcom</a:t>
            </a:r>
            <a:r>
              <a:rPr lang="en-GB"/>
              <a:t> Example</a:t>
            </a:r>
          </a:p>
        </p:txBody>
      </p:sp>
      <p:sp>
        <p:nvSpPr>
          <p:cNvPr id="48130" name="Rectangle 2"/>
          <p:cNvSpPr>
            <a:spLocks noGrp="1" noChangeArrowheads="1"/>
          </p:cNvSpPr>
          <p:nvPr>
            <p:ph type="body" idx="1"/>
          </p:nvPr>
        </p:nvSpPr>
        <p:spPr>
          <a:xfrm>
            <a:off x="304800" y="1143000"/>
            <a:ext cx="8686800" cy="4953000"/>
          </a:xfrm>
          <a:ln/>
        </p:spPr>
        <p:txBody>
          <a:bodyPr/>
          <a:lstStyle/>
          <a:p>
            <a:pPr>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dims [] = new int [] {2,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boolean periods [] = new boolean [] {true, true}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Cartcomm p = MPI.COMM_WORLD.Create_cart(dims, periods, false) ;</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Create local `block‘ array, allowing for ghost cells.</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sX = blockSizeX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sY = blockSizeY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block = new byte [sX * sY] ;</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ShiftParms spx=p.Shift(0,  1);</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Shift this block's upper x edge into next neighbour's lower ghost edge.</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p</a:t>
            </a:r>
            <a:r>
              <a:rPr lang="en-GB" sz="2000" b="1">
                <a:solidFill>
                  <a:srgbClr val="FFFF00"/>
                </a:solidFill>
                <a:latin typeface="Helvetica" charset="0"/>
              </a:rPr>
              <a:t>.Sendrecv(block, blockSizeX * sY, 1, edgeXType, </a:t>
            </a:r>
            <a:r>
              <a:rPr lang="en-GB" sz="2000" b="1">
                <a:latin typeface="Helvetica" charset="0"/>
              </a:rPr>
              <a:t>spx.rank_dest</a:t>
            </a:r>
            <a:r>
              <a:rPr lang="en-GB" sz="2000" b="1">
                <a:solidFill>
                  <a:srgbClr val="FFFF00"/>
                </a:solidFill>
                <a:latin typeface="Helvetica" charset="0"/>
              </a:rPr>
              <a:t>, 0,</a:t>
            </a:r>
          </a:p>
          <a:p>
            <a:pPr>
              <a:lnSpc>
                <a:spcPct val="9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                     block,  0, 1,                     edgeXType, </a:t>
            </a:r>
            <a:r>
              <a:rPr lang="en-GB" sz="2000" b="1">
                <a:latin typeface="Helvetica" charset="0"/>
              </a:rPr>
              <a:t>spx.rank_source</a:t>
            </a:r>
            <a:r>
              <a:rPr lang="en-GB" sz="2000" b="1">
                <a:solidFill>
                  <a:srgbClr val="FFFF00"/>
                </a:solidFill>
                <a:latin typeface="Helvetica" charset="0"/>
              </a:rPr>
              <a:t>, 0)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49154"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Code adapted from </a:t>
            </a:r>
            <a:r>
              <a:rPr lang="en-GB" b="1">
                <a:solidFill>
                  <a:srgbClr val="FFFF00"/>
                </a:solidFill>
              </a:rPr>
              <a:t>mpiJava/examples/Life.java</a:t>
            </a:r>
            <a:r>
              <a:rPr lang="en-GB"/>
              <a:t> example code in the </a:t>
            </a:r>
            <a:r>
              <a:rPr lang="en-GB">
                <a:solidFill>
                  <a:srgbClr val="FFFF00"/>
                </a:solidFill>
              </a:rPr>
              <a:t>mpiJava</a:t>
            </a:r>
            <a:r>
              <a:rPr lang="en-GB"/>
              <a:t> release.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Creates a Cartesian communicator</a:t>
            </a:r>
            <a:r>
              <a:rPr lang="en-GB" b="1">
                <a:solidFill>
                  <a:srgbClr val="FFFF00"/>
                </a:solidFill>
              </a:rPr>
              <a:t> p</a:t>
            </a:r>
            <a:r>
              <a:rPr lang="en-GB"/>
              <a:t>, representing a </a:t>
            </a:r>
            <a:r>
              <a:rPr lang="en-GB">
                <a:solidFill>
                  <a:srgbClr val="FFFF00"/>
                </a:solidFill>
              </a:rPr>
              <a:t>2 by 2</a:t>
            </a:r>
            <a:r>
              <a:rPr lang="en-GB"/>
              <a:t> grid with </a:t>
            </a:r>
            <a:r>
              <a:rPr lang="en-GB">
                <a:solidFill>
                  <a:srgbClr val="FFFF00"/>
                </a:solidFill>
              </a:rPr>
              <a:t>wraparound</a:t>
            </a:r>
            <a:r>
              <a:rPr lang="en-GB"/>
              <a:t> at the edges (defined by </a:t>
            </a:r>
            <a:r>
              <a:rPr lang="en-GB" b="1">
                <a:solidFill>
                  <a:srgbClr val="FFFF00"/>
                </a:solidFill>
              </a:rPr>
              <a:t>dims</a:t>
            </a:r>
            <a:r>
              <a:rPr lang="en-GB"/>
              <a:t> and </a:t>
            </a:r>
            <a:r>
              <a:rPr lang="en-GB" b="1">
                <a:solidFill>
                  <a:srgbClr val="FFFF00"/>
                </a:solidFill>
              </a:rPr>
              <a:t>periods</a:t>
            </a:r>
            <a:r>
              <a:rPr lang="en-GB"/>
              <a:t> arrays).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Shift()</a:t>
            </a:r>
            <a:r>
              <a:rPr lang="en-GB"/>
              <a:t> method of </a:t>
            </a:r>
            <a:r>
              <a:rPr lang="en-GB" b="1">
                <a:solidFill>
                  <a:srgbClr val="FFFF00"/>
                </a:solidFill>
              </a:rPr>
              <a:t>Cartcom</a:t>
            </a:r>
            <a:r>
              <a:rPr lang="en-GB"/>
              <a:t> defines the source and destination ranks required to define a cyclic shift pattern of communication.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this example, </a:t>
            </a:r>
            <a:r>
              <a:rPr lang="en-GB" b="1">
                <a:solidFill>
                  <a:srgbClr val="FFFF00"/>
                </a:solidFill>
              </a:rPr>
              <a:t>edgeXType</a:t>
            </a:r>
            <a:r>
              <a:rPr lang="en-GB"/>
              <a:t> is a derived datatype…</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Derived Datatypes</a:t>
            </a:r>
          </a:p>
        </p:txBody>
      </p:sp>
      <p:sp>
        <p:nvSpPr>
          <p:cNvPr id="50178" name="Rectangle 2"/>
          <p:cNvSpPr>
            <a:spLocks noGrp="1" noChangeArrowheads="1"/>
          </p:cNvSpPr>
          <p:nvPr>
            <p:ph type="body" idx="1"/>
          </p:nvPr>
        </p:nvSpPr>
        <p:spPr>
          <a:xfrm>
            <a:off x="457200" y="1143000"/>
            <a:ext cx="8153400" cy="49911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addition to the basic datatypes enumerated earlier, an MPI datatype can be a </a:t>
            </a:r>
            <a:r>
              <a:rPr lang="en-GB" i="1">
                <a:solidFill>
                  <a:srgbClr val="FFFF00"/>
                </a:solidFill>
              </a:rPr>
              <a:t>derived datatype</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derived datatype represents some “pattern” of elements in the buffer.  In MPI these patterns are characterized by the </a:t>
            </a:r>
            <a:r>
              <a:rPr lang="en-GB" i="1">
                <a:solidFill>
                  <a:srgbClr val="FFFF00"/>
                </a:solidFill>
              </a:rPr>
              <a:t>types</a:t>
            </a:r>
            <a:r>
              <a:rPr lang="en-GB"/>
              <a:t> of the component elements, and their </a:t>
            </a:r>
            <a:r>
              <a:rPr lang="en-GB" i="1">
                <a:solidFill>
                  <a:srgbClr val="FFFF00"/>
                </a:solidFill>
              </a:rPr>
              <a:t>memory offset</a:t>
            </a:r>
            <a:r>
              <a:rPr lang="en-GB"/>
              <a:t> relative to the start of the item in the buffer.</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mpiJava</a:t>
            </a:r>
            <a:r>
              <a:rPr lang="en-GB"/>
              <a:t> implements a restricted form of MPI derived datatypes: the component elements of the datatype can have arbitrary offsets in the </a:t>
            </a:r>
            <a:r>
              <a:rPr lang="en-GB" i="1">
                <a:solidFill>
                  <a:srgbClr val="FFFF00"/>
                </a:solidFill>
              </a:rPr>
              <a:t>index space</a:t>
            </a:r>
            <a:r>
              <a:rPr lang="en-GB"/>
              <a:t> of the buffer array, but they must all have </a:t>
            </a:r>
            <a:r>
              <a:rPr lang="en-GB" i="1">
                <a:solidFill>
                  <a:srgbClr val="FFFF00"/>
                </a:solidFill>
              </a:rPr>
              <a:t>the same</a:t>
            </a:r>
            <a:r>
              <a:rPr lang="en-GB"/>
              <a:t> primitive type.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Although derived datatypes don’t have such a natural role in </a:t>
            </a:r>
            <a:r>
              <a:rPr lang="en-GB">
                <a:solidFill>
                  <a:srgbClr val="FFFF00"/>
                </a:solidFill>
              </a:rPr>
              <a:t>mpiJava</a:t>
            </a:r>
            <a:r>
              <a:rPr lang="en-GB"/>
              <a:t> as in MPI, they can still be useful for representing message data that may be laid out non-contiguously in the buffer.</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Derived Datatype Example</a:t>
            </a:r>
          </a:p>
        </p:txBody>
      </p:sp>
      <p:sp>
        <p:nvSpPr>
          <p:cNvPr id="51202" name="Rectangle 2"/>
          <p:cNvSpPr>
            <a:spLocks noGrp="1" noChangeArrowheads="1"/>
          </p:cNvSpPr>
          <p:nvPr>
            <p:ph type="body" idx="1"/>
          </p:nvPr>
        </p:nvSpPr>
        <p:spPr>
          <a:xfrm>
            <a:off x="304800" y="1143000"/>
            <a:ext cx="8686800" cy="4953000"/>
          </a:xfrm>
          <a:ln/>
        </p:spPr>
        <p:txBody>
          <a:bodyPr/>
          <a:lstStyle/>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Create local `block‘ array, allowing for ghost cells.</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sX = blockSizeX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int sY = blockSizeY + 2 ;</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block = new byte [sX * sY] ;</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Define derived datatypes representing element pattern of x and y edges.</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Datatype edgeXType = Datatype.Contiguous(sY, MPI.BYTE);</a:t>
            </a:r>
          </a:p>
          <a:p>
            <a:pPr>
              <a:lnSpc>
                <a:spcPct val="90000"/>
              </a:lnSpc>
              <a:spcBef>
                <a:spcPts val="113"/>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edgeXType.Commit() ;</a:t>
            </a:r>
          </a:p>
          <a:p>
            <a:pPr>
              <a:lnSpc>
                <a:spcPct val="90000"/>
              </a:lnSpc>
              <a:spcBef>
                <a:spcPts val="9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Datatype edgeYType = Datatype.Vector(sX, 1, sY, MPI.BYTE);</a:t>
            </a:r>
          </a:p>
          <a:p>
            <a:pPr>
              <a:lnSpc>
                <a:spcPct val="9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latin typeface="Helvetica" charset="0"/>
              </a:rPr>
              <a:t>edgeYType.Commit() ;</a:t>
            </a:r>
          </a:p>
          <a:p>
            <a:pPr>
              <a:lnSpc>
                <a:spcPct val="8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a:t>
            </a:r>
          </a:p>
          <a:p>
            <a:pPr>
              <a:lnSpc>
                <a:spcPct val="90000"/>
              </a:lnSpc>
              <a:spcBef>
                <a:spcPts val="1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Helvetica" charset="0"/>
              </a:rPr>
              <a:t>// Shift this block's upper x edge into next neighbour's lower ghost edge.</a:t>
            </a:r>
          </a:p>
          <a:p>
            <a:pPr>
              <a:lnSpc>
                <a:spcPct val="90000"/>
              </a:lnSpc>
              <a:spcBef>
                <a:spcPts val="23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p.Sendrecv(block, blockSizeX * sY, 1, </a:t>
            </a:r>
            <a:r>
              <a:rPr lang="en-GB" sz="2000" b="1">
                <a:latin typeface="Helvetica" charset="0"/>
              </a:rPr>
              <a:t>edgeXType</a:t>
            </a:r>
            <a:r>
              <a:rPr lang="en-GB" sz="2000" b="1">
                <a:solidFill>
                  <a:srgbClr val="FFFF00"/>
                </a:solidFill>
                <a:latin typeface="Helvetica" charset="0"/>
              </a:rPr>
              <a:t>, spx.rank_dest, 0,</a:t>
            </a:r>
          </a:p>
          <a:p>
            <a:pPr>
              <a:lnSpc>
                <a:spcPct val="90000"/>
              </a:lnSpc>
              <a:spcBef>
                <a:spcPct val="0"/>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latin typeface="Helvetica" charset="0"/>
              </a:rPr>
              <a:t>                     block,  0, 1,                     </a:t>
            </a:r>
            <a:r>
              <a:rPr lang="en-GB" sz="2000" b="1">
                <a:latin typeface="Helvetica" charset="0"/>
              </a:rPr>
              <a:t>edgeXType</a:t>
            </a:r>
            <a:r>
              <a:rPr lang="en-GB" sz="2000" b="1">
                <a:solidFill>
                  <a:srgbClr val="FFFF00"/>
                </a:solidFill>
                <a:latin typeface="Helvetica" charset="0"/>
              </a:rPr>
              <a:t>, spx.rank_source, 0)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52226" name="Rectangle 2"/>
          <p:cNvSpPr>
            <a:spLocks noGrp="1" noChangeArrowheads="1"/>
          </p:cNvSpPr>
          <p:nvPr>
            <p:ph type="body" idx="1"/>
          </p:nvPr>
        </p:nvSpPr>
        <p:spPr>
          <a:xfrm>
            <a:off x="457200" y="1143000"/>
            <a:ext cx="86868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Again adapted from </a:t>
            </a:r>
            <a:r>
              <a:rPr lang="en-GB" sz="2000" b="1">
                <a:solidFill>
                  <a:srgbClr val="FFFF00"/>
                </a:solidFill>
              </a:rPr>
              <a:t>mpiJava/examples/Life.java</a:t>
            </a:r>
            <a:r>
              <a:rPr lang="en-GB" sz="2000"/>
              <a:t> example code in the </a:t>
            </a:r>
            <a:r>
              <a:rPr lang="en-GB" sz="2000">
                <a:solidFill>
                  <a:srgbClr val="FFFF00"/>
                </a:solidFill>
              </a:rPr>
              <a:t>mpiJava</a:t>
            </a:r>
            <a:r>
              <a:rPr lang="en-GB" sz="2000"/>
              <a:t> release.</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Illustrates two of the factory methods for derived datatypes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static Datatype Contiguous(int count, Datatype oldtype)</a:t>
            </a:r>
          </a:p>
          <a:p>
            <a:pPr lvl="2">
              <a:lnSpc>
                <a:spcPct val="90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Static method of </a:t>
            </a:r>
            <a:r>
              <a:rPr lang="en-GB" sz="1600" b="1">
                <a:solidFill>
                  <a:srgbClr val="FFFF00"/>
                </a:solidFill>
              </a:rPr>
              <a:t>Datatype</a:t>
            </a:r>
            <a:r>
              <a:rPr lang="en-GB" sz="1600"/>
              <a:t> class.  Construct a new datatype representing replication of old datatype into contiguous locations.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FFFF00"/>
                </a:solidFill>
              </a:rPr>
              <a:t>static Datatype </a:t>
            </a:r>
            <a:r>
              <a:rPr lang="en-GB" sz="1800" b="1">
                <a:solidFill>
                  <a:srgbClr val="FFFF00"/>
                </a:solidFill>
              </a:rPr>
              <a:t>Vector</a:t>
            </a:r>
            <a:r>
              <a:rPr lang="en-GB" sz="1800">
                <a:solidFill>
                  <a:srgbClr val="FFFF00"/>
                </a:solidFill>
              </a:rPr>
              <a:t>(int count, int blocklength, int stride, Datatype oldtype)</a:t>
            </a:r>
          </a:p>
          <a:p>
            <a:pPr lvl="2">
              <a:lnSpc>
                <a:spcPct val="90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Static method of </a:t>
            </a:r>
            <a:r>
              <a:rPr lang="en-GB" sz="1600" b="1">
                <a:solidFill>
                  <a:srgbClr val="FFFF00"/>
                </a:solidFill>
              </a:rPr>
              <a:t>Datatype</a:t>
            </a:r>
            <a:r>
              <a:rPr lang="en-GB" sz="1600"/>
              <a:t> class.  Construct new datatype representing replication of old datatype into locations that consist of equally spaced blocks.</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The API includes several more similar factory methods, e.g. there is one that takes an index vector, allowing any gather or scatter pattern to be implemented.</a:t>
            </a:r>
          </a:p>
          <a:p>
            <a:pPr>
              <a:lnSpc>
                <a:spcPct val="90000"/>
              </a:lnSpc>
              <a:spcBef>
                <a:spcPts val="2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SimSun" charset="-122"/>
                <a:cs typeface="SimSun" charset="-122"/>
              </a:rPr>
              <a:t>In buffer description parameters like:</a:t>
            </a:r>
          </a:p>
          <a:p>
            <a:pPr lvl="1">
              <a:lnSpc>
                <a:spcPct val="90000"/>
              </a:lnSpc>
              <a:spcBef>
                <a:spcPts val="588"/>
              </a:spcBef>
              <a:buSzPct val="8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b="1">
                <a:solidFill>
                  <a:srgbClr val="FFFF00"/>
                </a:solidFill>
                <a:latin typeface="Helvetica" charset="0"/>
                <a:ea typeface="SimSun" charset="-122"/>
                <a:cs typeface="SimSun" charset="-122"/>
              </a:rPr>
              <a:t>             Object buf, int offset, int count, Datatype type</a:t>
            </a:r>
          </a:p>
          <a:p>
            <a:pPr>
              <a:lnSpc>
                <a:spcPct val="90000"/>
              </a:lnSpc>
              <a:spcBef>
                <a:spcPts val="663"/>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     </a:t>
            </a:r>
            <a:r>
              <a:rPr lang="en-GB" sz="1800">
                <a:ea typeface="SimSun" charset="-122"/>
                <a:cs typeface="SimSun" charset="-122"/>
              </a:rPr>
              <a:t>if </a:t>
            </a:r>
            <a:r>
              <a:rPr lang="en-GB" sz="1800" b="1">
                <a:solidFill>
                  <a:srgbClr val="FFFF00"/>
                </a:solidFill>
                <a:ea typeface="SimSun" charset="-122"/>
                <a:cs typeface="SimSun" charset="-122"/>
              </a:rPr>
              <a:t>type</a:t>
            </a:r>
            <a:r>
              <a:rPr lang="en-GB" sz="1800">
                <a:ea typeface="SimSun" charset="-122"/>
                <a:cs typeface="SimSun" charset="-122"/>
              </a:rPr>
              <a:t> is a derived type, </a:t>
            </a:r>
            <a:r>
              <a:rPr lang="en-GB" sz="1800" b="1">
                <a:solidFill>
                  <a:srgbClr val="FFFF00"/>
                </a:solidFill>
                <a:ea typeface="SimSun" charset="-122"/>
                <a:cs typeface="SimSun" charset="-122"/>
              </a:rPr>
              <a:t>count</a:t>
            </a:r>
            <a:r>
              <a:rPr lang="en-GB" sz="1800">
                <a:ea typeface="SimSun" charset="-122"/>
                <a:cs typeface="SimSun" charset="-122"/>
              </a:rPr>
              <a:t> is the number of composite “items”.  But </a:t>
            </a:r>
            <a:r>
              <a:rPr lang="en-GB" sz="1800" b="1">
                <a:solidFill>
                  <a:srgbClr val="FFFF00"/>
                </a:solidFill>
                <a:ea typeface="SimSun" charset="-122"/>
                <a:cs typeface="SimSun" charset="-122"/>
              </a:rPr>
              <a:t>offset</a:t>
            </a:r>
            <a:r>
              <a:rPr lang="en-GB" sz="1800">
                <a:ea typeface="SimSun" charset="-122"/>
                <a:cs typeface="SimSun" charset="-122"/>
              </a:rPr>
              <a:t> is still measured in individual elements of </a:t>
            </a:r>
            <a:r>
              <a:rPr lang="en-GB" sz="1800" b="1">
                <a:solidFill>
                  <a:srgbClr val="FFFF00"/>
                </a:solidFill>
                <a:ea typeface="SimSun" charset="-122"/>
                <a:cs typeface="SimSun" charset="-122"/>
              </a:rPr>
              <a:t>buf</a:t>
            </a:r>
            <a:r>
              <a:rPr lang="en-GB" sz="1800">
                <a:ea typeface="SimSun" charset="-122"/>
                <a:cs typeface="SimSun" charset="-122"/>
              </a:rPr>
              <a:t>, i.e. the starting position is not generally required to be a multiple of the item size.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3249" name="Rectangle 1"/>
          <p:cNvSpPr>
            <a:spLocks noGrp="1" noChangeArrowheads="1"/>
          </p:cNvSpPr>
          <p:nvPr>
            <p:ph type="title" idx="4294967295"/>
          </p:nvPr>
        </p:nvSpPr>
        <p:spPr>
          <a:xfrm>
            <a:off x="685800" y="2286000"/>
            <a:ext cx="7772400" cy="11430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The </a:t>
            </a:r>
            <a:r>
              <a:rPr lang="en-GB" sz="3200" b="1"/>
              <a:t>mpiJava </a:t>
            </a:r>
            <a:r>
              <a:rPr lang="en-GB" sz="3200"/>
              <a:t>Implementation.</a:t>
            </a:r>
            <a:br>
              <a:rPr lang="en-GB" sz="3200"/>
            </a:br>
            <a:r>
              <a:rPr lang="en-GB" sz="3200"/>
              <a:t>Lessons Learned.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More Recent Developments</a:t>
            </a:r>
          </a:p>
        </p:txBody>
      </p:sp>
      <p:sp>
        <p:nvSpPr>
          <p:cNvPr id="8194" name="Rectangle 2"/>
          <p:cNvSpPr>
            <a:spLocks noGrp="1" noChangeArrowheads="1"/>
          </p:cNvSpPr>
          <p:nvPr>
            <p:ph type="body" idx="1"/>
          </p:nvPr>
        </p:nvSpPr>
        <p:spPr>
          <a:xfrm>
            <a:off x="457200" y="1143000"/>
            <a:ext cx="8153400" cy="5405438"/>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Most of those early projects are no longer active.  </a:t>
            </a:r>
            <a:r>
              <a:rPr lang="en-GB" sz="2000" b="1">
                <a:solidFill>
                  <a:srgbClr val="FFFF00"/>
                </a:solidFill>
              </a:rPr>
              <a:t>mpiJava</a:t>
            </a:r>
            <a:r>
              <a:rPr lang="en-GB" sz="2000"/>
              <a:t> is still used and supported.  We will describe it in detail later.</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Other more contemporary projects include</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MPJ</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 API specification by the “Message-passing Working Group” of the </a:t>
            </a:r>
            <a:r>
              <a:rPr lang="en-GB" sz="1600" b="1" i="1">
                <a:solidFill>
                  <a:srgbClr val="FFFF00"/>
                </a:solidFill>
              </a:rPr>
              <a:t>Java Grande Forum</a:t>
            </a:r>
            <a:r>
              <a:rPr lang="en-GB" sz="1600"/>
              <a:t>.  Published 2000.</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CCJ</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 MPI-like API from some members of the Manta team.  Published 2002.</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MPJava</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 high performance Java message-passing framework using </a:t>
            </a:r>
            <a:r>
              <a:rPr lang="en-GB" sz="1600" b="1">
                <a:solidFill>
                  <a:srgbClr val="FFFF00"/>
                </a:solidFill>
              </a:rPr>
              <a:t>java.nio</a:t>
            </a:r>
            <a:r>
              <a:rPr lang="en-GB" sz="1600"/>
              <a:t>.  Published 2003.</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JMPI</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 implementation of the MPJ spec from University of Massachusetts.  Published 2002.</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JOPI</a:t>
            </a:r>
          </a:p>
          <a:p>
            <a:pPr lvl="2">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600"/>
              <a:t>Another Java Object-Passing Interface from U. Nebraska-Lincoln.  Published 2002.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mpiJava</a:t>
            </a:r>
            <a:r>
              <a:rPr lang="en-GB"/>
              <a:t> Implementation Issues</a:t>
            </a:r>
          </a:p>
        </p:txBody>
      </p:sp>
      <p:sp>
        <p:nvSpPr>
          <p:cNvPr id="54274" name="Rectangle 2"/>
          <p:cNvSpPr>
            <a:spLocks noGrp="1" noChangeArrowheads="1"/>
          </p:cNvSpPr>
          <p:nvPr>
            <p:ph type="body" idx="1"/>
          </p:nvPr>
        </p:nvSpPr>
        <p:spPr>
          <a:xfrm>
            <a:off x="457200" y="1143000"/>
            <a:ext cx="8153400" cy="4953000"/>
          </a:xfrm>
          <a:ln/>
        </p:spPr>
        <p:txBody>
          <a:bodyPr/>
          <a:lstStyle/>
          <a:p>
            <a:pPr marL="457200" indent="-457200">
              <a:lnSpc>
                <a:spcPct val="90000"/>
              </a:lnSpc>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solidFill>
                  <a:srgbClr val="FFFF00"/>
                </a:solidFill>
              </a:rPr>
              <a:t>mpiJava</a:t>
            </a:r>
            <a:r>
              <a:rPr lang="en-GB"/>
              <a:t> was originally conceived as a set of simple wrappers to a native, high-performance MPI implementation.</a:t>
            </a:r>
          </a:p>
          <a:p>
            <a:pPr marL="457200" indent="-457200">
              <a:lnSpc>
                <a:spcPct val="90000"/>
              </a:lnSpc>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That was how it started out, but over time various problems emerged, and functionality has gradually moved into the “wrappers” themselves.</a:t>
            </a:r>
          </a:p>
          <a:p>
            <a:pPr marL="457200" indent="-457200">
              <a:lnSpc>
                <a:spcPct val="90000"/>
              </a:lnSpc>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Notable issues include:</a:t>
            </a:r>
          </a:p>
          <a:p>
            <a:pPr marL="836613" lvl="1" indent="-379413">
              <a:lnSpc>
                <a:spcPct val="90000"/>
              </a:lnSpc>
              <a:buFont typeface="Times New Roman"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There are non-trivial problems interfacing complex systems like MPI and the JVM, due to interactions at the level of OS signals (and sometimes also thread safety of OS calls). </a:t>
            </a:r>
          </a:p>
          <a:p>
            <a:pPr marL="836613" lvl="1" indent="-379413">
              <a:lnSpc>
                <a:spcPct val="90000"/>
              </a:lnSpc>
              <a:buFont typeface="Times New Roman"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Copying of buffers imposed by JNI implementations can affect the semantics of MPI calls.</a:t>
            </a:r>
          </a:p>
          <a:p>
            <a:pPr marL="836613" lvl="1" indent="-379413">
              <a:lnSpc>
                <a:spcPct val="90000"/>
              </a:lnSpc>
              <a:buFont typeface="Times New Roman" charset="0"/>
              <a:buAutoNum type="arabicPeriod"/>
              <a:tabLst>
                <a:tab pos="1027113" algn="l"/>
                <a:tab pos="1941513" algn="l"/>
                <a:tab pos="2855913" algn="l"/>
                <a:tab pos="3770313" algn="l"/>
                <a:tab pos="4684713" algn="l"/>
                <a:tab pos="5599113" algn="l"/>
                <a:tab pos="6513513" algn="l"/>
                <a:tab pos="7427913" algn="l"/>
                <a:tab pos="8342313" algn="l"/>
                <a:tab pos="9256713" algn="l"/>
                <a:tab pos="10171113" algn="l"/>
              </a:tabLst>
            </a:pPr>
            <a:r>
              <a:rPr lang="en-GB"/>
              <a:t>Communicating the </a:t>
            </a:r>
            <a:r>
              <a:rPr lang="en-GB" b="1">
                <a:solidFill>
                  <a:srgbClr val="FFFF00"/>
                </a:solidFill>
              </a:rPr>
              <a:t>MPI.OBJECT</a:t>
            </a:r>
            <a:r>
              <a:rPr lang="en-GB"/>
              <a:t> basic type requires a new layer of protocol.</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1. Signal Handlers, etc</a:t>
            </a:r>
          </a:p>
        </p:txBody>
      </p:sp>
      <p:sp>
        <p:nvSpPr>
          <p:cNvPr id="55298" name="Rectangle 2"/>
          <p:cNvSpPr>
            <a:spLocks noGrp="1" noChangeArrowheads="1"/>
          </p:cNvSpPr>
          <p:nvPr>
            <p:ph type="body" idx="1"/>
          </p:nvPr>
        </p:nvSpPr>
        <p:spPr>
          <a:xfrm>
            <a:off x="152400" y="990600"/>
            <a:ext cx="8915400" cy="56388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Problems can arise interfacing packages that make extensive use of OS system calls to the JVM, because the package and the JVM implementation may simply make system calls in incompatible ways.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One problem in particular that afflicted early versions of </a:t>
            </a:r>
            <a:r>
              <a:rPr lang="en-GB" sz="2000">
                <a:solidFill>
                  <a:srgbClr val="FFFF00"/>
                </a:solidFill>
              </a:rPr>
              <a:t>mpiJava</a:t>
            </a:r>
            <a:r>
              <a:rPr lang="en-GB" sz="2000"/>
              <a:t> was use of signal handlers.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JVM implementations often set signal handlers for OS signals like </a:t>
            </a:r>
            <a:r>
              <a:rPr lang="en-GB" sz="2000" b="1">
                <a:solidFill>
                  <a:srgbClr val="FFFF00"/>
                </a:solidFill>
              </a:rPr>
              <a:t>SIGSEGV</a:t>
            </a:r>
            <a:r>
              <a:rPr lang="en-GB" sz="2000"/>
              <a:t>, etc:</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e.g. the JVM implementer might allow segmentation violations to occur if a call stack overflows in the normal course of events, then take corrective action in a signal handler.</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MPI systems also typically set signal handlers.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e.g. if the user causes a segmentation violation on one process, MPI catches this in a signal handler, and tries to shut down all processes in an orderly way.</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a:t>
            </a:r>
            <a:r>
              <a:rPr lang="en-GB" sz="2000">
                <a:solidFill>
                  <a:srgbClr val="FFFF00"/>
                </a:solidFill>
              </a:rPr>
              <a:t>mpiJava</a:t>
            </a:r>
            <a:r>
              <a:rPr lang="en-GB" sz="2000"/>
              <a:t>, the JVM is started (the JVM’s signal handlers are installed), </a:t>
            </a:r>
            <a:r>
              <a:rPr lang="en-GB" sz="2000" i="1">
                <a:solidFill>
                  <a:srgbClr val="FFFF00"/>
                </a:solidFill>
              </a:rPr>
              <a:t>then</a:t>
            </a:r>
            <a:r>
              <a:rPr lang="en-GB" sz="2000"/>
              <a:t>, later </a:t>
            </a:r>
            <a:r>
              <a:rPr lang="en-GB" sz="2000" b="1">
                <a:solidFill>
                  <a:srgbClr val="FFFF00"/>
                </a:solidFill>
              </a:rPr>
              <a:t>MPI_INIT()</a:t>
            </a:r>
            <a:r>
              <a:rPr lang="en-GB" sz="2000"/>
              <a:t> is called (MPI’s signal handlers are installed).</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By default the MPI handler for </a:t>
            </a:r>
            <a:r>
              <a:rPr lang="en-GB" sz="1800" b="1">
                <a:solidFill>
                  <a:srgbClr val="FFFF00"/>
                </a:solidFill>
              </a:rPr>
              <a:t>SIGSEGV</a:t>
            </a:r>
            <a:r>
              <a:rPr lang="en-GB" sz="1800"/>
              <a:t> (say) overrides the JVM handler.</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So at random points in the program, where the JVM handler </a:t>
            </a:r>
            <a:r>
              <a:rPr lang="en-GB" sz="1800" i="1">
                <a:solidFill>
                  <a:srgbClr val="FFFF00"/>
                </a:solidFill>
              </a:rPr>
              <a:t>should</a:t>
            </a:r>
            <a:r>
              <a:rPr lang="en-GB" sz="1800"/>
              <a:t> have been invoked, the MPI handler gets invoked instead.  All processes are shut down in an orderly way…</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Signal Chaining</a:t>
            </a:r>
          </a:p>
        </p:txBody>
      </p:sp>
      <p:sp>
        <p:nvSpPr>
          <p:cNvPr id="56322"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kind of problem was recognized by Sun and resolved when they introduced specific support for “</a:t>
            </a:r>
            <a:r>
              <a:rPr lang="en-GB">
                <a:solidFill>
                  <a:srgbClr val="FFFF00"/>
                </a:solidFill>
              </a:rPr>
              <a:t>signal chaining</a:t>
            </a:r>
            <a:r>
              <a:rPr lang="en-GB"/>
              <a:t>” in </a:t>
            </a:r>
            <a:r>
              <a:rPr lang="en-GB">
                <a:solidFill>
                  <a:srgbClr val="FFFF00"/>
                </a:solidFill>
              </a:rPr>
              <a:t>J2SE 1.4</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Check out</a:t>
            </a:r>
          </a:p>
          <a:p>
            <a:pPr lvl="2">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http://java.sun.com/j2se/1.4/docs/guide/vm/signal-chaining.html</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if you think you may be experiencing this problem with your own native libraries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By “preloading” the library called </a:t>
            </a:r>
            <a:r>
              <a:rPr lang="en-GB" b="1">
                <a:solidFill>
                  <a:srgbClr val="FFFF00"/>
                </a:solidFill>
              </a:rPr>
              <a:t>libjsig</a:t>
            </a:r>
            <a:r>
              <a:rPr lang="en-GB"/>
              <a:t>, the behavior of the standard library methods for installing system handlers are changed, so that signal handlers get chained together.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Now the JVM handler gets called first and execution resumes, as nature intended.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and similar solutions get automatically “configured in” to </a:t>
            </a:r>
            <a:r>
              <a:rPr lang="en-GB">
                <a:solidFill>
                  <a:srgbClr val="FFFF00"/>
                </a:solidFill>
              </a:rPr>
              <a:t>mpiJava 1.2.5</a:t>
            </a:r>
            <a:r>
              <a:rPr lang="en-GB"/>
              <a:t> and later.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Thread Safety Issues</a:t>
            </a:r>
          </a:p>
        </p:txBody>
      </p:sp>
      <p:sp>
        <p:nvSpPr>
          <p:cNvPr id="57346"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the past we have also seen some intermittent failures of </a:t>
            </a:r>
            <a:r>
              <a:rPr lang="en-GB">
                <a:solidFill>
                  <a:srgbClr val="FFFF00"/>
                </a:solidFill>
              </a:rPr>
              <a:t>mpiJava</a:t>
            </a:r>
            <a:r>
              <a:rPr lang="en-GB"/>
              <a:t> codes which we attribute to the MPI software not using OS system calls in a </a:t>
            </a:r>
            <a:r>
              <a:rPr lang="en-GB">
                <a:solidFill>
                  <a:srgbClr val="FFFF00"/>
                </a:solidFill>
              </a:rPr>
              <a:t>thread-safe</a:t>
            </a:r>
            <a:r>
              <a:rPr lang="en-GB"/>
              <a:t> way.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For example they may use the global variable </a:t>
            </a:r>
            <a:r>
              <a:rPr lang="en-GB">
                <a:solidFill>
                  <a:srgbClr val="FFFF00"/>
                </a:solidFill>
              </a:rPr>
              <a:t>errno</a:t>
            </a:r>
            <a:r>
              <a:rPr lang="en-GB"/>
              <a:t>.  By default this is may not be </a:t>
            </a:r>
            <a:r>
              <a:rPr lang="en-GB" i="1">
                <a:solidFill>
                  <a:srgbClr val="FFFF00"/>
                </a:solidFill>
              </a:rPr>
              <a:t>thread local</a:t>
            </a:r>
            <a:r>
              <a:rPr lang="en-GB"/>
              <a:t>, hence using the value set by system calls isn’t thread-safe.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 Solaris, for example, we now recommend that </a:t>
            </a:r>
            <a:r>
              <a:rPr lang="en-GB">
                <a:solidFill>
                  <a:srgbClr val="FFFF00"/>
                </a:solidFill>
              </a:rPr>
              <a:t>MPICH</a:t>
            </a:r>
            <a:r>
              <a:rPr lang="en-GB"/>
              <a:t> or </a:t>
            </a:r>
            <a:r>
              <a:rPr lang="en-GB">
                <a:solidFill>
                  <a:srgbClr val="FFFF00"/>
                </a:solidFill>
              </a:rPr>
              <a:t>LAM</a:t>
            </a:r>
            <a:r>
              <a:rPr lang="en-GB"/>
              <a:t> should be built specifying the </a:t>
            </a:r>
            <a:r>
              <a:rPr lang="en-GB">
                <a:solidFill>
                  <a:srgbClr val="FFFF00"/>
                </a:solidFill>
              </a:rPr>
              <a:t>cc</a:t>
            </a:r>
            <a:r>
              <a:rPr lang="en-GB"/>
              <a:t> compiler flag:</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–D_REENTRANT</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     </a:t>
            </a:r>
            <a:r>
              <a:rPr lang="en-GB"/>
              <a:t>(the corresponding flag on AIX is</a:t>
            </a:r>
            <a:r>
              <a:rPr lang="en-GB" b="1">
                <a:solidFill>
                  <a:srgbClr val="FFFF00"/>
                </a:solidFill>
              </a:rPr>
              <a:t> –D_THREAD_SAFE</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See the </a:t>
            </a:r>
            <a:r>
              <a:rPr lang="en-GB">
                <a:solidFill>
                  <a:srgbClr val="FFFF00"/>
                </a:solidFill>
              </a:rPr>
              <a:t>README</a:t>
            </a:r>
            <a:r>
              <a:rPr lang="en-GB"/>
              <a:t> file in </a:t>
            </a:r>
            <a:r>
              <a:rPr lang="en-GB">
                <a:solidFill>
                  <a:srgbClr val="FFFF00"/>
                </a:solidFill>
              </a:rPr>
              <a:t>mpiJava 1.2.5</a:t>
            </a:r>
            <a:r>
              <a:rPr lang="en-GB"/>
              <a:t> for further details.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836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2. JNI and Copying of Buffers</a:t>
            </a:r>
          </a:p>
        </p:txBody>
      </p:sp>
      <p:sp>
        <p:nvSpPr>
          <p:cNvPr id="58370" name="Rectangle 2"/>
          <p:cNvSpPr>
            <a:spLocks noGrp="1" noChangeArrowheads="1"/>
          </p:cNvSpPr>
          <p:nvPr>
            <p:ph type="body" idx="1"/>
          </p:nvPr>
        </p:nvSpPr>
        <p:spPr>
          <a:xfrm>
            <a:off x="381000" y="990600"/>
            <a:ext cx="8458200" cy="54864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Inside the implementation of a native method, an obvious way to get the C array of primitive elements corresponding to an mpiJava </a:t>
            </a:r>
            <a:r>
              <a:rPr lang="en-GB" sz="2000" b="1">
                <a:solidFill>
                  <a:srgbClr val="FFFF00"/>
                </a:solidFill>
              </a:rPr>
              <a:t>buf</a:t>
            </a:r>
            <a:r>
              <a:rPr lang="en-GB" sz="2000"/>
              <a:t> parameter, is by something along the lines…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i="1">
                <a:solidFill>
                  <a:srgbClr val="FFFF00"/>
                </a:solidFill>
                <a:latin typeface="Helvetica" charset="0"/>
              </a:rPr>
              <a:t>function-name</a:t>
            </a:r>
            <a:r>
              <a:rPr lang="en-GB" sz="1800" b="1">
                <a:solidFill>
                  <a:srgbClr val="FFFF00"/>
                </a:solidFill>
                <a:latin typeface="Helvetica" charset="0"/>
              </a:rPr>
              <a:t>( …,  JNIEnv *env,  jobject buf,  int baseType, …)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switch(baseType)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case BYTE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jbyte* els = (*env)-&gt;GetByteArrayElements(env, buf, &amp;isCopy)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do something with </a:t>
            </a:r>
            <a:r>
              <a:rPr lang="en-GB" sz="1800" b="1">
                <a:solidFill>
                  <a:srgbClr val="FFFF00"/>
                </a:solidFill>
                <a:latin typeface="Helvetica" charset="0"/>
              </a:rPr>
              <a:t>els</a:t>
            </a:r>
            <a:r>
              <a:rPr lang="en-GB" sz="1800">
                <a:latin typeface="Helvetica" charset="0"/>
              </a:rPr>
              <a:t> pointer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case INT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jint* els = (*env)-&gt;GetIntArrayElements(env, buf, &amp;isCopy)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do something with </a:t>
            </a:r>
            <a:r>
              <a:rPr lang="en-GB" sz="1800" b="1">
                <a:solidFill>
                  <a:srgbClr val="FFFF00"/>
                </a:solidFill>
                <a:latin typeface="Helvetica" charset="0"/>
              </a:rPr>
              <a:t>els</a:t>
            </a:r>
            <a:r>
              <a:rPr lang="en-GB" sz="1800">
                <a:latin typeface="Helvetica" charset="0"/>
              </a:rPr>
              <a:t> pointer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…etc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the </a:t>
            </a:r>
            <a:r>
              <a:rPr lang="en-GB" sz="2000">
                <a:solidFill>
                  <a:srgbClr val="FFFF00"/>
                </a:solidFill>
              </a:rPr>
              <a:t>mpiJava</a:t>
            </a:r>
            <a:r>
              <a:rPr lang="en-GB" sz="2000"/>
              <a:t> sources, you will find code like this in the function </a:t>
            </a:r>
            <a:r>
              <a:rPr lang="en-GB" sz="2000" b="1">
                <a:solidFill>
                  <a:srgbClr val="FFFF00"/>
                </a:solidFill>
              </a:rPr>
              <a:t>getBufPtr()</a:t>
            </a:r>
            <a:r>
              <a:rPr lang="en-GB" sz="2000"/>
              <a:t> in </a:t>
            </a:r>
            <a:r>
              <a:rPr lang="en-GB" sz="2000" b="1">
                <a:solidFill>
                  <a:srgbClr val="FFFF00"/>
                </a:solidFill>
              </a:rPr>
              <a:t>mpiJava/src/C/mpi_Comm.c</a:t>
            </a:r>
            <a:r>
              <a:rPr lang="en-GB" sz="2000"/>
              <a:t>.</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Copying of JNI Array Arguments</a:t>
            </a:r>
          </a:p>
        </p:txBody>
      </p:sp>
      <p:sp>
        <p:nvSpPr>
          <p:cNvPr id="59394"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a:solidFill>
                  <a:srgbClr val="FFFF00"/>
                </a:solidFill>
              </a:rPr>
              <a:t>els</a:t>
            </a:r>
            <a:r>
              <a:rPr lang="en-GB"/>
              <a:t> pointer can be passed directly to MPI functions like </a:t>
            </a:r>
            <a:r>
              <a:rPr lang="en-GB">
                <a:solidFill>
                  <a:srgbClr val="FFFF00"/>
                </a:solidFill>
              </a:rPr>
              <a:t>MPI_SEND</a:t>
            </a:r>
            <a:r>
              <a:rPr lang="en-GB"/>
              <a:t>, etc, as the C-style reference to the message buffer.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With early implementations of the JVM (e.g. the so-called </a:t>
            </a:r>
            <a:r>
              <a:rPr lang="en-GB">
                <a:solidFill>
                  <a:srgbClr val="FFFF00"/>
                </a:solidFill>
              </a:rPr>
              <a:t>“Classic” JVM</a:t>
            </a:r>
            <a:r>
              <a:rPr lang="en-GB"/>
              <a:t>), this approach worked fine: </a:t>
            </a:r>
            <a:r>
              <a:rPr lang="en-GB" b="1">
                <a:solidFill>
                  <a:srgbClr val="FFFF00"/>
                </a:solidFill>
              </a:rPr>
              <a:t>els</a:t>
            </a:r>
            <a:r>
              <a:rPr lang="en-GB"/>
              <a:t> was indeed a reference to the physical memory used by the Java </a:t>
            </a:r>
            <a:r>
              <a:rPr lang="en-GB" b="1">
                <a:solidFill>
                  <a:srgbClr val="FFFF00"/>
                </a:solidFill>
              </a:rPr>
              <a:t>buf</a:t>
            </a:r>
            <a:r>
              <a:rPr lang="en-GB"/>
              <a:t> array.</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most more recent JVMs from Sun (</a:t>
            </a:r>
            <a:r>
              <a:rPr lang="en-GB">
                <a:solidFill>
                  <a:srgbClr val="FFFF00"/>
                </a:solidFill>
              </a:rPr>
              <a:t>“Hotspot”</a:t>
            </a:r>
            <a:r>
              <a:rPr lang="en-GB"/>
              <a:t>, etc) this isn’t the case.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With these JVMs </a:t>
            </a:r>
            <a:r>
              <a:rPr lang="en-GB" b="1">
                <a:solidFill>
                  <a:srgbClr val="FFFF00"/>
                </a:solidFill>
              </a:rPr>
              <a:t>isCopy</a:t>
            </a:r>
            <a:r>
              <a:rPr lang="en-GB"/>
              <a:t> flag is set true by </a:t>
            </a:r>
            <a:r>
              <a:rPr lang="en-GB" b="1">
                <a:solidFill>
                  <a:srgbClr val="FFFF00"/>
                </a:solidFill>
                <a:latin typeface="Times" charset="0"/>
              </a:rPr>
              <a:t>Get</a:t>
            </a:r>
            <a:r>
              <a:rPr lang="en-GB" b="1" i="1">
                <a:solidFill>
                  <a:srgbClr val="FFFF00"/>
                </a:solidFill>
                <a:latin typeface="Times" charset="0"/>
              </a:rPr>
              <a:t>Type</a:t>
            </a:r>
            <a:r>
              <a:rPr lang="en-GB" b="1">
                <a:solidFill>
                  <a:srgbClr val="FFFF00"/>
                </a:solidFill>
                <a:latin typeface="Times" charset="0"/>
              </a:rPr>
              <a:t>ArrayElements()</a:t>
            </a:r>
            <a:r>
              <a:rPr lang="en-GB">
                <a:latin typeface="Times" charset="0"/>
              </a:rPr>
              <a:t>, etc.  This indicates that the pointer els is a a reference to a C-language copy of the physical memory used by the JVM to store the array elements.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This has two ramifications: first, the extra memory-to-memory copying implied by this is a substantial performance overhead.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Second, it may change the semantics of MPI calls, if we aren’t careful.</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Why Does JNI Copy Arrays?</a:t>
            </a:r>
          </a:p>
        </p:txBody>
      </p:sp>
      <p:sp>
        <p:nvSpPr>
          <p:cNvPr id="60418" name="Rectangle 2"/>
          <p:cNvSpPr>
            <a:spLocks noGrp="1" noChangeArrowheads="1"/>
          </p:cNvSpPr>
          <p:nvPr>
            <p:ph type="body" idx="1"/>
          </p:nvPr>
        </p:nvSpPr>
        <p:spPr>
          <a:xfrm>
            <a:off x="457200" y="1143000"/>
            <a:ext cx="8153400" cy="4953000"/>
          </a:xfrm>
          <a:ln/>
        </p:spPr>
        <p:txBody>
          <a:bodyPr/>
          <a:lstStyle/>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general a given Java object or array is </a:t>
            </a:r>
            <a:r>
              <a:rPr lang="en-GB" sz="2000" i="1">
                <a:solidFill>
                  <a:srgbClr val="FFFF00"/>
                </a:solidFill>
              </a:rPr>
              <a:t>not</a:t>
            </a:r>
            <a:r>
              <a:rPr lang="en-GB" sz="2000"/>
              <a:t> allocated a </a:t>
            </a:r>
            <a:r>
              <a:rPr lang="en-GB" sz="2000">
                <a:solidFill>
                  <a:srgbClr val="FFFF00"/>
                </a:solidFill>
              </a:rPr>
              <a:t>fixed</a:t>
            </a:r>
            <a:r>
              <a:rPr lang="en-GB" sz="2000"/>
              <a:t> storage place in physical memory.</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At any given time, of course, it is stored in some physical location.</a:t>
            </a:r>
          </a:p>
          <a:p>
            <a:pPr lvl="1">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But as new objects are created and old ones are deleted, the Garbage Collector will copy surviving objects around in memory, to optimize memory usage.</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Some garbage collectors support an operation of </a:t>
            </a:r>
            <a:r>
              <a:rPr lang="en-GB" sz="2000" b="1" i="1">
                <a:solidFill>
                  <a:srgbClr val="FFFF00"/>
                </a:solidFill>
              </a:rPr>
              <a:t>pinning</a:t>
            </a:r>
            <a:r>
              <a:rPr lang="en-GB" sz="2000"/>
              <a:t>, which allows one to tell the GC </a:t>
            </a:r>
            <a:r>
              <a:rPr lang="en-GB" sz="2000" i="1">
                <a:solidFill>
                  <a:srgbClr val="FFFF00"/>
                </a:solidFill>
              </a:rPr>
              <a:t>not</a:t>
            </a:r>
            <a:r>
              <a:rPr lang="en-GB" sz="2000"/>
              <a:t> to relocate a particular object or array until it is explicitly </a:t>
            </a:r>
            <a:r>
              <a:rPr lang="en-GB" sz="2000" b="1" i="1">
                <a:solidFill>
                  <a:srgbClr val="FFFF00"/>
                </a:solidFill>
              </a:rPr>
              <a:t>unpinned</a:t>
            </a:r>
            <a:r>
              <a:rPr lang="en-GB" sz="2000"/>
              <a:t>.</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If the GC supports pinning, JNI will typically exploit this, and </a:t>
            </a:r>
            <a:r>
              <a:rPr lang="en-GB" sz="2000" b="1">
                <a:solidFill>
                  <a:srgbClr val="FFFF00"/>
                </a:solidFill>
                <a:latin typeface="Times" charset="0"/>
              </a:rPr>
              <a:t>Get</a:t>
            </a:r>
            <a:r>
              <a:rPr lang="en-GB" sz="2000" b="1" i="1">
                <a:solidFill>
                  <a:srgbClr val="FFFF00"/>
                </a:solidFill>
                <a:latin typeface="Times" charset="0"/>
              </a:rPr>
              <a:t>Type</a:t>
            </a:r>
            <a:r>
              <a:rPr lang="en-GB" sz="2000" b="1">
                <a:solidFill>
                  <a:srgbClr val="FFFF00"/>
                </a:solidFill>
                <a:latin typeface="Times" charset="0"/>
              </a:rPr>
              <a:t>ArrayElements()</a:t>
            </a:r>
            <a:r>
              <a:rPr lang="en-GB" sz="2000">
                <a:latin typeface="Times" charset="0"/>
              </a:rPr>
              <a:t>, etc, will return a real reference to the pinned array.  Otherwise they return a copy.</a:t>
            </a:r>
          </a:p>
          <a:p>
            <a:pPr>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The </a:t>
            </a:r>
            <a:r>
              <a:rPr lang="en-GB" sz="2000">
                <a:solidFill>
                  <a:srgbClr val="FFFF00"/>
                </a:solidFill>
                <a:latin typeface="Times" charset="0"/>
              </a:rPr>
              <a:t>Classic</a:t>
            </a:r>
            <a:r>
              <a:rPr lang="en-GB" sz="2000">
                <a:latin typeface="Times" charset="0"/>
              </a:rPr>
              <a:t> </a:t>
            </a:r>
            <a:r>
              <a:rPr lang="en-GB" sz="2000">
                <a:solidFill>
                  <a:srgbClr val="FFFF00"/>
                </a:solidFill>
                <a:latin typeface="Times" charset="0"/>
              </a:rPr>
              <a:t>JVM</a:t>
            </a:r>
            <a:r>
              <a:rPr lang="en-GB" sz="2000">
                <a:latin typeface="Times" charset="0"/>
              </a:rPr>
              <a:t> </a:t>
            </a:r>
            <a:r>
              <a:rPr lang="en-GB" sz="2000" i="1">
                <a:solidFill>
                  <a:srgbClr val="FFFF00"/>
                </a:solidFill>
                <a:latin typeface="Times" charset="0"/>
              </a:rPr>
              <a:t>did</a:t>
            </a:r>
            <a:r>
              <a:rPr lang="en-GB" sz="2000">
                <a:latin typeface="Times" charset="0"/>
              </a:rPr>
              <a:t> support pinning.  So do subsequent IBM derivatives (e.g. the JVMs in IBM JDK for Linux, AIX).  Most recent JVMs from Sun unfortunately </a:t>
            </a:r>
            <a:r>
              <a:rPr lang="en-GB" sz="2000" i="1">
                <a:solidFill>
                  <a:srgbClr val="FFFF00"/>
                </a:solidFill>
                <a:latin typeface="Times" charset="0"/>
              </a:rPr>
              <a:t>do not</a:t>
            </a:r>
            <a:r>
              <a:rPr lang="en-GB" sz="2000">
                <a:latin typeface="Times" charset="0"/>
              </a:rPr>
              <a:t>.</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Buffer Copying and MPI Semantics</a:t>
            </a:r>
          </a:p>
        </p:txBody>
      </p:sp>
      <p:sp>
        <p:nvSpPr>
          <p:cNvPr id="61442" name="Rectangle 2"/>
          <p:cNvSpPr>
            <a:spLocks noGrp="1" noChangeArrowheads="1"/>
          </p:cNvSpPr>
          <p:nvPr>
            <p:ph type="body" idx="1"/>
          </p:nvPr>
        </p:nvSpPr>
        <p:spPr>
          <a:xfrm>
            <a:off x="457200" y="990600"/>
            <a:ext cx="8686800" cy="5715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a JVM where </a:t>
            </a:r>
            <a:r>
              <a:rPr lang="en-GB" sz="2000" b="1">
                <a:solidFill>
                  <a:srgbClr val="FFFF00"/>
                </a:solidFill>
                <a:latin typeface="Times" charset="0"/>
              </a:rPr>
              <a:t>Get</a:t>
            </a:r>
            <a:r>
              <a:rPr lang="en-GB" sz="2000" b="1" i="1">
                <a:solidFill>
                  <a:srgbClr val="FFFF00"/>
                </a:solidFill>
                <a:latin typeface="Times" charset="0"/>
              </a:rPr>
              <a:t>Type</a:t>
            </a:r>
            <a:r>
              <a:rPr lang="en-GB" sz="2000" b="1">
                <a:solidFill>
                  <a:srgbClr val="FFFF00"/>
                </a:solidFill>
                <a:latin typeface="Times" charset="0"/>
              </a:rPr>
              <a:t>ArrayElements()</a:t>
            </a:r>
            <a:r>
              <a:rPr lang="en-GB" sz="2000"/>
              <a:t> creates a copy of the array elements, the subsequent call to </a:t>
            </a:r>
            <a:r>
              <a:rPr lang="en-GB" sz="2000" b="1">
                <a:solidFill>
                  <a:srgbClr val="FFFF00"/>
                </a:solidFill>
                <a:latin typeface="Times" charset="0"/>
              </a:rPr>
              <a:t>Release</a:t>
            </a:r>
            <a:r>
              <a:rPr lang="en-GB" sz="2000" b="1" i="1">
                <a:solidFill>
                  <a:srgbClr val="FFFF00"/>
                </a:solidFill>
                <a:latin typeface="Times" charset="0"/>
              </a:rPr>
              <a:t>Type</a:t>
            </a:r>
            <a:r>
              <a:rPr lang="en-GB" sz="2000" b="1">
                <a:solidFill>
                  <a:srgbClr val="FFFF00"/>
                </a:solidFill>
                <a:latin typeface="Times" charset="0"/>
              </a:rPr>
              <a:t>ArrayElements()</a:t>
            </a:r>
            <a:r>
              <a:rPr lang="en-GB" sz="2000"/>
              <a:t> will by default copy the (possibly modified) C elements back to the Java array.</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Should guarantee correct semantics of an MPI call, even if inefficient?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Problems arise if more than one MPI call is concurrently modifying </a:t>
            </a:r>
            <a:r>
              <a:rPr lang="en-GB" sz="2000" i="1">
                <a:solidFill>
                  <a:srgbClr val="FFFF00"/>
                </a:solidFill>
              </a:rPr>
              <a:t>different portions</a:t>
            </a:r>
            <a:r>
              <a:rPr lang="en-GB" sz="2000"/>
              <a:t> of the same Java array.  For example suppose the fragment from the </a:t>
            </a:r>
            <a:r>
              <a:rPr lang="en-GB" sz="2000">
                <a:solidFill>
                  <a:srgbClr val="FFFF00"/>
                </a:solidFill>
              </a:rPr>
              <a:t>Life</a:t>
            </a:r>
            <a:r>
              <a:rPr lang="en-GB" sz="2000"/>
              <a:t> code given earlier was written with non-blocking communications:</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sreq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p.Isend(block, blockSizeX * sY, edgeXType, spx.rank_dest, 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Request rreq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p.Irecv(block, 0, 1, edgeXType, spx.rank_source, 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rreq.Wait()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sreq.Wait() ;</a:t>
            </a:r>
            <a:r>
              <a:rPr lang="en-GB" sz="1800"/>
              <a:t> </a:t>
            </a:r>
          </a:p>
          <a:p>
            <a:pPr>
              <a:lnSpc>
                <a:spcPct val="90000"/>
              </a:lnSpc>
              <a:spcBef>
                <a:spcPts val="9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Times" charset="0"/>
              </a:rPr>
              <a:t>     The </a:t>
            </a:r>
            <a:r>
              <a:rPr lang="en-GB" sz="2000" b="1">
                <a:solidFill>
                  <a:srgbClr val="FFFF00"/>
                </a:solidFill>
                <a:latin typeface="Times" charset="0"/>
              </a:rPr>
              <a:t>Isend()</a:t>
            </a:r>
            <a:r>
              <a:rPr lang="en-GB" sz="2000">
                <a:latin typeface="Times" charset="0"/>
              </a:rPr>
              <a:t> , </a:t>
            </a:r>
            <a:r>
              <a:rPr lang="en-GB" sz="2000" b="1">
                <a:solidFill>
                  <a:srgbClr val="FFFF00"/>
                </a:solidFill>
                <a:latin typeface="Times" charset="0"/>
              </a:rPr>
              <a:t>Irecv()</a:t>
            </a:r>
            <a:r>
              <a:rPr lang="en-GB" sz="2000">
                <a:latin typeface="Times" charset="0"/>
              </a:rPr>
              <a:t> calls both copy the </a:t>
            </a:r>
            <a:r>
              <a:rPr lang="en-GB" sz="2000" i="1">
                <a:solidFill>
                  <a:srgbClr val="FFFF00"/>
                </a:solidFill>
                <a:latin typeface="Times" charset="0"/>
              </a:rPr>
              <a:t>whole</a:t>
            </a:r>
            <a:r>
              <a:rPr lang="en-GB" sz="2000">
                <a:latin typeface="Times" charset="0"/>
              </a:rPr>
              <a:t> of the </a:t>
            </a:r>
            <a:r>
              <a:rPr lang="en-GB" sz="2000" b="1">
                <a:solidFill>
                  <a:srgbClr val="FFFF00"/>
                </a:solidFill>
                <a:latin typeface="Times" charset="0"/>
              </a:rPr>
              <a:t>block</a:t>
            </a:r>
            <a:r>
              <a:rPr lang="en-GB" sz="2000">
                <a:latin typeface="Times" charset="0"/>
              </a:rPr>
              <a:t> array.  The </a:t>
            </a:r>
            <a:r>
              <a:rPr lang="en-GB" sz="2000" b="1">
                <a:solidFill>
                  <a:srgbClr val="FFFF00"/>
                </a:solidFill>
                <a:latin typeface="Times" charset="0"/>
              </a:rPr>
              <a:t>Wait()</a:t>
            </a:r>
            <a:r>
              <a:rPr lang="en-GB" sz="2000">
                <a:latin typeface="Times" charset="0"/>
              </a:rPr>
              <a:t> calls would presumably call</a:t>
            </a:r>
            <a:r>
              <a:rPr lang="en-GB" sz="2000" b="1">
                <a:solidFill>
                  <a:srgbClr val="FFFF00"/>
                </a:solidFill>
                <a:latin typeface="Helvetica" charset="0"/>
              </a:rPr>
              <a:t> </a:t>
            </a:r>
            <a:r>
              <a:rPr lang="en-GB" sz="2000" b="1">
                <a:solidFill>
                  <a:srgbClr val="FFFF00"/>
                </a:solidFill>
                <a:latin typeface="Times" charset="0"/>
              </a:rPr>
              <a:t>Release</a:t>
            </a:r>
            <a:r>
              <a:rPr lang="en-GB" sz="2000" b="1" i="1">
                <a:solidFill>
                  <a:srgbClr val="FFFF00"/>
                </a:solidFill>
                <a:latin typeface="Times" charset="0"/>
              </a:rPr>
              <a:t>Type</a:t>
            </a:r>
            <a:r>
              <a:rPr lang="en-GB" sz="2000" b="1">
                <a:solidFill>
                  <a:srgbClr val="FFFF00"/>
                </a:solidFill>
                <a:latin typeface="Times" charset="0"/>
              </a:rPr>
              <a:t>ArrayElements() </a:t>
            </a:r>
            <a:r>
              <a:rPr lang="en-GB" sz="2000">
                <a:latin typeface="Times" charset="0"/>
              </a:rPr>
              <a:t>to overwrite the </a:t>
            </a:r>
            <a:r>
              <a:rPr lang="en-GB" sz="2000" i="1">
                <a:solidFill>
                  <a:srgbClr val="FFFF00"/>
                </a:solidFill>
                <a:latin typeface="Times" charset="0"/>
              </a:rPr>
              <a:t>whole</a:t>
            </a:r>
            <a:r>
              <a:rPr lang="en-GB" sz="2000">
                <a:latin typeface="Times" charset="0"/>
              </a:rPr>
              <a:t> JVM array.  In this example the unmodified </a:t>
            </a:r>
            <a:r>
              <a:rPr lang="en-GB" sz="2000" b="1">
                <a:solidFill>
                  <a:srgbClr val="FFFF00"/>
                </a:solidFill>
                <a:latin typeface="Times" charset="0"/>
              </a:rPr>
              <a:t>Isend()</a:t>
            </a:r>
            <a:r>
              <a:rPr lang="en-GB" sz="2000">
                <a:latin typeface="Times" charset="0"/>
              </a:rPr>
              <a:t> copy is copied back last, and the changes </a:t>
            </a:r>
            <a:r>
              <a:rPr lang="en-GB" sz="2000" b="1">
                <a:solidFill>
                  <a:srgbClr val="FFFF00"/>
                </a:solidFill>
                <a:latin typeface="Times" charset="0"/>
              </a:rPr>
              <a:t>Irecv()</a:t>
            </a:r>
            <a:r>
              <a:rPr lang="en-GB" sz="2000">
                <a:latin typeface="Times" charset="0"/>
              </a:rPr>
              <a:t> made are lost.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You can probably find workarounds, but they are probably complex.</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Aside: Completion of Non-Blocking Comms</a:t>
            </a:r>
          </a:p>
        </p:txBody>
      </p:sp>
      <p:sp>
        <p:nvSpPr>
          <p:cNvPr id="62466" name="Rectangle 2"/>
          <p:cNvSpPr>
            <a:spLocks noGrp="1" noChangeArrowheads="1"/>
          </p:cNvSpPr>
          <p:nvPr>
            <p:ph type="body" idx="1"/>
          </p:nvPr>
        </p:nvSpPr>
        <p:spPr>
          <a:xfrm>
            <a:off x="457200" y="1143000"/>
            <a:ext cx="8153400" cy="5257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example on the previous slide raises an interesting side-issue: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Even if the JVM </a:t>
            </a:r>
            <a:r>
              <a:rPr lang="en-GB" i="1">
                <a:solidFill>
                  <a:srgbClr val="FFFF00"/>
                </a:solidFill>
              </a:rPr>
              <a:t>does</a:t>
            </a:r>
            <a:r>
              <a:rPr lang="en-GB"/>
              <a:t> support pinning, so there is no overwriting, and the example on the previous slide works correctly, it assumes that buffers are </a:t>
            </a:r>
            <a:r>
              <a:rPr lang="en-GB" i="1">
                <a:solidFill>
                  <a:srgbClr val="FFFF00"/>
                </a:solidFill>
              </a:rPr>
              <a:t>pinned</a:t>
            </a:r>
            <a:r>
              <a:rPr lang="en-GB"/>
              <a:t> in the call to </a:t>
            </a:r>
            <a:r>
              <a:rPr lang="en-GB" b="1">
                <a:solidFill>
                  <a:srgbClr val="FFFF00"/>
                </a:solidFill>
              </a:rPr>
              <a:t>Isend()</a:t>
            </a:r>
            <a:r>
              <a:rPr lang="en-GB"/>
              <a:t>, etc, and </a:t>
            </a:r>
            <a:r>
              <a:rPr lang="en-GB" i="1">
                <a:solidFill>
                  <a:srgbClr val="FFFF00"/>
                </a:solidFill>
              </a:rPr>
              <a:t>unpinned</a:t>
            </a:r>
            <a:r>
              <a:rPr lang="en-GB"/>
              <a:t> in calls to </a:t>
            </a:r>
            <a:r>
              <a:rPr lang="en-GB" b="1">
                <a:solidFill>
                  <a:srgbClr val="FFFF00"/>
                </a:solidFill>
              </a:rPr>
              <a:t>Wait()</a:t>
            </a:r>
            <a:r>
              <a:rPr lang="en-GB"/>
              <a:t> (or </a:t>
            </a:r>
            <a:r>
              <a:rPr lang="en-GB" b="1">
                <a:solidFill>
                  <a:srgbClr val="FFFF00"/>
                </a:solidFill>
              </a:rPr>
              <a:t>Waitany()</a:t>
            </a:r>
            <a:r>
              <a:rPr lang="en-GB"/>
              <a:t>, or whatever other operation completes the request).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already implies extra fields in the request object, beyond a simple reference to a native </a:t>
            </a:r>
            <a:r>
              <a:rPr lang="en-GB" b="1">
                <a:solidFill>
                  <a:srgbClr val="FFFF00"/>
                </a:solidFill>
              </a:rPr>
              <a:t>MPI_Request</a:t>
            </a:r>
            <a:r>
              <a:rPr lang="en-GB"/>
              <a:t> (so that the JNI implementation of the </a:t>
            </a:r>
            <a:r>
              <a:rPr lang="en-GB" b="1">
                <a:solidFill>
                  <a:srgbClr val="FFFF00"/>
                </a:solidFill>
              </a:rPr>
              <a:t>Wait()</a:t>
            </a:r>
            <a:r>
              <a:rPr lang="en-GB"/>
              <a:t> operation, etc, knows which Java buffer to release).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Incidentally, the problems with MPI </a:t>
            </a:r>
            <a:r>
              <a:rPr lang="en-GB" i="1">
                <a:solidFill>
                  <a:srgbClr val="FFFF00"/>
                </a:solidFill>
              </a:rPr>
              <a:t>persistent requests</a:t>
            </a:r>
            <a:r>
              <a:rPr lang="en-GB"/>
              <a:t> (which we did not discuss earlier) are even worse.  In fact the </a:t>
            </a:r>
            <a:r>
              <a:rPr lang="en-GB">
                <a:solidFill>
                  <a:srgbClr val="FFFF00"/>
                </a:solidFill>
              </a:rPr>
              <a:t>mpiJava</a:t>
            </a:r>
            <a:r>
              <a:rPr lang="en-GB"/>
              <a:t> </a:t>
            </a:r>
            <a:r>
              <a:rPr lang="en-GB" b="1">
                <a:solidFill>
                  <a:srgbClr val="FFFF00"/>
                </a:solidFill>
              </a:rPr>
              <a:t>Prequest</a:t>
            </a:r>
            <a:r>
              <a:rPr lang="en-GB"/>
              <a:t> class does not use native persistent requests at all</a:t>
            </a:r>
            <a:r>
              <a:rPr lang="en-GB">
                <a:ea typeface="Times New Roman" charset="0"/>
                <a:cs typeface="Times New Roman" charset="0"/>
              </a:rPr>
              <a:t>—it has a very naïve implementation and is probably best avoided.</a:t>
            </a:r>
            <a:r>
              <a:rPr lang="en-GB"/>
              <a:t>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t>mpiJava</a:t>
            </a:r>
            <a:r>
              <a:rPr lang="en-GB"/>
              <a:t> Strategy for Buffers</a:t>
            </a:r>
          </a:p>
        </p:txBody>
      </p:sp>
      <p:sp>
        <p:nvSpPr>
          <p:cNvPr id="63490"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Since version 1.2.3, </a:t>
            </a:r>
            <a:r>
              <a:rPr lang="en-GB">
                <a:solidFill>
                  <a:srgbClr val="FFFF00"/>
                </a:solidFill>
              </a:rPr>
              <a:t>mpiJava</a:t>
            </a:r>
            <a:r>
              <a:rPr lang="en-GB"/>
              <a:t> has taken a two-pronged approach to handling MPI buffers.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First the </a:t>
            </a:r>
            <a:r>
              <a:rPr lang="en-GB" b="1">
                <a:solidFill>
                  <a:srgbClr val="FFFF00"/>
                </a:solidFill>
              </a:rPr>
              <a:t>configure</a:t>
            </a:r>
            <a:r>
              <a:rPr lang="en-GB"/>
              <a:t> script tests if the Java implementation appears to support pinning.</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it </a:t>
            </a:r>
            <a:r>
              <a:rPr lang="en-GB" i="1">
                <a:solidFill>
                  <a:srgbClr val="FFFF00"/>
                </a:solidFill>
              </a:rPr>
              <a:t>does</a:t>
            </a:r>
            <a:r>
              <a:rPr lang="en-GB"/>
              <a:t> a macro </a:t>
            </a:r>
            <a:r>
              <a:rPr lang="en-GB" b="1">
                <a:solidFill>
                  <a:srgbClr val="FFFF00"/>
                </a:solidFill>
              </a:rPr>
              <a:t>GC_DOES_PINNING</a:t>
            </a:r>
            <a:r>
              <a:rPr lang="en-GB"/>
              <a:t> is defined that causes the C code to use the JNI functions </a:t>
            </a:r>
            <a:r>
              <a:rPr lang="en-GB" b="1">
                <a:solidFill>
                  <a:srgbClr val="FFFF00"/>
                </a:solidFill>
                <a:latin typeface="Times" charset="0"/>
              </a:rPr>
              <a:t>Get</a:t>
            </a:r>
            <a:r>
              <a:rPr lang="en-GB" b="1" i="1">
                <a:solidFill>
                  <a:srgbClr val="FFFF00"/>
                </a:solidFill>
                <a:latin typeface="Times" charset="0"/>
              </a:rPr>
              <a:t>Type</a:t>
            </a:r>
            <a:r>
              <a:rPr lang="en-GB" b="1">
                <a:solidFill>
                  <a:srgbClr val="FFFF00"/>
                </a:solidFill>
                <a:latin typeface="Times" charset="0"/>
              </a:rPr>
              <a:t>ArrayElements()</a:t>
            </a:r>
            <a:r>
              <a:rPr lang="en-GB"/>
              <a:t> and </a:t>
            </a:r>
            <a:r>
              <a:rPr lang="en-GB" b="1">
                <a:solidFill>
                  <a:srgbClr val="FFFF00"/>
                </a:solidFill>
                <a:latin typeface="Times" charset="0"/>
              </a:rPr>
              <a:t>Release</a:t>
            </a:r>
            <a:r>
              <a:rPr lang="en-GB" b="1" i="1">
                <a:solidFill>
                  <a:srgbClr val="FFFF00"/>
                </a:solidFill>
                <a:latin typeface="Times" charset="0"/>
              </a:rPr>
              <a:t>Type</a:t>
            </a:r>
            <a:r>
              <a:rPr lang="en-GB" b="1">
                <a:solidFill>
                  <a:srgbClr val="FFFF00"/>
                </a:solidFill>
                <a:latin typeface="Times" charset="0"/>
              </a:rPr>
              <a:t>ArrayElements()</a:t>
            </a:r>
            <a:r>
              <a:rPr lang="en-GB"/>
              <a:t> to access buffers, as described in the previous slides.  This is efficient because it avoids all unnecessary copying, and it preserves the correct semantics.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If it </a:t>
            </a:r>
            <a:r>
              <a:rPr lang="en-GB" i="1">
                <a:solidFill>
                  <a:srgbClr val="FFFF00"/>
                </a:solidFill>
              </a:rPr>
              <a:t>does not</a:t>
            </a:r>
            <a:r>
              <a:rPr lang="en-GB"/>
              <a:t>, a different, more complex approach is compiled into the JNI methods.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a:t>
            </a:r>
          </a:p>
        </p:txBody>
      </p:sp>
      <p:sp>
        <p:nvSpPr>
          <p:cNvPr id="9218" name="Rectangle 2"/>
          <p:cNvSpPr>
            <a:spLocks noGrp="1" noChangeArrowheads="1"/>
          </p:cNvSpPr>
          <p:nvPr>
            <p:ph type="body" idx="1"/>
          </p:nvPr>
        </p:nvSpPr>
        <p:spPr>
          <a:xfrm>
            <a:off x="457200" y="1143000"/>
            <a:ext cx="8153400" cy="4953000"/>
          </a:xfrm>
          <a:ln/>
        </p:spPr>
        <p:txBody>
          <a:bodyPr/>
          <a:lstStyle/>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 specification by the “Message-Passing Working Group” of the </a:t>
            </a:r>
            <a:r>
              <a:rPr lang="en-GB" sz="2000" b="1" i="1">
                <a:solidFill>
                  <a:srgbClr val="FFFF00"/>
                </a:solidFill>
              </a:rPr>
              <a:t>Java Grande Forum</a:t>
            </a:r>
            <a:r>
              <a:rPr lang="en-GB" sz="2000"/>
              <a:t>, published in:</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MPJ: MPI-like message passing for Java</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B. Carpenter, V. Getov, G. Judd, A. Skjellum, G. Fox</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Concurrency Practice and Experience, 12(11), 2000.</a:t>
            </a:r>
          </a:p>
          <a:p>
            <a:pPr>
              <a:lnSpc>
                <a:spcPct val="8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This spec aimed to fill the gap left by the absence of any “official” binding for Java from the MPI forum.</a:t>
            </a:r>
          </a:p>
          <a:p>
            <a:pPr lvl="1">
              <a:lnSpc>
                <a:spcPct val="8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The working group had nominal representation from all teams responsible for the Java MPI systems on the “Early History” slide.</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b="1">
                <a:solidFill>
                  <a:srgbClr val="FFFF00"/>
                </a:solidFill>
              </a:rPr>
              <a:t>mpiJava</a:t>
            </a:r>
            <a:r>
              <a:rPr lang="en-GB" sz="2000"/>
              <a:t> was voted the “reference implementation”</a:t>
            </a:r>
            <a:r>
              <a:rPr lang="en-GB" sz="2000">
                <a:solidFill>
                  <a:srgbClr val="FFFF00"/>
                </a:solidFill>
              </a:rPr>
              <a:t> </a:t>
            </a:r>
            <a:r>
              <a:rPr lang="en-GB" sz="2000"/>
              <a:t>of MPJ (but note that the </a:t>
            </a:r>
            <a:r>
              <a:rPr lang="en-GB" sz="2000" b="1">
                <a:solidFill>
                  <a:srgbClr val="FFFF00"/>
                </a:solidFill>
              </a:rPr>
              <a:t>mpiJava</a:t>
            </a:r>
            <a:r>
              <a:rPr lang="en-GB" sz="2000"/>
              <a:t> API is only similar to, </a:t>
            </a:r>
            <a:r>
              <a:rPr lang="en-GB" sz="2000" i="1">
                <a:solidFill>
                  <a:srgbClr val="FFFF00"/>
                </a:solidFill>
              </a:rPr>
              <a:t>not</a:t>
            </a:r>
            <a:r>
              <a:rPr lang="en-GB" sz="2000"/>
              <a:t> identical to, the MPJ spec…)</a:t>
            </a:r>
          </a:p>
          <a:p>
            <a:pPr>
              <a:lnSpc>
                <a:spcPct val="8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The MPJ spec was cited regularly in the literature as if actual software, though nobody was implementing it. Recently some people at University of Massachusetts have announced an implementation:</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JMPI: Implementing the Message Passing Standard in Java</a:t>
            </a:r>
          </a:p>
          <a:p>
            <a:pPr lvl="1">
              <a:lnSpc>
                <a:spcPct val="8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S. Morin, I. Koren, and C.M. Krishna, IPDPS 2002 Workshop.</a:t>
            </a:r>
            <a:r>
              <a:rPr lang="en-GB" sz="1800"/>
              <a:t> </a:t>
            </a:r>
          </a:p>
          <a:p>
            <a:pPr>
              <a:lnSpc>
                <a:spcPct val="8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and some people at U. of A Coruna (Spain) have benchmarked it (2003). </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Using </a:t>
            </a:r>
            <a:r>
              <a:rPr lang="en-GB" sz="3200" b="1"/>
              <a:t>Get/ReleasePrimitiveArrayCritical</a:t>
            </a:r>
          </a:p>
        </p:txBody>
      </p:sp>
      <p:sp>
        <p:nvSpPr>
          <p:cNvPr id="64514" name="Rectangle 2"/>
          <p:cNvSpPr>
            <a:spLocks noGrp="1" noChangeArrowheads="1"/>
          </p:cNvSpPr>
          <p:nvPr>
            <p:ph type="body" idx="1"/>
          </p:nvPr>
        </p:nvSpPr>
        <p:spPr>
          <a:xfrm>
            <a:off x="457200" y="1143000"/>
            <a:ext cx="81534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If the garbage collector does not support pinning, copying is unavoidable, but we endeavor to copy just the data that needs to be communicated, and nothing more.</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We use the JNI methods </a:t>
            </a:r>
            <a:r>
              <a:rPr lang="en-GB" sz="2000" b="1">
                <a:solidFill>
                  <a:srgbClr val="FFFF00"/>
                </a:solidFill>
              </a:rPr>
              <a:t>GetPrimitiveArrayCritical()</a:t>
            </a:r>
            <a:r>
              <a:rPr lang="en-GB" sz="2000"/>
              <a:t> and </a:t>
            </a:r>
            <a:r>
              <a:rPr lang="en-GB" sz="2000" b="1">
                <a:solidFill>
                  <a:srgbClr val="FFFF00"/>
                </a:solidFill>
              </a:rPr>
              <a:t>ReleasePrimitiveArrayCritical()</a:t>
            </a:r>
            <a:r>
              <a:rPr lang="en-GB" sz="2000"/>
              <a:t> to get a </a:t>
            </a:r>
            <a:r>
              <a:rPr lang="en-GB" sz="2000" i="1">
                <a:solidFill>
                  <a:srgbClr val="FFFF00"/>
                </a:solidFill>
              </a:rPr>
              <a:t>temporary</a:t>
            </a:r>
            <a:r>
              <a:rPr lang="en-GB" sz="2000"/>
              <a:t> reference to the physical address where the JVM stores elements.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The “contract” for these operations does not allow one to do general operations between two these calls: only operations that won’t deschedule the thread are allowed.</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Memory-to-memory copying is OK in the “critical region”, so we use the native </a:t>
            </a:r>
            <a:r>
              <a:rPr lang="en-GB" sz="2000" b="1">
                <a:solidFill>
                  <a:srgbClr val="FFFF00"/>
                </a:solidFill>
              </a:rPr>
              <a:t>MPI_Pack()</a:t>
            </a:r>
            <a:r>
              <a:rPr lang="en-GB" sz="2000"/>
              <a:t> to copy exactly the data required for a send into a temporary array allocated in the C code.  This is sent as </a:t>
            </a:r>
            <a:r>
              <a:rPr lang="en-GB" sz="2000" b="1">
                <a:solidFill>
                  <a:srgbClr val="FFFF00"/>
                </a:solidFill>
              </a:rPr>
              <a:t>MPI_BYTE</a:t>
            </a:r>
            <a:r>
              <a:rPr lang="en-GB" sz="2000"/>
              <a:t> data.</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At the receiving end we again use </a:t>
            </a:r>
            <a:r>
              <a:rPr lang="en-GB" sz="2000" b="1">
                <a:solidFill>
                  <a:srgbClr val="FFFF00"/>
                </a:solidFill>
              </a:rPr>
              <a:t>GetPrimitiveArrayCritical()</a:t>
            </a:r>
            <a:r>
              <a:rPr lang="en-GB" sz="2000"/>
              <a:t> and </a:t>
            </a:r>
            <a:r>
              <a:rPr lang="en-GB" sz="2000" b="1">
                <a:solidFill>
                  <a:srgbClr val="FFFF00"/>
                </a:solidFill>
              </a:rPr>
              <a:t>ReleasePrimitiveArrayCritical()</a:t>
            </a:r>
            <a:r>
              <a:rPr lang="en-GB" sz="2000"/>
              <a:t>, and in the critical region we use </a:t>
            </a:r>
            <a:r>
              <a:rPr lang="en-GB" sz="2000" b="1">
                <a:solidFill>
                  <a:srgbClr val="FFFF00"/>
                </a:solidFill>
              </a:rPr>
              <a:t>MPI_Unpack()</a:t>
            </a:r>
            <a:r>
              <a:rPr lang="en-GB" sz="2000"/>
              <a:t> to copy contents of the received byte buffer directly into JVM memory.</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3. Supporting </a:t>
            </a:r>
            <a:r>
              <a:rPr lang="en-GB" b="1"/>
              <a:t>MPI.OBJECT</a:t>
            </a:r>
          </a:p>
        </p:txBody>
      </p:sp>
      <p:sp>
        <p:nvSpPr>
          <p:cNvPr id="65538" name="Rectangle 2"/>
          <p:cNvSpPr>
            <a:spLocks noGrp="1" noChangeArrowheads="1"/>
          </p:cNvSpPr>
          <p:nvPr>
            <p:ph type="body" idx="1"/>
          </p:nvPr>
        </p:nvSpPr>
        <p:spPr>
          <a:xfrm>
            <a:off x="457200" y="1143000"/>
            <a:ext cx="8153400" cy="5218113"/>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Since version 1.2, </a:t>
            </a:r>
            <a:r>
              <a:rPr lang="en-GB" sz="2000">
                <a:solidFill>
                  <a:srgbClr val="FFFF00"/>
                </a:solidFill>
              </a:rPr>
              <a:t>mpiJava </a:t>
            </a:r>
            <a:r>
              <a:rPr lang="en-GB" sz="2000"/>
              <a:t>has supported </a:t>
            </a:r>
            <a:r>
              <a:rPr lang="en-GB" sz="2000" b="1">
                <a:solidFill>
                  <a:srgbClr val="FFFF00"/>
                </a:solidFill>
              </a:rPr>
              <a:t>MPI.OBJECT</a:t>
            </a:r>
            <a:r>
              <a:rPr lang="en-GB" sz="2000"/>
              <a:t> as one of its basic message types.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This is very natural in Java, and it allows various things to be done conveniently.</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Besides sending </a:t>
            </a:r>
            <a:r>
              <a:rPr lang="en-GB" sz="1800" i="1">
                <a:solidFill>
                  <a:srgbClr val="FFFF00"/>
                </a:solidFill>
              </a:rPr>
              <a:t>arrays of true objects</a:t>
            </a:r>
            <a:r>
              <a:rPr lang="en-GB" sz="1800"/>
              <a:t>, it allows you to send </a:t>
            </a:r>
            <a:r>
              <a:rPr lang="en-GB" sz="1800" i="1">
                <a:solidFill>
                  <a:srgbClr val="FFFF00"/>
                </a:solidFill>
              </a:rPr>
              <a:t>Java multidimensional arrays</a:t>
            </a:r>
            <a:r>
              <a:rPr lang="en-GB" sz="1800"/>
              <a:t> directly.</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Unfortunately this comes with substantial performance overheads because Java object serialization is very </a:t>
            </a:r>
            <a:r>
              <a:rPr lang="en-GB" sz="2000" i="1">
                <a:solidFill>
                  <a:srgbClr val="FFFF00"/>
                </a:solidFill>
              </a:rPr>
              <a:t>slow</a:t>
            </a:r>
            <a:r>
              <a:rPr lang="en-GB" sz="2000"/>
              <a:t>, by the standards of HPC.</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Some groups have developed faster serialization frameworks (notably the JavaParty and Manta groups).  For best results these frameworks either require a special compiler, or require the programmer to add special methods to serializable classes.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At Syracuse University we did some work on reducing the serialization overheads in the specific context of MPI.  We had some success, but the approach did not make it into the released version of </a:t>
            </a:r>
            <a:r>
              <a:rPr lang="en-GB" sz="1800">
                <a:solidFill>
                  <a:srgbClr val="FFFF00"/>
                </a:solidFill>
              </a:rPr>
              <a:t>mpiJava</a:t>
            </a:r>
            <a:r>
              <a:rPr lang="en-GB" sz="1800"/>
              <a:t>.</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 the end mpiJava just uses </a:t>
            </a:r>
            <a:r>
              <a:rPr lang="en-GB" sz="2000" i="1">
                <a:solidFill>
                  <a:srgbClr val="FFFF00"/>
                </a:solidFill>
              </a:rPr>
              <a:t>standard Java object serialization</a:t>
            </a:r>
            <a:r>
              <a:rPr lang="en-GB" sz="2000"/>
              <a:t>.  Be aware that it is slow, and avoid using </a:t>
            </a:r>
            <a:r>
              <a:rPr lang="en-GB" sz="2000" b="1">
                <a:solidFill>
                  <a:srgbClr val="FFFF00"/>
                </a:solidFill>
              </a:rPr>
              <a:t>MPI.OBJECT</a:t>
            </a:r>
            <a:r>
              <a:rPr lang="en-GB" sz="2000"/>
              <a:t> in performance-critical parts of your code.</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Extending the Communication Protocol</a:t>
            </a:r>
          </a:p>
        </p:txBody>
      </p:sp>
      <p:sp>
        <p:nvSpPr>
          <p:cNvPr id="66562" name="Rectangle 2"/>
          <p:cNvSpPr>
            <a:spLocks noGrp="1" noChangeArrowheads="1"/>
          </p:cNvSpPr>
          <p:nvPr>
            <p:ph type="body" idx="1"/>
          </p:nvPr>
        </p:nvSpPr>
        <p:spPr>
          <a:xfrm>
            <a:off x="457200" y="1143000"/>
            <a:ext cx="8153400" cy="51054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One fundamental difference between sending and receiving objects, and sending normal MPI data, is that the receiver cannot put a bound on how much serialized data will be received, based only on locally available information.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For example the receiver might do</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MyClass[] message = new MyClass [20]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ea typeface="SimSun" charset="-122"/>
                <a:cs typeface="SimSun" charset="-122"/>
              </a:rPr>
              <a:t>comm.Recv(message, 0, 20, MPI.OBJECT, src, 0) ;</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     Even if there </a:t>
            </a:r>
            <a:r>
              <a:rPr lang="en-GB" sz="2000" i="1">
                <a:solidFill>
                  <a:srgbClr val="FFFF00"/>
                </a:solidFill>
              </a:rPr>
              <a:t>was</a:t>
            </a:r>
            <a:r>
              <a:rPr lang="en-GB" sz="2000"/>
              <a:t> a simple way for </a:t>
            </a:r>
            <a:r>
              <a:rPr lang="en-GB" sz="2000" b="1">
                <a:solidFill>
                  <a:srgbClr val="FFFF00"/>
                </a:solidFill>
              </a:rPr>
              <a:t>Recv()</a:t>
            </a:r>
            <a:r>
              <a:rPr lang="en-GB" sz="2000"/>
              <a:t> to compute how much space 20 serialized objects of class </a:t>
            </a:r>
            <a:r>
              <a:rPr lang="en-GB" sz="2000" b="1">
                <a:solidFill>
                  <a:srgbClr val="FFFF00"/>
                </a:solidFill>
              </a:rPr>
              <a:t>MyClass</a:t>
            </a:r>
            <a:r>
              <a:rPr lang="en-GB" sz="2000"/>
              <a:t> take (and actually there isn’t), the sender might send </a:t>
            </a:r>
            <a:r>
              <a:rPr lang="en-GB" sz="2000" i="1">
                <a:solidFill>
                  <a:srgbClr val="FFFF00"/>
                </a:solidFill>
              </a:rPr>
              <a:t>20 objects of a </a:t>
            </a:r>
            <a:r>
              <a:rPr lang="en-GB" sz="2000" b="1">
                <a:solidFill>
                  <a:srgbClr val="FFFF00"/>
                </a:solidFill>
              </a:rPr>
              <a:t>MyClass</a:t>
            </a:r>
            <a:r>
              <a:rPr lang="en-GB" sz="2000" i="1">
                <a:solidFill>
                  <a:srgbClr val="FFFF00"/>
                </a:solidFill>
              </a:rPr>
              <a:t> subclass</a:t>
            </a:r>
            <a:r>
              <a:rPr lang="en-GB" sz="2000"/>
              <a:t>, which could have extra fields (and thus, presumably, a larger serialized representation).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So it’s impossible for the receiver to allocate a buffer and be sure it will be large enough for the serialized data, unless the sender first tells the receiver how much data to expect.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In general sending a single </a:t>
            </a:r>
            <a:r>
              <a:rPr lang="en-GB" sz="1800" b="1">
                <a:solidFill>
                  <a:srgbClr val="FFFF00"/>
                </a:solidFill>
              </a:rPr>
              <a:t>MPI.OBJECT</a:t>
            </a:r>
            <a:r>
              <a:rPr lang="en-GB" sz="1800"/>
              <a:t> message may require multiple low-level MPI message exchanges.  In other words, it needs a higher level protocol.</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Extended Protocol</a:t>
            </a:r>
          </a:p>
        </p:txBody>
      </p:sp>
      <p:sp>
        <p:nvSpPr>
          <p:cNvPr id="67586"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extended protocol for </a:t>
            </a:r>
            <a:r>
              <a:rPr lang="en-GB">
                <a:solidFill>
                  <a:srgbClr val="FFFF00"/>
                </a:solidFill>
              </a:rPr>
              <a:t>MPI.OBJECT</a:t>
            </a:r>
            <a:r>
              <a:rPr lang="en-GB"/>
              <a:t> is simple: the sender first serializes the data, then sends a header containing:</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a:solidFill>
                  <a:srgbClr val="FFFF00"/>
                </a:solidFill>
              </a:rPr>
              <a:t>size</a:t>
            </a:r>
            <a:r>
              <a:rPr lang="en-GB"/>
              <a:t> of the serialized data, in bytes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count of the number of </a:t>
            </a:r>
            <a:r>
              <a:rPr lang="en-GB" i="1">
                <a:solidFill>
                  <a:srgbClr val="FFFF00"/>
                </a:solidFill>
              </a:rPr>
              <a:t>object elements</a:t>
            </a:r>
            <a:r>
              <a:rPr lang="en-GB"/>
              <a:t> in the message.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 receiving the header, a temporary buffer is allocated to hold the bytes of serialized data.</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 receiving the subsequent data into that buffer, it is </a:t>
            </a:r>
            <a:r>
              <a:rPr lang="en-GB" i="1">
                <a:solidFill>
                  <a:srgbClr val="FFFF00"/>
                </a:solidFill>
              </a:rPr>
              <a:t>deserialized</a:t>
            </a:r>
            <a:r>
              <a:rPr lang="en-GB"/>
              <a:t> into the user-specified buffer.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One could do slightly better by always allocating a minimum size buffer, and </a:t>
            </a:r>
            <a:r>
              <a:rPr lang="en-GB" i="1">
                <a:solidFill>
                  <a:srgbClr val="FFFF00"/>
                </a:solidFill>
              </a:rPr>
              <a:t>only</a:t>
            </a:r>
            <a:r>
              <a:rPr lang="en-GB"/>
              <a:t> sending </a:t>
            </a:r>
            <a:r>
              <a:rPr lang="en-GB" i="1">
                <a:solidFill>
                  <a:srgbClr val="FFFF00"/>
                </a:solidFill>
              </a:rPr>
              <a:t>two </a:t>
            </a:r>
            <a:r>
              <a:rPr lang="en-GB"/>
              <a:t>messages if the data was too big for that.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Simple as it is, this requires many changes to the implementation of the wrappers.</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Changes to Support Objects</a:t>
            </a:r>
          </a:p>
        </p:txBody>
      </p:sp>
      <p:sp>
        <p:nvSpPr>
          <p:cNvPr id="68610" name="Rectangle 2"/>
          <p:cNvSpPr>
            <a:spLocks noGrp="1" noChangeArrowheads="1"/>
          </p:cNvSpPr>
          <p:nvPr>
            <p:ph type="body" idx="1"/>
          </p:nvPr>
        </p:nvSpPr>
        <p:spPr>
          <a:xfrm>
            <a:off x="457200" y="1143000"/>
            <a:ext cx="8153400" cy="51816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All support of </a:t>
            </a:r>
            <a:r>
              <a:rPr lang="en-GB" sz="2000" b="1">
                <a:solidFill>
                  <a:srgbClr val="FFFF00"/>
                </a:solidFill>
              </a:rPr>
              <a:t>MPI.OBJECT</a:t>
            </a:r>
            <a:r>
              <a:rPr lang="en-GB" sz="2000"/>
              <a:t> is done on the Java side of the wrappers (we don’t want to make the C code any more complex).  Most important changes are:</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Blocking send and receives are modified in an “obvious” way, using standard Java serialization utilites.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Non-blocking sends and receives are modified in a less obvious way:</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Completion of a send recognized after the non-blocking </a:t>
            </a:r>
            <a:r>
              <a:rPr lang="en-GB" i="1">
                <a:solidFill>
                  <a:srgbClr val="FFFF00"/>
                </a:solidFill>
              </a:rPr>
              <a:t>data send request</a:t>
            </a:r>
            <a:r>
              <a:rPr lang="en-GB"/>
              <a:t> has completed.</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Ready for completion of a receive when the non-blocking </a:t>
            </a:r>
            <a:r>
              <a:rPr lang="en-GB" i="1">
                <a:solidFill>
                  <a:srgbClr val="FFFF00"/>
                </a:solidFill>
              </a:rPr>
              <a:t>header receive request</a:t>
            </a:r>
            <a:r>
              <a:rPr lang="en-GB"/>
              <a:t> has completed.  Then do a blocking receive of the data.</a:t>
            </a:r>
          </a:p>
          <a:p>
            <a:pPr lvl="2">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Further elaboration of the </a:t>
            </a:r>
            <a:r>
              <a:rPr lang="en-GB">
                <a:solidFill>
                  <a:srgbClr val="FFFF00"/>
                </a:solidFill>
              </a:rPr>
              <a:t>mpiJava</a:t>
            </a:r>
            <a:r>
              <a:rPr lang="en-GB"/>
              <a:t> </a:t>
            </a:r>
            <a:r>
              <a:rPr lang="en-GB" b="1">
                <a:solidFill>
                  <a:srgbClr val="FFFF00"/>
                </a:solidFill>
              </a:rPr>
              <a:t>Request</a:t>
            </a:r>
            <a:r>
              <a:rPr lang="en-GB"/>
              <a:t> class to support this.</a:t>
            </a:r>
          </a:p>
          <a:p>
            <a:pPr lvl="2">
              <a:lnSpc>
                <a:spcPct val="90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To avoid deadlocks in strange cases, data packets should be sent on a different communicator</a:t>
            </a:r>
            <a:r>
              <a:rPr lang="en-GB">
                <a:ea typeface="Times New Roman" charset="0"/>
                <a:cs typeface="Times New Roman" charset="0"/>
              </a:rPr>
              <a:t>—each </a:t>
            </a:r>
            <a:r>
              <a:rPr lang="en-GB">
                <a:solidFill>
                  <a:srgbClr val="FFFF00"/>
                </a:solidFill>
                <a:ea typeface="Times New Roman" charset="0"/>
                <a:cs typeface="Times New Roman" charset="0"/>
              </a:rPr>
              <a:t>mpiJava</a:t>
            </a:r>
            <a:r>
              <a:rPr lang="en-GB">
                <a:ea typeface="Times New Roman" charset="0"/>
                <a:cs typeface="Times New Roman" charset="0"/>
              </a:rPr>
              <a:t> communicator acquires a native </a:t>
            </a:r>
            <a:r>
              <a:rPr lang="en-GB" i="1">
                <a:solidFill>
                  <a:srgbClr val="FFFF00"/>
                </a:solidFill>
                <a:ea typeface="Times New Roman" charset="0"/>
                <a:cs typeface="Times New Roman" charset="0"/>
              </a:rPr>
              <a:t>shadow communicator</a:t>
            </a:r>
            <a:r>
              <a:rPr lang="en-GB">
                <a:ea typeface="Times New Roman" charset="0"/>
                <a:cs typeface="Times New Roman" charset="0"/>
              </a:rPr>
              <a:t> for sending object data</a:t>
            </a:r>
            <a:r>
              <a:rPr lang="en-GB" sz="1600">
                <a:ea typeface="Times New Roman" charset="0"/>
                <a:cs typeface="Times New Roman" charset="0"/>
              </a:rPr>
              <a: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FFFF00"/>
                </a:solidFill>
                <a:ea typeface="Times New Roman" charset="0"/>
                <a:cs typeface="Times New Roman" charset="0"/>
              </a:rPr>
              <a:t>Collective communications</a:t>
            </a:r>
            <a:r>
              <a:rPr lang="en-GB" sz="1800">
                <a:ea typeface="Times New Roman" charset="0"/>
                <a:cs typeface="Times New Roman" charset="0"/>
              </a:rPr>
              <a:t> are implemented from scratch in the Java wrappers for the object case (not very efficiently).</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solidFill>
                  <a:srgbClr val="FFFF00"/>
                </a:solidFill>
                <a:ea typeface="Times New Roman" charset="0"/>
                <a:cs typeface="Times New Roman" charset="0"/>
              </a:rPr>
              <a:t>Derived datatypes</a:t>
            </a:r>
            <a:r>
              <a:rPr lang="en-GB" sz="1800">
                <a:ea typeface="Times New Roman" charset="0"/>
                <a:cs typeface="Times New Roman" charset="0"/>
              </a:rPr>
              <a:t> with </a:t>
            </a:r>
            <a:r>
              <a:rPr lang="en-GB" sz="1800" b="1">
                <a:solidFill>
                  <a:srgbClr val="FFFF00"/>
                </a:solidFill>
                <a:ea typeface="Times New Roman" charset="0"/>
                <a:cs typeface="Times New Roman" charset="0"/>
              </a:rPr>
              <a:t>MPI.OBJECT</a:t>
            </a:r>
            <a:r>
              <a:rPr lang="en-GB" sz="1800">
                <a:ea typeface="Times New Roman" charset="0"/>
                <a:cs typeface="Times New Roman" charset="0"/>
              </a:rPr>
              <a:t> as base type are implemented from scratch in the Java wrappers.</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0402" name="Placeholder 2"/>
          <p:cNvSpPr>
            <a:spLocks noGrp="1" noChangeArrowheads="1"/>
          </p:cNvSpPr>
          <p:nvPr>
            <p:ph type="title"/>
          </p:nvPr>
        </p:nvSpPr>
        <p:spPr/>
        <p:txBody>
          <a:bodyPr/>
          <a:lstStyle/>
          <a:p>
            <a:endParaRPr lang="en-US"/>
          </a:p>
        </p:txBody>
      </p:sp>
      <p:sp>
        <p:nvSpPr>
          <p:cNvPr id="230403" name="Placeholder 3"/>
          <p:cNvSpPr>
            <a:spLocks noGrp="1" noChangeArrowheads="1"/>
          </p:cNvSpPr>
          <p:nvPr>
            <p:ph type="body"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Lessons for the Future</a:t>
            </a:r>
          </a:p>
        </p:txBody>
      </p:sp>
      <p:sp>
        <p:nvSpPr>
          <p:cNvPr id="70658"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mpiJava</a:t>
            </a:r>
            <a:r>
              <a:rPr lang="en-GB"/>
              <a:t> grew out of a project that was supposed to be an interim solution.  The result was more popular than expected. But the implementation isn’t very elegant.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We have learnt various lessons from it</a:t>
            </a:r>
            <a:r>
              <a:rPr lang="en-GB">
                <a:ea typeface="Times New Roman" charset="0"/>
                <a:cs typeface="Times New Roman" charset="0"/>
              </a:rPr>
              <a:t>—</a:t>
            </a:r>
            <a:r>
              <a:rPr lang="en-GB"/>
              <a:t>many technical issues</a:t>
            </a:r>
            <a:r>
              <a:rPr lang="en-GB">
                <a:ea typeface="Times New Roman" charset="0"/>
                <a:cs typeface="Times New Roman" charset="0"/>
              </a:rPr>
              <a:t>—</a:t>
            </a:r>
            <a:r>
              <a:rPr lang="en-GB"/>
              <a:t>but the most important is probably: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Trying to form JNI wrappers to a large API is probably not a good approach.  Over time more and more of our code migrated into the wrappers.  It would have been better to design a </a:t>
            </a:r>
            <a:r>
              <a:rPr lang="en-GB" i="1">
                <a:solidFill>
                  <a:srgbClr val="FFFF00"/>
                </a:solidFill>
              </a:rPr>
              <a:t>small, base API</a:t>
            </a:r>
            <a:r>
              <a:rPr lang="en-GB"/>
              <a:t> that could be implemented natively, then from the outset code the bulk of the </a:t>
            </a:r>
            <a:r>
              <a:rPr lang="en-GB" i="1">
                <a:solidFill>
                  <a:srgbClr val="FFFF00"/>
                </a:solidFill>
              </a:rPr>
              <a:t>application-level functionality</a:t>
            </a:r>
            <a:r>
              <a:rPr lang="en-GB"/>
              <a:t> on the Java side.  The smaller base API would isolate the technical difficulties with associated with JNI, and be easier to maintain and port.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was the approach we took in </a:t>
            </a:r>
            <a:r>
              <a:rPr lang="en-GB" b="1">
                <a:solidFill>
                  <a:srgbClr val="FFFF00"/>
                </a:solidFill>
              </a:rPr>
              <a:t>mpjdev</a:t>
            </a:r>
            <a:r>
              <a:rPr lang="en-GB"/>
              <a:t>, mentioned later.</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xfrm>
            <a:off x="533400" y="293688"/>
            <a:ext cx="8153400" cy="62071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ea typeface="SimSun" charset="-122"/>
                <a:cs typeface="SimSun" charset="-122"/>
              </a:rPr>
              <a:t>mpiJava</a:t>
            </a:r>
            <a:r>
              <a:rPr lang="en-GB" sz="3200">
                <a:ea typeface="SimSun" charset="-122"/>
                <a:cs typeface="SimSun" charset="-122"/>
              </a:rPr>
              <a:t> performance 1. Shared memory mode</a:t>
            </a:r>
          </a:p>
        </p:txBody>
      </p:sp>
      <p:pic>
        <p:nvPicPr>
          <p:cNvPr id="71682" name="Picture 2"/>
          <p:cNvPicPr>
            <a:picLocks noChangeAspect="1" noChangeArrowheads="1"/>
          </p:cNvPicPr>
          <p:nvPr/>
        </p:nvPicPr>
        <p:blipFill>
          <a:blip r:embed="rId3"/>
          <a:srcRect/>
          <a:stretch>
            <a:fillRect/>
          </a:stretch>
        </p:blipFill>
        <p:spPr bwMode="auto">
          <a:xfrm>
            <a:off x="1219200" y="1143000"/>
            <a:ext cx="6629400" cy="5133975"/>
          </a:xfrm>
          <a:prstGeom prst="rect">
            <a:avLst/>
          </a:prstGeom>
          <a:noFill/>
        </p:spPr>
      </p:pic>
    </p:spTree>
  </p:cSld>
  <p:clrMapOvr>
    <a:masterClrMapping/>
  </p:clrMapOvr>
  <p:transition spd="med"/>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xfrm>
            <a:off x="457200" y="293688"/>
            <a:ext cx="8305800" cy="620712"/>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b="1">
                <a:ea typeface="SimSun" charset="-122"/>
                <a:cs typeface="SimSun" charset="-122"/>
              </a:rPr>
              <a:t>mpiJava</a:t>
            </a:r>
            <a:r>
              <a:rPr lang="en-GB" sz="3200">
                <a:ea typeface="SimSun" charset="-122"/>
                <a:cs typeface="SimSun" charset="-122"/>
              </a:rPr>
              <a:t> performance 2. Distributed memory</a:t>
            </a:r>
          </a:p>
        </p:txBody>
      </p:sp>
      <p:pic>
        <p:nvPicPr>
          <p:cNvPr id="72706" name="Picture 2"/>
          <p:cNvPicPr>
            <a:picLocks noChangeAspect="1" noChangeArrowheads="1"/>
          </p:cNvPicPr>
          <p:nvPr/>
        </p:nvPicPr>
        <p:blipFill>
          <a:blip r:embed="rId3"/>
          <a:srcRect/>
          <a:stretch>
            <a:fillRect/>
          </a:stretch>
        </p:blipFill>
        <p:spPr bwMode="auto">
          <a:xfrm>
            <a:off x="1143000" y="1066800"/>
            <a:ext cx="6781800" cy="5254625"/>
          </a:xfrm>
          <a:prstGeom prst="rect">
            <a:avLst/>
          </a:prstGeom>
          <a:noFill/>
        </p:spPr>
      </p:pic>
    </p:spTree>
  </p:cSld>
  <p:clrMapOvr>
    <a:masterClrMapping/>
  </p:clrMapOvr>
  <p:transition spd="med"/>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3729" name="Rectangle 1"/>
          <p:cNvSpPr>
            <a:spLocks noGrp="1" noChangeArrowheads="1"/>
          </p:cNvSpPr>
          <p:nvPr>
            <p:ph type="title"/>
          </p:nvPr>
        </p:nvSpPr>
        <p:spPr>
          <a:xfrm>
            <a:off x="457200" y="0"/>
            <a:ext cx="79248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ea typeface="SimSun" charset="-122"/>
                <a:cs typeface="SimSun" charset="-122"/>
              </a:rPr>
              <a:t>mpiJava</a:t>
            </a:r>
            <a:r>
              <a:rPr lang="en-GB">
                <a:ea typeface="SimSun" charset="-122"/>
                <a:cs typeface="SimSun" charset="-122"/>
              </a:rPr>
              <a:t> demos 1. CFD: inviscid flow</a:t>
            </a:r>
          </a:p>
        </p:txBody>
      </p:sp>
      <p:pic>
        <p:nvPicPr>
          <p:cNvPr id="73730" name="Picture 2"/>
          <p:cNvPicPr>
            <a:picLocks noChangeAspect="1" noChangeArrowheads="1"/>
          </p:cNvPicPr>
          <p:nvPr/>
        </p:nvPicPr>
        <p:blipFill>
          <a:blip r:embed="rId3"/>
          <a:srcRect/>
          <a:stretch>
            <a:fillRect/>
          </a:stretch>
        </p:blipFill>
        <p:spPr bwMode="auto">
          <a:xfrm>
            <a:off x="1143000" y="1828800"/>
            <a:ext cx="6934200" cy="4184650"/>
          </a:xfrm>
          <a:prstGeom prst="rect">
            <a:avLst/>
          </a:prstGeom>
          <a:noFill/>
        </p:spPr>
      </p:pic>
    </p:spTree>
  </p:cSld>
  <p:clrMapOvr>
    <a:masterClrMapping/>
  </p:clrMapOvr>
  <p:transition spd="med"/>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CCJ</a:t>
            </a:r>
          </a:p>
        </p:txBody>
      </p:sp>
      <p:sp>
        <p:nvSpPr>
          <p:cNvPr id="10242" name="Rectangle 2"/>
          <p:cNvSpPr>
            <a:spLocks noGrp="1" noChangeArrowheads="1"/>
          </p:cNvSpPr>
          <p:nvPr>
            <p:ph type="body" idx="1"/>
          </p:nvPr>
        </p:nvSpPr>
        <p:spPr>
          <a:xfrm>
            <a:off x="457200" y="1143000"/>
            <a:ext cx="8458200" cy="4968875"/>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CCJ, which comes from the Manta team (</a:t>
            </a:r>
            <a:r>
              <a:rPr lang="en-GB" sz="2000" b="1">
                <a:solidFill>
                  <a:srgbClr val="FFFF00"/>
                </a:solidFill>
              </a:rPr>
              <a:t>http://www.cs.vu.nl/manta</a:t>
            </a:r>
            <a:r>
              <a:rPr lang="en-GB" sz="2000"/>
              <a:t>) is an API that includes various features of MPI, notably </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collective communication operations modeled on those in MPI,</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 new thread group concept playing a role similar to MPI’s communicators, and</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a few point-to-point communication methods.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Unlike MPJ, CCJ doesn’t try to follow the MPI spec in detail.  It deliberately diverges from MPI where other approaches are considered more “natural” to Java, e.g. in its integration with Java threads, and emphasis on general objects, rather than arrays, as communication buffers.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CCJ is implemented on top of Java RMI: for performance, it relies on the Manta compilation system and Manta RMI (otherwise the overheads of Java object serialization, for example, would be a major problem).</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CCJ was presented with a thorough benchmark analysis in:</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CCJ: Object-based Message Passing and Collective Communication in Java</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A. Nelisse, J. Maasen, T. Kielmann, H. Bal</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rPr>
              <a:t>ACM Java Grande/ISCOPE 2001</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ea typeface="SimSun" charset="-122"/>
                <a:cs typeface="SimSun" charset="-122"/>
              </a:rPr>
              <a:t>mpiJava</a:t>
            </a:r>
            <a:r>
              <a:rPr lang="en-GB">
                <a:ea typeface="SimSun" charset="-122"/>
                <a:cs typeface="SimSun" charset="-122"/>
              </a:rPr>
              <a:t> demos 2. Q-state Potts model</a:t>
            </a:r>
          </a:p>
        </p:txBody>
      </p:sp>
      <p:pic>
        <p:nvPicPr>
          <p:cNvPr id="74754" name="Picture 2"/>
          <p:cNvPicPr>
            <a:picLocks noChangeAspect="1" noChangeArrowheads="1"/>
          </p:cNvPicPr>
          <p:nvPr/>
        </p:nvPicPr>
        <p:blipFill>
          <a:blip r:embed="rId3"/>
          <a:srcRect/>
          <a:stretch>
            <a:fillRect/>
          </a:stretch>
        </p:blipFill>
        <p:spPr bwMode="auto">
          <a:xfrm>
            <a:off x="1676400" y="1676400"/>
            <a:ext cx="5929313" cy="4329113"/>
          </a:xfrm>
          <a:prstGeom prst="rect">
            <a:avLst/>
          </a:prstGeom>
          <a:noFill/>
        </p:spPr>
      </p:pic>
    </p:spTree>
  </p:cSld>
  <p:clrMapOvr>
    <a:masterClrMapping/>
  </p:clrMapOvr>
  <p:transition spd="med"/>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5777" name="Rectangle 1"/>
          <p:cNvSpPr>
            <a:spLocks noGrp="1" noChangeArrowheads="1"/>
          </p:cNvSpPr>
          <p:nvPr>
            <p:ph type="title" idx="4294967295"/>
          </p:nvPr>
        </p:nvSpPr>
        <p:spPr>
          <a:xfrm>
            <a:off x="2133600" y="2286000"/>
            <a:ext cx="6553200" cy="11430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Special Topic: HPJava</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mpiJava and HPJava</a:t>
            </a:r>
          </a:p>
        </p:txBody>
      </p:sp>
      <p:sp>
        <p:nvSpPr>
          <p:cNvPr id="76802" name="Rectangle 2"/>
          <p:cNvSpPr>
            <a:spLocks noGrp="1" noChangeArrowheads="1"/>
          </p:cNvSpPr>
          <p:nvPr>
            <p:ph type="body" idx="1"/>
          </p:nvPr>
        </p:nvSpPr>
        <p:spPr>
          <a:xfrm>
            <a:off x="457200" y="1143000"/>
            <a:ext cx="8153400" cy="520065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mpiJava</a:t>
            </a:r>
            <a:r>
              <a:rPr lang="en-GB"/>
              <a:t> was always supposed to be one component of a larger project called </a:t>
            </a:r>
            <a:r>
              <a:rPr lang="en-GB" i="1">
                <a:solidFill>
                  <a:srgbClr val="FFFF00"/>
                </a:solidFill>
              </a:rPr>
              <a:t>HPJava</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HPJava</a:t>
            </a:r>
            <a:r>
              <a:rPr lang="en-GB"/>
              <a:t> is based on a set of Java </a:t>
            </a:r>
            <a:r>
              <a:rPr lang="en-GB" i="1">
                <a:solidFill>
                  <a:srgbClr val="FFFF00"/>
                </a:solidFill>
              </a:rPr>
              <a:t>language extensions</a:t>
            </a:r>
            <a:r>
              <a:rPr lang="en-GB"/>
              <a:t> to support library-based, parallel programming in a style somewhere in between the classical HPC standards of </a:t>
            </a:r>
            <a:r>
              <a:rPr lang="en-GB">
                <a:solidFill>
                  <a:srgbClr val="FFFF00"/>
                </a:solidFill>
              </a:rPr>
              <a:t>MPI</a:t>
            </a:r>
            <a:r>
              <a:rPr lang="en-GB"/>
              <a:t> and </a:t>
            </a:r>
            <a:r>
              <a:rPr lang="en-GB" i="1">
                <a:solidFill>
                  <a:srgbClr val="FFFF00"/>
                </a:solidFill>
              </a:rPr>
              <a:t>High Performance Fortran</a:t>
            </a:r>
            <a:r>
              <a:rPr lang="en-GB"/>
              <a:t> (HPF).</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Our HPJava development kit software, </a:t>
            </a:r>
            <a:r>
              <a:rPr lang="en-GB" i="1">
                <a:solidFill>
                  <a:srgbClr val="FFFF00"/>
                </a:solidFill>
              </a:rPr>
              <a:t>hpjdk</a:t>
            </a:r>
            <a:r>
              <a:rPr lang="en-GB"/>
              <a:t>, was released earlier this year.</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contains about an order of magnitude more code than the </a:t>
            </a:r>
            <a:r>
              <a:rPr lang="en-GB">
                <a:solidFill>
                  <a:srgbClr val="FFFF00"/>
                </a:solidFill>
              </a:rPr>
              <a:t>mpiJava</a:t>
            </a:r>
            <a:r>
              <a:rPr lang="en-GB"/>
              <a:t> release bundle, and took several years to develop (started the same time as </a:t>
            </a:r>
            <a:r>
              <a:rPr lang="en-GB">
                <a:solidFill>
                  <a:srgbClr val="FFFF00"/>
                </a:solidFill>
              </a:rPr>
              <a:t>mpiJava</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solidFill>
                  <a:srgbClr val="FFFF00"/>
                </a:solidFill>
              </a:rPr>
              <a:t>HPJava</a:t>
            </a:r>
            <a:r>
              <a:rPr lang="en-GB"/>
              <a:t> is probably more controversial the </a:t>
            </a:r>
            <a:r>
              <a:rPr lang="en-GB">
                <a:solidFill>
                  <a:srgbClr val="FFFF00"/>
                </a:solidFill>
              </a:rPr>
              <a:t>mpiJava</a:t>
            </a:r>
            <a:r>
              <a:rPr lang="en-GB"/>
              <a:t>, because it involves language extensions, and because it has an unfamiliar programming model.</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But it can be very neat.</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Summary</a:t>
            </a:r>
          </a:p>
        </p:txBody>
      </p:sp>
      <p:sp>
        <p:nvSpPr>
          <p:cNvPr id="77826"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HPJava is a language for parallel computing.</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It extends Java with features from languages like Fortran.</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New features include true </a:t>
            </a:r>
            <a:r>
              <a:rPr lang="en-GB" i="1">
                <a:solidFill>
                  <a:srgbClr val="FFFF00"/>
                </a:solidFill>
                <a:ea typeface="Gulim" pitchFamily="32" charset="0"/>
                <a:cs typeface="Gulim" pitchFamily="32" charset="0"/>
              </a:rPr>
              <a:t>multidimensional arrays</a:t>
            </a:r>
            <a:r>
              <a:rPr lang="en-GB">
                <a:ea typeface="Gulim" pitchFamily="32" charset="0"/>
                <a:cs typeface="Gulim" pitchFamily="32" charset="0"/>
              </a:rPr>
              <a:t> and parallel data structures (</a:t>
            </a:r>
            <a:r>
              <a:rPr lang="en-GB" i="1">
                <a:solidFill>
                  <a:srgbClr val="FFFF00"/>
                </a:solidFill>
                <a:ea typeface="Gulim" pitchFamily="32" charset="0"/>
                <a:cs typeface="Gulim" pitchFamily="32" charset="0"/>
              </a:rPr>
              <a:t>distributed arrays</a:t>
            </a:r>
            <a:r>
              <a:rPr lang="en-GB">
                <a:ea typeface="Gulim" pitchFamily="32" charset="0"/>
                <a:cs typeface="Gulim" pitchFamily="32" charset="0"/>
              </a:rPr>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It introduces a parallel computing model we call the </a:t>
            </a:r>
            <a:r>
              <a:rPr lang="en-GB" i="1">
                <a:solidFill>
                  <a:srgbClr val="FFFF00"/>
                </a:solidFill>
                <a:ea typeface="Gulim" pitchFamily="32" charset="0"/>
                <a:cs typeface="Gulim" pitchFamily="32" charset="0"/>
              </a:rPr>
              <a:t>HPspmd</a:t>
            </a:r>
            <a:r>
              <a:rPr lang="en-GB">
                <a:ea typeface="Gulim" pitchFamily="32" charset="0"/>
                <a:cs typeface="Gulim" pitchFamily="32" charset="0"/>
              </a:rPr>
              <a:t> programming model.</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884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ea typeface="Gulim" pitchFamily="32" charset="0"/>
                <a:cs typeface="Gulim" pitchFamily="32" charset="0"/>
              </a:rPr>
              <a:t>HPF Background</a:t>
            </a:r>
          </a:p>
        </p:txBody>
      </p:sp>
      <p:sp>
        <p:nvSpPr>
          <p:cNvPr id="78850" name="Rectangle 2"/>
          <p:cNvSpPr>
            <a:spLocks noGrp="1" noChangeArrowheads="1"/>
          </p:cNvSpPr>
          <p:nvPr>
            <p:ph type="body" idx="1"/>
          </p:nvPr>
        </p:nvSpPr>
        <p:spPr>
          <a:xfrm>
            <a:off x="295275" y="1143000"/>
            <a:ext cx="8162925" cy="4114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SimSun" charset="-122"/>
                <a:cs typeface="SimSun" charset="-122"/>
              </a:rPr>
              <a:t>By early 90s, value of portable, standardized languages universally acknowledged.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SimSun" charset="-122"/>
                <a:cs typeface="SimSun" charset="-122"/>
              </a:rPr>
              <a:t>Goal of </a:t>
            </a:r>
            <a:r>
              <a:rPr lang="en-GB" i="1">
                <a:solidFill>
                  <a:srgbClr val="FFFF00"/>
                </a:solidFill>
                <a:latin typeface="Times" charset="0"/>
                <a:ea typeface="SimSun" charset="-122"/>
                <a:cs typeface="SimSun" charset="-122"/>
              </a:rPr>
              <a:t>HPF Forum</a:t>
            </a:r>
            <a:r>
              <a:rPr lang="en-GB">
                <a:latin typeface="Times" charset="0"/>
                <a:ea typeface="Gulim" pitchFamily="32" charset="0"/>
                <a:cs typeface="Gulim" pitchFamily="32" charset="0"/>
              </a:rPr>
              <a:t>—</a:t>
            </a:r>
            <a:r>
              <a:rPr lang="en-GB">
                <a:latin typeface="Times" charset="0"/>
                <a:ea typeface="SimSun" charset="-122"/>
                <a:cs typeface="SimSun" charset="-122"/>
              </a:rPr>
              <a:t>a single language for High Performance programming.  Effective across architectures—vector, SIMD, MIMD, though SPMD a focus.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Gulim" pitchFamily="32" charset="0"/>
                <a:cs typeface="Gulim" pitchFamily="32" charset="0"/>
              </a:rPr>
              <a:t>HPF—</a:t>
            </a:r>
            <a:r>
              <a:rPr lang="en-GB">
                <a:solidFill>
                  <a:srgbClr val="FFFF00"/>
                </a:solidFill>
                <a:latin typeface="Times" charset="0"/>
                <a:ea typeface="Gulim" pitchFamily="32" charset="0"/>
                <a:cs typeface="Gulim" pitchFamily="32" charset="0"/>
              </a:rPr>
              <a:t>an extension of Fortran 90 to support the data parallel programming model on distributed memory parallel computers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ea typeface="Gulim" pitchFamily="32" charset="0"/>
                <a:cs typeface="Gulim" pitchFamily="32" charset="0"/>
              </a:rPr>
              <a:t>Supported by Cray, DEC, Fujitsu, HP, IBM, Intel, Maspar, Meiko, nCube, Sun, and Thinking Machines</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7987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Motivations 1:HPspmd</a:t>
            </a:r>
          </a:p>
        </p:txBody>
      </p:sp>
      <p:sp>
        <p:nvSpPr>
          <p:cNvPr id="79874" name="Rectangle 2"/>
          <p:cNvSpPr>
            <a:spLocks noGrp="1" noChangeArrowheads="1"/>
          </p:cNvSpPr>
          <p:nvPr>
            <p:ph type="body" idx="1"/>
          </p:nvPr>
        </p:nvSpPr>
        <p:spPr>
          <a:xfrm>
            <a:off x="457200" y="1143000"/>
            <a:ext cx="8153400" cy="4953000"/>
          </a:xfrm>
          <a:ln/>
        </p:spPr>
        <p:txBody>
          <a:bodyPr/>
          <a:lstStyle/>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SPMD (Single Program, Multiple Data) programming has been very successful for parallel computing.</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Many higher-level programming environments and libraries assume the SPMD style as their basic model—</a:t>
            </a:r>
            <a:r>
              <a:rPr lang="en-GB">
                <a:solidFill>
                  <a:srgbClr val="FFFF00"/>
                </a:solidFill>
                <a:latin typeface="Times" charset="0"/>
              </a:rPr>
              <a:t>ScaLAPACK</a:t>
            </a:r>
            <a:r>
              <a:rPr lang="en-GB">
                <a:latin typeface="Times" charset="0"/>
              </a:rPr>
              <a:t>, </a:t>
            </a:r>
            <a:r>
              <a:rPr lang="en-GB">
                <a:solidFill>
                  <a:srgbClr val="FFFF00"/>
                </a:solidFill>
                <a:latin typeface="Times" charset="0"/>
              </a:rPr>
              <a:t>DAGH</a:t>
            </a:r>
            <a:r>
              <a:rPr lang="en-GB">
                <a:latin typeface="Times" charset="0"/>
              </a:rPr>
              <a:t>, </a:t>
            </a:r>
            <a:r>
              <a:rPr lang="en-GB">
                <a:solidFill>
                  <a:srgbClr val="FFFF00"/>
                </a:solidFill>
                <a:latin typeface="Times" charset="0"/>
              </a:rPr>
              <a:t>Kelp</a:t>
            </a:r>
            <a:r>
              <a:rPr lang="en-GB">
                <a:latin typeface="Times" charset="0"/>
              </a:rPr>
              <a:t>, </a:t>
            </a:r>
            <a:r>
              <a:rPr lang="en-GB">
                <a:solidFill>
                  <a:srgbClr val="FFFF00"/>
                </a:solidFill>
                <a:latin typeface="Times" charset="0"/>
              </a:rPr>
              <a:t>Global Array Toolkit</a:t>
            </a:r>
            <a:r>
              <a:rPr lang="en-GB">
                <a:latin typeface="Times" charset="0"/>
              </a:rPr>
              <a:t>,…</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But the library-based SPMD approach to data-parallel programming lacks the uniformity and elegance of HPF.</a:t>
            </a:r>
          </a:p>
          <a:p>
            <a:pPr lvl="1">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Compared with HPF, creating distributed arrays and accessing their local and remote elements is clumsy and error-prone. </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Because the arrays are managed entirely in libraries, the compiler offers little support and no safety net of compile-time or compiler-generated-run-time checking. </a:t>
            </a:r>
          </a:p>
          <a:p>
            <a:pPr>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Times" charset="0"/>
              </a:rPr>
              <a:t>These observations motivated our suggestion of the </a:t>
            </a:r>
            <a:r>
              <a:rPr lang="en-GB" i="1">
                <a:solidFill>
                  <a:srgbClr val="FFFF00"/>
                </a:solidFill>
                <a:latin typeface="Times" charset="0"/>
              </a:rPr>
              <a:t>HPspmd</a:t>
            </a:r>
            <a:r>
              <a:rPr lang="en-GB">
                <a:latin typeface="Times" charset="0"/>
              </a:rPr>
              <a:t> </a:t>
            </a:r>
            <a:r>
              <a:rPr lang="en-GB" i="1">
                <a:solidFill>
                  <a:srgbClr val="FFFF00"/>
                </a:solidFill>
                <a:latin typeface="Times" charset="0"/>
              </a:rPr>
              <a:t>model</a:t>
            </a:r>
            <a:r>
              <a:rPr lang="en-GB">
                <a:latin typeface="Times" charset="0"/>
              </a:rPr>
              <a:t>—direct SPMD programming supported by additional syntax for HPF-like distributed arrays.</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089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HPspmd Features</a:t>
            </a:r>
          </a:p>
        </p:txBody>
      </p:sp>
      <p:sp>
        <p:nvSpPr>
          <p:cNvPr id="80898" name="Rectangle 2"/>
          <p:cNvSpPr>
            <a:spLocks noGrp="1" noChangeArrowheads="1"/>
          </p:cNvSpPr>
          <p:nvPr>
            <p:ph type="body" idx="1"/>
          </p:nvPr>
        </p:nvSpPr>
        <p:spPr>
          <a:xfrm>
            <a:off x="457200" y="1143000"/>
            <a:ext cx="8153400" cy="5043488"/>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Proposed by Fox, Carpenter, Xiaoming Li around 1998.</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Independent processes executing same program, sharing elements of </a:t>
            </a:r>
            <a:r>
              <a:rPr lang="en-GB" sz="2000" i="1">
                <a:solidFill>
                  <a:srgbClr val="FFFF00"/>
                </a:solidFill>
              </a:rPr>
              <a:t>distributed arrays</a:t>
            </a:r>
            <a:r>
              <a:rPr lang="en-GB" sz="2000"/>
              <a:t> described by </a:t>
            </a:r>
            <a:r>
              <a:rPr lang="en-GB" sz="2000" i="1">
                <a:solidFill>
                  <a:srgbClr val="FFFF00"/>
                </a:solidFill>
              </a:rPr>
              <a:t>special syntax</a:t>
            </a:r>
            <a:r>
              <a:rPr lang="en-GB" sz="2000"/>
              <a:t>. </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Processes operate directly on locally owned elements.  Explicit communication needed in program to permit access to elements owned by other processes.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Envisaged bindings for base languages like Fortran, C, Java, etc.</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HPJava is the only version that was actually realized.</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Claimed benefits: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Translators are </a:t>
            </a:r>
            <a:r>
              <a:rPr lang="en-GB" sz="1800" i="1">
                <a:solidFill>
                  <a:srgbClr val="FFFF00"/>
                </a:solidFill>
                <a:ea typeface="SimSun" charset="-122"/>
                <a:cs typeface="SimSun" charset="-122"/>
              </a:rPr>
              <a:t>much</a:t>
            </a:r>
            <a:r>
              <a:rPr lang="en-GB" sz="1800">
                <a:ea typeface="SimSun" charset="-122"/>
                <a:cs typeface="SimSun" charset="-122"/>
              </a:rPr>
              <a:t> easier to implement than HPF compilers.  No compiler magic needed</a:t>
            </a:r>
          </a:p>
          <a:p>
            <a:pPr lvl="1">
              <a:lnSpc>
                <a:spcPct val="85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Attractive framework for library development, avoiding inconsistent </a:t>
            </a:r>
            <a:r>
              <a:rPr lang="en-GB" sz="1800">
                <a:ea typeface="Gulim" pitchFamily="32" charset="0"/>
                <a:cs typeface="Gulim" pitchFamily="32" charset="0"/>
              </a:rPr>
              <a:t>representation</a:t>
            </a:r>
            <a:r>
              <a:rPr lang="en-GB" sz="1800">
                <a:ea typeface="SimSun" charset="-122"/>
                <a:cs typeface="SimSun" charset="-122"/>
              </a:rPr>
              <a:t>s of distributed array arguments</a:t>
            </a:r>
          </a:p>
          <a:p>
            <a:pPr lvl="1">
              <a:lnSpc>
                <a:spcPct val="85000"/>
              </a:lnSpc>
              <a:spcBef>
                <a:spcPts val="3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Can directly</a:t>
            </a:r>
            <a:r>
              <a:rPr lang="en-GB" sz="1600">
                <a:ea typeface="SimSun" charset="-122"/>
                <a:cs typeface="SimSun" charset="-122"/>
              </a:rPr>
              <a:t> call MPI-like functions from within an HPspmd program</a:t>
            </a:r>
          </a:p>
          <a:p>
            <a:pPr lvl="1">
              <a:lnSpc>
                <a:spcPct val="85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SimSun" charset="-122"/>
                <a:cs typeface="SimSun" charset="-122"/>
              </a:rPr>
              <a:t>Better prospects for handling irregular problems (easier to fall back on specialized libraries as required)?</a:t>
            </a:r>
          </a:p>
          <a:p>
            <a:pPr>
              <a:lnSpc>
                <a:spcPct val="85000"/>
              </a:lnSpc>
              <a:spcBef>
                <a:spcPts val="438"/>
              </a:spcBef>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800">
              <a:ea typeface="SimSun" charset="-122"/>
              <a:cs typeface="SimSun" charset="-122"/>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192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Motivations 2: Multidimensional Arrays</a:t>
            </a:r>
          </a:p>
        </p:txBody>
      </p:sp>
      <p:sp>
        <p:nvSpPr>
          <p:cNvPr id="81922" name="Rectangle 2"/>
          <p:cNvSpPr>
            <a:spLocks noGrp="1" noChangeArrowheads="1"/>
          </p:cNvSpPr>
          <p:nvPr>
            <p:ph type="body" idx="1"/>
          </p:nvPr>
        </p:nvSpPr>
        <p:spPr>
          <a:xfrm>
            <a:off x="457200" y="1143000"/>
            <a:ext cx="8054975" cy="5221288"/>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Java is an attractive language, but arguably could be improved for large computational tasks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As many people have observed,</a:t>
            </a:r>
            <a:r>
              <a:rPr lang="en-GB" sz="2000">
                <a:solidFill>
                  <a:srgbClr val="FFFF00"/>
                </a:solidFill>
                <a:ea typeface="Gulim" pitchFamily="32" charset="0"/>
                <a:cs typeface="Gulim" pitchFamily="32" charset="0"/>
              </a:rPr>
              <a:t> </a:t>
            </a:r>
            <a:r>
              <a:rPr lang="en-GB" sz="2000">
                <a:ea typeface="Gulim" pitchFamily="32" charset="0"/>
                <a:cs typeface="Gulim" pitchFamily="32" charset="0"/>
              </a:rPr>
              <a:t>the lack</a:t>
            </a:r>
            <a:r>
              <a:rPr lang="en-GB" sz="2000">
                <a:solidFill>
                  <a:srgbClr val="FFFF00"/>
                </a:solidFill>
                <a:ea typeface="Gulim" pitchFamily="32" charset="0"/>
                <a:cs typeface="Gulim" pitchFamily="32" charset="0"/>
              </a:rPr>
              <a:t> </a:t>
            </a:r>
            <a:r>
              <a:rPr lang="en-GB" sz="2000">
                <a:ea typeface="Gulim" pitchFamily="32" charset="0"/>
                <a:cs typeface="Gulim" pitchFamily="32" charset="0"/>
              </a:rPr>
              <a:t>of</a:t>
            </a:r>
            <a:r>
              <a:rPr lang="en-GB" sz="2000">
                <a:solidFill>
                  <a:srgbClr val="FFFF00"/>
                </a:solidFill>
                <a:ea typeface="Gulim" pitchFamily="32" charset="0"/>
                <a:cs typeface="Gulim" pitchFamily="32" charset="0"/>
              </a:rPr>
              <a:t> </a:t>
            </a:r>
            <a:r>
              <a:rPr lang="en-GB" sz="2000" i="1">
                <a:solidFill>
                  <a:srgbClr val="FFFF00"/>
                </a:solidFill>
                <a:ea typeface="Gulim" pitchFamily="32" charset="0"/>
                <a:cs typeface="Gulim" pitchFamily="32" charset="0"/>
              </a:rPr>
              <a:t>true multidimensional arrays</a:t>
            </a:r>
            <a:r>
              <a:rPr lang="en-GB" sz="2000">
                <a:solidFill>
                  <a:srgbClr val="FFFF00"/>
                </a:solidFill>
                <a:ea typeface="Gulim" pitchFamily="32" charset="0"/>
                <a:cs typeface="Gulim" pitchFamily="32" charset="0"/>
              </a:rPr>
              <a:t> </a:t>
            </a:r>
            <a:r>
              <a:rPr lang="en-GB" sz="2000">
                <a:ea typeface="Gulim" pitchFamily="32" charset="0"/>
                <a:cs typeface="Gulim" pitchFamily="32" charset="0"/>
              </a:rPr>
              <a:t>is an issue.</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Java provides</a:t>
            </a:r>
            <a:r>
              <a:rPr lang="en-GB" sz="1800">
                <a:solidFill>
                  <a:srgbClr val="FFFF00"/>
                </a:solidFill>
                <a:ea typeface="Gulim" pitchFamily="32" charset="0"/>
                <a:cs typeface="Gulim" pitchFamily="32" charset="0"/>
              </a:rPr>
              <a:t> </a:t>
            </a:r>
            <a:r>
              <a:rPr lang="en-GB" sz="1800" i="1">
                <a:solidFill>
                  <a:srgbClr val="FFFF00"/>
                </a:solidFill>
                <a:ea typeface="Gulim" pitchFamily="32" charset="0"/>
                <a:cs typeface="Gulim" pitchFamily="32" charset="0"/>
              </a:rPr>
              <a:t>array of arrays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But compiler analysis of their use—thus compiler optimization—is harder than for true multidimensional arrays.</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They don’t support Fortran 90-like array-sections, which are useful in scientific algorithms, and especially for calling scientific libraries.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See</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“A Comparison of Three Approaches to Language, Compiler, and Library Support for Multidimensional Arrays in Java”</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J. Moreira, S. Midkiff, M. Gupta</a:t>
            </a:r>
          </a:p>
          <a:p>
            <a:pPr>
              <a:lnSpc>
                <a:spcPct val="90000"/>
              </a:lnSpc>
              <a:spcBef>
                <a:spcPts val="488"/>
              </a:spcBef>
              <a:buSzPct val="62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     and references therein, for a relatively recent discussion.</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FFFF00"/>
                </a:solidFill>
                <a:ea typeface="Gulim" pitchFamily="32" charset="0"/>
                <a:cs typeface="Gulim" pitchFamily="32" charset="0"/>
              </a:rPr>
              <a:t>Java Grande Forum Numerics Working Group</a:t>
            </a:r>
            <a:r>
              <a:rPr lang="en-GB" sz="2000">
                <a:ea typeface="Gulim" pitchFamily="32" charset="0"/>
                <a:cs typeface="Gulim" pitchFamily="32" charset="0"/>
              </a:rPr>
              <a:t> made a series of proposals for adding </a:t>
            </a:r>
            <a:r>
              <a:rPr lang="en-GB" sz="2000" i="1">
                <a:solidFill>
                  <a:srgbClr val="FFFF00"/>
                </a:solidFill>
                <a:ea typeface="Gulim" pitchFamily="32" charset="0"/>
                <a:cs typeface="Gulim" pitchFamily="32" charset="0"/>
              </a:rPr>
              <a:t>multiarrays</a:t>
            </a:r>
            <a:r>
              <a:rPr lang="en-GB" sz="2000">
                <a:ea typeface="Gulim" pitchFamily="32" charset="0"/>
                <a:cs typeface="Gulim" pitchFamily="32" charset="0"/>
              </a:rPr>
              <a:t> to Java:</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http://math.nist.gov/javanumerics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2450" name="Placeholder 2"/>
          <p:cNvSpPr>
            <a:spLocks noGrp="1" noChangeArrowheads="1"/>
          </p:cNvSpPr>
          <p:nvPr>
            <p:ph type="title"/>
          </p:nvPr>
        </p:nvSpPr>
        <p:spPr/>
        <p:txBody>
          <a:bodyPr/>
          <a:lstStyle/>
          <a:p>
            <a:endParaRPr lang="en-US"/>
          </a:p>
        </p:txBody>
      </p:sp>
      <p:sp>
        <p:nvSpPr>
          <p:cNvPr id="232451" name="Placeholder 3"/>
          <p:cNvSpPr>
            <a:spLocks noGrp="1" noChangeArrowheads="1"/>
          </p:cNvSpPr>
          <p:nvPr>
            <p:ph type="body" idx="1"/>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4498" name="Placeholder 2"/>
          <p:cNvSpPr>
            <a:spLocks noGrp="1" noChangeArrowheads="1"/>
          </p:cNvSpPr>
          <p:nvPr>
            <p:ph type="title"/>
          </p:nvPr>
        </p:nvSpPr>
        <p:spPr/>
        <p:txBody>
          <a:bodyPr/>
          <a:lstStyle/>
          <a:p>
            <a:endParaRPr lang="en-US"/>
          </a:p>
        </p:txBody>
      </p:sp>
      <p:sp>
        <p:nvSpPr>
          <p:cNvPr id="234499" name="Placeholder 3"/>
          <p:cNvSpPr>
            <a:spLocks noGrp="1" noChangeArrowheads="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MPJava</a:t>
            </a:r>
          </a:p>
        </p:txBody>
      </p:sp>
      <p:sp>
        <p:nvSpPr>
          <p:cNvPr id="11266"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MPJava is ongoing work from U. Maryland.  It emphasizes exploitation of the </a:t>
            </a:r>
            <a:r>
              <a:rPr lang="en-GB" b="1">
                <a:solidFill>
                  <a:srgbClr val="FFFF00"/>
                </a:solidFill>
              </a:rPr>
              <a:t>java.nio</a:t>
            </a:r>
            <a:r>
              <a:rPr lang="en-GB"/>
              <a:t> package (</a:t>
            </a:r>
            <a:r>
              <a:rPr lang="en-GB">
                <a:solidFill>
                  <a:srgbClr val="FFFF00"/>
                </a:solidFill>
              </a:rPr>
              <a:t>“new I/O”</a:t>
            </a:r>
            <a:r>
              <a:rPr lang="en-GB"/>
              <a:t>) to produce </a:t>
            </a:r>
            <a:r>
              <a:rPr lang="en-GB" i="1">
                <a:solidFill>
                  <a:srgbClr val="FFFF00"/>
                </a:solidFill>
              </a:rPr>
              <a:t>pure Java</a:t>
            </a:r>
            <a:r>
              <a:rPr lang="en-GB"/>
              <a:t> implementations of HPC message passing, competitive with those (like </a:t>
            </a:r>
            <a:r>
              <a:rPr lang="en-GB" b="1">
                <a:solidFill>
                  <a:srgbClr val="FFFF00"/>
                </a:solidFill>
              </a:rPr>
              <a:t>mpiJava</a:t>
            </a:r>
            <a:r>
              <a:rPr lang="en-GB"/>
              <a:t>) based on calls to a native MPI.</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Presented in</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MPJava: High-Performance Message Passing in Java using java.nio</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W. Pugh and J. Spacco, MASPLAS 2003 (also LCPC ’03)</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Unclear if software (yet) released.</a:t>
            </a:r>
          </a:p>
          <a:p>
            <a:pPr>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4993"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Multiarray Syntax</a:t>
            </a:r>
          </a:p>
        </p:txBody>
      </p:sp>
      <p:sp>
        <p:nvSpPr>
          <p:cNvPr id="84994" name="Rectangle 2"/>
          <p:cNvSpPr>
            <a:spLocks noGrp="1" noChangeArrowheads="1"/>
          </p:cNvSpPr>
          <p:nvPr>
            <p:ph type="body" idx="1"/>
          </p:nvPr>
        </p:nvSpPr>
        <p:spPr>
          <a:xfrm>
            <a:off x="0" y="1143000"/>
            <a:ext cx="9144000" cy="5146675"/>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One feature of </a:t>
            </a:r>
            <a:r>
              <a:rPr lang="en-GB">
                <a:solidFill>
                  <a:srgbClr val="FFFF00"/>
                </a:solidFill>
                <a:ea typeface="Gulim" pitchFamily="32" charset="0"/>
                <a:cs typeface="Gulim" pitchFamily="32" charset="0"/>
              </a:rPr>
              <a:t>HPJava</a:t>
            </a:r>
            <a:r>
              <a:rPr lang="en-GB">
                <a:ea typeface="Gulim" pitchFamily="32" charset="0"/>
                <a:cs typeface="Gulim" pitchFamily="32" charset="0"/>
              </a:rPr>
              <a:t> is that it provides </a:t>
            </a:r>
            <a:r>
              <a:rPr lang="en-GB" i="1">
                <a:solidFill>
                  <a:srgbClr val="FFFF00"/>
                </a:solidFill>
                <a:ea typeface="Gulim" pitchFamily="32" charset="0"/>
                <a:cs typeface="Gulim" pitchFamily="32" charset="0"/>
              </a:rPr>
              <a:t>multiarrays</a:t>
            </a:r>
            <a:r>
              <a:rPr lang="en-GB">
                <a:ea typeface="Gulim" pitchFamily="32" charset="0"/>
                <a:cs typeface="Gulim" pitchFamily="32" charset="0"/>
              </a:rPr>
              <a:t>.  These multiarrays admit </a:t>
            </a:r>
            <a:r>
              <a:rPr lang="en-GB" i="1">
                <a:solidFill>
                  <a:srgbClr val="FFFF00"/>
                </a:solidFill>
                <a:ea typeface="Gulim" pitchFamily="32" charset="0"/>
                <a:cs typeface="Gulim" pitchFamily="32" charset="0"/>
              </a:rPr>
              <a:t>regular sections</a:t>
            </a:r>
            <a:r>
              <a:rPr lang="en-GB">
                <a:ea typeface="Gulim" pitchFamily="32" charset="0"/>
                <a:cs typeface="Gulim" pitchFamily="32" charset="0"/>
              </a:rPr>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This was a by-product of the large goal of providing </a:t>
            </a:r>
            <a:r>
              <a:rPr lang="en-GB" i="1">
                <a:solidFill>
                  <a:srgbClr val="FFFF00"/>
                </a:solidFill>
                <a:ea typeface="Gulim" pitchFamily="32" charset="0"/>
                <a:cs typeface="Gulim" pitchFamily="32" charset="0"/>
              </a:rPr>
              <a:t>distributed arrays</a:t>
            </a:r>
            <a:r>
              <a:rPr lang="en-GB">
                <a:ea typeface="Gulim" pitchFamily="32" charset="0"/>
                <a:cs typeface="Gulim" pitchFamily="32" charset="0"/>
              </a:rPr>
              <a:t>, but it seems to be a useful feature in its own right.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Examples of </a:t>
            </a:r>
            <a:r>
              <a:rPr lang="en-GB">
                <a:solidFill>
                  <a:srgbClr val="FFFF00"/>
                </a:solidFill>
                <a:ea typeface="Gulim" pitchFamily="32" charset="0"/>
                <a:cs typeface="Gulim" pitchFamily="32" charset="0"/>
              </a:rPr>
              <a:t>HPJava</a:t>
            </a:r>
            <a:r>
              <a:rPr lang="en-GB">
                <a:ea typeface="Gulim" pitchFamily="32" charset="0"/>
                <a:cs typeface="Gulim" pitchFamily="32" charset="0"/>
              </a:rPr>
              <a:t> syntax for multiarrays:</a:t>
            </a:r>
          </a:p>
          <a:p>
            <a:pPr lvl="1">
              <a:lnSpc>
                <a:spcPct val="90000"/>
              </a:lnSpc>
              <a:spcBef>
                <a:spcPts val="173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int [[ </a:t>
            </a:r>
            <a:r>
              <a:rPr lang="en-GB" sz="2800" b="1" baseline="-10000">
                <a:solidFill>
                  <a:srgbClr val="FFFF00"/>
                </a:solidFill>
                <a:latin typeface="Helvetica" charset="0"/>
                <a:ea typeface="Gulim" pitchFamily="32" charset="0"/>
                <a:cs typeface="Gulim" pitchFamily="32" charset="0"/>
              </a:rPr>
              <a:t>* </a:t>
            </a:r>
            <a:r>
              <a:rPr lang="en-GB" b="1">
                <a:solidFill>
                  <a:srgbClr val="FFFF00"/>
                </a:solidFill>
                <a:latin typeface="Helvetica" charset="0"/>
                <a:ea typeface="Gulim" pitchFamily="32" charset="0"/>
                <a:cs typeface="Gulim" pitchFamily="32" charset="0"/>
              </a:rPr>
              <a:t>, </a:t>
            </a:r>
            <a:r>
              <a:rPr lang="en-GB" sz="2800" b="1" baseline="-10000">
                <a:solidFill>
                  <a:srgbClr val="FFFF00"/>
                </a:solidFill>
                <a:latin typeface="Helvetica" charset="0"/>
                <a:ea typeface="Gulim" pitchFamily="32" charset="0"/>
                <a:cs typeface="Gulim" pitchFamily="32" charset="0"/>
              </a:rPr>
              <a:t>* </a:t>
            </a:r>
            <a:r>
              <a:rPr lang="en-GB" b="1">
                <a:solidFill>
                  <a:srgbClr val="FFFF00"/>
                </a:solidFill>
                <a:latin typeface="Helvetica" charset="0"/>
                <a:ea typeface="Gulim" pitchFamily="32" charset="0"/>
                <a:cs typeface="Gulim" pitchFamily="32" charset="0"/>
              </a:rPr>
              <a:t>]] a = new int [[ 5 , 5 ]] ;    </a:t>
            </a:r>
            <a:r>
              <a:rPr lang="en-GB">
                <a:latin typeface="Helvetica" charset="0"/>
                <a:ea typeface="Gulim" pitchFamily="32" charset="0"/>
                <a:cs typeface="Gulim" pitchFamily="32" charset="0"/>
              </a:rPr>
              <a:t>// Type signature, creation expression</a:t>
            </a:r>
          </a:p>
          <a:p>
            <a:pPr lvl="1">
              <a:lnSpc>
                <a:spcPct val="90000"/>
              </a:lnSpc>
              <a:spcBef>
                <a:spcPts val="9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for (int i=0; i&lt;4; i++)</a:t>
            </a:r>
          </a:p>
          <a:p>
            <a:pPr lvl="1">
              <a:lnSpc>
                <a:spcPct val="90000"/>
              </a:lnSpc>
              <a:spcBef>
                <a:spcPct val="0"/>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      a [ i , i+1 ] = 19 ;                         </a:t>
            </a:r>
            <a:r>
              <a:rPr lang="en-GB">
                <a:latin typeface="Helvetica" charset="0"/>
                <a:ea typeface="Gulim" pitchFamily="32" charset="0"/>
                <a:cs typeface="Gulim" pitchFamily="32" charset="0"/>
              </a:rPr>
              <a:t>// Subscripting</a:t>
            </a:r>
          </a:p>
          <a:p>
            <a:pPr lvl="1">
              <a:lnSpc>
                <a:spcPct val="90000"/>
              </a:lnSpc>
              <a:spcBef>
                <a:spcPts val="9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foo ( a[[ : , 0 ]] ) ;                              </a:t>
            </a:r>
            <a:r>
              <a:rPr lang="en-GB">
                <a:latin typeface="Helvetica" charset="0"/>
                <a:ea typeface="Gulim" pitchFamily="32" charset="0"/>
                <a:cs typeface="Gulim" pitchFamily="32" charset="0"/>
              </a:rPr>
              <a:t>// Section</a:t>
            </a:r>
          </a:p>
          <a:p>
            <a:pPr lvl="1">
              <a:lnSpc>
                <a:spcPct val="90000"/>
              </a:lnSpc>
              <a:spcBef>
                <a:spcPts val="1488"/>
              </a:spcBef>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int [[ </a:t>
            </a:r>
            <a:r>
              <a:rPr lang="en-GB" sz="2800" b="1" baseline="-10000">
                <a:solidFill>
                  <a:srgbClr val="FFFF00"/>
                </a:solidFill>
                <a:latin typeface="Helvetica" charset="0"/>
                <a:ea typeface="Gulim" pitchFamily="32" charset="0"/>
                <a:cs typeface="Gulim" pitchFamily="32" charset="0"/>
              </a:rPr>
              <a:t>* </a:t>
            </a:r>
            <a:r>
              <a:rPr lang="en-GB" b="1">
                <a:solidFill>
                  <a:srgbClr val="FFFF00"/>
                </a:solidFill>
                <a:latin typeface="Helvetica" charset="0"/>
                <a:ea typeface="Gulim" pitchFamily="32" charset="0"/>
                <a:cs typeface="Gulim" pitchFamily="32" charset="0"/>
              </a:rPr>
              <a:t>]] b = new int [[ 100 ]] ;         </a:t>
            </a:r>
            <a:r>
              <a:rPr lang="en-GB">
                <a:latin typeface="Helvetica" charset="0"/>
                <a:ea typeface="Gulim" pitchFamily="32" charset="0"/>
                <a:cs typeface="Gulim" pitchFamily="32" charset="0"/>
              </a:rPr>
              <a:t>// 1d Multiarray</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int [ ] c = new int [ 100 ] ;                </a:t>
            </a:r>
            <a:r>
              <a:rPr lang="en-GB">
                <a:latin typeface="Helvetica" charset="0"/>
                <a:ea typeface="Gulim" pitchFamily="32" charset="0"/>
                <a:cs typeface="Gulim" pitchFamily="32" charset="0"/>
              </a:rPr>
              <a:t>// Ordinary Java array</a:t>
            </a:r>
          </a:p>
          <a:p>
            <a:pPr lvl="1">
              <a:lnSpc>
                <a:spcPct val="90000"/>
              </a:lnSpc>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latin typeface="Helvetica" charset="0"/>
                <a:ea typeface="Gulim" pitchFamily="32" charset="0"/>
                <a:cs typeface="Gulim" pitchFamily="32" charset="0"/>
              </a:rPr>
              <a:t>                    </a:t>
            </a:r>
            <a:r>
              <a:rPr lang="en-GB">
                <a:latin typeface="Helvetica" charset="0"/>
                <a:ea typeface="Gulim" pitchFamily="32" charset="0"/>
                <a:cs typeface="Gulim" pitchFamily="32" charset="0"/>
              </a:rPr>
              <a:t>// (Note difference between b and c).</a:t>
            </a:r>
          </a:p>
          <a:p>
            <a:pPr>
              <a:lnSpc>
                <a:spcPct val="90000"/>
              </a:lnSpc>
              <a:spcBef>
                <a:spcPts val="1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Syntax compatible with proposals within the Java Grande Forum.</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601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Parallel HPJava Syntax</a:t>
            </a:r>
          </a:p>
        </p:txBody>
      </p:sp>
      <p:sp>
        <p:nvSpPr>
          <p:cNvPr id="86018" name="Rectangle 2"/>
          <p:cNvSpPr>
            <a:spLocks noGrp="1" noChangeArrowheads="1"/>
          </p:cNvSpPr>
          <p:nvPr>
            <p:ph type="body" idx="1"/>
          </p:nvPr>
        </p:nvSpPr>
        <p:spPr>
          <a:xfrm>
            <a:off x="609600" y="990600"/>
            <a:ext cx="8382000" cy="5638800"/>
          </a:xfrm>
          <a:ln/>
        </p:spPr>
        <p:txBody>
          <a:bodyPr/>
          <a:lstStyle/>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Procs p = new Procs2(2,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latin typeface="Helvetica" charset="0"/>
              </a:rPr>
              <a:t>on(p)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x = new ExtBlockRange(M, p.dim(0), 1),</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y = new ExtBlockRange(N, p.dim(1), 1);</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float [[-,-]]</a:t>
            </a:r>
            <a:r>
              <a:rPr lang="en-GB" sz="1800" b="1">
                <a:solidFill>
                  <a:srgbClr val="FFFF00"/>
                </a:solidFill>
                <a:latin typeface="Helvetica" charset="0"/>
              </a:rPr>
              <a:t> a = </a:t>
            </a:r>
            <a:r>
              <a:rPr lang="en-GB" sz="1800" b="1">
                <a:latin typeface="Helvetica" charset="0"/>
              </a:rPr>
              <a:t>new float [[x, y]]</a:t>
            </a:r>
            <a:r>
              <a:rPr lang="en-GB" sz="1800" b="1">
                <a:solidFill>
                  <a:srgbClr val="FFFF00"/>
                </a:solidFill>
                <a:latin typeface="Helvetica" charset="0"/>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 . Initialize edge values in ‘a’ (boundary conditions)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 b = new float [[x,y]],  r = new float [[x,y]];  // r = residuals</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do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Adlib.writeHalo(a);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overall (i = x for 1 : N –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overall (j = y for 1 : N – 2)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newA = 0.25 * (a[i - 1, j] + a[i + 1, j] + a[i, j - 1] + a[i, j + 1]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 [i, j] = Math.abs(newA – a [i, j]);</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b [i, j] = newA;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HPutil.copy(a, b);  </a:t>
            </a:r>
            <a:r>
              <a:rPr lang="en-GB" sz="1800">
                <a:latin typeface="Helvetica" charset="0"/>
              </a:rPr>
              <a:t>// Jacobi relaxation.</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 while(Adlib.maxval(r) &gt; EPS);</a:t>
            </a:r>
          </a:p>
          <a:p>
            <a:pPr>
              <a:lnSpc>
                <a:spcPct val="8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latin typeface="Helvetica" charset="0"/>
              </a:rPr>
              <a:t>}</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704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87042"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details will become clearer shortly.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Points to note are we have three new pieces of </a:t>
            </a:r>
            <a:r>
              <a:rPr lang="en-GB" i="1">
                <a:solidFill>
                  <a:srgbClr val="FFFF00"/>
                </a:solidFill>
              </a:rPr>
              <a:t>syntax</a:t>
            </a:r>
            <a:r>
              <a:rPr lang="en-GB"/>
              <a:t> here:</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i="1">
                <a:solidFill>
                  <a:srgbClr val="FFFF00"/>
                </a:solidFill>
              </a:rPr>
              <a:t>on</a:t>
            </a:r>
            <a:r>
              <a:rPr lang="en-GB" b="1" i="1"/>
              <a:t> </a:t>
            </a:r>
            <a:r>
              <a:rPr lang="en-GB" i="1">
                <a:solidFill>
                  <a:srgbClr val="FFFF00"/>
                </a:solidFill>
              </a:rPr>
              <a:t>statement</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i="1">
                <a:solidFill>
                  <a:srgbClr val="FFFF00"/>
                </a:solidFill>
              </a:rPr>
              <a:t>Distributed array</a:t>
            </a:r>
            <a:r>
              <a:rPr lang="en-GB"/>
              <a:t> type signature and creation expression</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a:t>
            </a:r>
            <a:r>
              <a:rPr lang="en-GB" b="1" i="1">
                <a:solidFill>
                  <a:srgbClr val="FFFF00"/>
                </a:solidFill>
              </a:rPr>
              <a:t>overall</a:t>
            </a:r>
            <a:r>
              <a:rPr lang="en-GB" i="1">
                <a:solidFill>
                  <a:srgbClr val="FFFF00"/>
                </a:solidFill>
              </a:rPr>
              <a:t> statement</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6546" name="Placeholder 2"/>
          <p:cNvSpPr>
            <a:spLocks noGrp="1" noChangeArrowheads="1"/>
          </p:cNvSpPr>
          <p:nvPr>
            <p:ph type="title"/>
          </p:nvPr>
        </p:nvSpPr>
        <p:spPr/>
        <p:txBody>
          <a:bodyPr/>
          <a:lstStyle/>
          <a:p>
            <a:endParaRPr lang="en-US"/>
          </a:p>
        </p:txBody>
      </p:sp>
      <p:sp>
        <p:nvSpPr>
          <p:cNvPr id="236547" name="Placeholder 3"/>
          <p:cNvSpPr>
            <a:spLocks noGrp="1" noChangeArrowheads="1"/>
          </p:cNvSpPr>
          <p:nvPr>
            <p:ph type="body" idx="1"/>
          </p:nvPr>
        </p:nvSpPr>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890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Distributed Arrays in HPJava</a:t>
            </a:r>
          </a:p>
        </p:txBody>
      </p:sp>
      <p:sp>
        <p:nvSpPr>
          <p:cNvPr id="89090" name="Rectangle 2"/>
          <p:cNvSpPr>
            <a:spLocks noGrp="1" noChangeArrowheads="1"/>
          </p:cNvSpPr>
          <p:nvPr>
            <p:ph type="body" idx="1"/>
          </p:nvPr>
        </p:nvSpPr>
        <p:spPr>
          <a:xfrm>
            <a:off x="457200" y="1143000"/>
            <a:ext cx="8153400" cy="51816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Many differences between distributed arrays and ordinary arrays of Java. New kind of container type with special syntax.</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Type signatures, creation expressions, use </a:t>
            </a:r>
            <a:r>
              <a:rPr lang="en-GB" sz="2000" i="1">
                <a:solidFill>
                  <a:srgbClr val="FFFF00"/>
                </a:solidFill>
              </a:rPr>
              <a:t>double brackets</a:t>
            </a:r>
            <a:r>
              <a:rPr lang="en-GB" sz="2000"/>
              <a:t> to </a:t>
            </a:r>
            <a:r>
              <a:rPr lang="en-GB" sz="2000" i="1">
                <a:solidFill>
                  <a:srgbClr val="FFFF00"/>
                </a:solidFill>
              </a:rPr>
              <a:t>emphasize</a:t>
            </a:r>
            <a:r>
              <a:rPr lang="en-GB" sz="2000"/>
              <a:t> distinction:</a:t>
            </a:r>
          </a:p>
          <a:p>
            <a:pPr lvl="1">
              <a:lnSpc>
                <a:spcPct val="90000"/>
              </a:lnSpc>
              <a:spcBef>
                <a:spcPts val="13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Procs2 p = new Procs2(2, 3);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on(p){</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x = new BlockRange(M, p.dim(0));  </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y = new BlockRange(N, p.dim(1));</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float [[-,-]] a = new float [[x, y]] ;</a:t>
            </a:r>
          </a:p>
          <a:p>
            <a:pPr lvl="1">
              <a:lnSpc>
                <a:spcPct val="8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 . .</a:t>
            </a:r>
          </a:p>
          <a:p>
            <a:pPr lvl="1">
              <a:lnSpc>
                <a:spcPct val="8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a:p>
            <a:pPr lvl="1">
              <a:lnSpc>
                <a:spcPct val="90000"/>
              </a:lnSpc>
              <a:spcBef>
                <a:spcPts val="1113"/>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i="1">
                <a:solidFill>
                  <a:srgbClr val="FFFF00"/>
                </a:solidFill>
              </a:rPr>
              <a:t>Distributed dimension</a:t>
            </a:r>
            <a:r>
              <a:rPr lang="en-GB" sz="1800"/>
              <a:t> distinguished from an ordinary, sequential (non-distributed) dimension of a multiarray by hyphen, </a:t>
            </a:r>
            <a:r>
              <a:rPr lang="en-GB" sz="1800" b="1">
                <a:solidFill>
                  <a:srgbClr val="FFFF00"/>
                </a:solidFill>
              </a:rPr>
              <a:t>–</a:t>
            </a:r>
            <a:r>
              <a:rPr lang="en-GB" sz="1800"/>
              <a:t>, instead of asterisk, </a:t>
            </a:r>
            <a:r>
              <a:rPr lang="en-GB" sz="1800" b="1">
                <a:solidFill>
                  <a:srgbClr val="FFFF00"/>
                </a:solidFill>
              </a:rPr>
              <a:t>*</a:t>
            </a:r>
            <a:r>
              <a:rPr lang="en-GB" sz="1800"/>
              <a:t>, in type signature.</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In corresponding slot of </a:t>
            </a:r>
            <a:r>
              <a:rPr lang="en-GB" sz="1800" i="1">
                <a:solidFill>
                  <a:srgbClr val="FFFF00"/>
                </a:solidFill>
              </a:rPr>
              <a:t>distributed array creation expression</a:t>
            </a:r>
            <a:r>
              <a:rPr lang="en-GB" sz="1800"/>
              <a:t>, must use an instance of a </a:t>
            </a:r>
            <a:r>
              <a:rPr lang="en-GB" sz="1800" b="1">
                <a:solidFill>
                  <a:srgbClr val="FFFF00"/>
                </a:solidFill>
              </a:rPr>
              <a:t>Range</a:t>
            </a:r>
            <a:r>
              <a:rPr lang="en-GB" sz="1800"/>
              <a:t> class.  This defines the extent, target grid dimension for distribution, and distribution format.</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8594" name="Placeholder 2"/>
          <p:cNvSpPr>
            <a:spLocks noGrp="1" noChangeArrowheads="1"/>
          </p:cNvSpPr>
          <p:nvPr>
            <p:ph type="title"/>
          </p:nvPr>
        </p:nvSpPr>
        <p:spPr/>
        <p:txBody>
          <a:bodyPr/>
          <a:lstStyle/>
          <a:p>
            <a:endParaRPr lang="en-US"/>
          </a:p>
        </p:txBody>
      </p:sp>
      <p:sp>
        <p:nvSpPr>
          <p:cNvPr id="238595" name="Placeholder 3"/>
          <p:cNvSpPr>
            <a:spLocks noGrp="1" noChangeArrowheads="1"/>
          </p:cNvSpPr>
          <p:nvPr>
            <p:ph type="body" idx="1"/>
          </p:nvPr>
        </p:nvSpPr>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2" name="Placeholder 1026"/>
          <p:cNvSpPr>
            <a:spLocks noGrp="1" noChangeArrowheads="1"/>
          </p:cNvSpPr>
          <p:nvPr>
            <p:ph type="title"/>
          </p:nvPr>
        </p:nvSpPr>
        <p:spPr/>
        <p:txBody>
          <a:bodyPr/>
          <a:lstStyle/>
          <a:p>
            <a:endParaRPr lang="en-US"/>
          </a:p>
        </p:txBody>
      </p:sp>
      <p:sp>
        <p:nvSpPr>
          <p:cNvPr id="240643" name="Placeholder 1027"/>
          <p:cNvSpPr>
            <a:spLocks noGrp="1" noChangeArrowheads="1"/>
          </p:cNvSpPr>
          <p:nvPr>
            <p:ph type="body" idx="1"/>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The </a:t>
            </a:r>
            <a:r>
              <a:rPr lang="en-GB" b="1"/>
              <a:t>overall</a:t>
            </a:r>
            <a:r>
              <a:rPr lang="en-GB"/>
              <a:t> construct</a:t>
            </a:r>
          </a:p>
        </p:txBody>
      </p:sp>
      <p:sp>
        <p:nvSpPr>
          <p:cNvPr id="92162" name="Rectangle 2"/>
          <p:cNvSpPr>
            <a:spLocks noGrp="1" noChangeArrowheads="1"/>
          </p:cNvSpPr>
          <p:nvPr>
            <p:ph type="body" idx="1"/>
          </p:nvPr>
        </p:nvSpPr>
        <p:spPr>
          <a:xfrm>
            <a:off x="381000" y="1295400"/>
            <a:ext cx="8305800" cy="5046663"/>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i="1">
                <a:solidFill>
                  <a:srgbClr val="FFFF00"/>
                </a:solidFill>
              </a:rPr>
              <a:t>overall</a:t>
            </a:r>
            <a:r>
              <a:rPr lang="en-GB"/>
              <a:t>—a distributed, parallel loop</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General form, parameterized by index triplet:</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latin typeface="Helvetica" charset="0"/>
              </a:rPr>
              <a:t>overall (i = x for l : u : s) { </a:t>
            </a:r>
            <a:r>
              <a:rPr lang="en-GB">
                <a:latin typeface="Helvetica" charset="0"/>
              </a:rPr>
              <a:t>. . .</a:t>
            </a:r>
            <a:r>
              <a:rPr lang="en-GB" b="1">
                <a:solidFill>
                  <a:srgbClr val="FFFF00"/>
                </a:solidFill>
                <a:latin typeface="Helvetica" charset="0"/>
              </a:rPr>
              <a:t> }</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rPr>
              <a:t>i </a:t>
            </a:r>
            <a:r>
              <a:rPr lang="en-GB"/>
              <a:t>= </a:t>
            </a:r>
            <a:r>
              <a:rPr lang="en-GB" i="1">
                <a:solidFill>
                  <a:srgbClr val="FFFF00"/>
                </a:solidFill>
              </a:rPr>
              <a:t>distributed index</a:t>
            </a:r>
            <a:r>
              <a:rPr lang="en-GB"/>
              <a:t>,</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rPr>
              <a:t>x </a:t>
            </a:r>
            <a:r>
              <a:rPr lang="en-GB"/>
              <a:t>= a range object,</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    </a:t>
            </a:r>
            <a:r>
              <a:rPr lang="en-GB" b="1">
                <a:solidFill>
                  <a:srgbClr val="FFFF00"/>
                </a:solidFill>
              </a:rPr>
              <a:t>l</a:t>
            </a:r>
            <a:r>
              <a:rPr lang="en-GB"/>
              <a:t> = lower bound, </a:t>
            </a:r>
            <a:r>
              <a:rPr lang="en-GB" b="1">
                <a:solidFill>
                  <a:srgbClr val="FFFF00"/>
                </a:solidFill>
              </a:rPr>
              <a:t>u</a:t>
            </a:r>
            <a:r>
              <a:rPr lang="en-GB"/>
              <a:t> = upper bound, </a:t>
            </a:r>
            <a:r>
              <a:rPr lang="en-GB" b="1">
                <a:solidFill>
                  <a:srgbClr val="FFFF00"/>
                </a:solidFill>
              </a:rPr>
              <a:t>s </a:t>
            </a:r>
            <a:r>
              <a:rPr lang="en-GB"/>
              <a:t>= step.</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 overall construct scopes the distributed index symbol, </a:t>
            </a:r>
            <a:r>
              <a:rPr lang="en-GB">
                <a:solidFill>
                  <a:srgbClr val="FFFF00"/>
                </a:solidFill>
              </a:rPr>
              <a:t>i</a:t>
            </a:r>
            <a:r>
              <a:rPr lang="en-GB"/>
              <a:t>, which stands for a location in the range </a:t>
            </a:r>
            <a:r>
              <a:rPr lang="en-GB" b="1">
                <a:solidFill>
                  <a:srgbClr val="FFFF00"/>
                </a:solidFill>
              </a:rPr>
              <a:t>x</a:t>
            </a:r>
            <a:r>
              <a:rPr lang="en-GB"/>
              <a:t>.</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 general a subscript used in a distributed dimension of an array </a:t>
            </a:r>
            <a:r>
              <a:rPr lang="en-GB" i="1">
                <a:solidFill>
                  <a:srgbClr val="FFFF00"/>
                </a:solidFill>
              </a:rPr>
              <a:t>must be a distributed index</a:t>
            </a:r>
            <a:r>
              <a:rPr lang="en-GB" i="1"/>
              <a:t> </a:t>
            </a:r>
            <a:r>
              <a:rPr lang="en-GB"/>
              <a:t>in the corresponding range of the array.</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can be a </a:t>
            </a:r>
            <a:r>
              <a:rPr lang="en-GB" i="1">
                <a:solidFill>
                  <a:srgbClr val="FFFF00"/>
                </a:solidFill>
              </a:rPr>
              <a:t>shifted index</a:t>
            </a:r>
            <a:r>
              <a:rPr lang="en-GB"/>
              <a:t>, </a:t>
            </a:r>
            <a:r>
              <a:rPr lang="en-GB" b="1">
                <a:solidFill>
                  <a:srgbClr val="FFFF00"/>
                </a:solidFill>
              </a:rPr>
              <a:t>i </a:t>
            </a:r>
            <a:r>
              <a:rPr lang="en-GB" b="1">
                <a:solidFill>
                  <a:srgbClr val="FFFF00"/>
                </a:solidFill>
                <a:ea typeface="Times New Roman" charset="0"/>
                <a:cs typeface="Times New Roman" charset="0"/>
              </a:rPr>
              <a:t>± </a:t>
            </a:r>
            <a:r>
              <a:rPr lang="en-GB" b="1" i="1">
                <a:solidFill>
                  <a:srgbClr val="FFFF00"/>
                </a:solidFill>
                <a:ea typeface="Times New Roman" charset="0"/>
                <a:cs typeface="Times New Roman" charset="0"/>
              </a:rPr>
              <a:t>expression</a:t>
            </a:r>
            <a:r>
              <a:rPr lang="en-GB">
                <a:ea typeface="Times New Roman" charset="0"/>
                <a:cs typeface="Times New Roman" charset="0"/>
              </a:rPr>
              <a:t>, </a:t>
            </a:r>
            <a:r>
              <a:rPr lang="en-GB"/>
              <a:t>if and only if the array dimension has suitable ghost regions.</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3185"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Example Revisited</a:t>
            </a:r>
          </a:p>
        </p:txBody>
      </p:sp>
      <p:sp>
        <p:nvSpPr>
          <p:cNvPr id="93186" name="Rectangle 2"/>
          <p:cNvSpPr>
            <a:spLocks noGrp="1" noChangeArrowheads="1"/>
          </p:cNvSpPr>
          <p:nvPr>
            <p:ph type="body" idx="1"/>
          </p:nvPr>
        </p:nvSpPr>
        <p:spPr>
          <a:xfrm>
            <a:off x="609600" y="990600"/>
            <a:ext cx="8382000" cy="5638800"/>
          </a:xfrm>
          <a:ln/>
        </p:spPr>
        <p:txBody>
          <a:bodyPr/>
          <a:lstStyle/>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Procs p = new Procs2(2,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on(p)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Range x = new </a:t>
            </a:r>
            <a:r>
              <a:rPr lang="en-GB" sz="1800" b="1">
                <a:latin typeface="Helvetica" charset="0"/>
              </a:rPr>
              <a:t>ExtBlockRange(M, p.dim(0), 1)</a:t>
            </a:r>
            <a:r>
              <a:rPr lang="en-GB" sz="1800" b="1">
                <a:solidFill>
                  <a:srgbClr val="FFFF00"/>
                </a:solidFill>
                <a:latin typeface="Helvetica" charset="0"/>
              </a:rPr>
              <a:t>,</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y = new </a:t>
            </a:r>
            <a:r>
              <a:rPr lang="en-GB" sz="1800" b="1">
                <a:latin typeface="Helvetica" charset="0"/>
              </a:rPr>
              <a:t>ExtBlockRange(N, p.dim(1), 1)</a:t>
            </a:r>
            <a:r>
              <a:rPr lang="en-GB" sz="1800" b="1">
                <a:solidFill>
                  <a:srgbClr val="FFFF00"/>
                </a:solidFill>
                <a:latin typeface="Helvetica" charset="0"/>
              </a:rPr>
              <a:t>;</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 a = new float [[x, y]]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a:latin typeface="Helvetica" charset="0"/>
              </a:rPr>
              <a:t>. . . Initialize edge values in ‘a’ (boundary conditions)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 b = new float [[x,y]],  r = new float [[x,y]];  // r = residuals</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do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r>
              <a:rPr lang="en-GB" sz="1800" b="1">
                <a:latin typeface="Helvetica" charset="0"/>
              </a:rPr>
              <a:t>Adlib.writeHalo(a);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overall (i = x for 1 : N – 2)</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overall (j = y for 1 : N – 2)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float newA = 0.25 * (</a:t>
            </a:r>
            <a:r>
              <a:rPr lang="en-GB" sz="1800" b="1">
                <a:latin typeface="Helvetica" charset="0"/>
              </a:rPr>
              <a:t>a[i - 1, j]</a:t>
            </a:r>
            <a:r>
              <a:rPr lang="en-GB" sz="1800" b="1">
                <a:solidFill>
                  <a:srgbClr val="FFFF00"/>
                </a:solidFill>
                <a:latin typeface="Helvetica" charset="0"/>
              </a:rPr>
              <a:t> + </a:t>
            </a:r>
            <a:r>
              <a:rPr lang="en-GB" sz="1800" b="1">
                <a:latin typeface="Helvetica" charset="0"/>
              </a:rPr>
              <a:t>a[i + 1, j]</a:t>
            </a:r>
            <a:r>
              <a:rPr lang="en-GB" sz="1800" b="1">
                <a:solidFill>
                  <a:srgbClr val="FFFF00"/>
                </a:solidFill>
                <a:latin typeface="Helvetica" charset="0"/>
              </a:rPr>
              <a:t> + </a:t>
            </a:r>
            <a:r>
              <a:rPr lang="en-GB" sz="1800" b="1">
                <a:latin typeface="Helvetica" charset="0"/>
              </a:rPr>
              <a:t>a[i, j - 1]</a:t>
            </a:r>
            <a:r>
              <a:rPr lang="en-GB" sz="1800" b="1">
                <a:solidFill>
                  <a:srgbClr val="FFFF00"/>
                </a:solidFill>
                <a:latin typeface="Helvetica" charset="0"/>
              </a:rPr>
              <a:t> + </a:t>
            </a:r>
            <a:r>
              <a:rPr lang="en-GB" sz="1800" b="1">
                <a:latin typeface="Helvetica" charset="0"/>
              </a:rPr>
              <a:t>a[i, j + 1]</a:t>
            </a:r>
            <a:r>
              <a:rPr lang="en-GB" sz="1800" b="1">
                <a:solidFill>
                  <a:srgbClr val="FFFF00"/>
                </a:solidFill>
                <a:latin typeface="Helvetica" charset="0"/>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r [i, j] = Math.abs(newA – a [i, j]);</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b [i, j] = newA;</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HPutil.copy(a, b);  </a:t>
            </a:r>
            <a:r>
              <a:rPr lang="en-GB" sz="1800">
                <a:latin typeface="Helvetica" charset="0"/>
              </a:rPr>
              <a:t>// Jacobi relaxation.</a:t>
            </a:r>
          </a:p>
          <a:p>
            <a:pPr>
              <a:lnSpc>
                <a:spcPct val="90000"/>
              </a:lnSpc>
              <a:spcBef>
                <a:spcPts val="438"/>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       } while(</a:t>
            </a:r>
            <a:r>
              <a:rPr lang="en-GB" sz="1800" b="1">
                <a:latin typeface="Helvetica" charset="0"/>
              </a:rPr>
              <a:t>Adlib.maxval(r)</a:t>
            </a:r>
            <a:r>
              <a:rPr lang="en-GB" sz="1800" b="1">
                <a:solidFill>
                  <a:srgbClr val="FFFF00"/>
                </a:solidFill>
                <a:latin typeface="Helvetica" charset="0"/>
              </a:rPr>
              <a:t> &gt; EPS);</a:t>
            </a:r>
          </a:p>
          <a:p>
            <a:pPr>
              <a:lnSpc>
                <a:spcPct val="80000"/>
              </a:lnSpc>
              <a:spcBef>
                <a:spcPct val="0"/>
              </a:spcBef>
              <a:buSzPct val="56000"/>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latin typeface="Helvetica" charset="0"/>
              </a:rPr>
              <a: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420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t>Visualization of Ghost Regions</a:t>
            </a:r>
          </a:p>
        </p:txBody>
      </p:sp>
      <p:sp>
        <p:nvSpPr>
          <p:cNvPr id="94210" name="AutoShape 2"/>
          <p:cNvSpPr>
            <a:spLocks noChangeArrowheads="1"/>
          </p:cNvSpPr>
          <p:nvPr/>
        </p:nvSpPr>
        <p:spPr bwMode="auto">
          <a:xfrm>
            <a:off x="2667000" y="24384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1" name="Text Box 3"/>
          <p:cNvSpPr txBox="1">
            <a:spLocks noChangeArrowheads="1"/>
          </p:cNvSpPr>
          <p:nvPr/>
        </p:nvSpPr>
        <p:spPr bwMode="auto">
          <a:xfrm>
            <a:off x="2590800" y="2438400"/>
            <a:ext cx="16002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00CC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CCFF"/>
                </a:solidFill>
                <a:latin typeface="Tahoma" charset="0"/>
                <a:ea typeface="HG Mincho Light J" charset="0"/>
                <a:cs typeface="HG Mincho Light J" charset="0"/>
              </a:rPr>
              <a:t> </a:t>
            </a:r>
            <a:r>
              <a:rPr lang="en-GB" sz="1200">
                <a:latin typeface="Tahoma" charset="0"/>
                <a:ea typeface="HG Mincho Light J" charset="0"/>
                <a:cs typeface="HG Mincho Light J" charset="0"/>
              </a:rPr>
              <a:t>a[0,0] a[0,1]  </a:t>
            </a:r>
            <a:r>
              <a:rPr lang="en-GB" sz="1200">
                <a:solidFill>
                  <a:srgbClr val="FF0000"/>
                </a:solidFill>
                <a:latin typeface="Tahoma" charset="0"/>
                <a:ea typeface="HG Mincho Light J" charset="0"/>
                <a:cs typeface="HG Mincho Light J" charset="0"/>
              </a:rPr>
              <a:t>a[0,2]</a:t>
            </a:r>
            <a:r>
              <a:rPr lang="en-GB" sz="1200">
                <a:latin typeface="Tahoma" charset="0"/>
                <a:ea typeface="HG Mincho Light J" charset="0"/>
                <a:cs typeface="HG Mincho Light J" charset="0"/>
              </a:rPr>
              <a:t> </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a[1,0] </a:t>
            </a:r>
            <a:r>
              <a:rPr lang="en-GB" sz="1200">
                <a:solidFill>
                  <a:srgbClr val="00CCFF"/>
                </a:solidFill>
                <a:latin typeface="Tahoma" charset="0"/>
                <a:ea typeface="HG Mincho Light J" charset="0"/>
                <a:cs typeface="HG Mincho Light J" charset="0"/>
              </a:rPr>
              <a:t>a[1,1]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a[1,2]</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a[2,0] </a:t>
            </a:r>
            <a:r>
              <a:rPr lang="en-GB" sz="1200">
                <a:solidFill>
                  <a:srgbClr val="00CCFF"/>
                </a:solidFill>
                <a:latin typeface="Tahoma" charset="0"/>
                <a:ea typeface="HG Mincho Light J" charset="0"/>
                <a:cs typeface="HG Mincho Light J" charset="0"/>
              </a:rPr>
              <a:t>a[2,1]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a[2,2]</a:t>
            </a:r>
          </a:p>
        </p:txBody>
      </p:sp>
      <p:sp>
        <p:nvSpPr>
          <p:cNvPr id="94212" name="AutoShape 4"/>
          <p:cNvSpPr>
            <a:spLocks noChangeArrowheads="1"/>
          </p:cNvSpPr>
          <p:nvPr/>
        </p:nvSpPr>
        <p:spPr bwMode="auto">
          <a:xfrm>
            <a:off x="5029200" y="24384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3" name="Text Box 5"/>
          <p:cNvSpPr txBox="1">
            <a:spLocks noChangeArrowheads="1"/>
          </p:cNvSpPr>
          <p:nvPr/>
        </p:nvSpPr>
        <p:spPr bwMode="auto">
          <a:xfrm>
            <a:off x="4495800" y="2438400"/>
            <a:ext cx="16764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a[0,1]</a:t>
            </a:r>
            <a:r>
              <a:rPr lang="en-GB" sz="1200">
                <a:latin typeface="Tahoma" charset="0"/>
                <a:ea typeface="HG Mincho Light J" charset="0"/>
                <a:cs typeface="HG Mincho Light J" charset="0"/>
              </a:rPr>
              <a:t>  a[0,2] a[0,3] </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a[1,1]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a[1,2]</a:t>
            </a:r>
            <a:r>
              <a:rPr lang="en-GB" sz="1200">
                <a:latin typeface="Tahoma" charset="0"/>
                <a:ea typeface="HG Mincho Light J" charset="0"/>
                <a:cs typeface="HG Mincho Light J" charset="0"/>
              </a:rPr>
              <a:t> a[1,3]</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a[2,1]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a[2,2]</a:t>
            </a:r>
            <a:r>
              <a:rPr lang="en-GB" sz="1200">
                <a:latin typeface="Tahoma" charset="0"/>
                <a:ea typeface="HG Mincho Light J" charset="0"/>
                <a:cs typeface="HG Mincho Light J" charset="0"/>
              </a:rPr>
              <a:t> a[2,3]</a:t>
            </a:r>
          </a:p>
        </p:txBody>
      </p:sp>
      <p:sp>
        <p:nvSpPr>
          <p:cNvPr id="94214" name="AutoShape 6"/>
          <p:cNvSpPr>
            <a:spLocks noChangeArrowheads="1"/>
          </p:cNvSpPr>
          <p:nvPr/>
        </p:nvSpPr>
        <p:spPr bwMode="auto">
          <a:xfrm>
            <a:off x="2667000" y="45720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5" name="Text Box 7"/>
          <p:cNvSpPr txBox="1">
            <a:spLocks noChangeArrowheads="1"/>
          </p:cNvSpPr>
          <p:nvPr/>
        </p:nvSpPr>
        <p:spPr bwMode="auto">
          <a:xfrm>
            <a:off x="2590800" y="4572000"/>
            <a:ext cx="16002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00FF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00FF00"/>
                </a:solidFill>
                <a:latin typeface="Tahoma" charset="0"/>
                <a:ea typeface="HG Mincho Light J" charset="0"/>
                <a:cs typeface="HG Mincho Light J" charset="0"/>
              </a:rPr>
              <a:t> </a:t>
            </a:r>
            <a:r>
              <a:rPr lang="en-GB" sz="1200">
                <a:latin typeface="Tahoma" charset="0"/>
                <a:ea typeface="HG Mincho Light J" charset="0"/>
                <a:cs typeface="HG Mincho Light J" charset="0"/>
              </a:rPr>
              <a:t>a[3,0] </a:t>
            </a:r>
            <a:r>
              <a:rPr lang="en-GB" sz="1200">
                <a:solidFill>
                  <a:srgbClr val="00CCFF"/>
                </a:solidFill>
                <a:latin typeface="Tahoma" charset="0"/>
                <a:ea typeface="HG Mincho Light J" charset="0"/>
                <a:cs typeface="HG Mincho Light J" charset="0"/>
              </a:rPr>
              <a:t>a[3,1]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a[3,2]</a:t>
            </a:r>
            <a:r>
              <a:rPr lang="en-GB" sz="1200">
                <a:latin typeface="Tahoma" charset="0"/>
                <a:ea typeface="HG Mincho Light J" charset="0"/>
                <a:cs typeface="HG Mincho Light J" charset="0"/>
              </a:rPr>
              <a:t> </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a[4,0] </a:t>
            </a:r>
            <a:r>
              <a:rPr lang="en-GB" sz="1200">
                <a:solidFill>
                  <a:srgbClr val="00CCFF"/>
                </a:solidFill>
                <a:latin typeface="Tahoma" charset="0"/>
                <a:ea typeface="HG Mincho Light J" charset="0"/>
                <a:cs typeface="HG Mincho Light J" charset="0"/>
              </a:rPr>
              <a:t>a[4,1]</a:t>
            </a:r>
            <a:r>
              <a:rPr lang="en-GB" sz="1200">
                <a:latin typeface="Tahoma" charset="0"/>
                <a:ea typeface="HG Mincho Light J" charset="0"/>
                <a:cs typeface="HG Mincho Light J" charset="0"/>
              </a:rPr>
              <a:t>  </a:t>
            </a:r>
            <a:r>
              <a:rPr lang="en-GB" sz="1200">
                <a:solidFill>
                  <a:srgbClr val="FF0000"/>
                </a:solidFill>
                <a:latin typeface="Tahoma" charset="0"/>
                <a:ea typeface="HG Mincho Light J" charset="0"/>
                <a:cs typeface="HG Mincho Light J" charset="0"/>
              </a:rPr>
              <a:t>a[4,1]</a:t>
            </a:r>
          </a:p>
          <a:p>
            <a:pPr>
              <a:spcBef>
                <a:spcPts val="738"/>
              </a:spcBef>
              <a:buClr>
                <a:srgbClr val="FFFFFF"/>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latin typeface="Tahoma" charset="0"/>
                <a:ea typeface="HG Mincho Light J" charset="0"/>
                <a:cs typeface="HG Mincho Light J" charset="0"/>
              </a:rPr>
              <a:t> a[5,0] a[5,1]  </a:t>
            </a:r>
            <a:r>
              <a:rPr lang="en-GB" sz="1200">
                <a:solidFill>
                  <a:srgbClr val="FF0000"/>
                </a:solidFill>
                <a:latin typeface="Tahoma" charset="0"/>
                <a:ea typeface="HG Mincho Light J" charset="0"/>
                <a:cs typeface="HG Mincho Light J" charset="0"/>
              </a:rPr>
              <a:t>a[5,2]</a:t>
            </a:r>
          </a:p>
        </p:txBody>
      </p:sp>
      <p:sp>
        <p:nvSpPr>
          <p:cNvPr id="94216" name="AutoShape 8"/>
          <p:cNvSpPr>
            <a:spLocks noChangeArrowheads="1"/>
          </p:cNvSpPr>
          <p:nvPr/>
        </p:nvSpPr>
        <p:spPr bwMode="auto">
          <a:xfrm>
            <a:off x="5029200" y="4572000"/>
            <a:ext cx="990600" cy="838200"/>
          </a:xfrm>
          <a:prstGeom prst="roundRect">
            <a:avLst>
              <a:gd name="adj" fmla="val 185"/>
            </a:avLst>
          </a:prstGeom>
          <a:noFill/>
          <a:ln w="38160">
            <a:solidFill>
              <a:srgbClr val="FFFFFF"/>
            </a:solidFill>
            <a:round/>
            <a:headEnd/>
            <a:tailEnd/>
          </a:ln>
        </p:spPr>
        <p:txBody>
          <a:bodyPr wrap="none" anchor="ctr">
            <a:prstTxWarp prst="textNoShape">
              <a:avLst/>
            </a:prstTxWarp>
          </a:bodyPr>
          <a:lstStyle/>
          <a:p>
            <a:endParaRPr lang="en-US"/>
          </a:p>
        </p:txBody>
      </p:sp>
      <p:sp>
        <p:nvSpPr>
          <p:cNvPr id="94217" name="Text Box 9"/>
          <p:cNvSpPr txBox="1">
            <a:spLocks noChangeArrowheads="1"/>
          </p:cNvSpPr>
          <p:nvPr/>
        </p:nvSpPr>
        <p:spPr bwMode="auto">
          <a:xfrm>
            <a:off x="4495800" y="4572000"/>
            <a:ext cx="1600200" cy="828675"/>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a[3,1]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a[3,2]</a:t>
            </a:r>
            <a:r>
              <a:rPr lang="en-GB" sz="1200">
                <a:latin typeface="Tahoma" charset="0"/>
                <a:ea typeface="HG Mincho Light J" charset="0"/>
                <a:cs typeface="HG Mincho Light J" charset="0"/>
              </a:rPr>
              <a:t> a[3,3]</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a[4,1]</a:t>
            </a:r>
            <a:r>
              <a:rPr lang="en-GB" sz="1200">
                <a:latin typeface="Tahoma" charset="0"/>
                <a:ea typeface="HG Mincho Light J" charset="0"/>
                <a:cs typeface="HG Mincho Light J" charset="0"/>
              </a:rPr>
              <a:t>  </a:t>
            </a:r>
            <a:r>
              <a:rPr lang="en-GB" sz="1200">
                <a:solidFill>
                  <a:srgbClr val="00CCFF"/>
                </a:solidFill>
                <a:latin typeface="Tahoma" charset="0"/>
                <a:ea typeface="HG Mincho Light J" charset="0"/>
                <a:cs typeface="HG Mincho Light J" charset="0"/>
              </a:rPr>
              <a:t>a[4,2]</a:t>
            </a:r>
            <a:r>
              <a:rPr lang="en-GB" sz="1200">
                <a:latin typeface="Tahoma" charset="0"/>
                <a:ea typeface="HG Mincho Light J" charset="0"/>
                <a:cs typeface="HG Mincho Light J" charset="0"/>
              </a:rPr>
              <a:t> a[4,3] </a:t>
            </a:r>
          </a:p>
          <a:p>
            <a:pPr>
              <a:spcBef>
                <a:spcPts val="738"/>
              </a:spcBef>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a[5,1]</a:t>
            </a:r>
            <a:r>
              <a:rPr lang="en-GB" sz="1200">
                <a:latin typeface="Tahoma" charset="0"/>
                <a:ea typeface="HG Mincho Light J" charset="0"/>
                <a:cs typeface="HG Mincho Light J" charset="0"/>
              </a:rPr>
              <a:t>  a[5,2] a[5,3]</a:t>
            </a:r>
          </a:p>
        </p:txBody>
      </p:sp>
      <p:sp>
        <p:nvSpPr>
          <p:cNvPr id="94218" name="Line 10"/>
          <p:cNvSpPr>
            <a:spLocks noChangeShapeType="1"/>
          </p:cNvSpPr>
          <p:nvPr/>
        </p:nvSpPr>
        <p:spPr bwMode="auto">
          <a:xfrm>
            <a:off x="1981200" y="3581400"/>
            <a:ext cx="1588" cy="457200"/>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4219" name="Line 11"/>
          <p:cNvSpPr>
            <a:spLocks noChangeShapeType="1"/>
          </p:cNvSpPr>
          <p:nvPr/>
        </p:nvSpPr>
        <p:spPr bwMode="auto">
          <a:xfrm>
            <a:off x="3886200" y="1828800"/>
            <a:ext cx="914400" cy="1588"/>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4220" name="Text Box 12"/>
          <p:cNvSpPr txBox="1">
            <a:spLocks noChangeArrowheads="1"/>
          </p:cNvSpPr>
          <p:nvPr/>
        </p:nvSpPr>
        <p:spPr bwMode="auto">
          <a:xfrm>
            <a:off x="2971800" y="1600200"/>
            <a:ext cx="280988" cy="3048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0</a:t>
            </a:r>
          </a:p>
        </p:txBody>
      </p:sp>
      <p:sp>
        <p:nvSpPr>
          <p:cNvPr id="94221" name="Text Box 13"/>
          <p:cNvSpPr txBox="1">
            <a:spLocks noChangeArrowheads="1"/>
          </p:cNvSpPr>
          <p:nvPr/>
        </p:nvSpPr>
        <p:spPr bwMode="auto">
          <a:xfrm>
            <a:off x="1828800" y="2667000"/>
            <a:ext cx="280988" cy="3048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0</a:t>
            </a:r>
          </a:p>
        </p:txBody>
      </p:sp>
      <p:sp>
        <p:nvSpPr>
          <p:cNvPr id="94222" name="Text Box 14"/>
          <p:cNvSpPr txBox="1">
            <a:spLocks noChangeArrowheads="1"/>
          </p:cNvSpPr>
          <p:nvPr/>
        </p:nvSpPr>
        <p:spPr bwMode="auto">
          <a:xfrm>
            <a:off x="1828800" y="4495800"/>
            <a:ext cx="280988" cy="3048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1</a:t>
            </a:r>
          </a:p>
        </p:txBody>
      </p:sp>
      <p:sp>
        <p:nvSpPr>
          <p:cNvPr id="94223" name="Text Box 15"/>
          <p:cNvSpPr txBox="1">
            <a:spLocks noChangeArrowheads="1"/>
          </p:cNvSpPr>
          <p:nvPr/>
        </p:nvSpPr>
        <p:spPr bwMode="auto">
          <a:xfrm>
            <a:off x="5410200" y="1524000"/>
            <a:ext cx="280988" cy="304800"/>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1</a:t>
            </a:r>
          </a:p>
        </p:txBody>
      </p:sp>
      <p:sp>
        <p:nvSpPr>
          <p:cNvPr id="94224" name="AutoShape 16"/>
          <p:cNvSpPr>
            <a:spLocks noChangeArrowheads="1"/>
          </p:cNvSpPr>
          <p:nvPr/>
        </p:nvSpPr>
        <p:spPr bwMode="auto">
          <a:xfrm>
            <a:off x="36576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5" name="AutoShape 17"/>
          <p:cNvSpPr>
            <a:spLocks noChangeArrowheads="1"/>
          </p:cNvSpPr>
          <p:nvPr/>
        </p:nvSpPr>
        <p:spPr bwMode="auto">
          <a:xfrm>
            <a:off x="22098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6" name="AutoShape 18"/>
          <p:cNvSpPr>
            <a:spLocks noChangeArrowheads="1"/>
          </p:cNvSpPr>
          <p:nvPr/>
        </p:nvSpPr>
        <p:spPr bwMode="auto">
          <a:xfrm>
            <a:off x="36576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7" name="AutoShape 19"/>
          <p:cNvSpPr>
            <a:spLocks noChangeArrowheads="1"/>
          </p:cNvSpPr>
          <p:nvPr/>
        </p:nvSpPr>
        <p:spPr bwMode="auto">
          <a:xfrm>
            <a:off x="22098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8" name="AutoShape 20"/>
          <p:cNvSpPr>
            <a:spLocks noChangeArrowheads="1"/>
          </p:cNvSpPr>
          <p:nvPr/>
        </p:nvSpPr>
        <p:spPr bwMode="auto">
          <a:xfrm>
            <a:off x="45720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29" name="AutoShape 21"/>
          <p:cNvSpPr>
            <a:spLocks noChangeArrowheads="1"/>
          </p:cNvSpPr>
          <p:nvPr/>
        </p:nvSpPr>
        <p:spPr bwMode="auto">
          <a:xfrm>
            <a:off x="6019800" y="45720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0" name="AutoShape 22"/>
          <p:cNvSpPr>
            <a:spLocks noChangeArrowheads="1"/>
          </p:cNvSpPr>
          <p:nvPr/>
        </p:nvSpPr>
        <p:spPr bwMode="auto">
          <a:xfrm>
            <a:off x="45720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1" name="AutoShape 23"/>
          <p:cNvSpPr>
            <a:spLocks noChangeArrowheads="1"/>
          </p:cNvSpPr>
          <p:nvPr/>
        </p:nvSpPr>
        <p:spPr bwMode="auto">
          <a:xfrm>
            <a:off x="6019800" y="2438400"/>
            <a:ext cx="457200" cy="838200"/>
          </a:xfrm>
          <a:prstGeom prst="roundRect">
            <a:avLst>
              <a:gd name="adj" fmla="val 347"/>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2" name="AutoShape 24"/>
          <p:cNvSpPr>
            <a:spLocks noChangeArrowheads="1"/>
          </p:cNvSpPr>
          <p:nvPr/>
        </p:nvSpPr>
        <p:spPr bwMode="auto">
          <a:xfrm>
            <a:off x="2667000" y="2133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3" name="AutoShape 25"/>
          <p:cNvSpPr>
            <a:spLocks noChangeArrowheads="1"/>
          </p:cNvSpPr>
          <p:nvPr/>
        </p:nvSpPr>
        <p:spPr bwMode="auto">
          <a:xfrm>
            <a:off x="5029200" y="2133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4" name="AutoShape 26"/>
          <p:cNvSpPr>
            <a:spLocks noChangeArrowheads="1"/>
          </p:cNvSpPr>
          <p:nvPr/>
        </p:nvSpPr>
        <p:spPr bwMode="auto">
          <a:xfrm>
            <a:off x="2667000" y="3276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5" name="AutoShape 27"/>
          <p:cNvSpPr>
            <a:spLocks noChangeArrowheads="1"/>
          </p:cNvSpPr>
          <p:nvPr/>
        </p:nvSpPr>
        <p:spPr bwMode="auto">
          <a:xfrm>
            <a:off x="5029200" y="32766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6" name="AutoShape 28"/>
          <p:cNvSpPr>
            <a:spLocks noChangeArrowheads="1"/>
          </p:cNvSpPr>
          <p:nvPr/>
        </p:nvSpPr>
        <p:spPr bwMode="auto">
          <a:xfrm>
            <a:off x="2667000" y="4267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7" name="AutoShape 29"/>
          <p:cNvSpPr>
            <a:spLocks noChangeArrowheads="1"/>
          </p:cNvSpPr>
          <p:nvPr/>
        </p:nvSpPr>
        <p:spPr bwMode="auto">
          <a:xfrm>
            <a:off x="2667000" y="5410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8" name="AutoShape 30"/>
          <p:cNvSpPr>
            <a:spLocks noChangeArrowheads="1"/>
          </p:cNvSpPr>
          <p:nvPr/>
        </p:nvSpPr>
        <p:spPr bwMode="auto">
          <a:xfrm>
            <a:off x="5029200" y="4267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39" name="AutoShape 31"/>
          <p:cNvSpPr>
            <a:spLocks noChangeArrowheads="1"/>
          </p:cNvSpPr>
          <p:nvPr/>
        </p:nvSpPr>
        <p:spPr bwMode="auto">
          <a:xfrm>
            <a:off x="5029200" y="5410200"/>
            <a:ext cx="9906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0" name="Text Box 32"/>
          <p:cNvSpPr txBox="1">
            <a:spLocks noChangeArrowheads="1"/>
          </p:cNvSpPr>
          <p:nvPr/>
        </p:nvSpPr>
        <p:spPr bwMode="auto">
          <a:xfrm>
            <a:off x="2667000" y="3276600"/>
            <a:ext cx="160020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a[3,0] a[3,1]  a[3,2]</a:t>
            </a:r>
          </a:p>
        </p:txBody>
      </p:sp>
      <p:sp>
        <p:nvSpPr>
          <p:cNvPr id="94241" name="Text Box 33"/>
          <p:cNvSpPr txBox="1">
            <a:spLocks noChangeArrowheads="1"/>
          </p:cNvSpPr>
          <p:nvPr/>
        </p:nvSpPr>
        <p:spPr bwMode="auto">
          <a:xfrm>
            <a:off x="4495800" y="3276600"/>
            <a:ext cx="158115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a[3,1]  a[3,2] a[3,3]</a:t>
            </a:r>
          </a:p>
        </p:txBody>
      </p:sp>
      <p:sp>
        <p:nvSpPr>
          <p:cNvPr id="94242" name="Text Box 34"/>
          <p:cNvSpPr txBox="1">
            <a:spLocks noChangeArrowheads="1"/>
          </p:cNvSpPr>
          <p:nvPr/>
        </p:nvSpPr>
        <p:spPr bwMode="auto">
          <a:xfrm>
            <a:off x="2667000" y="4267200"/>
            <a:ext cx="167640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a[2,0] a[2,1]  a[2,2]</a:t>
            </a:r>
          </a:p>
        </p:txBody>
      </p:sp>
      <p:sp>
        <p:nvSpPr>
          <p:cNvPr id="94243" name="Text Box 35"/>
          <p:cNvSpPr txBox="1">
            <a:spLocks noChangeArrowheads="1"/>
          </p:cNvSpPr>
          <p:nvPr/>
        </p:nvSpPr>
        <p:spPr bwMode="auto">
          <a:xfrm>
            <a:off x="4495800" y="4267200"/>
            <a:ext cx="1581150" cy="274638"/>
          </a:xfrm>
          <a:prstGeom prst="rect">
            <a:avLst/>
          </a:prstGeom>
          <a:noFill/>
          <a:ln w="9525">
            <a:noFill/>
            <a:miter lim="800000"/>
            <a:headEnd/>
            <a:tailEnd/>
          </a:ln>
        </p:spPr>
        <p:txBody>
          <a:bodyPr lIns="90000" tIns="46800" rIns="90000" bIns="46800">
            <a:prstTxWarp prst="textNoShape">
              <a:avLst/>
            </a:prstTxWarp>
            <a:spAutoFit/>
          </a:bodyPr>
          <a:lstStyle/>
          <a:p>
            <a:pPr>
              <a:lnSpc>
                <a:spcPct val="96000"/>
              </a:lnSpc>
              <a:buClr>
                <a:srgbClr val="FF0000"/>
              </a:buClr>
              <a:buSzPct val="5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a:solidFill>
                  <a:srgbClr val="FF0000"/>
                </a:solidFill>
                <a:latin typeface="Tahoma" charset="0"/>
                <a:ea typeface="HG Mincho Light J" charset="0"/>
                <a:cs typeface="HG Mincho Light J" charset="0"/>
              </a:rPr>
              <a:t>a[2,1]  a[2,2] a[2,3]</a:t>
            </a:r>
          </a:p>
        </p:txBody>
      </p:sp>
      <p:sp>
        <p:nvSpPr>
          <p:cNvPr id="94244" name="AutoShape 36"/>
          <p:cNvSpPr>
            <a:spLocks noChangeArrowheads="1"/>
          </p:cNvSpPr>
          <p:nvPr/>
        </p:nvSpPr>
        <p:spPr bwMode="auto">
          <a:xfrm>
            <a:off x="22098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5" name="AutoShape 37"/>
          <p:cNvSpPr>
            <a:spLocks noChangeArrowheads="1"/>
          </p:cNvSpPr>
          <p:nvPr/>
        </p:nvSpPr>
        <p:spPr bwMode="auto">
          <a:xfrm>
            <a:off x="22098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6" name="AutoShape 38"/>
          <p:cNvSpPr>
            <a:spLocks noChangeArrowheads="1"/>
          </p:cNvSpPr>
          <p:nvPr/>
        </p:nvSpPr>
        <p:spPr bwMode="auto">
          <a:xfrm>
            <a:off x="36576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7" name="AutoShape 39"/>
          <p:cNvSpPr>
            <a:spLocks noChangeArrowheads="1"/>
          </p:cNvSpPr>
          <p:nvPr/>
        </p:nvSpPr>
        <p:spPr bwMode="auto">
          <a:xfrm>
            <a:off x="22098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8" name="AutoShape 40"/>
          <p:cNvSpPr>
            <a:spLocks noChangeArrowheads="1"/>
          </p:cNvSpPr>
          <p:nvPr/>
        </p:nvSpPr>
        <p:spPr bwMode="auto">
          <a:xfrm>
            <a:off x="36576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49" name="AutoShape 41"/>
          <p:cNvSpPr>
            <a:spLocks noChangeArrowheads="1"/>
          </p:cNvSpPr>
          <p:nvPr/>
        </p:nvSpPr>
        <p:spPr bwMode="auto">
          <a:xfrm>
            <a:off x="45720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0" name="AutoShape 42"/>
          <p:cNvSpPr>
            <a:spLocks noChangeArrowheads="1"/>
          </p:cNvSpPr>
          <p:nvPr/>
        </p:nvSpPr>
        <p:spPr bwMode="auto">
          <a:xfrm>
            <a:off x="36576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1" name="AutoShape 43"/>
          <p:cNvSpPr>
            <a:spLocks noChangeArrowheads="1"/>
          </p:cNvSpPr>
          <p:nvPr/>
        </p:nvSpPr>
        <p:spPr bwMode="auto">
          <a:xfrm>
            <a:off x="60198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2" name="AutoShape 44"/>
          <p:cNvSpPr>
            <a:spLocks noChangeArrowheads="1"/>
          </p:cNvSpPr>
          <p:nvPr/>
        </p:nvSpPr>
        <p:spPr bwMode="auto">
          <a:xfrm>
            <a:off x="4572000" y="4267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3" name="AutoShape 45"/>
          <p:cNvSpPr>
            <a:spLocks noChangeArrowheads="1"/>
          </p:cNvSpPr>
          <p:nvPr/>
        </p:nvSpPr>
        <p:spPr bwMode="auto">
          <a:xfrm>
            <a:off x="45720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4" name="AutoShape 46"/>
          <p:cNvSpPr>
            <a:spLocks noChangeArrowheads="1"/>
          </p:cNvSpPr>
          <p:nvPr/>
        </p:nvSpPr>
        <p:spPr bwMode="auto">
          <a:xfrm>
            <a:off x="6019800" y="54102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5" name="AutoShape 47"/>
          <p:cNvSpPr>
            <a:spLocks noChangeArrowheads="1"/>
          </p:cNvSpPr>
          <p:nvPr/>
        </p:nvSpPr>
        <p:spPr bwMode="auto">
          <a:xfrm>
            <a:off x="60198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6" name="AutoShape 48"/>
          <p:cNvSpPr>
            <a:spLocks noChangeArrowheads="1"/>
          </p:cNvSpPr>
          <p:nvPr/>
        </p:nvSpPr>
        <p:spPr bwMode="auto">
          <a:xfrm>
            <a:off x="60198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7" name="AutoShape 49"/>
          <p:cNvSpPr>
            <a:spLocks noChangeArrowheads="1"/>
          </p:cNvSpPr>
          <p:nvPr/>
        </p:nvSpPr>
        <p:spPr bwMode="auto">
          <a:xfrm>
            <a:off x="45720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8" name="AutoShape 50"/>
          <p:cNvSpPr>
            <a:spLocks noChangeArrowheads="1"/>
          </p:cNvSpPr>
          <p:nvPr/>
        </p:nvSpPr>
        <p:spPr bwMode="auto">
          <a:xfrm>
            <a:off x="2209800" y="3276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
        <p:nvSpPr>
          <p:cNvPr id="94259" name="AutoShape 51"/>
          <p:cNvSpPr>
            <a:spLocks noChangeArrowheads="1"/>
          </p:cNvSpPr>
          <p:nvPr/>
        </p:nvSpPr>
        <p:spPr bwMode="auto">
          <a:xfrm>
            <a:off x="3657600" y="2133600"/>
            <a:ext cx="457200" cy="304800"/>
          </a:xfrm>
          <a:prstGeom prst="roundRect">
            <a:avLst>
              <a:gd name="adj" fmla="val 519"/>
            </a:avLst>
          </a:prstGeom>
          <a:noFill/>
          <a:ln w="9360">
            <a:solidFill>
              <a:srgbClr val="FF0000"/>
            </a:solidFill>
            <a:prstDash val="dash"/>
            <a:round/>
            <a:headEnd/>
            <a:tailEnd/>
          </a:ln>
        </p:spPr>
        <p:txBody>
          <a:bodyPr wrap="none" anchor="ctr">
            <a:prstTxWarp prst="textNoShape">
              <a:avLst/>
            </a:prstTxWarp>
          </a:bodyPr>
          <a:lstStyle/>
          <a:p>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JOPI</a:t>
            </a:r>
          </a:p>
        </p:txBody>
      </p:sp>
      <p:sp>
        <p:nvSpPr>
          <p:cNvPr id="12290" name="Rectangle 2"/>
          <p:cNvSpPr>
            <a:spLocks noGrp="1" noChangeArrowheads="1"/>
          </p:cNvSpPr>
          <p:nvPr>
            <p:ph type="body" idx="1"/>
          </p:nvPr>
        </p:nvSpPr>
        <p:spPr>
          <a:xfrm>
            <a:off x="457200" y="1143000"/>
            <a:ext cx="8153400" cy="4953000"/>
          </a:xfrm>
          <a:ln/>
        </p:spPr>
        <p:txBody>
          <a:bodyPr/>
          <a:lstStyle/>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Another object-oriented “pure Java” API for message-passing parallel programming.</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Goals reminiscent of CCJ, but emphasis more on “ease of use”, and supporting heterogeneous networks (less on hard performance?)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Presented in:</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JOPI: A Java Object-Passing Interface</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J. Al-Jaroodi, N. Mohamed, H. Jiang and D. Swanson,</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rPr>
              <a:t>ACM Java Grande/ISCOPE 2002</a:t>
            </a:r>
            <a:r>
              <a:rPr lang="en-GB"/>
              <a:t> </a:t>
            </a:r>
          </a:p>
          <a:p>
            <a:pPr lvl="1">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523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t>Illustration of the effect the </a:t>
            </a:r>
            <a:r>
              <a:rPr lang="en-GB" sz="2800" b="1"/>
              <a:t>writeHalo()</a:t>
            </a:r>
            <a:r>
              <a:rPr lang="en-GB" sz="2800"/>
              <a:t> function</a:t>
            </a:r>
          </a:p>
        </p:txBody>
      </p:sp>
      <p:sp>
        <p:nvSpPr>
          <p:cNvPr id="95234" name="AutoShape 2"/>
          <p:cNvSpPr>
            <a:spLocks noChangeArrowheads="1"/>
          </p:cNvSpPr>
          <p:nvPr/>
        </p:nvSpPr>
        <p:spPr bwMode="auto">
          <a:xfrm>
            <a:off x="3424238" y="1828800"/>
            <a:ext cx="914400" cy="1219200"/>
          </a:xfrm>
          <a:prstGeom prst="roundRect">
            <a:avLst>
              <a:gd name="adj" fmla="val 171"/>
            </a:avLst>
          </a:prstGeom>
          <a:noFill/>
          <a:ln w="9360">
            <a:solidFill>
              <a:srgbClr val="FFFFFF"/>
            </a:solidFill>
            <a:round/>
            <a:headEnd/>
            <a:tailEnd/>
          </a:ln>
        </p:spPr>
        <p:txBody>
          <a:bodyPr wrap="none" anchor="ctr">
            <a:prstTxWarp prst="textNoShape">
              <a:avLst/>
            </a:prstTxWarp>
          </a:bodyPr>
          <a:lstStyle/>
          <a:p>
            <a:endParaRPr lang="en-US"/>
          </a:p>
        </p:txBody>
      </p:sp>
      <p:sp>
        <p:nvSpPr>
          <p:cNvPr id="95235" name="AutoShape 3"/>
          <p:cNvSpPr>
            <a:spLocks noChangeArrowheads="1"/>
          </p:cNvSpPr>
          <p:nvPr/>
        </p:nvSpPr>
        <p:spPr bwMode="auto">
          <a:xfrm>
            <a:off x="3424238" y="2819400"/>
            <a:ext cx="914400" cy="228600"/>
          </a:xfrm>
          <a:prstGeom prst="roundRect">
            <a:avLst>
              <a:gd name="adj" fmla="val 694"/>
            </a:avLst>
          </a:prstGeom>
          <a:blipFill dpi="0" rotWithShape="0">
            <a:blip r:embed="rId3"/>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36" name="AutoShape 4"/>
          <p:cNvSpPr>
            <a:spLocks noChangeArrowheads="1"/>
          </p:cNvSpPr>
          <p:nvPr/>
        </p:nvSpPr>
        <p:spPr bwMode="auto">
          <a:xfrm>
            <a:off x="5176838" y="1828800"/>
            <a:ext cx="914400" cy="1219200"/>
          </a:xfrm>
          <a:prstGeom prst="roundRect">
            <a:avLst>
              <a:gd name="adj" fmla="val 171"/>
            </a:avLst>
          </a:prstGeom>
          <a:noFill/>
          <a:ln w="9360">
            <a:solidFill>
              <a:srgbClr val="FFFFFF"/>
            </a:solidFill>
            <a:round/>
            <a:headEnd/>
            <a:tailEnd/>
          </a:ln>
        </p:spPr>
        <p:txBody>
          <a:bodyPr wrap="none" anchor="ctr">
            <a:prstTxWarp prst="textNoShape">
              <a:avLst/>
            </a:prstTxWarp>
          </a:bodyPr>
          <a:lstStyle/>
          <a:p>
            <a:endParaRPr lang="en-US"/>
          </a:p>
        </p:txBody>
      </p:sp>
      <p:sp>
        <p:nvSpPr>
          <p:cNvPr id="95237" name="AutoShape 5"/>
          <p:cNvSpPr>
            <a:spLocks noChangeArrowheads="1"/>
          </p:cNvSpPr>
          <p:nvPr/>
        </p:nvSpPr>
        <p:spPr bwMode="auto">
          <a:xfrm>
            <a:off x="5253038" y="3733800"/>
            <a:ext cx="914400" cy="1219200"/>
          </a:xfrm>
          <a:prstGeom prst="roundRect">
            <a:avLst>
              <a:gd name="adj" fmla="val 171"/>
            </a:avLst>
          </a:prstGeom>
          <a:noFill/>
          <a:ln w="9360">
            <a:solidFill>
              <a:srgbClr val="FFFFFF"/>
            </a:solidFill>
            <a:round/>
            <a:headEnd/>
            <a:tailEnd/>
          </a:ln>
        </p:spPr>
        <p:txBody>
          <a:bodyPr wrap="none" anchor="ctr">
            <a:prstTxWarp prst="textNoShape">
              <a:avLst/>
            </a:prstTxWarp>
          </a:bodyPr>
          <a:lstStyle/>
          <a:p>
            <a:endParaRPr lang="en-US"/>
          </a:p>
        </p:txBody>
      </p:sp>
      <p:sp>
        <p:nvSpPr>
          <p:cNvPr id="95238" name="AutoShape 6"/>
          <p:cNvSpPr>
            <a:spLocks noChangeArrowheads="1"/>
          </p:cNvSpPr>
          <p:nvPr/>
        </p:nvSpPr>
        <p:spPr bwMode="auto">
          <a:xfrm>
            <a:off x="5253038" y="3733800"/>
            <a:ext cx="304800" cy="1219200"/>
          </a:xfrm>
          <a:prstGeom prst="roundRect">
            <a:avLst>
              <a:gd name="adj" fmla="val 519"/>
            </a:avLst>
          </a:prstGeom>
          <a:blipFill dpi="0" rotWithShape="0">
            <a:blip r:embed="rId4"/>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39" name="AutoShape 7"/>
          <p:cNvSpPr>
            <a:spLocks noChangeArrowheads="1"/>
          </p:cNvSpPr>
          <p:nvPr/>
        </p:nvSpPr>
        <p:spPr bwMode="auto">
          <a:xfrm>
            <a:off x="5176838" y="2819400"/>
            <a:ext cx="304800" cy="228600"/>
          </a:xfrm>
          <a:prstGeom prst="roundRect">
            <a:avLst>
              <a:gd name="adj" fmla="val 694"/>
            </a:avLst>
          </a:prstGeom>
          <a:blipFill dpi="0" rotWithShape="0">
            <a:blip r:embed="rId5"/>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0" name="AutoShape 8"/>
          <p:cNvSpPr>
            <a:spLocks noChangeArrowheads="1"/>
          </p:cNvSpPr>
          <p:nvPr/>
        </p:nvSpPr>
        <p:spPr bwMode="auto">
          <a:xfrm>
            <a:off x="3424238" y="3505200"/>
            <a:ext cx="1219200" cy="1447800"/>
          </a:xfrm>
          <a:prstGeom prst="roundRect">
            <a:avLst>
              <a:gd name="adj" fmla="val 130"/>
            </a:avLst>
          </a:prstGeom>
          <a:noFill/>
          <a:ln w="9360">
            <a:solidFill>
              <a:srgbClr val="FFFFFF"/>
            </a:solidFill>
            <a:round/>
            <a:headEnd/>
            <a:tailEnd/>
          </a:ln>
        </p:spPr>
        <p:txBody>
          <a:bodyPr wrap="none" anchor="ctr">
            <a:prstTxWarp prst="textNoShape">
              <a:avLst/>
            </a:prstTxWarp>
          </a:bodyPr>
          <a:lstStyle/>
          <a:p>
            <a:endParaRPr lang="en-US"/>
          </a:p>
        </p:txBody>
      </p:sp>
      <p:sp>
        <p:nvSpPr>
          <p:cNvPr id="95241" name="AutoShape 9"/>
          <p:cNvSpPr>
            <a:spLocks noChangeArrowheads="1"/>
          </p:cNvSpPr>
          <p:nvPr/>
        </p:nvSpPr>
        <p:spPr bwMode="auto">
          <a:xfrm>
            <a:off x="3424238" y="3505200"/>
            <a:ext cx="914400" cy="228600"/>
          </a:xfrm>
          <a:prstGeom prst="roundRect">
            <a:avLst>
              <a:gd name="adj" fmla="val 694"/>
            </a:avLst>
          </a:prstGeom>
          <a:blipFill dpi="0" rotWithShape="0">
            <a:blip r:embed="rId3"/>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2" name="AutoShape 10"/>
          <p:cNvSpPr>
            <a:spLocks noChangeArrowheads="1"/>
          </p:cNvSpPr>
          <p:nvPr/>
        </p:nvSpPr>
        <p:spPr bwMode="auto">
          <a:xfrm>
            <a:off x="4338638" y="3505200"/>
            <a:ext cx="304800" cy="228600"/>
          </a:xfrm>
          <a:prstGeom prst="roundRect">
            <a:avLst>
              <a:gd name="adj" fmla="val 694"/>
            </a:avLst>
          </a:prstGeom>
          <a:blipFill dpi="0" rotWithShape="0">
            <a:blip r:embed="rId5"/>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3" name="AutoShape 11"/>
          <p:cNvSpPr>
            <a:spLocks noChangeArrowheads="1"/>
          </p:cNvSpPr>
          <p:nvPr/>
        </p:nvSpPr>
        <p:spPr bwMode="auto">
          <a:xfrm>
            <a:off x="4338638" y="3733800"/>
            <a:ext cx="304800" cy="1219200"/>
          </a:xfrm>
          <a:prstGeom prst="roundRect">
            <a:avLst>
              <a:gd name="adj" fmla="val 519"/>
            </a:avLst>
          </a:prstGeom>
          <a:blipFill dpi="0" rotWithShape="0">
            <a:blip r:embed="rId4"/>
            <a:srcRect/>
            <a:tile tx="0" ty="0" sx="100000" sy="100000" flip="none" algn="tl"/>
          </a:blipFill>
          <a:ln w="9360">
            <a:solidFill>
              <a:srgbClr val="FFFFFF"/>
            </a:solidFill>
            <a:round/>
            <a:headEnd/>
            <a:tailEnd/>
          </a:ln>
        </p:spPr>
        <p:txBody>
          <a:bodyPr wrap="none" anchor="ctr">
            <a:prstTxWarp prst="textNoShape">
              <a:avLst/>
            </a:prstTxWarp>
          </a:bodyPr>
          <a:lstStyle/>
          <a:p>
            <a:endParaRPr lang="en-US"/>
          </a:p>
        </p:txBody>
      </p:sp>
      <p:sp>
        <p:nvSpPr>
          <p:cNvPr id="95244" name="AutoShape 12"/>
          <p:cNvSpPr>
            <a:spLocks noChangeArrowheads="1"/>
          </p:cNvSpPr>
          <p:nvPr/>
        </p:nvSpPr>
        <p:spPr bwMode="auto">
          <a:xfrm>
            <a:off x="3119438" y="3276600"/>
            <a:ext cx="1524000" cy="1905000"/>
          </a:xfrm>
          <a:prstGeom prst="roundRect">
            <a:avLst>
              <a:gd name="adj" fmla="val 102"/>
            </a:avLst>
          </a:prstGeom>
          <a:noFill/>
          <a:ln w="9360">
            <a:solidFill>
              <a:srgbClr val="FFFFFF"/>
            </a:solidFill>
            <a:prstDash val="dash"/>
            <a:round/>
            <a:headEnd/>
            <a:tailEnd/>
          </a:ln>
        </p:spPr>
        <p:txBody>
          <a:bodyPr wrap="none" anchor="ctr">
            <a:prstTxWarp prst="textNoShape">
              <a:avLst/>
            </a:prstTxWarp>
          </a:bodyPr>
          <a:lstStyle/>
          <a:p>
            <a:endParaRPr lang="en-US"/>
          </a:p>
        </p:txBody>
      </p:sp>
      <p:sp>
        <p:nvSpPr>
          <p:cNvPr id="95245" name="Line 13"/>
          <p:cNvSpPr>
            <a:spLocks noChangeShapeType="1"/>
          </p:cNvSpPr>
          <p:nvPr/>
        </p:nvSpPr>
        <p:spPr bwMode="auto">
          <a:xfrm>
            <a:off x="3881438" y="3048000"/>
            <a:ext cx="1587" cy="457200"/>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5246" name="Line 14"/>
          <p:cNvSpPr>
            <a:spLocks noChangeShapeType="1"/>
          </p:cNvSpPr>
          <p:nvPr/>
        </p:nvSpPr>
        <p:spPr bwMode="auto">
          <a:xfrm flipH="1">
            <a:off x="4641850" y="4419600"/>
            <a:ext cx="612775" cy="1588"/>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5247" name="Line 15"/>
          <p:cNvSpPr>
            <a:spLocks noChangeShapeType="1"/>
          </p:cNvSpPr>
          <p:nvPr/>
        </p:nvSpPr>
        <p:spPr bwMode="auto">
          <a:xfrm flipH="1">
            <a:off x="4641850" y="3048000"/>
            <a:ext cx="536575" cy="457200"/>
          </a:xfrm>
          <a:prstGeom prst="line">
            <a:avLst/>
          </a:prstGeom>
          <a:noFill/>
          <a:ln w="9360">
            <a:solidFill>
              <a:srgbClr val="FFFFFF"/>
            </a:solidFill>
            <a:round/>
            <a:headEnd/>
            <a:tailEnd type="triangle" w="lg" len="lg"/>
          </a:ln>
        </p:spPr>
        <p:txBody>
          <a:bodyPr>
            <a:prstTxWarp prst="textNoShape">
              <a:avLst/>
            </a:prstTxWarp>
          </a:bodyPr>
          <a:lstStyle/>
          <a:p>
            <a:endParaRPr lang="en-US"/>
          </a:p>
        </p:txBody>
      </p:sp>
      <p:sp>
        <p:nvSpPr>
          <p:cNvPr id="95248" name="Text Box 16"/>
          <p:cNvSpPr txBox="1">
            <a:spLocks noChangeArrowheads="1"/>
          </p:cNvSpPr>
          <p:nvPr/>
        </p:nvSpPr>
        <p:spPr bwMode="auto">
          <a:xfrm>
            <a:off x="833438" y="4724400"/>
            <a:ext cx="1689100" cy="82550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“Declared” ghost</a:t>
            </a:r>
          </a:p>
          <a:p>
            <a:pPr>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Region of array</a:t>
            </a:r>
          </a:p>
          <a:p>
            <a:pPr>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segment</a:t>
            </a:r>
          </a:p>
        </p:txBody>
      </p:sp>
      <p:sp>
        <p:nvSpPr>
          <p:cNvPr id="95249" name="Text Box 17"/>
          <p:cNvSpPr txBox="1">
            <a:spLocks noChangeArrowheads="1"/>
          </p:cNvSpPr>
          <p:nvPr/>
        </p:nvSpPr>
        <p:spPr bwMode="auto">
          <a:xfrm>
            <a:off x="3424238" y="3962400"/>
            <a:ext cx="887412" cy="730250"/>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Physical </a:t>
            </a:r>
          </a:p>
          <a:p>
            <a:pPr>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Segment</a:t>
            </a:r>
          </a:p>
          <a:p>
            <a:pPr>
              <a:buClr>
                <a:srgbClr val="FFFFFF"/>
              </a:buClr>
              <a:buSzPct val="58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latin typeface="Tahoma" charset="0"/>
                <a:ea typeface="HG Mincho Light J" charset="0"/>
                <a:cs typeface="HG Mincho Light J" charset="0"/>
              </a:rPr>
              <a:t>Of array</a:t>
            </a:r>
          </a:p>
        </p:txBody>
      </p:sp>
      <p:sp>
        <p:nvSpPr>
          <p:cNvPr id="95250" name="Text Box 18"/>
          <p:cNvSpPr txBox="1">
            <a:spLocks noChangeArrowheads="1"/>
          </p:cNvSpPr>
          <p:nvPr/>
        </p:nvSpPr>
        <p:spPr bwMode="auto">
          <a:xfrm>
            <a:off x="4948238" y="5334000"/>
            <a:ext cx="1909762" cy="581025"/>
          </a:xfrm>
          <a:prstGeom prst="rect">
            <a:avLst/>
          </a:prstGeom>
          <a:noFill/>
          <a:ln w="9525">
            <a:noFill/>
            <a:miter lim="800000"/>
            <a:headEnd/>
            <a:tailEnd/>
          </a:ln>
        </p:spPr>
        <p:txBody>
          <a:bodyPr wrap="none" lIns="90000" tIns="46800" rIns="90000" bIns="46800">
            <a:prstTxWarp prst="textNoShape">
              <a:avLst/>
            </a:prstTxWarp>
            <a:spAutoFit/>
          </a:bodyPr>
          <a:lstStyle/>
          <a:p>
            <a:pPr>
              <a:lnSpc>
                <a:spcPct val="96000"/>
              </a:lnSpc>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Ghost area written </a:t>
            </a:r>
          </a:p>
          <a:p>
            <a:pPr>
              <a:buClr>
                <a:srgbClr val="FFFFFF"/>
              </a:buClr>
              <a:buSzPct val="66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a:latin typeface="Tahoma" charset="0"/>
                <a:ea typeface="HG Mincho Light J" charset="0"/>
                <a:cs typeface="HG Mincho Light J" charset="0"/>
              </a:rPr>
              <a:t>By writeHalo</a:t>
            </a:r>
          </a:p>
        </p:txBody>
      </p:sp>
      <p:cxnSp>
        <p:nvCxnSpPr>
          <p:cNvPr id="95251" name="AutoShape 19"/>
          <p:cNvCxnSpPr>
            <a:cxnSpLocks noChangeShapeType="1"/>
            <a:stCxn id="95243" idx="2"/>
            <a:endCxn id="95250" idx="0"/>
          </p:cNvCxnSpPr>
          <p:nvPr/>
        </p:nvCxnSpPr>
        <p:spPr bwMode="auto">
          <a:xfrm>
            <a:off x="4491038" y="4953000"/>
            <a:ext cx="1412875" cy="381000"/>
          </a:xfrm>
          <a:prstGeom prst="curvedConnector3">
            <a:avLst>
              <a:gd name="adj1" fmla="val 50000"/>
            </a:avLst>
          </a:prstGeom>
          <a:noFill/>
          <a:ln w="9360">
            <a:solidFill>
              <a:srgbClr val="FFFFFF"/>
            </a:solidFill>
            <a:round/>
            <a:headEnd/>
            <a:tailEnd/>
          </a:ln>
        </p:spPr>
      </p:cxnSp>
      <p:cxnSp>
        <p:nvCxnSpPr>
          <p:cNvPr id="95252" name="AutoShape 20"/>
          <p:cNvCxnSpPr>
            <a:cxnSpLocks noChangeShapeType="1"/>
            <a:stCxn id="95248" idx="3"/>
            <a:endCxn id="95244" idx="1"/>
          </p:cNvCxnSpPr>
          <p:nvPr/>
        </p:nvCxnSpPr>
        <p:spPr bwMode="auto">
          <a:xfrm flipV="1">
            <a:off x="2522538" y="4229100"/>
            <a:ext cx="596900" cy="908050"/>
          </a:xfrm>
          <a:prstGeom prst="curvedConnector3">
            <a:avLst>
              <a:gd name="adj1" fmla="val 50000"/>
            </a:avLst>
          </a:prstGeom>
          <a:noFill/>
          <a:ln w="9360">
            <a:solidFill>
              <a:srgbClr val="FFFFFF"/>
            </a:solidFill>
            <a:round/>
            <a:headEnd/>
            <a:tailEnd type="triangle" w="lg" len="lg"/>
          </a:ln>
        </p:spPr>
      </p:cxnSp>
    </p:spTree>
  </p:cSld>
  <p:clrMapOvr>
    <a:masterClrMapping/>
  </p:clrMapOvr>
  <p:transition spd="med"/>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6257"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Remarks</a:t>
            </a:r>
          </a:p>
        </p:txBody>
      </p:sp>
      <p:sp>
        <p:nvSpPr>
          <p:cNvPr id="96258" name="Rectangle 2"/>
          <p:cNvSpPr>
            <a:spLocks noGrp="1" noChangeArrowheads="1"/>
          </p:cNvSpPr>
          <p:nvPr>
            <p:ph type="body" idx="1"/>
          </p:nvPr>
        </p:nvSpPr>
        <p:spPr>
          <a:xfrm>
            <a:off x="457200" y="1143000"/>
            <a:ext cx="8153400" cy="49530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Ghost regions are used for algorithms with some kind of local </a:t>
            </a:r>
            <a:r>
              <a:rPr lang="en-GB" i="1">
                <a:solidFill>
                  <a:srgbClr val="FFFF00"/>
                </a:solidFill>
              </a:rPr>
              <a:t>stencil</a:t>
            </a:r>
            <a:r>
              <a:rPr lang="en-GB"/>
              <a:t> update, involving neighbor elements in an array.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This certainly isn’t the </a:t>
            </a:r>
            <a:r>
              <a:rPr lang="en-GB" i="1">
                <a:solidFill>
                  <a:srgbClr val="FFFF00"/>
                </a:solidFill>
              </a:rPr>
              <a:t>only</a:t>
            </a:r>
            <a:r>
              <a:rPr lang="en-GB"/>
              <a:t> kind of application of HPJava, but it is an important one.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By using </a:t>
            </a:r>
            <a:r>
              <a:rPr lang="en-GB" b="1">
                <a:solidFill>
                  <a:srgbClr val="FFFF00"/>
                </a:solidFill>
              </a:rPr>
              <a:t>ExtBlockRange</a:t>
            </a:r>
            <a:r>
              <a:rPr lang="en-GB"/>
              <a:t> distribution format, arrays are allocated with extensions at the edge of the local block.</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One must </a:t>
            </a:r>
            <a:r>
              <a:rPr lang="en-GB" i="1">
                <a:solidFill>
                  <a:srgbClr val="FFFF00"/>
                </a:solidFill>
              </a:rPr>
              <a:t>explicitly</a:t>
            </a:r>
            <a:r>
              <a:rPr lang="en-GB"/>
              <a:t> call </a:t>
            </a:r>
            <a:r>
              <a:rPr lang="en-GB" b="1">
                <a:solidFill>
                  <a:srgbClr val="FFFF00"/>
                </a:solidFill>
              </a:rPr>
              <a:t>Adlib.writeHalo()</a:t>
            </a:r>
            <a:r>
              <a:rPr lang="en-GB"/>
              <a:t> to update these extra cells with corresponding values from neighbor processes, whenever those have been changed.</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By default </a:t>
            </a:r>
            <a:r>
              <a:rPr lang="en-GB" b="1">
                <a:solidFill>
                  <a:srgbClr val="FFFF00"/>
                </a:solidFill>
              </a:rPr>
              <a:t>Adlib.writeHalo()</a:t>
            </a:r>
            <a:r>
              <a:rPr lang="en-GB"/>
              <a:t> fills </a:t>
            </a:r>
            <a:r>
              <a:rPr lang="en-GB" i="1">
                <a:solidFill>
                  <a:srgbClr val="FFFF00"/>
                </a:solidFill>
              </a:rPr>
              <a:t>entire</a:t>
            </a:r>
            <a:r>
              <a:rPr lang="en-GB"/>
              <a:t> ghost regions defined by ranges; previous slide illustrates a more general case: variants of writeHalo() fill a subset. </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example also illustrates a quite different </a:t>
            </a:r>
            <a:r>
              <a:rPr lang="en-GB" b="1">
                <a:solidFill>
                  <a:srgbClr val="FFFF00"/>
                </a:solidFill>
              </a:rPr>
              <a:t>Adlib</a:t>
            </a:r>
            <a:r>
              <a:rPr lang="en-GB"/>
              <a:t> communication function called </a:t>
            </a:r>
            <a:r>
              <a:rPr lang="en-GB" b="1">
                <a:solidFill>
                  <a:srgbClr val="FFFF00"/>
                </a:solidFill>
                <a:latin typeface="Times" charset="0"/>
              </a:rPr>
              <a:t>Adlib.maxval()</a:t>
            </a:r>
            <a:r>
              <a:rPr lang="en-GB">
                <a:latin typeface="Times" charset="0"/>
              </a:rPr>
              <a: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7281" name="Rectangle 1"/>
          <p:cNvSpPr>
            <a:spLocks noGrp="1" noChangeArrowheads="1"/>
          </p:cNvSpPr>
          <p:nvPr>
            <p:ph type="title"/>
          </p:nvPr>
        </p:nvSpPr>
        <p:spPr>
          <a:xfrm>
            <a:off x="533400" y="228600"/>
            <a:ext cx="7793038" cy="685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Adlib</a:t>
            </a:r>
          </a:p>
        </p:txBody>
      </p:sp>
      <p:sp>
        <p:nvSpPr>
          <p:cNvPr id="97282" name="Rectangle 2"/>
          <p:cNvSpPr>
            <a:spLocks noGrp="1" noChangeArrowheads="1"/>
          </p:cNvSpPr>
          <p:nvPr>
            <p:ph type="body" idx="1"/>
          </p:nvPr>
        </p:nvSpPr>
        <p:spPr>
          <a:xfrm>
            <a:off x="457200" y="1143000"/>
            <a:ext cx="8305800" cy="5257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Adlib is an application-level library for collective communications involving distributed arrays.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Something like a higher-level version of the collective communication functions in MPI.</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Current version exploits the features of HPJava, and is written in Java.</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HPJava language was specifically designed to allow this kind of “clean” design for libraries operating on distributed data.</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Historically: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Library called Adlib was completed at Syracuse University, based on earlier work at Southampton University.</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Original version used C++ as an implementation language.</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Initial emphasis was supporting translation of High Performance Fortran (HPF).</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Used by two experimental HPF translators (SHPF, and “PCRC” HPF).</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0" name="Placeholder 2"/>
          <p:cNvSpPr>
            <a:spLocks noGrp="1" noChangeArrowheads="1"/>
          </p:cNvSpPr>
          <p:nvPr>
            <p:ph type="title"/>
          </p:nvPr>
        </p:nvSpPr>
        <p:spPr/>
        <p:txBody>
          <a:bodyPr/>
          <a:lstStyle/>
          <a:p>
            <a:endParaRPr lang="en-US"/>
          </a:p>
        </p:txBody>
      </p:sp>
      <p:sp>
        <p:nvSpPr>
          <p:cNvPr id="242691" name="Placeholder 3"/>
          <p:cNvSpPr>
            <a:spLocks noGrp="1" noChangeArrowheads="1"/>
          </p:cNvSpPr>
          <p:nvPr>
            <p:ph type="body" idx="1"/>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99329"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mpjdev I</a:t>
            </a:r>
          </a:p>
        </p:txBody>
      </p:sp>
      <p:sp>
        <p:nvSpPr>
          <p:cNvPr id="99330" name="Rectangle 2"/>
          <p:cNvSpPr>
            <a:spLocks noGrp="1" noChangeArrowheads="1"/>
          </p:cNvSpPr>
          <p:nvPr>
            <p:ph type="body" idx="1"/>
          </p:nvPr>
        </p:nvSpPr>
        <p:spPr>
          <a:xfrm>
            <a:off x="457200" y="1295400"/>
            <a:ext cx="8001000" cy="47244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Meant for library developer.</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Application level communication libraries like Java version of </a:t>
            </a:r>
            <a:r>
              <a:rPr lang="en-GB">
                <a:solidFill>
                  <a:srgbClr val="FFFF00"/>
                </a:solidFill>
              </a:rPr>
              <a:t>Adlib</a:t>
            </a:r>
            <a:r>
              <a:rPr lang="en-GB"/>
              <a:t> (or potentially </a:t>
            </a:r>
            <a:r>
              <a:rPr lang="en-GB">
                <a:solidFill>
                  <a:srgbClr val="FFFF00"/>
                </a:solidFill>
              </a:rPr>
              <a:t>MPJ</a:t>
            </a:r>
            <a:r>
              <a:rPr lang="en-GB"/>
              <a:t>) can be implemented on top of </a:t>
            </a:r>
            <a:r>
              <a:rPr lang="en-GB">
                <a:solidFill>
                  <a:srgbClr val="FFFF00"/>
                </a:solidFill>
              </a:rPr>
              <a:t>mpjdev</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API for </a:t>
            </a:r>
            <a:r>
              <a:rPr lang="en-GB">
                <a:solidFill>
                  <a:srgbClr val="FFFF00"/>
                </a:solidFill>
              </a:rPr>
              <a:t>mpjdev</a:t>
            </a:r>
            <a:r>
              <a:rPr lang="en-GB"/>
              <a:t> is small compared to MPI (only includes point-to-point communications)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Blocking mode (like </a:t>
            </a:r>
            <a:r>
              <a:rPr lang="en-GB" b="1">
                <a:solidFill>
                  <a:srgbClr val="FFFF00"/>
                </a:solidFill>
              </a:rPr>
              <a:t>MPI_SEND</a:t>
            </a:r>
            <a:r>
              <a:rPr lang="en-GB"/>
              <a:t>, </a:t>
            </a:r>
            <a:r>
              <a:rPr lang="en-GB" b="1">
                <a:solidFill>
                  <a:srgbClr val="FFFF00"/>
                </a:solidFill>
              </a:rPr>
              <a:t>MPI_RECV</a:t>
            </a:r>
            <a:r>
              <a:rPr lang="en-GB"/>
              <a:t>)</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Non-blocking mode (like </a:t>
            </a:r>
            <a:r>
              <a:rPr lang="en-GB" b="1">
                <a:solidFill>
                  <a:srgbClr val="FFFF00"/>
                </a:solidFill>
              </a:rPr>
              <a:t>MPI_ISEND</a:t>
            </a:r>
            <a:r>
              <a:rPr lang="en-GB"/>
              <a:t>, </a:t>
            </a:r>
            <a:r>
              <a:rPr lang="en-GB" b="1">
                <a:solidFill>
                  <a:srgbClr val="FFFF00"/>
                </a:solidFill>
              </a:rPr>
              <a:t>MPI_IRECV</a:t>
            </a:r>
            <a:r>
              <a:rPr lang="en-GB"/>
              <a: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 sophisticated data types of MPI are omitted.</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Provide a flexible suit of operations for copying data to and from the buffer. (like gather- and scatter-style operations.) </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Buffer handling has similarity to JDK 1.4 new I/O.</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0353"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mpjdev II</a:t>
            </a:r>
          </a:p>
        </p:txBody>
      </p:sp>
      <p:sp>
        <p:nvSpPr>
          <p:cNvPr id="100354" name="Rectangle 2"/>
          <p:cNvSpPr>
            <a:spLocks noGrp="1" noChangeArrowheads="1"/>
          </p:cNvSpPr>
          <p:nvPr>
            <p:ph type="body" idx="1"/>
          </p:nvPr>
        </p:nvSpPr>
        <p:spPr>
          <a:xfrm>
            <a:off x="457200" y="1143000"/>
            <a:ext cx="8269288" cy="4876800"/>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solidFill>
                  <a:srgbClr val="FFFF00"/>
                </a:solidFill>
                <a:ea typeface="Gulim" pitchFamily="32" charset="0"/>
                <a:cs typeface="Gulim" pitchFamily="32" charset="0"/>
              </a:rPr>
              <a:t>mpjdev</a:t>
            </a:r>
            <a:r>
              <a:rPr lang="en-GB">
                <a:ea typeface="Gulim" pitchFamily="32" charset="0"/>
                <a:cs typeface="Gulim" pitchFamily="32" charset="0"/>
              </a:rPr>
              <a:t> could be</a:t>
            </a:r>
            <a:r>
              <a:rPr lang="en-GB"/>
              <a:t> implemented on top of Java sockets in a portable network implementation, or—on HPC platforms—through a JNI interface to a subset of MPI.</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Currently there are three different implementations.</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The initial version was targeted to HPC platforms, through a JNI interface to a subset of MPI.</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For SMPs, and for debugging on a single processor, we implemented a pure-Java, multithreaded version.</a:t>
            </a:r>
          </a:p>
          <a:p>
            <a:pPr lvl="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ea typeface="Gulim" pitchFamily="32" charset="0"/>
                <a:cs typeface="Gulim" pitchFamily="32" charset="0"/>
              </a:rPr>
              <a:t>We also developed a more system-specific mpjdev built on the IBM SP system using LAPI.</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A Java sockets version which will provide a more portable network implementation and will be added in the future.</a:t>
            </a:r>
          </a:p>
          <a:p>
            <a:pPr>
              <a:lnSpc>
                <a:spcPct val="90000"/>
              </a:lnSpc>
              <a:buFont typeface="Monotype Sorts"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a:xfrm>
            <a:off x="457200" y="0"/>
            <a:ext cx="7772400" cy="800100"/>
          </a:xfrm>
          <a:ln/>
        </p:spPr>
        <p:txBody>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ea typeface="Gulim" pitchFamily="32" charset="0"/>
                <a:cs typeface="Gulim" pitchFamily="32" charset="0"/>
              </a:rPr>
              <a:t>Overview of HPJava execution</a:t>
            </a:r>
          </a:p>
        </p:txBody>
      </p:sp>
      <p:sp>
        <p:nvSpPr>
          <p:cNvPr id="101378" name="Rectangle 2"/>
          <p:cNvSpPr>
            <a:spLocks noGrp="1" noChangeArrowheads="1"/>
          </p:cNvSpPr>
          <p:nvPr>
            <p:ph type="body" idx="1"/>
          </p:nvPr>
        </p:nvSpPr>
        <p:spPr>
          <a:xfrm>
            <a:off x="228600" y="1143000"/>
            <a:ext cx="8686800" cy="4953000"/>
          </a:xfrm>
          <a:ln/>
        </p:spPr>
        <p:txBody>
          <a:bodyPr/>
          <a:lstStyle/>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Download </a:t>
            </a:r>
            <a:r>
              <a:rPr lang="en-GB" sz="2000" b="1">
                <a:solidFill>
                  <a:srgbClr val="FFFF00"/>
                </a:solidFill>
                <a:ea typeface="Gulim" pitchFamily="32" charset="0"/>
                <a:cs typeface="Gulim" pitchFamily="32" charset="0"/>
              </a:rPr>
              <a:t>hpjdk</a:t>
            </a:r>
            <a:r>
              <a:rPr lang="en-GB" sz="2000">
                <a:ea typeface="Gulim" pitchFamily="32" charset="0"/>
                <a:cs typeface="Gulim" pitchFamily="32" charset="0"/>
              </a:rPr>
              <a:t> from </a:t>
            </a:r>
            <a:r>
              <a:rPr lang="en-GB" sz="2000" b="1">
                <a:solidFill>
                  <a:srgbClr val="FFFF00"/>
                </a:solidFill>
                <a:ea typeface="Gulim" pitchFamily="32" charset="0"/>
                <a:cs typeface="Gulim" pitchFamily="32" charset="0"/>
              </a:rPr>
              <a:t>www.hpjava.org</a:t>
            </a:r>
            <a:r>
              <a:rPr lang="en-GB" sz="2000">
                <a:ea typeface="Gulim" pitchFamily="32" charset="0"/>
                <a:cs typeface="Gulim" pitchFamily="32" charset="0"/>
              </a:rPr>
              <a:t>.</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For complete installation instructions and language reference see </a:t>
            </a:r>
            <a:r>
              <a:rPr lang="en-GB" sz="1800" b="1">
                <a:solidFill>
                  <a:srgbClr val="FFFF00"/>
                </a:solidFill>
                <a:ea typeface="Gulim" pitchFamily="32" charset="0"/>
                <a:cs typeface="Gulim" pitchFamily="32" charset="0"/>
              </a:rPr>
              <a:t>“Parallel Programming in HPJava”</a:t>
            </a:r>
            <a:r>
              <a:rPr lang="en-GB" sz="1800">
                <a:ea typeface="Gulim" pitchFamily="32" charset="0"/>
                <a:cs typeface="Gulim" pitchFamily="32" charset="0"/>
              </a:rPr>
              <a:t> from same location.</a:t>
            </a:r>
          </a:p>
          <a:p>
            <a:pPr lvl="1">
              <a:lnSpc>
                <a:spcPct val="90000"/>
              </a:lnSpc>
              <a:spcBef>
                <a:spcPts val="43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For full documentation of the </a:t>
            </a:r>
            <a:r>
              <a:rPr lang="en-GB" sz="1800" i="1">
                <a:solidFill>
                  <a:srgbClr val="FFFF00"/>
                </a:solidFill>
                <a:ea typeface="Gulim" pitchFamily="32" charset="0"/>
                <a:cs typeface="Gulim" pitchFamily="32" charset="0"/>
              </a:rPr>
              <a:t>Adlib API</a:t>
            </a:r>
            <a:r>
              <a:rPr lang="en-GB" sz="1800">
                <a:ea typeface="Gulim" pitchFamily="32" charset="0"/>
                <a:cs typeface="Gulim" pitchFamily="32" charset="0"/>
              </a:rPr>
              <a:t> see the appendix of</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ea typeface="Gulim" pitchFamily="32" charset="0"/>
                <a:cs typeface="Gulim" pitchFamily="32" charset="0"/>
              </a:rPr>
              <a:t>    </a:t>
            </a:r>
            <a:r>
              <a:rPr lang="en-GB" sz="1800" b="1">
                <a:solidFill>
                  <a:srgbClr val="FFFF00"/>
                </a:solidFill>
                <a:ea typeface="Gulim" pitchFamily="32" charset="0"/>
                <a:cs typeface="Gulim" pitchFamily="32" charset="0"/>
              </a:rPr>
              <a:t>“Platforms for HPJava: Runtime Support for Scalable Programming in Java”,</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Sang Boem Lim, doctoral dissertation, </a:t>
            </a:r>
          </a:p>
          <a:p>
            <a:pPr lvl="1">
              <a:lnSpc>
                <a:spcPct val="90000"/>
              </a:lnSpc>
              <a:spcBef>
                <a:spcPct val="0"/>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http://grids.ucs.indiana.edu/ptliupages/publications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Works by source-to-source translation from HPJava to standard Java, then compile to Java bytecode.  To do both use the script </a:t>
            </a:r>
            <a:r>
              <a:rPr lang="en-GB" sz="2000" b="1">
                <a:solidFill>
                  <a:srgbClr val="FFFF00"/>
                </a:solidFill>
                <a:ea typeface="Gulim" pitchFamily="32" charset="0"/>
                <a:cs typeface="Gulim" pitchFamily="32" charset="0"/>
              </a:rPr>
              <a:t>hpjavac</a:t>
            </a:r>
            <a:r>
              <a:rPr lang="en-GB" sz="2000">
                <a:ea typeface="Gulim" pitchFamily="32" charset="0"/>
                <a:cs typeface="Gulim" pitchFamily="32" charset="0"/>
              </a:rPr>
              <a:t>, e.g.</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hpjavac MyClass.hpj</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Can run parallel programs in a “multithreaded mode” directly by e.g.</a:t>
            </a:r>
          </a:p>
          <a:p>
            <a:pPr lvl="1">
              <a:lnSpc>
                <a:spcPct val="90000"/>
              </a:lnSpc>
              <a:spcBef>
                <a:spcPts val="438"/>
              </a:spcBef>
              <a:buSzPct val="90000"/>
              <a:buFont typeface="Times New Roman"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b="1">
                <a:solidFill>
                  <a:srgbClr val="FFFF00"/>
                </a:solidFill>
                <a:ea typeface="Gulim" pitchFamily="32" charset="0"/>
                <a:cs typeface="Gulim" pitchFamily="32" charset="0"/>
              </a:rPr>
              <a:t>$ java –Dhpjava.numthreads=4 MyClass</a:t>
            </a:r>
          </a:p>
          <a:p>
            <a:pPr>
              <a:lnSpc>
                <a:spcPct val="90000"/>
              </a:lnSpc>
              <a:spcBef>
                <a:spcPts val="488"/>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a typeface="Gulim" pitchFamily="32" charset="0"/>
                <a:cs typeface="Gulim" pitchFamily="32" charset="0"/>
              </a:rPr>
              <a:t>To run bytecode on distributed collection of JVMs, first install a suitable version of </a:t>
            </a:r>
            <a:r>
              <a:rPr lang="en-GB" sz="2000">
                <a:solidFill>
                  <a:srgbClr val="FFFF00"/>
                </a:solidFill>
                <a:ea typeface="Gulim" pitchFamily="32" charset="0"/>
                <a:cs typeface="Gulim" pitchFamily="32" charset="0"/>
              </a:rPr>
              <a:t>mpiJava</a:t>
            </a:r>
            <a:r>
              <a:rPr lang="en-GB" sz="2000">
                <a:ea typeface="Gulim" pitchFamily="32" charset="0"/>
                <a:cs typeface="Gulim" pitchFamily="32" charset="0"/>
              </a:rPr>
              <a:t>, then use e.g. </a:t>
            </a:r>
            <a:r>
              <a:rPr lang="en-GB" sz="2000" b="1">
                <a:solidFill>
                  <a:srgbClr val="FFFF00"/>
                </a:solidFill>
                <a:ea typeface="Gulim" pitchFamily="32" charset="0"/>
                <a:cs typeface="Gulim" pitchFamily="32" charset="0"/>
              </a:rPr>
              <a:t>prunjava</a:t>
            </a:r>
            <a:r>
              <a:rPr lang="en-GB" sz="2000">
                <a:ea typeface="Gulim" pitchFamily="32" charset="0"/>
                <a:cs typeface="Gulim" pitchFamily="32" charset="0"/>
              </a:rPr>
              <a:t>, to start program.</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sp>
        <p:nvSpPr>
          <p:cNvPr id="102401" name="Rectangle 1"/>
          <p:cNvSpPr>
            <a:spLocks noGrp="1" noChangeArrowheads="1"/>
          </p:cNvSpPr>
          <p:nvPr>
            <p:ph type="title"/>
          </p:nvPr>
        </p:nvSpPr>
        <p:spPr>
          <a:xfrm>
            <a:off x="457200" y="0"/>
            <a:ext cx="7772400" cy="800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ea typeface="Gulim" pitchFamily="32" charset="0"/>
                <a:cs typeface="Gulim" pitchFamily="32" charset="0"/>
              </a:rPr>
              <a:t>Applications and Performance</a:t>
            </a:r>
          </a:p>
        </p:txBody>
      </p:sp>
      <p:sp>
        <p:nvSpPr>
          <p:cNvPr id="102402" name="Rectangle 2"/>
          <p:cNvSpPr>
            <a:spLocks noGrp="1" noChangeArrowheads="1"/>
          </p:cNvSpPr>
          <p:nvPr>
            <p:ph type="body" idx="1"/>
          </p:nvPr>
        </p:nvSpPr>
        <p:spPr>
          <a:xfrm>
            <a:off x="381000" y="1219200"/>
            <a:ext cx="8193088" cy="4459288"/>
          </a:xfrm>
          <a:ln/>
        </p:spPr>
        <p:txBody>
          <a:bodyPr/>
          <a:lstStyle/>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System</a:t>
            </a:r>
            <a:r>
              <a:rPr lang="en-GB">
                <a:ea typeface="Gulim" pitchFamily="32" charset="0"/>
                <a:cs typeface="Gulim" pitchFamily="32" charset="0"/>
              </a:rPr>
              <a:t>: IBM SP3 supercomputing system with AIX 4.3.3 operating system and 42 nodes.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CPU</a:t>
            </a:r>
            <a:r>
              <a:rPr lang="en-GB">
                <a:ea typeface="Gulim" pitchFamily="32" charset="0"/>
                <a:cs typeface="Gulim" pitchFamily="32" charset="0"/>
              </a:rPr>
              <a:t>: A node has four processors (Power3 375 MHZ) and 2 gigabytes of shared memory.</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Network MPI Setting</a:t>
            </a:r>
            <a:r>
              <a:rPr lang="en-GB">
                <a:ea typeface="Gulim" pitchFamily="32" charset="0"/>
                <a:cs typeface="Gulim" pitchFamily="32" charset="0"/>
              </a:rPr>
              <a:t>: Shared “css0” adapter with User Space (US) communication mode.</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Java VM</a:t>
            </a:r>
            <a:r>
              <a:rPr lang="en-GB">
                <a:ea typeface="Gulim" pitchFamily="32" charset="0"/>
                <a:cs typeface="Gulim" pitchFamily="32" charset="0"/>
              </a:rPr>
              <a:t>: IBM’s JIT</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Java Compiler</a:t>
            </a:r>
            <a:r>
              <a:rPr lang="en-GB">
                <a:ea typeface="Gulim" pitchFamily="32" charset="0"/>
                <a:cs typeface="Gulim" pitchFamily="32" charset="0"/>
              </a:rPr>
              <a:t>: IBM J2RE 1.3.1 with “-O” option.</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HPF Compiler</a:t>
            </a:r>
            <a:r>
              <a:rPr lang="en-GB">
                <a:ea typeface="Gulim" pitchFamily="32" charset="0"/>
                <a:cs typeface="Gulim" pitchFamily="32" charset="0"/>
              </a:rPr>
              <a:t>: IBM xlhpf95 with “-qhot” and “-O3” options.</a:t>
            </a:r>
          </a:p>
          <a:p>
            <a:pPr>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b="1">
                <a:ea typeface="Gulim" pitchFamily="32" charset="0"/>
                <a:cs typeface="Gulim" pitchFamily="32" charset="0"/>
              </a:rPr>
              <a:t>Fortran 95 Compiler</a:t>
            </a:r>
            <a:r>
              <a:rPr lang="en-GB">
                <a:ea typeface="Gulim" pitchFamily="32" charset="0"/>
                <a:cs typeface="Gulim" pitchFamily="32" charset="0"/>
              </a:rPr>
              <a:t>: IBM xlf95 with “-O5” option.</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3425" name="Picture 1"/>
          <p:cNvPicPr>
            <a:picLocks noChangeAspect="1" noChangeArrowheads="1"/>
          </p:cNvPicPr>
          <p:nvPr/>
        </p:nvPicPr>
        <p:blipFill>
          <a:blip r:embed="rId3"/>
          <a:srcRect/>
          <a:stretch>
            <a:fillRect/>
          </a:stretch>
        </p:blipFill>
        <p:spPr bwMode="auto">
          <a:xfrm>
            <a:off x="990600" y="190500"/>
            <a:ext cx="6781800" cy="5372100"/>
          </a:xfrm>
          <a:prstGeom prst="rect">
            <a:avLst/>
          </a:prstGeom>
          <a:noFill/>
        </p:spPr>
      </p:pic>
      <p:sp>
        <p:nvSpPr>
          <p:cNvPr id="103426" name="Rectangle 2"/>
          <p:cNvSpPr>
            <a:spLocks noGrp="1" noChangeArrowheads="1"/>
          </p:cNvSpPr>
          <p:nvPr>
            <p:ph type="body"/>
          </p:nvPr>
        </p:nvSpPr>
        <p:spPr>
          <a:xfrm>
            <a:off x="609600" y="5715000"/>
            <a:ext cx="8001000" cy="874713"/>
          </a:xfrm>
          <a:ln/>
        </p:spPr>
        <p:txBody>
          <a:bodyPr anchor="t"/>
          <a:lstStyle/>
          <a:p>
            <a:pPr marL="341313" indent="-341313">
              <a:lnSpc>
                <a:spcPct val="80000"/>
              </a:lnSpc>
              <a:spcBef>
                <a:spcPts val="338"/>
              </a:spcBef>
              <a:buClr>
                <a:srgbClr val="00CC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a:solidFill>
                  <a:srgbClr val="FFFFFF"/>
                </a:solidFill>
                <a:ea typeface="Gulim" pitchFamily="32" charset="0"/>
                <a:cs typeface="Gulim" pitchFamily="32" charset="0"/>
              </a:rPr>
              <a:t>HPJava can out-perform sequential Java by up to 17 times. </a:t>
            </a:r>
          </a:p>
          <a:p>
            <a:pPr marL="341313" indent="-341313">
              <a:lnSpc>
                <a:spcPct val="80000"/>
              </a:lnSpc>
              <a:spcBef>
                <a:spcPts val="338"/>
              </a:spcBef>
              <a:buClr>
                <a:srgbClr val="00CC00"/>
              </a:buClr>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a:solidFill>
                  <a:srgbClr val="FFFFFF"/>
                </a:solidFill>
                <a:ea typeface="Gulim" pitchFamily="32" charset="0"/>
                <a:cs typeface="Gulim" pitchFamily="32" charset="0"/>
              </a:rPr>
              <a:t>On 36 processors HPJava can get about 79% of the performance of HPF.</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rgbClr val="000099"/>
        </a:solidFill>
        <a:effectLst/>
      </p:bgPr>
    </p:bg>
    <p:spTree>
      <p:nvGrpSpPr>
        <p:cNvPr id="1" name=""/>
        <p:cNvGrpSpPr/>
        <p:nvPr/>
      </p:nvGrpSpPr>
      <p:grpSpPr>
        <a:xfrm>
          <a:off x="0" y="0"/>
          <a:ext cx="0" cy="0"/>
          <a:chOff x="0" y="0"/>
          <a:chExt cx="0" cy="0"/>
        </a:xfrm>
      </p:grpSpPr>
      <p:pic>
        <p:nvPicPr>
          <p:cNvPr id="104449" name="Picture 1"/>
          <p:cNvPicPr>
            <a:picLocks noChangeAspect="1" noChangeArrowheads="1"/>
          </p:cNvPicPr>
          <p:nvPr/>
        </p:nvPicPr>
        <p:blipFill>
          <a:blip r:embed="rId3"/>
          <a:srcRect/>
          <a:stretch>
            <a:fillRect/>
          </a:stretch>
        </p:blipFill>
        <p:spPr bwMode="auto">
          <a:xfrm>
            <a:off x="1028700" y="304800"/>
            <a:ext cx="6591300" cy="5326063"/>
          </a:xfrm>
          <a:prstGeom prst="rect">
            <a:avLst/>
          </a:prstGeom>
          <a:noFill/>
        </p:spPr>
      </p:pic>
    </p:spTree>
  </p:cSld>
  <p:clrMapOvr>
    <a:masterClrMapping/>
  </p:clrMapOvr>
  <p:transition spd="med"/>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HG Mincho Light J"/>
        <a:cs typeface="HG Mincho Light J"/>
      </a:majorFont>
      <a:minorFont>
        <a:latin typeface="Times New Roman"/>
        <a:ea typeface="HG Mincho Light J"/>
        <a:cs typeface="HG Mincho Light J"/>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FFFFFF"/>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rgbClr val="FFFFFF"/>
            </a:solidFill>
            <a:effectLst/>
            <a:latin typeface="Times New Roman"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11F730EA33154E866502EAC949D81E" ma:contentTypeVersion="0" ma:contentTypeDescription="Create a new document." ma:contentTypeScope="" ma:versionID="2df73c2bfe0221a4a16c93dee9ad1985">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4BF8F6-29FD-4EDF-953D-B5DF2B317063}"/>
</file>

<file path=customXml/itemProps2.xml><?xml version="1.0" encoding="utf-8"?>
<ds:datastoreItem xmlns:ds="http://schemas.openxmlformats.org/officeDocument/2006/customXml" ds:itemID="{0E992EB4-624D-478F-9ECF-8121D2FFDEE3}"/>
</file>

<file path=customXml/itemProps3.xml><?xml version="1.0" encoding="utf-8"?>
<ds:datastoreItem xmlns:ds="http://schemas.openxmlformats.org/officeDocument/2006/customXml" ds:itemID="{D1F1B99C-F9BB-4544-8523-4B577C0350FA}"/>
</file>

<file path=docProps/app.xml><?xml version="1.0" encoding="utf-8"?>
<Properties xmlns="http://schemas.openxmlformats.org/officeDocument/2006/extended-properties" xmlns:vt="http://schemas.openxmlformats.org/officeDocument/2006/docPropsVTypes">
  <TotalTime>1</TotalTime>
  <Words>9296</Words>
  <PresentationFormat>On-screen Show (4:3)</PresentationFormat>
  <Paragraphs>754</Paragraphs>
  <Slides>105</Slides>
  <Notes>93</Notes>
  <HiddenSlides>0</HiddenSlides>
  <MMClips>0</MMClips>
  <ScaleCrop>false</ScaleCrop>
  <HeadingPairs>
    <vt:vector size="6" baseType="variant">
      <vt:variant>
        <vt:lpstr>Fonts Used</vt:lpstr>
      </vt:variant>
      <vt:variant>
        <vt:i4>9</vt:i4>
      </vt:variant>
      <vt:variant>
        <vt:lpstr>Design Template</vt:lpstr>
      </vt:variant>
      <vt:variant>
        <vt:i4>1</vt:i4>
      </vt:variant>
      <vt:variant>
        <vt:lpstr>Slide Titles</vt:lpstr>
      </vt:variant>
      <vt:variant>
        <vt:i4>105</vt:i4>
      </vt:variant>
    </vt:vector>
  </HeadingPairs>
  <TitlesOfParts>
    <vt:vector size="115" baseType="lpstr">
      <vt:lpstr>Times New Roman</vt:lpstr>
      <vt:lpstr>HG Mincho Light J</vt:lpstr>
      <vt:lpstr>Monotype Sorts</vt:lpstr>
      <vt:lpstr>Helvetica</vt:lpstr>
      <vt:lpstr>SimSun</vt:lpstr>
      <vt:lpstr>Times</vt:lpstr>
      <vt:lpstr>Gulim</vt:lpstr>
      <vt:lpstr>Tahoma</vt:lpstr>
      <vt:lpstr>Arial</vt:lpstr>
      <vt:lpstr>Blank Presentation</vt:lpstr>
      <vt:lpstr>Java for High Performance Computing</vt:lpstr>
      <vt:lpstr>MPI: The Message Passing Interface</vt:lpstr>
      <vt:lpstr>Features of MPI</vt:lpstr>
      <vt:lpstr>MPI for Java: Early History</vt:lpstr>
      <vt:lpstr>More Recent Developments</vt:lpstr>
      <vt:lpstr>MPJ</vt:lpstr>
      <vt:lpstr>CCJ</vt:lpstr>
      <vt:lpstr>MPJava</vt:lpstr>
      <vt:lpstr>JOPI</vt:lpstr>
      <vt:lpstr>Summary</vt:lpstr>
      <vt:lpstr>Introduction to mpiJava</vt:lpstr>
      <vt:lpstr>mpiJava</vt:lpstr>
      <vt:lpstr>Defining the mpiJava API</vt:lpstr>
      <vt:lpstr>PowerPoint Presentation</vt:lpstr>
      <vt:lpstr>Minimal mpiJava Program</vt:lpstr>
      <vt:lpstr>Installing mpiJava</vt:lpstr>
      <vt:lpstr>Running mpiJava Programs</vt:lpstr>
      <vt:lpstr>Programming Model</vt:lpstr>
      <vt:lpstr>Setting up the Environment</vt:lpstr>
      <vt:lpstr>The Comm class</vt:lpstr>
      <vt:lpstr>Rank and Size</vt:lpstr>
      <vt:lpstr>The World Communicator</vt:lpstr>
      <vt:lpstr>Simple send and receive</vt:lpstr>
      <vt:lpstr>Communication Buffers</vt:lpstr>
      <vt:lpstr>PowerPoint Presentation</vt:lpstr>
      <vt:lpstr>PowerPoint Presentation</vt:lpstr>
      <vt:lpstr>Buffer Element Type</vt:lpstr>
      <vt:lpstr>ANY_SOURCE and ANY_TAG</vt:lpstr>
      <vt:lpstr>Status values</vt:lpstr>
      <vt:lpstr>MPIException</vt:lpstr>
      <vt:lpstr>Communication Modes</vt:lpstr>
      <vt:lpstr>Non-blocking Communication Operations</vt:lpstr>
      <vt:lpstr>Simple completions </vt:lpstr>
      <vt:lpstr>Void requests</vt:lpstr>
      <vt:lpstr>Overlapping Communications</vt:lpstr>
      <vt:lpstr>Sendrecv</vt:lpstr>
      <vt:lpstr>Multiple Completions</vt:lpstr>
      <vt:lpstr>Groups</vt:lpstr>
      <vt:lpstr>PowerPoint Presentation</vt:lpstr>
      <vt:lpstr>The Free() method</vt:lpstr>
      <vt:lpstr>Collective Communications</vt:lpstr>
      <vt:lpstr>Example Collective Operations</vt:lpstr>
      <vt:lpstr>Topologies</vt:lpstr>
      <vt:lpstr>Cartcom Example</vt:lpstr>
      <vt:lpstr>Remarks</vt:lpstr>
      <vt:lpstr>Derived Datatypes</vt:lpstr>
      <vt:lpstr>Derived Datatype Example</vt:lpstr>
      <vt:lpstr>Remarks</vt:lpstr>
      <vt:lpstr>The mpiJava Implementation. Lessons Learned.</vt:lpstr>
      <vt:lpstr>mpiJava Implementation Issues</vt:lpstr>
      <vt:lpstr>1. Signal Handlers, etc</vt:lpstr>
      <vt:lpstr>Signal Chaining</vt:lpstr>
      <vt:lpstr>Thread Safety Issues</vt:lpstr>
      <vt:lpstr>2. JNI and Copying of Buffers</vt:lpstr>
      <vt:lpstr>Copying of JNI Array Arguments</vt:lpstr>
      <vt:lpstr>Why Does JNI Copy Arrays?</vt:lpstr>
      <vt:lpstr>Buffer Copying and MPI Semantics</vt:lpstr>
      <vt:lpstr>Aside: Completion of Non-Blocking Comms</vt:lpstr>
      <vt:lpstr>mpiJava Strategy for Buffers</vt:lpstr>
      <vt:lpstr>Using Get/ReleasePrimitiveArrayCritical</vt:lpstr>
      <vt:lpstr>3. Supporting MPI.OBJECT</vt:lpstr>
      <vt:lpstr>Extending the Communication Protocol</vt:lpstr>
      <vt:lpstr>Extended Protocol</vt:lpstr>
      <vt:lpstr>Changes to Support Objects</vt:lpstr>
      <vt:lpstr>PowerPoint Presentation</vt:lpstr>
      <vt:lpstr>Lessons for the Future</vt:lpstr>
      <vt:lpstr>mpiJava performance 1. Shared memory mode</vt:lpstr>
      <vt:lpstr>mpiJava performance 2. Distributed memory</vt:lpstr>
      <vt:lpstr>mpiJava demos 1. CFD: inviscid flow</vt:lpstr>
      <vt:lpstr>mpiJava demos 2. Q-state Potts model</vt:lpstr>
      <vt:lpstr>Special Topic: HPJava</vt:lpstr>
      <vt:lpstr>mpiJava and HPJava</vt:lpstr>
      <vt:lpstr>Summary</vt:lpstr>
      <vt:lpstr>HPF Background</vt:lpstr>
      <vt:lpstr>Motivations 1:HPspmd</vt:lpstr>
      <vt:lpstr>HPspmd Features</vt:lpstr>
      <vt:lpstr>Motivations 2: Multidimensional Arrays</vt:lpstr>
      <vt:lpstr>PowerPoint Presentation</vt:lpstr>
      <vt:lpstr>PowerPoint Presentation</vt:lpstr>
      <vt:lpstr>Multiarray Syntax</vt:lpstr>
      <vt:lpstr>Parallel HPJava Syntax</vt:lpstr>
      <vt:lpstr>Remarks</vt:lpstr>
      <vt:lpstr>PowerPoint Presentation</vt:lpstr>
      <vt:lpstr>Distributed Arrays in HPJava</vt:lpstr>
      <vt:lpstr>PowerPoint Presentation</vt:lpstr>
      <vt:lpstr>PowerPoint Presentation</vt:lpstr>
      <vt:lpstr>The overall construct</vt:lpstr>
      <vt:lpstr>Example Revisited</vt:lpstr>
      <vt:lpstr>Visualization of Ghost Regions</vt:lpstr>
      <vt:lpstr>Illustration of the effect the writeHalo() function</vt:lpstr>
      <vt:lpstr>Remarks</vt:lpstr>
      <vt:lpstr>Adlib</vt:lpstr>
      <vt:lpstr>PowerPoint Presentation</vt:lpstr>
      <vt:lpstr>mpjdev I</vt:lpstr>
      <vt:lpstr>mpjdev II</vt:lpstr>
      <vt:lpstr>Overview of HPJava execution</vt:lpstr>
      <vt:lpstr>Applications and Performance</vt:lpstr>
      <vt:lpstr>HPJava can out-perform sequential Java by up to 17 times.  On 36 processors HPJava can get about 79% of the performance of HPF.</vt:lpstr>
      <vt:lpstr>PowerPoint Presentation</vt:lpstr>
      <vt:lpstr>Multigrid</vt:lpstr>
      <vt:lpstr>PowerPoint Presentation</vt:lpstr>
      <vt:lpstr>HPJava with GUI</vt:lpstr>
      <vt:lpstr>PowerPoint Presentation</vt:lpstr>
      <vt:lpstr>PowerPoint Presentation</vt:lpstr>
      <vt:lpstr>Related Systems</vt:lpstr>
    </vt:vector>
  </TitlesOfParts>
  <Company>Ralph Castain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for High Performance Computing</dc:title>
  <cp:lastModifiedBy>Ralph Castain</cp:lastModifiedBy>
  <cp:revision>1</cp:revision>
  <dcterms:modified xsi:type="dcterms:W3CDTF">2012-02-21T01:52:55Z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0x0101008B11F730EA33154E866502EAC949D81E</vt:lpwstr>
  </property>
</Properties>
</file>