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6" r:id="rId2"/>
    <p:sldId id="259" r:id="rId3"/>
    <p:sldId id="257" r:id="rId4"/>
    <p:sldId id="258" r:id="rId5"/>
    <p:sldId id="287" r:id="rId6"/>
    <p:sldId id="261" r:id="rId7"/>
    <p:sldId id="262" r:id="rId8"/>
    <p:sldId id="263" r:id="rId9"/>
    <p:sldId id="264" r:id="rId10"/>
    <p:sldId id="260" r:id="rId11"/>
    <p:sldId id="265" r:id="rId12"/>
    <p:sldId id="288" r:id="rId13"/>
    <p:sldId id="266" r:id="rId14"/>
    <p:sldId id="268" r:id="rId15"/>
    <p:sldId id="270" r:id="rId16"/>
    <p:sldId id="271" r:id="rId17"/>
    <p:sldId id="272" r:id="rId18"/>
    <p:sldId id="273" r:id="rId19"/>
    <p:sldId id="274" r:id="rId20"/>
    <p:sldId id="275" r:id="rId21"/>
    <p:sldId id="277" r:id="rId22"/>
    <p:sldId id="278" r:id="rId23"/>
    <p:sldId id="279" r:id="rId24"/>
    <p:sldId id="280" r:id="rId25"/>
    <p:sldId id="281" r:id="rId26"/>
    <p:sldId id="285" r:id="rId27"/>
    <p:sldId id="282" r:id="rId28"/>
    <p:sldId id="283" r:id="rId29"/>
    <p:sldId id="289"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75" d="100"/>
          <a:sy n="75" d="100"/>
        </p:scale>
        <p:origin x="7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39E13-F7B2-4387-8940-F7C6E2F5F3D9}"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B9D4-BE13-4B78-93D6-55711B32764D}" type="slidenum">
              <a:rPr lang="en-US" smtClean="0"/>
              <a:t>‹#›</a:t>
            </a:fld>
            <a:endParaRPr lang="en-US"/>
          </a:p>
        </p:txBody>
      </p:sp>
    </p:spTree>
    <p:extLst>
      <p:ext uri="{BB962C8B-B14F-4D97-AF65-F5344CB8AC3E}">
        <p14:creationId xmlns:p14="http://schemas.microsoft.com/office/powerpoint/2010/main" val="25656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B582-AA5B-4E84-B176-3BC28A4C2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497271-E6D7-4D1F-94F4-2FAC32172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8B69F-DDC9-4F37-8786-3B5FDBD4FF56}"/>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145C0E4B-196B-4162-96F7-360F24EAC1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0A02B8-1926-4107-86A1-507BEF0481D5}"/>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363187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38CF-333C-41C1-B1EF-B885E9679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8F16FE-43E7-4C03-8BD1-0EEA2A3A2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591A6-F5E5-4849-8FD9-725B61781BB1}"/>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B99E047C-852E-4901-9AD6-EA53996CCD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8CEED3-5BF2-43F6-BA44-3BAB5EF56B19}"/>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237447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DAAEB-7857-491A-AEAA-1BDCDE596C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44291-C70D-4E28-836A-23AC57204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07DE-AF47-446D-9650-ACA9A7082FAC}"/>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C5543B1B-0ECB-47B2-BC40-6F550E82BC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84688B-E8C1-4DD3-8520-F83ACB246D82}"/>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8393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F958-9DB4-4038-AE95-25974B062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43BA3-0A26-406B-B455-4D216A07E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516D0-6339-440E-A5B7-EBACF6D70973}"/>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901E2335-D9BE-4764-8A14-B5F978A95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502DE9-1B44-451F-8445-A6215450DE1A}"/>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222050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A6BC-1832-42E0-B435-2E4ACC1BA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8536CB-82BE-468D-A998-5A20A0FE9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40D22-647E-4654-B176-17E13066CE74}"/>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06804B88-9093-4746-9997-1FD698B9CC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3B12A-5A6B-4CBD-8AEE-41884F1497DD}"/>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356016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368B-100C-4449-BD5B-90599FF07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63868-BFDD-47FB-85D5-972784EC3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6420BA-778B-4A1E-AAAD-75BF1A569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06C3B-0331-4397-AF24-00DC40ACA454}"/>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6" name="Footer Placeholder 5">
            <a:extLst>
              <a:ext uri="{FF2B5EF4-FFF2-40B4-BE49-F238E27FC236}">
                <a16:creationId xmlns:a16="http://schemas.microsoft.com/office/drawing/2014/main" id="{BB3FD188-3A50-42E3-AD78-1C3FF57C02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6C3751-2C70-4FD2-BDD7-3EF5F772DE6A}"/>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133152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A0E8-0BA5-4A7C-98FA-4ADC2FE4F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EE6C3-95D5-4F56-B756-12DA3C27A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3EBF6-C9C7-4779-A5EB-FB588681F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75289-5922-4F5D-AC93-44299C560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87D49-E424-4509-903E-1C10DCC78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D4B0B-E54D-490C-B2FD-444540676088}"/>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8" name="Footer Placeholder 7">
            <a:extLst>
              <a:ext uri="{FF2B5EF4-FFF2-40B4-BE49-F238E27FC236}">
                <a16:creationId xmlns:a16="http://schemas.microsoft.com/office/drawing/2014/main" id="{D7A0C584-2C58-4556-9A2A-3E44178C27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8D372B-8CBD-4074-A921-51BE16EB32CE}"/>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84345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1410-9561-4CBE-A720-885CD1A6A7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35768-31E1-4189-B007-2B0CD5DC4119}"/>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4" name="Footer Placeholder 3">
            <a:extLst>
              <a:ext uri="{FF2B5EF4-FFF2-40B4-BE49-F238E27FC236}">
                <a16:creationId xmlns:a16="http://schemas.microsoft.com/office/drawing/2014/main" id="{AFF369E9-5BC0-4C8D-A917-5D2E6FDE59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CF0FD-1BCA-45DC-9D3B-C97666625E3E}"/>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85595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63474-5344-49EF-AC00-E8A25BF54AE9}"/>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3" name="Footer Placeholder 2">
            <a:extLst>
              <a:ext uri="{FF2B5EF4-FFF2-40B4-BE49-F238E27FC236}">
                <a16:creationId xmlns:a16="http://schemas.microsoft.com/office/drawing/2014/main" id="{EDB984DC-91E6-4F38-AC28-039AD440C9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C6F1E8-16A7-48E7-B20B-8DCE50DF048B}"/>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248824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93AD-4752-4742-8294-DBE76652C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A18F6-8880-466F-9D30-690C01AF1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2B8E5-B681-4856-A2B5-7A2CB046F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CC6E5-03CA-4FEB-9639-A1A890CDAA19}"/>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6" name="Footer Placeholder 5">
            <a:extLst>
              <a:ext uri="{FF2B5EF4-FFF2-40B4-BE49-F238E27FC236}">
                <a16:creationId xmlns:a16="http://schemas.microsoft.com/office/drawing/2014/main" id="{ECC80D28-9B23-43ED-8A62-19FAFF8829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31E636-1829-431F-A70F-68FD6A5D59AD}"/>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167403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ACA2-BF82-4BC4-909D-1760D58FD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E61A7-906C-41B3-B8FE-B7760A506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00A8453-8C8A-49AB-9AF5-F409231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EE1E1-C325-4A54-992E-407F4411DC5A}"/>
              </a:ext>
            </a:extLst>
          </p:cNvPr>
          <p:cNvSpPr>
            <a:spLocks noGrp="1"/>
          </p:cNvSpPr>
          <p:nvPr>
            <p:ph type="dt" sz="half" idx="10"/>
          </p:nvPr>
        </p:nvSpPr>
        <p:spPr/>
        <p:txBody>
          <a:bodyPr/>
          <a:lstStyle/>
          <a:p>
            <a:fld id="{E73D620B-6086-4220-8379-679C0E3CF9BE}" type="datetimeFigureOut">
              <a:rPr lang="en-US" smtClean="0"/>
              <a:t>4/7/2021</a:t>
            </a:fld>
            <a:endParaRPr lang="en-US" dirty="0"/>
          </a:p>
        </p:txBody>
      </p:sp>
      <p:sp>
        <p:nvSpPr>
          <p:cNvPr id="6" name="Footer Placeholder 5">
            <a:extLst>
              <a:ext uri="{FF2B5EF4-FFF2-40B4-BE49-F238E27FC236}">
                <a16:creationId xmlns:a16="http://schemas.microsoft.com/office/drawing/2014/main" id="{AEABB6C6-229C-4300-AF96-664FB7C608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D4038A-82DF-445B-896A-7A4D16979E71}"/>
              </a:ext>
            </a:extLst>
          </p:cNvPr>
          <p:cNvSpPr>
            <a:spLocks noGrp="1"/>
          </p:cNvSpPr>
          <p:nvPr>
            <p:ph type="sldNum" sz="quarter" idx="12"/>
          </p:nvPr>
        </p:nvSpPr>
        <p:spPr/>
        <p:txBody>
          <a:bodyPr/>
          <a:lstStyle/>
          <a:p>
            <a:fld id="{A12084EE-A92D-47C8-ACEB-4B2FDD2A0628}" type="slidenum">
              <a:rPr lang="en-US" smtClean="0"/>
              <a:t>‹#›</a:t>
            </a:fld>
            <a:endParaRPr lang="en-US" dirty="0"/>
          </a:p>
        </p:txBody>
      </p:sp>
    </p:spTree>
    <p:extLst>
      <p:ext uri="{BB962C8B-B14F-4D97-AF65-F5344CB8AC3E}">
        <p14:creationId xmlns:p14="http://schemas.microsoft.com/office/powerpoint/2010/main" val="168029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09C09-5220-4583-98AB-3A507ABA9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C14EB3-078D-4024-A451-FECD4248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4AA8-070C-492F-A302-8350E1929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D620B-6086-4220-8379-679C0E3CF9BE}" type="datetimeFigureOut">
              <a:rPr lang="en-US" smtClean="0"/>
              <a:t>4/7/2021</a:t>
            </a:fld>
            <a:endParaRPr lang="en-US" dirty="0"/>
          </a:p>
        </p:txBody>
      </p:sp>
      <p:sp>
        <p:nvSpPr>
          <p:cNvPr id="5" name="Footer Placeholder 4">
            <a:extLst>
              <a:ext uri="{FF2B5EF4-FFF2-40B4-BE49-F238E27FC236}">
                <a16:creationId xmlns:a16="http://schemas.microsoft.com/office/drawing/2014/main" id="{336C8375-C973-4E17-8645-BF91FF9E2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6AB00C-12C7-43BA-9D2B-BF755A079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084EE-A92D-47C8-ACEB-4B2FDD2A0628}" type="slidenum">
              <a:rPr lang="en-US" smtClean="0"/>
              <a:t>‹#›</a:t>
            </a:fld>
            <a:endParaRPr lang="en-US" dirty="0"/>
          </a:p>
        </p:txBody>
      </p:sp>
    </p:spTree>
    <p:extLst>
      <p:ext uri="{BB962C8B-B14F-4D97-AF65-F5344CB8AC3E}">
        <p14:creationId xmlns:p14="http://schemas.microsoft.com/office/powerpoint/2010/main" val="118530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a:xfrm>
            <a:off x="249382" y="1122363"/>
            <a:ext cx="11709070" cy="2387600"/>
          </a:xfrm>
        </p:spPr>
        <p:txBody>
          <a:bodyPr/>
          <a:lstStyle/>
          <a:p>
            <a:r>
              <a:rPr lang="en-US" dirty="0"/>
              <a:t>ECE467: Natural Language Processing</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a:xfrm>
            <a:off x="1257300" y="3638614"/>
            <a:ext cx="9677400" cy="1655762"/>
          </a:xfrm>
        </p:spPr>
        <p:txBody>
          <a:bodyPr>
            <a:normAutofit/>
          </a:bodyPr>
          <a:lstStyle/>
          <a:p>
            <a:r>
              <a:rPr lang="en-US" sz="6000" dirty="0"/>
              <a:t>Feedforward Neural Networks</a:t>
            </a:r>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B974-B115-4BBD-8C25-B410C40BB3E8}"/>
              </a:ext>
            </a:extLst>
          </p:cNvPr>
          <p:cNvSpPr>
            <a:spLocks noGrp="1"/>
          </p:cNvSpPr>
          <p:nvPr>
            <p:ph type="title"/>
          </p:nvPr>
        </p:nvSpPr>
        <p:spPr>
          <a:xfrm>
            <a:off x="838200" y="365125"/>
            <a:ext cx="10833100" cy="1325563"/>
          </a:xfrm>
        </p:spPr>
        <p:txBody>
          <a:bodyPr/>
          <a:lstStyle/>
          <a:p>
            <a:r>
              <a:rPr lang="en-US" dirty="0"/>
              <a:t>Conventional Activation Functions (R&amp;N, Ed. 3)</a:t>
            </a:r>
          </a:p>
        </p:txBody>
      </p:sp>
      <p:pic>
        <p:nvPicPr>
          <p:cNvPr id="4" name="Content Placeholder 3">
            <a:extLst>
              <a:ext uri="{FF2B5EF4-FFF2-40B4-BE49-F238E27FC236}">
                <a16:creationId xmlns:a16="http://schemas.microsoft.com/office/drawing/2014/main" id="{0698A72F-75F6-40B4-8147-ACC6099D6A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8864" y="1690688"/>
            <a:ext cx="9034272" cy="3602736"/>
          </a:xfrm>
          <a:prstGeom prst="rect">
            <a:avLst/>
          </a:prstGeom>
          <a:noFill/>
          <a:ln>
            <a:noFill/>
          </a:ln>
        </p:spPr>
      </p:pic>
      <p:sp>
        <p:nvSpPr>
          <p:cNvPr id="5" name="TextBox 4">
            <a:extLst>
              <a:ext uri="{FF2B5EF4-FFF2-40B4-BE49-F238E27FC236}">
                <a16:creationId xmlns:a16="http://schemas.microsoft.com/office/drawing/2014/main" id="{035F8A8C-DE09-42D3-8BB3-A1D18626C06F}"/>
              </a:ext>
            </a:extLst>
          </p:cNvPr>
          <p:cNvSpPr txBox="1"/>
          <p:nvPr/>
        </p:nvSpPr>
        <p:spPr>
          <a:xfrm>
            <a:off x="2231136" y="5461200"/>
            <a:ext cx="2779776" cy="461665"/>
          </a:xfrm>
          <a:prstGeom prst="rect">
            <a:avLst/>
          </a:prstGeom>
          <a:noFill/>
        </p:spPr>
        <p:txBody>
          <a:bodyPr wrap="square" rtlCol="0">
            <a:spAutoFit/>
          </a:bodyPr>
          <a:lstStyle/>
          <a:p>
            <a:r>
              <a:rPr lang="en-US" sz="2400" dirty="0"/>
              <a:t>Threshold Function</a:t>
            </a:r>
          </a:p>
        </p:txBody>
      </p:sp>
      <p:sp>
        <p:nvSpPr>
          <p:cNvPr id="7" name="TextBox 6">
            <a:extLst>
              <a:ext uri="{FF2B5EF4-FFF2-40B4-BE49-F238E27FC236}">
                <a16:creationId xmlns:a16="http://schemas.microsoft.com/office/drawing/2014/main" id="{F838357D-DAAA-4E98-BF7E-976114221FFF}"/>
              </a:ext>
            </a:extLst>
          </p:cNvPr>
          <p:cNvSpPr txBox="1"/>
          <p:nvPr/>
        </p:nvSpPr>
        <p:spPr>
          <a:xfrm>
            <a:off x="7010400" y="5461200"/>
            <a:ext cx="2779776" cy="461665"/>
          </a:xfrm>
          <a:prstGeom prst="rect">
            <a:avLst/>
          </a:prstGeom>
          <a:noFill/>
        </p:spPr>
        <p:txBody>
          <a:bodyPr wrap="square" rtlCol="0">
            <a:spAutoFit/>
          </a:bodyPr>
          <a:lstStyle/>
          <a:p>
            <a:r>
              <a:rPr lang="en-US" sz="2400" dirty="0"/>
              <a:t>Sigmoid Function</a:t>
            </a:r>
          </a:p>
        </p:txBody>
      </p:sp>
    </p:spTree>
    <p:extLst>
      <p:ext uri="{BB962C8B-B14F-4D97-AF65-F5344CB8AC3E}">
        <p14:creationId xmlns:p14="http://schemas.microsoft.com/office/powerpoint/2010/main" val="127044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54C1-C51B-437F-BCFF-569FD905B026}"/>
              </a:ext>
            </a:extLst>
          </p:cNvPr>
          <p:cNvSpPr>
            <a:spLocks noGrp="1"/>
          </p:cNvSpPr>
          <p:nvPr>
            <p:ph type="title"/>
          </p:nvPr>
        </p:nvSpPr>
        <p:spPr/>
        <p:txBody>
          <a:bodyPr/>
          <a:lstStyle/>
          <a:p>
            <a:r>
              <a:rPr lang="en-US" dirty="0"/>
              <a:t>Sigmoid Function</a:t>
            </a:r>
          </a:p>
        </p:txBody>
      </p:sp>
      <p:pic>
        <p:nvPicPr>
          <p:cNvPr id="4" name="Content Placeholder 3">
            <a:extLst>
              <a:ext uri="{FF2B5EF4-FFF2-40B4-BE49-F238E27FC236}">
                <a16:creationId xmlns:a16="http://schemas.microsoft.com/office/drawing/2014/main" id="{D5EBCCB9-D3E8-48CE-AD31-9F25CAB7F1FB}"/>
              </a:ext>
            </a:extLst>
          </p:cNvPr>
          <p:cNvPicPr>
            <a:picLocks noGrp="1" noChangeAspect="1"/>
          </p:cNvPicPr>
          <p:nvPr>
            <p:ph idx="1"/>
          </p:nvPr>
        </p:nvPicPr>
        <p:blipFill>
          <a:blip r:embed="rId2"/>
          <a:stretch>
            <a:fillRect/>
          </a:stretch>
        </p:blipFill>
        <p:spPr>
          <a:xfrm>
            <a:off x="821790" y="1690688"/>
            <a:ext cx="10370465" cy="4543251"/>
          </a:xfrm>
          <a:prstGeom prst="rect">
            <a:avLst/>
          </a:prstGeom>
        </p:spPr>
      </p:pic>
    </p:spTree>
    <p:extLst>
      <p:ext uri="{BB962C8B-B14F-4D97-AF65-F5344CB8AC3E}">
        <p14:creationId xmlns:p14="http://schemas.microsoft.com/office/powerpoint/2010/main" val="33497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1FE9-25ED-455B-8504-0A32AACCA598}"/>
              </a:ext>
            </a:extLst>
          </p:cNvPr>
          <p:cNvSpPr>
            <a:spLocks noGrp="1"/>
          </p:cNvSpPr>
          <p:nvPr>
            <p:ph type="title"/>
          </p:nvPr>
        </p:nvSpPr>
        <p:spPr/>
        <p:txBody>
          <a:bodyPr/>
          <a:lstStyle/>
          <a:p>
            <a:r>
              <a:rPr lang="en-US" dirty="0"/>
              <a:t>Other Modern Activation Functions</a:t>
            </a:r>
          </a:p>
        </p:txBody>
      </p:sp>
      <p:sp>
        <p:nvSpPr>
          <p:cNvPr id="3" name="Content Placeholder 2">
            <a:extLst>
              <a:ext uri="{FF2B5EF4-FFF2-40B4-BE49-F238E27FC236}">
                <a16:creationId xmlns:a16="http://schemas.microsoft.com/office/drawing/2014/main" id="{E01F6D1D-E062-4E0B-B434-81CAF5E30A08}"/>
              </a:ext>
            </a:extLst>
          </p:cNvPr>
          <p:cNvSpPr>
            <a:spLocks noGrp="1"/>
          </p:cNvSpPr>
          <p:nvPr>
            <p:ph idx="1"/>
          </p:nvPr>
        </p:nvSpPr>
        <p:spPr/>
        <p:txBody>
          <a:bodyPr>
            <a:normAutofit fontScale="85000" lnSpcReduction="20000"/>
          </a:bodyPr>
          <a:lstStyle/>
          <a:p>
            <a:r>
              <a:rPr lang="en-US" dirty="0"/>
              <a:t>Other common activation functions in deep neural networks include the </a:t>
            </a:r>
            <a:r>
              <a:rPr lang="en-US" b="1" dirty="0"/>
              <a:t>tanh function</a:t>
            </a:r>
            <a:r>
              <a:rPr lang="en-US" dirty="0"/>
              <a:t> and </a:t>
            </a:r>
            <a:r>
              <a:rPr lang="en-US" b="1" dirty="0"/>
              <a:t>rectified linear units </a:t>
            </a:r>
            <a:r>
              <a:rPr lang="en-US" dirty="0"/>
              <a:t>(</a:t>
            </a:r>
            <a:r>
              <a:rPr lang="en-US" b="1" dirty="0" err="1"/>
              <a:t>ReLUs</a:t>
            </a:r>
            <a:r>
              <a:rPr lang="en-US" dirty="0"/>
              <a:t>)</a:t>
            </a:r>
          </a:p>
          <a:p>
            <a:r>
              <a:rPr lang="en-US" dirty="0"/>
              <a:t>Formulas for these activation functions are:</a:t>
            </a:r>
          </a:p>
          <a:p>
            <a:endParaRPr lang="en-US" dirty="0"/>
          </a:p>
          <a:p>
            <a:endParaRPr lang="en-US" dirty="0"/>
          </a:p>
          <a:p>
            <a:endParaRPr lang="en-US" dirty="0"/>
          </a:p>
          <a:p>
            <a:endParaRPr lang="en-US" dirty="0"/>
          </a:p>
          <a:p>
            <a:r>
              <a:rPr lang="en-US" dirty="0"/>
              <a:t>Graphs of these activation functions are shown on the next slide</a:t>
            </a:r>
          </a:p>
          <a:p>
            <a:r>
              <a:rPr lang="en-US" dirty="0"/>
              <a:t>As mentioned earlier, sigmoid activation functions are also still somewhat common in deep neural networks</a:t>
            </a:r>
          </a:p>
          <a:p>
            <a:r>
              <a:rPr lang="en-US" dirty="0"/>
              <a:t>Textbook: "These activation functions have different properties that make them useful for different language applications or network architectures"</a:t>
            </a:r>
          </a:p>
          <a:p>
            <a:endParaRPr lang="en-US" dirty="0"/>
          </a:p>
        </p:txBody>
      </p:sp>
      <p:pic>
        <p:nvPicPr>
          <p:cNvPr id="4" name="Content Placeholder 3">
            <a:extLst>
              <a:ext uri="{FF2B5EF4-FFF2-40B4-BE49-F238E27FC236}">
                <a16:creationId xmlns:a16="http://schemas.microsoft.com/office/drawing/2014/main" id="{0809A25C-90D1-46CE-8BAE-B53F5631E26C}"/>
              </a:ext>
            </a:extLst>
          </p:cNvPr>
          <p:cNvPicPr>
            <a:picLocks noChangeAspect="1"/>
          </p:cNvPicPr>
          <p:nvPr/>
        </p:nvPicPr>
        <p:blipFill>
          <a:blip r:embed="rId2"/>
          <a:stretch>
            <a:fillRect/>
          </a:stretch>
        </p:blipFill>
        <p:spPr>
          <a:xfrm>
            <a:off x="5308865" y="2939673"/>
            <a:ext cx="1574270" cy="1283871"/>
          </a:xfrm>
          <a:prstGeom prst="rect">
            <a:avLst/>
          </a:prstGeom>
        </p:spPr>
      </p:pic>
    </p:spTree>
    <p:extLst>
      <p:ext uri="{BB962C8B-B14F-4D97-AF65-F5344CB8AC3E}">
        <p14:creationId xmlns:p14="http://schemas.microsoft.com/office/powerpoint/2010/main" val="3592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6A87-C6E5-44CF-821D-24CB9423CCE8}"/>
              </a:ext>
            </a:extLst>
          </p:cNvPr>
          <p:cNvSpPr>
            <a:spLocks noGrp="1"/>
          </p:cNvSpPr>
          <p:nvPr>
            <p:ph type="title"/>
          </p:nvPr>
        </p:nvSpPr>
        <p:spPr/>
        <p:txBody>
          <a:bodyPr/>
          <a:lstStyle/>
          <a:p>
            <a:r>
              <a:rPr lang="en-US" dirty="0"/>
              <a:t>Tanh function and ReLU</a:t>
            </a:r>
          </a:p>
        </p:txBody>
      </p:sp>
      <p:pic>
        <p:nvPicPr>
          <p:cNvPr id="4" name="Content Placeholder 3">
            <a:extLst>
              <a:ext uri="{FF2B5EF4-FFF2-40B4-BE49-F238E27FC236}">
                <a16:creationId xmlns:a16="http://schemas.microsoft.com/office/drawing/2014/main" id="{67392788-B6E1-4A18-9724-2102046D1D31}"/>
              </a:ext>
            </a:extLst>
          </p:cNvPr>
          <p:cNvPicPr>
            <a:picLocks noGrp="1" noChangeAspect="1"/>
          </p:cNvPicPr>
          <p:nvPr>
            <p:ph idx="1"/>
          </p:nvPr>
        </p:nvPicPr>
        <p:blipFill>
          <a:blip r:embed="rId2"/>
          <a:stretch>
            <a:fillRect/>
          </a:stretch>
        </p:blipFill>
        <p:spPr>
          <a:xfrm>
            <a:off x="939907" y="1855694"/>
            <a:ext cx="10146797" cy="4222377"/>
          </a:xfrm>
          <a:prstGeom prst="rect">
            <a:avLst/>
          </a:prstGeom>
        </p:spPr>
      </p:pic>
    </p:spTree>
    <p:extLst>
      <p:ext uri="{BB962C8B-B14F-4D97-AF65-F5344CB8AC3E}">
        <p14:creationId xmlns:p14="http://schemas.microsoft.com/office/powerpoint/2010/main" val="370837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94ED-50D2-45A7-BD14-BD489A769798}"/>
              </a:ext>
            </a:extLst>
          </p:cNvPr>
          <p:cNvSpPr>
            <a:spLocks noGrp="1"/>
          </p:cNvSpPr>
          <p:nvPr>
            <p:ph type="title"/>
          </p:nvPr>
        </p:nvSpPr>
        <p:spPr/>
        <p:txBody>
          <a:bodyPr/>
          <a:lstStyle/>
          <a:p>
            <a:r>
              <a:rPr lang="en-US" dirty="0"/>
              <a:t>AND, OR, and NOT</a:t>
            </a:r>
          </a:p>
        </p:txBody>
      </p:sp>
      <p:sp>
        <p:nvSpPr>
          <p:cNvPr id="3" name="Content Placeholder 2">
            <a:extLst>
              <a:ext uri="{FF2B5EF4-FFF2-40B4-BE49-F238E27FC236}">
                <a16:creationId xmlns:a16="http://schemas.microsoft.com/office/drawing/2014/main" id="{8DBB4E93-A071-4E28-ABF9-5484DA960951}"/>
              </a:ext>
            </a:extLst>
          </p:cNvPr>
          <p:cNvSpPr>
            <a:spLocks noGrp="1"/>
          </p:cNvSpPr>
          <p:nvPr>
            <p:ph idx="1"/>
          </p:nvPr>
        </p:nvSpPr>
        <p:spPr/>
        <p:txBody>
          <a:bodyPr>
            <a:normAutofit fontScale="62500" lnSpcReduction="20000"/>
          </a:bodyPr>
          <a:lstStyle/>
          <a:p>
            <a:endParaRPr lang="en-US" dirty="0"/>
          </a:p>
          <a:p>
            <a:endParaRPr lang="en-US" dirty="0"/>
          </a:p>
          <a:p>
            <a:endParaRPr lang="en-US" dirty="0"/>
          </a:p>
          <a:p>
            <a:endParaRPr lang="en-US" dirty="0"/>
          </a:p>
          <a:p>
            <a:r>
              <a:rPr lang="en-US" dirty="0"/>
              <a:t>Part (a) of the figure shows an AND node; part (b) shows an OR node</a:t>
            </a:r>
          </a:p>
          <a:p>
            <a:r>
              <a:rPr lang="en-US" dirty="0"/>
              <a:t>This assumes a threshold activation function; the book doesn’t call it that, but it shows the formula (note the node does not fire at 0):</a:t>
            </a:r>
          </a:p>
          <a:p>
            <a:endParaRPr lang="en-US" dirty="0"/>
          </a:p>
          <a:p>
            <a:endParaRPr lang="en-US" dirty="0"/>
          </a:p>
          <a:p>
            <a:r>
              <a:rPr lang="en-US" dirty="0"/>
              <a:t>If we modify the bias weights in (a) and (b) to -1.5 and -0.5, respectively, then it is not relevant what happens when the weighted sum is exactly 0</a:t>
            </a:r>
          </a:p>
          <a:p>
            <a:r>
              <a:rPr lang="en-US" dirty="0"/>
              <a:t>It is also easy to create a node that functions as a NOT gate; e.g., we can create a node with a single input weighted by -1 and a bias weight of 0.5</a:t>
            </a:r>
          </a:p>
          <a:p>
            <a:r>
              <a:rPr lang="en-US" dirty="0"/>
              <a:t>Since we can compute AND, OR, and NOT with individual nodes, then with a network of nodes, we can compute any Boolean function</a:t>
            </a:r>
          </a:p>
          <a:p>
            <a:endParaRPr lang="en-US" dirty="0"/>
          </a:p>
        </p:txBody>
      </p:sp>
      <p:pic>
        <p:nvPicPr>
          <p:cNvPr id="5" name="Picture 4">
            <a:extLst>
              <a:ext uri="{FF2B5EF4-FFF2-40B4-BE49-F238E27FC236}">
                <a16:creationId xmlns:a16="http://schemas.microsoft.com/office/drawing/2014/main" id="{5EE47DDD-6155-478D-AA64-962FD64DBC67}"/>
              </a:ext>
            </a:extLst>
          </p:cNvPr>
          <p:cNvPicPr>
            <a:picLocks noChangeAspect="1"/>
          </p:cNvPicPr>
          <p:nvPr/>
        </p:nvPicPr>
        <p:blipFill>
          <a:blip r:embed="rId2"/>
          <a:stretch>
            <a:fillRect/>
          </a:stretch>
        </p:blipFill>
        <p:spPr>
          <a:xfrm>
            <a:off x="3386154" y="1543997"/>
            <a:ext cx="5419690" cy="1461140"/>
          </a:xfrm>
          <a:prstGeom prst="rect">
            <a:avLst/>
          </a:prstGeom>
        </p:spPr>
      </p:pic>
      <p:pic>
        <p:nvPicPr>
          <p:cNvPr id="6" name="Picture 5">
            <a:extLst>
              <a:ext uri="{FF2B5EF4-FFF2-40B4-BE49-F238E27FC236}">
                <a16:creationId xmlns:a16="http://schemas.microsoft.com/office/drawing/2014/main" id="{C53DF85C-4F8F-4960-BAF3-6F301F88F7E3}"/>
              </a:ext>
            </a:extLst>
          </p:cNvPr>
          <p:cNvPicPr/>
          <p:nvPr/>
        </p:nvPicPr>
        <p:blipFill>
          <a:blip r:embed="rId3"/>
          <a:stretch>
            <a:fillRect/>
          </a:stretch>
        </p:blipFill>
        <p:spPr>
          <a:xfrm>
            <a:off x="4775198" y="3785077"/>
            <a:ext cx="2641603" cy="723423"/>
          </a:xfrm>
          <a:prstGeom prst="rect">
            <a:avLst/>
          </a:prstGeom>
        </p:spPr>
      </p:pic>
    </p:spTree>
    <p:extLst>
      <p:ext uri="{BB962C8B-B14F-4D97-AF65-F5344CB8AC3E}">
        <p14:creationId xmlns:p14="http://schemas.microsoft.com/office/powerpoint/2010/main" val="331069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BE93-A1D2-44BF-9EB7-39D3B6CDF6A3}"/>
              </a:ext>
            </a:extLst>
          </p:cNvPr>
          <p:cNvSpPr>
            <a:spLocks noGrp="1"/>
          </p:cNvSpPr>
          <p:nvPr>
            <p:ph type="title"/>
          </p:nvPr>
        </p:nvSpPr>
        <p:spPr/>
        <p:txBody>
          <a:bodyPr/>
          <a:lstStyle/>
          <a:p>
            <a:r>
              <a:rPr lang="en-US" dirty="0"/>
              <a:t>Perceptrons</a:t>
            </a:r>
          </a:p>
        </p:txBody>
      </p:sp>
      <p:sp>
        <p:nvSpPr>
          <p:cNvPr id="3" name="Content Placeholder 2">
            <a:extLst>
              <a:ext uri="{FF2B5EF4-FFF2-40B4-BE49-F238E27FC236}">
                <a16:creationId xmlns:a16="http://schemas.microsoft.com/office/drawing/2014/main" id="{B25FFCDD-574B-42F5-B93B-B8F201ECCD78}"/>
              </a:ext>
            </a:extLst>
          </p:cNvPr>
          <p:cNvSpPr>
            <a:spLocks noGrp="1"/>
          </p:cNvSpPr>
          <p:nvPr>
            <p:ph idx="1"/>
          </p:nvPr>
        </p:nvSpPr>
        <p:spPr/>
        <p:txBody>
          <a:bodyPr>
            <a:normAutofit fontScale="62500" lnSpcReduction="20000"/>
          </a:bodyPr>
          <a:lstStyle/>
          <a:p>
            <a:r>
              <a:rPr lang="en-US" dirty="0"/>
              <a:t>The sort of node that we have seen so far have been examples of a </a:t>
            </a:r>
            <a:r>
              <a:rPr lang="en-US" b="1" dirty="0"/>
              <a:t>perceptron</a:t>
            </a:r>
            <a:r>
              <a:rPr lang="en-US" dirty="0"/>
              <a:t>, sometimes referred to as a </a:t>
            </a:r>
            <a:r>
              <a:rPr lang="en-US" i="1" dirty="0"/>
              <a:t>single-layer perceptron</a:t>
            </a:r>
          </a:p>
          <a:p>
            <a:r>
              <a:rPr lang="en-US" dirty="0"/>
              <a:t>Perceptrons are sometimes defined as NNs which do not contain any </a:t>
            </a:r>
            <a:r>
              <a:rPr lang="en-US" i="1" dirty="0"/>
              <a:t>hidden layers</a:t>
            </a:r>
            <a:r>
              <a:rPr lang="en-US" dirty="0"/>
              <a:t> (to be discussed soon)</a:t>
            </a:r>
          </a:p>
          <a:p>
            <a:r>
              <a:rPr lang="en-US" dirty="0"/>
              <a:t>Perceptrons are sometimes allowed to contain multiple nodes that share the same input, but each node functions completely independently of the other</a:t>
            </a:r>
          </a:p>
          <a:p>
            <a:r>
              <a:rPr lang="en-US" dirty="0"/>
              <a:t>So, perceptrons are only capable of representing functions that can be represented by individual nodes</a:t>
            </a:r>
          </a:p>
          <a:p>
            <a:r>
              <a:rPr lang="en-US" dirty="0"/>
              <a:t>Although perceptrons (individual nodes) can represent AND, OR, NOT, and many other functions, they are severely limited</a:t>
            </a:r>
          </a:p>
          <a:p>
            <a:r>
              <a:rPr lang="en-US" dirty="0"/>
              <a:t>In a very influential 1969 publication, Minsky and Papert proved that single units cannot compute XOR</a:t>
            </a:r>
          </a:p>
          <a:p>
            <a:r>
              <a:rPr lang="en-US" dirty="0"/>
              <a:t>More generally, perceptrons can only represent </a:t>
            </a:r>
            <a:r>
              <a:rPr lang="en-US" b="1" dirty="0"/>
              <a:t>linearly separable</a:t>
            </a:r>
            <a:r>
              <a:rPr lang="en-US" i="1" dirty="0"/>
              <a:t> </a:t>
            </a:r>
            <a:r>
              <a:rPr lang="en-US" dirty="0"/>
              <a:t>functions</a:t>
            </a:r>
          </a:p>
          <a:p>
            <a:r>
              <a:rPr lang="en-US" dirty="0"/>
              <a:t>It can easily be shown that a perceptron with a threshold activation function will fire if and only if </a:t>
            </a:r>
            <a:r>
              <a:rPr lang="en-US" dirty="0" err="1"/>
              <a:t>w∙x</a:t>
            </a:r>
            <a:r>
              <a:rPr lang="en-US" dirty="0"/>
              <a:t> &gt; 0 (this is a </a:t>
            </a:r>
            <a:r>
              <a:rPr lang="en-US" i="1" dirty="0"/>
              <a:t>dot product</a:t>
            </a:r>
            <a:r>
              <a:rPr lang="en-US" dirty="0"/>
              <a:t> of the inputs and the weights)</a:t>
            </a:r>
          </a:p>
          <a:p>
            <a:r>
              <a:rPr lang="en-US" dirty="0"/>
              <a:t>Positive and negative examples of linearly separable functions can be separated by </a:t>
            </a:r>
            <a:r>
              <a:rPr lang="en-US" i="1" dirty="0"/>
              <a:t>hyperplanes</a:t>
            </a:r>
            <a:r>
              <a:rPr lang="en-US" dirty="0"/>
              <a:t> in the input space</a:t>
            </a:r>
          </a:p>
          <a:p>
            <a:r>
              <a:rPr lang="en-US" dirty="0"/>
              <a:t>The next slide demonstrates that hyperplanes can separate true and false instances of the AND and OR functions, but no hyperplane can separate true and false instances of the XOR function</a:t>
            </a:r>
          </a:p>
        </p:txBody>
      </p:sp>
    </p:spTree>
    <p:extLst>
      <p:ext uri="{BB962C8B-B14F-4D97-AF65-F5344CB8AC3E}">
        <p14:creationId xmlns:p14="http://schemas.microsoft.com/office/powerpoint/2010/main" val="56701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6A96-A77B-4A3D-A62B-97E6D9D09C19}"/>
              </a:ext>
            </a:extLst>
          </p:cNvPr>
          <p:cNvSpPr>
            <a:spLocks noGrp="1"/>
          </p:cNvSpPr>
          <p:nvPr>
            <p:ph type="title"/>
          </p:nvPr>
        </p:nvSpPr>
        <p:spPr/>
        <p:txBody>
          <a:bodyPr/>
          <a:lstStyle/>
          <a:p>
            <a:r>
              <a:rPr lang="en-US" dirty="0"/>
              <a:t>Hyperplane Examples (none for XOR)</a:t>
            </a:r>
          </a:p>
        </p:txBody>
      </p:sp>
      <p:pic>
        <p:nvPicPr>
          <p:cNvPr id="4" name="Content Placeholder 3">
            <a:extLst>
              <a:ext uri="{FF2B5EF4-FFF2-40B4-BE49-F238E27FC236}">
                <a16:creationId xmlns:a16="http://schemas.microsoft.com/office/drawing/2014/main" id="{63CDC822-E13B-49E1-9976-1BBF08649FDA}"/>
              </a:ext>
            </a:extLst>
          </p:cNvPr>
          <p:cNvPicPr>
            <a:picLocks noGrp="1" noChangeAspect="1"/>
          </p:cNvPicPr>
          <p:nvPr>
            <p:ph idx="1"/>
          </p:nvPr>
        </p:nvPicPr>
        <p:blipFill>
          <a:blip r:embed="rId2"/>
          <a:stretch>
            <a:fillRect/>
          </a:stretch>
        </p:blipFill>
        <p:spPr>
          <a:xfrm>
            <a:off x="1171709" y="2029968"/>
            <a:ext cx="9913139" cy="3968495"/>
          </a:xfrm>
          <a:prstGeom prst="rect">
            <a:avLst/>
          </a:prstGeom>
        </p:spPr>
      </p:pic>
    </p:spTree>
    <p:extLst>
      <p:ext uri="{BB962C8B-B14F-4D97-AF65-F5344CB8AC3E}">
        <p14:creationId xmlns:p14="http://schemas.microsoft.com/office/powerpoint/2010/main" val="165657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9CAD-57C6-43AA-BB3D-1BFE3BE844C7}"/>
              </a:ext>
            </a:extLst>
          </p:cNvPr>
          <p:cNvSpPr>
            <a:spLocks noGrp="1"/>
          </p:cNvSpPr>
          <p:nvPr>
            <p:ph type="title"/>
          </p:nvPr>
        </p:nvSpPr>
        <p:spPr/>
        <p:txBody>
          <a:bodyPr/>
          <a:lstStyle/>
          <a:p>
            <a:r>
              <a:rPr lang="en-US" dirty="0"/>
              <a:t>Feedforward Neural Networks</a:t>
            </a:r>
          </a:p>
        </p:txBody>
      </p:sp>
      <p:sp>
        <p:nvSpPr>
          <p:cNvPr id="3" name="Content Placeholder 2">
            <a:extLst>
              <a:ext uri="{FF2B5EF4-FFF2-40B4-BE49-F238E27FC236}">
                <a16:creationId xmlns:a16="http://schemas.microsoft.com/office/drawing/2014/main" id="{99D70454-0465-4168-886C-1B0E1CC7FA7B}"/>
              </a:ext>
            </a:extLst>
          </p:cNvPr>
          <p:cNvSpPr>
            <a:spLocks noGrp="1"/>
          </p:cNvSpPr>
          <p:nvPr>
            <p:ph idx="1"/>
          </p:nvPr>
        </p:nvSpPr>
        <p:spPr/>
        <p:txBody>
          <a:bodyPr>
            <a:normAutofit fontScale="62500" lnSpcReduction="20000"/>
          </a:bodyPr>
          <a:lstStyle/>
          <a:p>
            <a:r>
              <a:rPr lang="en-US" dirty="0"/>
              <a:t>One way to represent functions that are not linearly separable is by using </a:t>
            </a:r>
            <a:r>
              <a:rPr lang="en-US" b="1" dirty="0"/>
              <a:t>feedforward neural networks</a:t>
            </a:r>
            <a:r>
              <a:rPr lang="en-US" dirty="0"/>
              <a:t>; a.k.a. </a:t>
            </a:r>
            <a:r>
              <a:rPr lang="en-US" i="1" dirty="0"/>
              <a:t>feedforward networks </a:t>
            </a:r>
            <a:r>
              <a:rPr lang="en-US" dirty="0"/>
              <a:t>or sometimes </a:t>
            </a:r>
            <a:r>
              <a:rPr lang="en-US" i="1" dirty="0"/>
              <a:t>multi-layer perceptrons</a:t>
            </a:r>
          </a:p>
          <a:p>
            <a:r>
              <a:rPr lang="en-US" dirty="0"/>
              <a:t>Some sources hyphenate </a:t>
            </a:r>
            <a:r>
              <a:rPr lang="en-US" i="1" dirty="0"/>
              <a:t>feed-forward</a:t>
            </a:r>
            <a:r>
              <a:rPr lang="en-US" dirty="0"/>
              <a:t> or write it as two separate words</a:t>
            </a:r>
          </a:p>
          <a:p>
            <a:r>
              <a:rPr lang="en-US" dirty="0"/>
              <a:t>A feedforward neural network is typically organized into </a:t>
            </a:r>
            <a:r>
              <a:rPr lang="en-US" b="1" dirty="0"/>
              <a:t>layers</a:t>
            </a:r>
          </a:p>
          <a:p>
            <a:r>
              <a:rPr lang="en-US" dirty="0"/>
              <a:t>The output nodes (the only type that existed in perceptrons) constitute an </a:t>
            </a:r>
            <a:r>
              <a:rPr lang="en-US" i="1" dirty="0"/>
              <a:t>output layer</a:t>
            </a:r>
          </a:p>
          <a:p>
            <a:r>
              <a:rPr lang="en-US" dirty="0"/>
              <a:t>Sources differ as to whether the inputs themselves constitute a layer</a:t>
            </a:r>
          </a:p>
          <a:p>
            <a:r>
              <a:rPr lang="en-US" dirty="0"/>
              <a:t>Our textbook does refer to the inputs as an </a:t>
            </a:r>
            <a:r>
              <a:rPr lang="en-US" i="1" dirty="0"/>
              <a:t>input layer, </a:t>
            </a:r>
            <a:r>
              <a:rPr lang="en-US" dirty="0"/>
              <a:t>but they don’t include it when counting layers</a:t>
            </a:r>
          </a:p>
          <a:p>
            <a:r>
              <a:rPr lang="en-US" dirty="0"/>
              <a:t>In addition to the inputs and the output layer, there are one or more </a:t>
            </a:r>
            <a:r>
              <a:rPr lang="en-US" b="1" dirty="0"/>
              <a:t>hidden layers</a:t>
            </a:r>
            <a:r>
              <a:rPr lang="en-US" dirty="0"/>
              <a:t>, consisting of </a:t>
            </a:r>
            <a:r>
              <a:rPr lang="en-US" b="1" dirty="0"/>
              <a:t>hidden units </a:t>
            </a:r>
            <a:r>
              <a:rPr lang="en-US" dirty="0"/>
              <a:t>(a.k.a. </a:t>
            </a:r>
            <a:r>
              <a:rPr lang="en-US" i="1" dirty="0"/>
              <a:t>hidden nodes</a:t>
            </a:r>
            <a:r>
              <a:rPr lang="en-US" dirty="0"/>
              <a:t>)</a:t>
            </a:r>
          </a:p>
          <a:p>
            <a:r>
              <a:rPr lang="en-US" dirty="0"/>
              <a:t>When the nodes in a layer connect with every node in the previous layer, the layer is said to be </a:t>
            </a:r>
            <a:r>
              <a:rPr lang="en-US" b="1" dirty="0"/>
              <a:t>fully-connected</a:t>
            </a:r>
            <a:endParaRPr lang="en-US" dirty="0"/>
          </a:p>
          <a:p>
            <a:r>
              <a:rPr lang="en-US" dirty="0"/>
              <a:t>Typically, the inputs to a feedforward neural network do not have an activation function applied to them directly; they are fed as scalars to the nodes in the first hidden layer</a:t>
            </a:r>
          </a:p>
          <a:p>
            <a:r>
              <a:rPr lang="en-US" dirty="0"/>
              <a:t>The next slide shows an example of a feedforward neural network with one hidden layer</a:t>
            </a:r>
          </a:p>
          <a:p>
            <a:r>
              <a:rPr lang="en-US" dirty="0"/>
              <a:t>Our textbook calls this a two-layer network, but some sources would consider it to be a three-layer network</a:t>
            </a:r>
          </a:p>
        </p:txBody>
      </p:sp>
    </p:spTree>
    <p:extLst>
      <p:ext uri="{BB962C8B-B14F-4D97-AF65-F5344CB8AC3E}">
        <p14:creationId xmlns:p14="http://schemas.microsoft.com/office/powerpoint/2010/main" val="268434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8E53-317E-4D87-AE65-23D029DD17F0}"/>
              </a:ext>
            </a:extLst>
          </p:cNvPr>
          <p:cNvSpPr>
            <a:spLocks noGrp="1"/>
          </p:cNvSpPr>
          <p:nvPr>
            <p:ph type="title"/>
          </p:nvPr>
        </p:nvSpPr>
        <p:spPr/>
        <p:txBody>
          <a:bodyPr/>
          <a:lstStyle/>
          <a:p>
            <a:r>
              <a:rPr lang="en-US" dirty="0"/>
              <a:t>Feedforward Network with One Hidden Layer</a:t>
            </a:r>
          </a:p>
        </p:txBody>
      </p:sp>
      <p:pic>
        <p:nvPicPr>
          <p:cNvPr id="4" name="Content Placeholder 3">
            <a:extLst>
              <a:ext uri="{FF2B5EF4-FFF2-40B4-BE49-F238E27FC236}">
                <a16:creationId xmlns:a16="http://schemas.microsoft.com/office/drawing/2014/main" id="{1E96706B-1241-4108-958C-AC364776C2DB}"/>
              </a:ext>
            </a:extLst>
          </p:cNvPr>
          <p:cNvPicPr>
            <a:picLocks noGrp="1" noChangeAspect="1"/>
          </p:cNvPicPr>
          <p:nvPr>
            <p:ph idx="1"/>
          </p:nvPr>
        </p:nvPicPr>
        <p:blipFill>
          <a:blip r:embed="rId2"/>
          <a:stretch>
            <a:fillRect/>
          </a:stretch>
        </p:blipFill>
        <p:spPr>
          <a:xfrm>
            <a:off x="1975104" y="1746315"/>
            <a:ext cx="8339328" cy="4563331"/>
          </a:xfrm>
          <a:prstGeom prst="rect">
            <a:avLst/>
          </a:prstGeom>
        </p:spPr>
      </p:pic>
    </p:spTree>
    <p:extLst>
      <p:ext uri="{BB962C8B-B14F-4D97-AF65-F5344CB8AC3E}">
        <p14:creationId xmlns:p14="http://schemas.microsoft.com/office/powerpoint/2010/main" val="209484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FADA-AE71-4940-BC71-01CE2EBECC1C}"/>
              </a:ext>
            </a:extLst>
          </p:cNvPr>
          <p:cNvSpPr>
            <a:spLocks noGrp="1"/>
          </p:cNvSpPr>
          <p:nvPr>
            <p:ph type="title"/>
          </p:nvPr>
        </p:nvSpPr>
        <p:spPr/>
        <p:txBody>
          <a:bodyPr/>
          <a:lstStyle/>
          <a:p>
            <a:r>
              <a:rPr lang="en-US" dirty="0"/>
              <a:t>Computing Values for the Hidden Layer</a:t>
            </a:r>
          </a:p>
        </p:txBody>
      </p:sp>
      <p:sp>
        <p:nvSpPr>
          <p:cNvPr id="3" name="Content Placeholder 2">
            <a:extLst>
              <a:ext uri="{FF2B5EF4-FFF2-40B4-BE49-F238E27FC236}">
                <a16:creationId xmlns:a16="http://schemas.microsoft.com/office/drawing/2014/main" id="{F63BB1C8-A6CF-4613-A46C-CE62205609C0}"/>
              </a:ext>
            </a:extLst>
          </p:cNvPr>
          <p:cNvSpPr>
            <a:spLocks noGrp="1"/>
          </p:cNvSpPr>
          <p:nvPr>
            <p:ph idx="1"/>
          </p:nvPr>
        </p:nvSpPr>
        <p:spPr/>
        <p:txBody>
          <a:bodyPr>
            <a:normAutofit fontScale="62500" lnSpcReduction="20000"/>
          </a:bodyPr>
          <a:lstStyle/>
          <a:p>
            <a:r>
              <a:rPr lang="en-US" dirty="0"/>
              <a:t>Note that the fixed input (in this case, +1) is connected to every node in the hidden layer, and each has its own bias weight</a:t>
            </a:r>
          </a:p>
          <a:p>
            <a:r>
              <a:rPr lang="en-US" dirty="0"/>
              <a:t>You could apply the equations we looked at before separately to each hidden node; or, you can also handle them all at once</a:t>
            </a:r>
          </a:p>
          <a:p>
            <a:r>
              <a:rPr lang="en-US" dirty="0"/>
              <a:t>We can think of the inputs as a </a:t>
            </a:r>
            <a:r>
              <a:rPr lang="en-US" i="1" dirty="0"/>
              <a:t>vector</a:t>
            </a:r>
            <a:r>
              <a:rPr lang="en-US" dirty="0"/>
              <a:t>, x, and the biases as a vector, b</a:t>
            </a:r>
          </a:p>
          <a:p>
            <a:r>
              <a:rPr lang="en-US" dirty="0"/>
              <a:t>We can think of the weights between inputs and hidden nodes as a </a:t>
            </a:r>
            <a:r>
              <a:rPr lang="en-US" i="1" dirty="0"/>
              <a:t>matrix</a:t>
            </a:r>
            <a:r>
              <a:rPr lang="en-US" dirty="0"/>
              <a:t>, W</a:t>
            </a:r>
          </a:p>
          <a:p>
            <a:r>
              <a:rPr lang="en-US" dirty="0"/>
              <a:t>If the hidden nodes use a sigmoid activation function, their outputs can be computed as: h = σ(Wx+b)</a:t>
            </a:r>
          </a:p>
          <a:p>
            <a:r>
              <a:rPr lang="en-US" dirty="0"/>
              <a:t>Note that Wx+b is a vector, and the activation is being applied </a:t>
            </a:r>
            <a:r>
              <a:rPr lang="en-US" i="1" dirty="0"/>
              <a:t>element-wise</a:t>
            </a:r>
          </a:p>
          <a:p>
            <a:r>
              <a:rPr lang="en-US" dirty="0"/>
              <a:t>Note: You need to be careful with how you treat rows and columns of the matrix if you are implementing a neural network using vectors and matrices</a:t>
            </a:r>
          </a:p>
          <a:p>
            <a:r>
              <a:rPr lang="en-US" dirty="0"/>
              <a:t>Some sources treat the vectors as column vectors, some as row vectors; some use transposes for vectors or matrices</a:t>
            </a:r>
          </a:p>
          <a:p>
            <a:r>
              <a:rPr lang="en-US" dirty="0"/>
              <a:t>Conventionally, nodes were often handled one at a time, but there is a significant computational advantage of representing layers as vectors and representing weights between layers as matrices</a:t>
            </a:r>
          </a:p>
          <a:p>
            <a:r>
              <a:rPr lang="en-US" dirty="0"/>
              <a:t>Modern deep learning libraries, such as TensorFlow and PyTorch, take advantage of this by parallelizing computation with GPUs</a:t>
            </a:r>
          </a:p>
        </p:txBody>
      </p:sp>
    </p:spTree>
    <p:extLst>
      <p:ext uri="{BB962C8B-B14F-4D97-AF65-F5344CB8AC3E}">
        <p14:creationId xmlns:p14="http://schemas.microsoft.com/office/powerpoint/2010/main" val="290018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8AC3-450F-4C99-9158-5978B9FF739D}"/>
              </a:ext>
            </a:extLst>
          </p:cNvPr>
          <p:cNvSpPr>
            <a:spLocks noGrp="1"/>
          </p:cNvSpPr>
          <p:nvPr>
            <p:ph type="title"/>
          </p:nvPr>
        </p:nvSpPr>
        <p:spPr/>
        <p:txBody>
          <a:bodyPr/>
          <a:lstStyle/>
          <a:p>
            <a:r>
              <a:rPr lang="en-US" dirty="0"/>
              <a:t>Other Machine Learning Approaches</a:t>
            </a:r>
          </a:p>
        </p:txBody>
      </p:sp>
      <p:sp>
        <p:nvSpPr>
          <p:cNvPr id="3" name="Content Placeholder 2">
            <a:extLst>
              <a:ext uri="{FF2B5EF4-FFF2-40B4-BE49-F238E27FC236}">
                <a16:creationId xmlns:a16="http://schemas.microsoft.com/office/drawing/2014/main" id="{73142D8C-1531-4F3A-AF09-B6E08C691CA0}"/>
              </a:ext>
            </a:extLst>
          </p:cNvPr>
          <p:cNvSpPr>
            <a:spLocks noGrp="1"/>
          </p:cNvSpPr>
          <p:nvPr>
            <p:ph idx="1"/>
          </p:nvPr>
        </p:nvSpPr>
        <p:spPr/>
        <p:txBody>
          <a:bodyPr>
            <a:normAutofit/>
          </a:bodyPr>
          <a:lstStyle/>
          <a:p>
            <a:r>
              <a:rPr lang="en-US" dirty="0"/>
              <a:t>There have been many popular </a:t>
            </a:r>
            <a:r>
              <a:rPr lang="en-US" b="1" dirty="0"/>
              <a:t>machine learning</a:t>
            </a:r>
            <a:r>
              <a:rPr lang="en-US" dirty="0"/>
              <a:t> (ML) approaches for </a:t>
            </a:r>
            <a:r>
              <a:rPr lang="en-US" b="1" dirty="0"/>
              <a:t>natural language processing </a:t>
            </a:r>
            <a:r>
              <a:rPr lang="en-US" dirty="0"/>
              <a:t>(NLP) and </a:t>
            </a:r>
            <a:r>
              <a:rPr lang="en-US" b="1" dirty="0"/>
              <a:t>artificial intelligence </a:t>
            </a:r>
            <a:r>
              <a:rPr lang="en-US" dirty="0"/>
              <a:t>(AI)</a:t>
            </a:r>
          </a:p>
          <a:p>
            <a:r>
              <a:rPr lang="en-US" dirty="0"/>
              <a:t>For text categorization, we covered the naïve Bayes, KNN, and </a:t>
            </a:r>
            <a:r>
              <a:rPr lang="en-US" dirty="0" err="1"/>
              <a:t>Rocchio</a:t>
            </a:r>
            <a:r>
              <a:rPr lang="en-US" dirty="0"/>
              <a:t>/TF*IDF approaches</a:t>
            </a:r>
          </a:p>
          <a:p>
            <a:r>
              <a:rPr lang="en-US" dirty="0"/>
              <a:t>For part-of-speech tagging, we covered hidden Markov models</a:t>
            </a:r>
          </a:p>
          <a:p>
            <a:r>
              <a:rPr lang="en-US" dirty="0"/>
              <a:t>Other common approaches include decision trees, support vector machines, maximum entropy models, expectation maximization, etc.</a:t>
            </a:r>
          </a:p>
          <a:p>
            <a:r>
              <a:rPr lang="en-US" dirty="0"/>
              <a:t>Until semi-recently, no single approach dominated</a:t>
            </a:r>
          </a:p>
        </p:txBody>
      </p:sp>
    </p:spTree>
    <p:extLst>
      <p:ext uri="{BB962C8B-B14F-4D97-AF65-F5344CB8AC3E}">
        <p14:creationId xmlns:p14="http://schemas.microsoft.com/office/powerpoint/2010/main" val="150669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BF94-6380-456C-A643-7F53A4B1CCE6}"/>
              </a:ext>
            </a:extLst>
          </p:cNvPr>
          <p:cNvSpPr>
            <a:spLocks noGrp="1"/>
          </p:cNvSpPr>
          <p:nvPr>
            <p:ph type="title"/>
          </p:nvPr>
        </p:nvSpPr>
        <p:spPr/>
        <p:txBody>
          <a:bodyPr/>
          <a:lstStyle/>
          <a:p>
            <a:r>
              <a:rPr lang="en-US" dirty="0"/>
              <a:t>Computing Values for the Output Layer</a:t>
            </a:r>
          </a:p>
        </p:txBody>
      </p:sp>
      <p:sp>
        <p:nvSpPr>
          <p:cNvPr id="3" name="Content Placeholder 2">
            <a:extLst>
              <a:ext uri="{FF2B5EF4-FFF2-40B4-BE49-F238E27FC236}">
                <a16:creationId xmlns:a16="http://schemas.microsoft.com/office/drawing/2014/main" id="{232BFD4B-F8AE-4C98-9BF9-C875ED35D029}"/>
              </a:ext>
            </a:extLst>
          </p:cNvPr>
          <p:cNvSpPr>
            <a:spLocks noGrp="1"/>
          </p:cNvSpPr>
          <p:nvPr>
            <p:ph idx="1"/>
          </p:nvPr>
        </p:nvSpPr>
        <p:spPr/>
        <p:txBody>
          <a:bodyPr>
            <a:normAutofit/>
          </a:bodyPr>
          <a:lstStyle/>
          <a:p>
            <a:r>
              <a:rPr lang="en-US" sz="1600" dirty="0"/>
              <a:t>In many neural network architectures, the output nodes will also include bias weights connected to fixed inputs; In our sample neural network, they do not</a:t>
            </a:r>
          </a:p>
          <a:p>
            <a:r>
              <a:rPr lang="en-US" sz="1600" dirty="0"/>
              <a:t>We can represent the </a:t>
            </a:r>
            <a:r>
              <a:rPr lang="en-US" sz="1600" i="1" dirty="0"/>
              <a:t>intermediate output</a:t>
            </a:r>
            <a:r>
              <a:rPr lang="en-US" sz="1600" dirty="0"/>
              <a:t> as z = Uh, where h = </a:t>
            </a:r>
            <a:r>
              <a:rPr lang="el-GR" sz="1600" dirty="0"/>
              <a:t>σ</a:t>
            </a:r>
            <a:r>
              <a:rPr lang="en-US" sz="1600" dirty="0"/>
              <a:t>(Wx+b), as explained on the previous slide</a:t>
            </a:r>
          </a:p>
          <a:p>
            <a:r>
              <a:rPr lang="en-US" sz="1600" dirty="0"/>
              <a:t>We could apply a sigmoid function to z, as we did for the hidden layer, and for some tasks, this might make sense</a:t>
            </a:r>
          </a:p>
          <a:p>
            <a:r>
              <a:rPr lang="en-US" sz="1600" dirty="0"/>
              <a:t>Another common type of output layer for modern neural networks is the</a:t>
            </a:r>
            <a:r>
              <a:rPr lang="en-US" sz="1600" b="1" dirty="0"/>
              <a:t> softmax layer</a:t>
            </a:r>
          </a:p>
          <a:p>
            <a:r>
              <a:rPr lang="en-US" sz="1600" dirty="0"/>
              <a:t>The softmax layer converts a vector of real numbers into a vector of floating-point values between 0 and 1 that add up to 1; The formula is:</a:t>
            </a:r>
          </a:p>
          <a:p>
            <a:endParaRPr lang="en-US" sz="1600" dirty="0"/>
          </a:p>
          <a:p>
            <a:endParaRPr lang="en-US" sz="1600" dirty="0"/>
          </a:p>
          <a:p>
            <a:r>
              <a:rPr lang="en-US" sz="1600" dirty="0"/>
              <a:t>The output of the softmax function is often interpreted as a </a:t>
            </a:r>
            <a:r>
              <a:rPr lang="en-US" sz="1600" b="1" dirty="0"/>
              <a:t>probability distribution</a:t>
            </a:r>
          </a:p>
          <a:p>
            <a:r>
              <a:rPr lang="en-US" sz="1600" dirty="0"/>
              <a:t>In summary, the formulas used to calculate the values produced the sample feedforward neural network are:</a:t>
            </a:r>
          </a:p>
        </p:txBody>
      </p:sp>
      <p:pic>
        <p:nvPicPr>
          <p:cNvPr id="4" name="Picture 3">
            <a:extLst>
              <a:ext uri="{FF2B5EF4-FFF2-40B4-BE49-F238E27FC236}">
                <a16:creationId xmlns:a16="http://schemas.microsoft.com/office/drawing/2014/main" id="{118EBB36-E2A3-48B8-B1DE-7EF5AE2E9C76}"/>
              </a:ext>
            </a:extLst>
          </p:cNvPr>
          <p:cNvPicPr/>
          <p:nvPr/>
        </p:nvPicPr>
        <p:blipFill>
          <a:blip r:embed="rId2"/>
          <a:stretch>
            <a:fillRect/>
          </a:stretch>
        </p:blipFill>
        <p:spPr>
          <a:xfrm>
            <a:off x="4648195" y="3813968"/>
            <a:ext cx="2895601" cy="820737"/>
          </a:xfrm>
          <a:prstGeom prst="rect">
            <a:avLst/>
          </a:prstGeom>
        </p:spPr>
      </p:pic>
      <p:pic>
        <p:nvPicPr>
          <p:cNvPr id="5" name="Content Placeholder 3">
            <a:extLst>
              <a:ext uri="{FF2B5EF4-FFF2-40B4-BE49-F238E27FC236}">
                <a16:creationId xmlns:a16="http://schemas.microsoft.com/office/drawing/2014/main" id="{7701C534-737A-45FB-B05F-2E8EEF8DEB18}"/>
              </a:ext>
            </a:extLst>
          </p:cNvPr>
          <p:cNvPicPr>
            <a:picLocks/>
          </p:cNvPicPr>
          <p:nvPr/>
        </p:nvPicPr>
        <p:blipFill>
          <a:blip r:embed="rId3"/>
          <a:stretch>
            <a:fillRect/>
          </a:stretch>
        </p:blipFill>
        <p:spPr>
          <a:xfrm>
            <a:off x="5238744" y="5344319"/>
            <a:ext cx="1714501" cy="972344"/>
          </a:xfrm>
          <a:prstGeom prst="rect">
            <a:avLst/>
          </a:prstGeom>
        </p:spPr>
      </p:pic>
    </p:spTree>
    <p:extLst>
      <p:ext uri="{BB962C8B-B14F-4D97-AF65-F5344CB8AC3E}">
        <p14:creationId xmlns:p14="http://schemas.microsoft.com/office/powerpoint/2010/main" val="272824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203-D04C-41D2-B3F9-4B4E639885A6}"/>
              </a:ext>
            </a:extLst>
          </p:cNvPr>
          <p:cNvSpPr>
            <a:spLocks noGrp="1"/>
          </p:cNvSpPr>
          <p:nvPr>
            <p:ph type="title"/>
          </p:nvPr>
        </p:nvSpPr>
        <p:spPr/>
        <p:txBody>
          <a:bodyPr/>
          <a:lstStyle/>
          <a:p>
            <a:r>
              <a:rPr lang="en-US" dirty="0"/>
              <a:t>Deep Feedforward Neural Networks</a:t>
            </a:r>
          </a:p>
        </p:txBody>
      </p:sp>
      <p:sp>
        <p:nvSpPr>
          <p:cNvPr id="3" name="Content Placeholder 2">
            <a:extLst>
              <a:ext uri="{FF2B5EF4-FFF2-40B4-BE49-F238E27FC236}">
                <a16:creationId xmlns:a16="http://schemas.microsoft.com/office/drawing/2014/main" id="{DD23C71C-FAD6-4427-9AD2-7FFBE590C1CF}"/>
              </a:ext>
            </a:extLst>
          </p:cNvPr>
          <p:cNvSpPr>
            <a:spLocks noGrp="1"/>
          </p:cNvSpPr>
          <p:nvPr>
            <p:ph idx="1"/>
          </p:nvPr>
        </p:nvSpPr>
        <p:spPr/>
        <p:txBody>
          <a:bodyPr/>
          <a:lstStyle/>
          <a:p>
            <a:r>
              <a:rPr lang="en-US" sz="2000" dirty="0"/>
              <a:t>If a feedforward neural network has more than one hidden layer, it would generally be considered a </a:t>
            </a:r>
            <a:r>
              <a:rPr lang="en-US" sz="2000" b="1" dirty="0"/>
              <a:t>deep neural network</a:t>
            </a:r>
            <a:endParaRPr lang="en-US" sz="2000" dirty="0"/>
          </a:p>
          <a:p>
            <a:r>
              <a:rPr lang="en-US" sz="2000" dirty="0"/>
              <a:t>Consider a neural network with n layers, not including the inputs, numbered from 1 to n</a:t>
            </a:r>
          </a:p>
          <a:p>
            <a:r>
              <a:rPr lang="en-US" sz="2000" dirty="0"/>
              <a:t>Let the </a:t>
            </a:r>
            <a:r>
              <a:rPr lang="en-US" sz="2000" dirty="0" err="1"/>
              <a:t>i</a:t>
            </a:r>
            <a:r>
              <a:rPr lang="en-US" sz="2000" baseline="30000" dirty="0" err="1"/>
              <a:t>th</a:t>
            </a:r>
            <a:r>
              <a:rPr lang="en-US" sz="2000" dirty="0"/>
              <a:t> layer have incoming weight matrix W</a:t>
            </a:r>
            <a:r>
              <a:rPr lang="en-US" sz="2000" baseline="30000" dirty="0"/>
              <a:t>[</a:t>
            </a:r>
            <a:r>
              <a:rPr lang="en-US" sz="2000" baseline="30000" dirty="0" err="1"/>
              <a:t>i</a:t>
            </a:r>
            <a:r>
              <a:rPr lang="en-US" sz="2000" baseline="30000" dirty="0"/>
              <a:t>]</a:t>
            </a:r>
            <a:r>
              <a:rPr lang="en-US" sz="2000" dirty="0"/>
              <a:t>, bias vector b</a:t>
            </a:r>
            <a:r>
              <a:rPr lang="en-US" sz="2000" baseline="30000" dirty="0"/>
              <a:t>[</a:t>
            </a:r>
            <a:r>
              <a:rPr lang="en-US" sz="2000" baseline="30000" dirty="0" err="1"/>
              <a:t>i</a:t>
            </a:r>
            <a:r>
              <a:rPr lang="en-US" sz="2000" baseline="30000" dirty="0"/>
              <a:t>]</a:t>
            </a:r>
            <a:r>
              <a:rPr lang="en-US" sz="2000" dirty="0"/>
              <a:t>, and activation function g</a:t>
            </a:r>
            <a:r>
              <a:rPr lang="en-US" sz="2000" baseline="30000" dirty="0"/>
              <a:t>[</a:t>
            </a:r>
            <a:r>
              <a:rPr lang="en-US" sz="2000" baseline="30000" dirty="0" err="1"/>
              <a:t>i</a:t>
            </a:r>
            <a:r>
              <a:rPr lang="en-US" sz="2000" baseline="30000" dirty="0"/>
              <a:t>]</a:t>
            </a:r>
            <a:r>
              <a:rPr lang="en-US" sz="2000" dirty="0"/>
              <a:t>, and let a</a:t>
            </a:r>
            <a:r>
              <a:rPr lang="en-US" sz="2000" baseline="30000" dirty="0"/>
              <a:t>[0]</a:t>
            </a:r>
            <a:r>
              <a:rPr lang="en-US" sz="2000" dirty="0"/>
              <a:t> be the input vector</a:t>
            </a:r>
          </a:p>
          <a:p>
            <a:r>
              <a:rPr lang="en-US" sz="2000" dirty="0"/>
              <a:t>Then we can implement </a:t>
            </a:r>
            <a:r>
              <a:rPr lang="en-US" sz="2000" b="1" dirty="0"/>
              <a:t>forward propagation</a:t>
            </a:r>
            <a:r>
              <a:rPr lang="en-US" sz="2000" dirty="0"/>
              <a:t> as follows:</a:t>
            </a:r>
          </a:p>
        </p:txBody>
      </p:sp>
      <p:pic>
        <p:nvPicPr>
          <p:cNvPr id="4" name="Picture 3">
            <a:extLst>
              <a:ext uri="{FF2B5EF4-FFF2-40B4-BE49-F238E27FC236}">
                <a16:creationId xmlns:a16="http://schemas.microsoft.com/office/drawing/2014/main" id="{75CB9F1D-27A2-4776-87BC-9B72421AB56C}"/>
              </a:ext>
            </a:extLst>
          </p:cNvPr>
          <p:cNvPicPr/>
          <p:nvPr/>
        </p:nvPicPr>
        <p:blipFill>
          <a:blip r:embed="rId2"/>
          <a:stretch>
            <a:fillRect/>
          </a:stretch>
        </p:blipFill>
        <p:spPr>
          <a:xfrm>
            <a:off x="4700587" y="4001294"/>
            <a:ext cx="2790825" cy="1747839"/>
          </a:xfrm>
          <a:prstGeom prst="rect">
            <a:avLst/>
          </a:prstGeom>
        </p:spPr>
      </p:pic>
    </p:spTree>
    <p:extLst>
      <p:ext uri="{BB962C8B-B14F-4D97-AF65-F5344CB8AC3E}">
        <p14:creationId xmlns:p14="http://schemas.microsoft.com/office/powerpoint/2010/main" val="247064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E7B9-720F-43C8-AE6C-CCDFA10D81B2}"/>
              </a:ext>
            </a:extLst>
          </p:cNvPr>
          <p:cNvSpPr>
            <a:spLocks noGrp="1"/>
          </p:cNvSpPr>
          <p:nvPr>
            <p:ph type="title"/>
          </p:nvPr>
        </p:nvSpPr>
        <p:spPr/>
        <p:txBody>
          <a:bodyPr/>
          <a:lstStyle/>
          <a:p>
            <a:r>
              <a:rPr lang="en-US" dirty="0"/>
              <a:t>Creating a Neural Network</a:t>
            </a:r>
          </a:p>
        </p:txBody>
      </p:sp>
      <p:sp>
        <p:nvSpPr>
          <p:cNvPr id="3" name="Content Placeholder 2">
            <a:extLst>
              <a:ext uri="{FF2B5EF4-FFF2-40B4-BE49-F238E27FC236}">
                <a16:creationId xmlns:a16="http://schemas.microsoft.com/office/drawing/2014/main" id="{2C436F13-BEEA-4C9F-A3DC-63A2AC75B6E6}"/>
              </a:ext>
            </a:extLst>
          </p:cNvPr>
          <p:cNvSpPr>
            <a:spLocks noGrp="1"/>
          </p:cNvSpPr>
          <p:nvPr>
            <p:ph idx="1"/>
          </p:nvPr>
        </p:nvSpPr>
        <p:spPr/>
        <p:txBody>
          <a:bodyPr>
            <a:normAutofit fontScale="92500" lnSpcReduction="10000"/>
          </a:bodyPr>
          <a:lstStyle/>
          <a:p>
            <a:r>
              <a:rPr lang="en-US" dirty="0"/>
              <a:t>The textbook never really discusses how you might go about creating a neural network for a task you are working on</a:t>
            </a:r>
          </a:p>
          <a:p>
            <a:r>
              <a:rPr lang="en-US" dirty="0"/>
              <a:t>Creating a neural network for a particular task involves:</a:t>
            </a:r>
          </a:p>
          <a:p>
            <a:pPr lvl="1"/>
            <a:r>
              <a:rPr lang="en-US" dirty="0"/>
              <a:t>Choosing an </a:t>
            </a:r>
            <a:r>
              <a:rPr lang="en-US" b="1" dirty="0"/>
              <a:t>architecture</a:t>
            </a:r>
            <a:r>
              <a:rPr lang="en-US" dirty="0"/>
              <a:t> (e.g., the number, types, and sizes of layers)</a:t>
            </a:r>
          </a:p>
          <a:p>
            <a:pPr lvl="1"/>
            <a:r>
              <a:rPr lang="en-US" dirty="0"/>
              <a:t>Setting </a:t>
            </a:r>
            <a:r>
              <a:rPr lang="en-US" b="1" dirty="0"/>
              <a:t>hyperparameters</a:t>
            </a:r>
            <a:r>
              <a:rPr lang="en-US" dirty="0"/>
              <a:t> (we haven’t talked about these yet)</a:t>
            </a:r>
          </a:p>
          <a:p>
            <a:pPr lvl="1"/>
            <a:r>
              <a:rPr lang="en-US" dirty="0"/>
              <a:t>Obtaining a </a:t>
            </a:r>
            <a:r>
              <a:rPr lang="en-US" b="1" dirty="0"/>
              <a:t>training set </a:t>
            </a:r>
            <a:r>
              <a:rPr lang="en-US" dirty="0"/>
              <a:t>(including </a:t>
            </a:r>
            <a:r>
              <a:rPr lang="en-US" i="1" dirty="0"/>
              <a:t>examples</a:t>
            </a:r>
            <a:r>
              <a:rPr lang="en-US" dirty="0"/>
              <a:t> with known inputs and outputs)</a:t>
            </a:r>
          </a:p>
          <a:p>
            <a:pPr lvl="1"/>
            <a:r>
              <a:rPr lang="en-US" dirty="0"/>
              <a:t>Training the neural network to learn the other </a:t>
            </a:r>
            <a:r>
              <a:rPr lang="en-US" b="1" dirty="0"/>
              <a:t>parameters</a:t>
            </a:r>
            <a:r>
              <a:rPr lang="en-US" dirty="0"/>
              <a:t> of the network (i.e., the weights, including the bias weights)</a:t>
            </a:r>
          </a:p>
          <a:p>
            <a:pPr lvl="1"/>
            <a:r>
              <a:rPr lang="en-US" dirty="0"/>
              <a:t>The architecture and hyperparameters are set manually, before training; optionally, they can be tuned based on a </a:t>
            </a:r>
            <a:r>
              <a:rPr lang="en-US" i="1" dirty="0"/>
              <a:t>tuning set</a:t>
            </a:r>
            <a:r>
              <a:rPr lang="en-US" dirty="0"/>
              <a:t>, a.k.a. validation set or development set</a:t>
            </a:r>
            <a:endParaRPr lang="en-US" i="1" dirty="0"/>
          </a:p>
          <a:p>
            <a:r>
              <a:rPr lang="en-US" dirty="0"/>
              <a:t>After the neural network has been finalized, you can evaluate it using a </a:t>
            </a:r>
            <a:r>
              <a:rPr lang="en-US" b="1" dirty="0"/>
              <a:t>test set</a:t>
            </a:r>
          </a:p>
          <a:p>
            <a:pPr lvl="1"/>
            <a:endParaRPr lang="en-US" dirty="0"/>
          </a:p>
        </p:txBody>
      </p:sp>
    </p:spTree>
    <p:extLst>
      <p:ext uri="{BB962C8B-B14F-4D97-AF65-F5344CB8AC3E}">
        <p14:creationId xmlns:p14="http://schemas.microsoft.com/office/powerpoint/2010/main" val="14823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EBC7-9690-49CC-BED9-83B3C7DE3A9D}"/>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868D2-3536-4EF3-B3EC-E249259882AC}"/>
                  </a:ext>
                </a:extLst>
              </p:cNvPr>
              <p:cNvSpPr>
                <a:spLocks noGrp="1"/>
              </p:cNvSpPr>
              <p:nvPr>
                <p:ph idx="1"/>
              </p:nvPr>
            </p:nvSpPr>
            <p:spPr/>
            <p:txBody>
              <a:bodyPr>
                <a:normAutofit/>
              </a:bodyPr>
              <a:lstStyle/>
              <a:p>
                <a:r>
                  <a:rPr lang="en-US" sz="2000" dirty="0"/>
                  <a:t>A </a:t>
                </a:r>
                <a:r>
                  <a:rPr lang="en-US" sz="2000" b="1" dirty="0"/>
                  <a:t>loss function </a:t>
                </a:r>
                <a:r>
                  <a:rPr lang="en-US" sz="2000" dirty="0"/>
                  <a:t>measures how far the predicted output of a neural network is from the true, or expected, output</a:t>
                </a:r>
              </a:p>
              <a:p>
                <a:r>
                  <a:rPr lang="en-US" sz="2000" dirty="0"/>
                  <a:t>One common loss function when training neural networks is the </a:t>
                </a:r>
                <a:r>
                  <a:rPr lang="en-US" sz="2000" i="1" dirty="0"/>
                  <a:t>cross-entropy loss function</a:t>
                </a:r>
                <a:endParaRPr lang="en-US" sz="2000" dirty="0"/>
              </a:p>
              <a:p>
                <a:r>
                  <a:rPr lang="en-US" sz="2000" dirty="0"/>
                  <a:t>If the true output is a probability distribution, </a:t>
                </a:r>
                <a14:m>
                  <m:oMath xmlns:m="http://schemas.openxmlformats.org/officeDocument/2006/math">
                    <m:r>
                      <a:rPr lang="en-US" sz="2000" b="0" i="1" smtClean="0">
                        <a:latin typeface="Cambria Math" panose="02040503050406030204" pitchFamily="18" charset="0"/>
                      </a:rPr>
                      <m:t>𝑦</m:t>
                    </m:r>
                  </m:oMath>
                </a14:m>
                <a:r>
                  <a:rPr lang="en-US" sz="2000" dirty="0"/>
                  <a:t>, across a set of categories, and the system predicts the output distribution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t>, we can use:</a:t>
                </a:r>
              </a:p>
              <a:p>
                <a:endParaRPr lang="en-US" sz="2000" dirty="0"/>
              </a:p>
              <a:p>
                <a:endParaRPr lang="en-US" sz="2000" dirty="0"/>
              </a:p>
              <a:p>
                <a:r>
                  <a:rPr lang="en-US" sz="2000" dirty="0"/>
                  <a:t>If there is only one correct output category, this simplifies to:</a:t>
                </a:r>
              </a:p>
              <a:p>
                <a:endParaRPr lang="en-US" sz="2000" dirty="0"/>
              </a:p>
              <a:p>
                <a:r>
                  <a:rPr lang="en-US" sz="2000" dirty="0"/>
                  <a:t>If the output layer is a softmax layer, we can express this as:</a:t>
                </a:r>
              </a:p>
            </p:txBody>
          </p:sp>
        </mc:Choice>
        <mc:Fallback xmlns="">
          <p:sp>
            <p:nvSpPr>
              <p:cNvPr id="3" name="Content Placeholder 2">
                <a:extLst>
                  <a:ext uri="{FF2B5EF4-FFF2-40B4-BE49-F238E27FC236}">
                    <a16:creationId xmlns:a16="http://schemas.microsoft.com/office/drawing/2014/main" id="{BC8868D2-3536-4EF3-B3EC-E249259882A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04F06F5-09DF-4430-86F3-98A0931599CE}"/>
              </a:ext>
            </a:extLst>
          </p:cNvPr>
          <p:cNvPicPr/>
          <p:nvPr/>
        </p:nvPicPr>
        <p:blipFill>
          <a:blip r:embed="rId3"/>
          <a:stretch>
            <a:fillRect/>
          </a:stretch>
        </p:blipFill>
        <p:spPr>
          <a:xfrm>
            <a:off x="5131592" y="3539235"/>
            <a:ext cx="1928813" cy="852488"/>
          </a:xfrm>
          <a:prstGeom prst="rect">
            <a:avLst/>
          </a:prstGeom>
        </p:spPr>
      </p:pic>
      <p:pic>
        <p:nvPicPr>
          <p:cNvPr id="5" name="Picture 4">
            <a:extLst>
              <a:ext uri="{FF2B5EF4-FFF2-40B4-BE49-F238E27FC236}">
                <a16:creationId xmlns:a16="http://schemas.microsoft.com/office/drawing/2014/main" id="{619EEBDB-FA92-4648-8727-8B2CBEAA10D6}"/>
              </a:ext>
            </a:extLst>
          </p:cNvPr>
          <p:cNvPicPr/>
          <p:nvPr/>
        </p:nvPicPr>
        <p:blipFill>
          <a:blip r:embed="rId4"/>
          <a:stretch>
            <a:fillRect/>
          </a:stretch>
        </p:blipFill>
        <p:spPr>
          <a:xfrm>
            <a:off x="5167310" y="4757988"/>
            <a:ext cx="1857376" cy="400049"/>
          </a:xfrm>
          <a:prstGeom prst="rect">
            <a:avLst/>
          </a:prstGeom>
        </p:spPr>
      </p:pic>
      <p:pic>
        <p:nvPicPr>
          <p:cNvPr id="6" name="Picture 5">
            <a:extLst>
              <a:ext uri="{FF2B5EF4-FFF2-40B4-BE49-F238E27FC236}">
                <a16:creationId xmlns:a16="http://schemas.microsoft.com/office/drawing/2014/main" id="{53FD7B2B-FD64-40B4-97C1-20BAE020C8EB}"/>
              </a:ext>
            </a:extLst>
          </p:cNvPr>
          <p:cNvPicPr/>
          <p:nvPr/>
        </p:nvPicPr>
        <p:blipFill>
          <a:blip r:embed="rId5"/>
          <a:stretch>
            <a:fillRect/>
          </a:stretch>
        </p:blipFill>
        <p:spPr>
          <a:xfrm>
            <a:off x="4980382" y="5552382"/>
            <a:ext cx="2231231" cy="723502"/>
          </a:xfrm>
          <a:prstGeom prst="rect">
            <a:avLst/>
          </a:prstGeom>
        </p:spPr>
      </p:pic>
    </p:spTree>
    <p:extLst>
      <p:ext uri="{BB962C8B-B14F-4D97-AF65-F5344CB8AC3E}">
        <p14:creationId xmlns:p14="http://schemas.microsoft.com/office/powerpoint/2010/main" val="420075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726-BE69-4D24-B5DE-FDD92450C002}"/>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AB848FE7-758E-4424-A4A8-AD03F5BCFEF6}"/>
              </a:ext>
            </a:extLst>
          </p:cNvPr>
          <p:cNvSpPr>
            <a:spLocks noGrp="1"/>
          </p:cNvSpPr>
          <p:nvPr>
            <p:ph idx="1"/>
          </p:nvPr>
        </p:nvSpPr>
        <p:spPr/>
        <p:txBody>
          <a:bodyPr>
            <a:normAutofit fontScale="92500" lnSpcReduction="10000"/>
          </a:bodyPr>
          <a:lstStyle/>
          <a:p>
            <a:r>
              <a:rPr lang="en-US" dirty="0"/>
              <a:t>In principle, </a:t>
            </a:r>
            <a:r>
              <a:rPr lang="en-US" b="1" dirty="0"/>
              <a:t>gradient descent </a:t>
            </a:r>
            <a:r>
              <a:rPr lang="en-US" dirty="0"/>
              <a:t>could be used to train the weights of a neural network</a:t>
            </a:r>
          </a:p>
          <a:p>
            <a:pPr lvl="1"/>
            <a:r>
              <a:rPr lang="en-US" dirty="0"/>
              <a:t>First, we compute the partial derivative of the loss function </a:t>
            </a:r>
            <a:r>
              <a:rPr lang="en-US" dirty="0" err="1"/>
              <a:t>w.r.t.</a:t>
            </a:r>
            <a:r>
              <a:rPr lang="en-US" dirty="0"/>
              <a:t> each weight</a:t>
            </a:r>
          </a:p>
          <a:p>
            <a:pPr lvl="1"/>
            <a:r>
              <a:rPr lang="en-US" dirty="0"/>
              <a:t>The, we push the weights in a direction to reduce the loss</a:t>
            </a:r>
          </a:p>
          <a:p>
            <a:r>
              <a:rPr lang="en-US" dirty="0"/>
              <a:t>In practice, </a:t>
            </a:r>
            <a:r>
              <a:rPr lang="en-US" b="1" dirty="0"/>
              <a:t>stochastic gradient descent </a:t>
            </a:r>
            <a:r>
              <a:rPr lang="en-US" dirty="0"/>
              <a:t>(SGD) is used instead</a:t>
            </a:r>
          </a:p>
          <a:p>
            <a:pPr lvl="1"/>
            <a:r>
              <a:rPr lang="en-US" dirty="0"/>
              <a:t>One </a:t>
            </a:r>
            <a:r>
              <a:rPr lang="en-US" b="1" dirty="0"/>
              <a:t>mini-batch</a:t>
            </a:r>
            <a:r>
              <a:rPr lang="en-US" dirty="0"/>
              <a:t> is used at a time to estimate the gradient</a:t>
            </a:r>
          </a:p>
          <a:p>
            <a:pPr lvl="1"/>
            <a:r>
              <a:rPr lang="en-US" dirty="0"/>
              <a:t>The size of the mini-batch is a hyperparameter of the neural network</a:t>
            </a:r>
          </a:p>
          <a:p>
            <a:r>
              <a:rPr lang="en-US" dirty="0"/>
              <a:t>It is common to loop through the entire training set multiple times (one mini-batch at a time); each pass is called an </a:t>
            </a:r>
            <a:r>
              <a:rPr lang="en-US" b="1" dirty="0"/>
              <a:t>epoch</a:t>
            </a:r>
          </a:p>
          <a:p>
            <a:r>
              <a:rPr lang="en-US" dirty="0"/>
              <a:t>Modern implementations use vectors and matrix calculations to implement the procedure, making SGD more efficient due to parallelization</a:t>
            </a:r>
          </a:p>
        </p:txBody>
      </p:sp>
    </p:spTree>
    <p:extLst>
      <p:ext uri="{BB962C8B-B14F-4D97-AF65-F5344CB8AC3E}">
        <p14:creationId xmlns:p14="http://schemas.microsoft.com/office/powerpoint/2010/main" val="332302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1189-9BE2-40A4-A111-5E59BF9FB1FE}"/>
              </a:ext>
            </a:extLst>
          </p:cNvPr>
          <p:cNvSpPr>
            <a:spLocks noGrp="1"/>
          </p:cNvSpPr>
          <p:nvPr>
            <p:ph type="title"/>
          </p:nvPr>
        </p:nvSpPr>
        <p:spPr/>
        <p:txBody>
          <a:bodyPr/>
          <a:lstStyle/>
          <a:p>
            <a:r>
              <a:rPr lang="en-US" dirty="0"/>
              <a:t>Adjusting Weights</a:t>
            </a:r>
          </a:p>
        </p:txBody>
      </p:sp>
      <p:sp>
        <p:nvSpPr>
          <p:cNvPr id="3" name="Content Placeholder 2">
            <a:extLst>
              <a:ext uri="{FF2B5EF4-FFF2-40B4-BE49-F238E27FC236}">
                <a16:creationId xmlns:a16="http://schemas.microsoft.com/office/drawing/2014/main" id="{F90678F9-70A8-4467-A67B-2FBDE11F6AC9}"/>
              </a:ext>
            </a:extLst>
          </p:cNvPr>
          <p:cNvSpPr>
            <a:spLocks noGrp="1"/>
          </p:cNvSpPr>
          <p:nvPr>
            <p:ph idx="1"/>
          </p:nvPr>
        </p:nvSpPr>
        <p:spPr/>
        <p:txBody>
          <a:bodyPr>
            <a:normAutofit fontScale="70000" lnSpcReduction="20000"/>
          </a:bodyPr>
          <a:lstStyle/>
          <a:p>
            <a:r>
              <a:rPr lang="en-US" dirty="0"/>
              <a:t>Deriving the formulas to update weights going into the output nodes is relatively simple, since each weight affects one output node</a:t>
            </a:r>
          </a:p>
          <a:p>
            <a:r>
              <a:rPr lang="en-US" dirty="0"/>
              <a:t>Deriving the formulas to update weights into hidden layers is more complicated</a:t>
            </a:r>
          </a:p>
          <a:p>
            <a:r>
              <a:rPr lang="en-US" dirty="0"/>
              <a:t>The procedure to do this involves </a:t>
            </a:r>
            <a:r>
              <a:rPr lang="en-US" b="1" dirty="0"/>
              <a:t>backpropagation</a:t>
            </a:r>
            <a:r>
              <a:rPr lang="en-US" dirty="0"/>
              <a:t>, a.k.a. </a:t>
            </a:r>
            <a:r>
              <a:rPr lang="en-US" i="1" dirty="0"/>
              <a:t>error backpropagation</a:t>
            </a:r>
            <a:r>
              <a:rPr lang="en-US" dirty="0"/>
              <a:t> or </a:t>
            </a:r>
            <a:r>
              <a:rPr lang="en-US" i="1" dirty="0"/>
              <a:t>backprop</a:t>
            </a:r>
            <a:r>
              <a:rPr lang="en-US" dirty="0"/>
              <a:t>, to compute the partial derivative of the loss function </a:t>
            </a:r>
            <a:r>
              <a:rPr lang="en-US" dirty="0" err="1"/>
              <a:t>w.r.t.</a:t>
            </a:r>
            <a:r>
              <a:rPr lang="en-US" dirty="0"/>
              <a:t> each weight</a:t>
            </a:r>
          </a:p>
          <a:p>
            <a:r>
              <a:rPr lang="en-US" dirty="0"/>
              <a:t>We are not going to cover the details of backpropagation for feedforward neural networks in this course</a:t>
            </a:r>
          </a:p>
          <a:p>
            <a:r>
              <a:rPr lang="en-US" dirty="0"/>
              <a:t>However, we will examine backpropagation in more detail for </a:t>
            </a:r>
            <a:r>
              <a:rPr lang="en-US" i="1" dirty="0"/>
              <a:t>recurrent neural networks</a:t>
            </a:r>
            <a:r>
              <a:rPr lang="en-US" dirty="0"/>
              <a:t> when we cover that topic</a:t>
            </a:r>
          </a:p>
          <a:p>
            <a:r>
              <a:rPr lang="en-US" dirty="0"/>
              <a:t>Once the gradients for all weights are calculated, they are multiplied by a </a:t>
            </a:r>
            <a:r>
              <a:rPr lang="en-US" b="1" dirty="0"/>
              <a:t>learning rate </a:t>
            </a:r>
            <a:r>
              <a:rPr lang="en-US" dirty="0"/>
              <a:t>that controls the size of the adjustments</a:t>
            </a:r>
          </a:p>
          <a:p>
            <a:r>
              <a:rPr lang="en-US" dirty="0"/>
              <a:t>Modern neural networks have </a:t>
            </a:r>
            <a:r>
              <a:rPr lang="en-US" i="1" dirty="0"/>
              <a:t>adaptive learning rates</a:t>
            </a:r>
          </a:p>
          <a:p>
            <a:r>
              <a:rPr lang="en-US" dirty="0"/>
              <a:t>There are also methods of </a:t>
            </a:r>
            <a:r>
              <a:rPr lang="en-US" b="1" dirty="0"/>
              <a:t>regularization</a:t>
            </a:r>
            <a:r>
              <a:rPr lang="en-US" dirty="0"/>
              <a:t> to minimize </a:t>
            </a:r>
            <a:r>
              <a:rPr lang="en-US" b="1" dirty="0"/>
              <a:t>overfitting</a:t>
            </a:r>
            <a:r>
              <a:rPr lang="en-US" dirty="0"/>
              <a:t>; for example:</a:t>
            </a:r>
          </a:p>
          <a:p>
            <a:pPr lvl="1"/>
            <a:r>
              <a:rPr lang="en-US" dirty="0"/>
              <a:t>An extra term is often added to the loss function to </a:t>
            </a:r>
            <a:r>
              <a:rPr lang="en-US" i="1" dirty="0"/>
              <a:t>penalize large weights</a:t>
            </a:r>
          </a:p>
          <a:p>
            <a:pPr lvl="1"/>
            <a:r>
              <a:rPr lang="en-US" i="1" dirty="0"/>
              <a:t>Dropout</a:t>
            </a:r>
            <a:r>
              <a:rPr lang="en-US" dirty="0"/>
              <a:t> randomly drops units or weights during training</a:t>
            </a:r>
          </a:p>
          <a:p>
            <a:endParaRPr lang="en-US" dirty="0"/>
          </a:p>
          <a:p>
            <a:endParaRPr lang="en-US" dirty="0"/>
          </a:p>
        </p:txBody>
      </p:sp>
    </p:spTree>
    <p:extLst>
      <p:ext uri="{BB962C8B-B14F-4D97-AF65-F5344CB8AC3E}">
        <p14:creationId xmlns:p14="http://schemas.microsoft.com/office/powerpoint/2010/main" val="753910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C69C-E8F1-4D85-82A7-600ACE74B895}"/>
              </a:ext>
            </a:extLst>
          </p:cNvPr>
          <p:cNvSpPr>
            <a:spLocks noGrp="1"/>
          </p:cNvSpPr>
          <p:nvPr>
            <p:ph type="title"/>
          </p:nvPr>
        </p:nvSpPr>
        <p:spPr/>
        <p:txBody>
          <a:bodyPr/>
          <a:lstStyle/>
          <a:p>
            <a:r>
              <a:rPr lang="en-US" dirty="0"/>
              <a:t>Computation Graphs</a:t>
            </a:r>
          </a:p>
        </p:txBody>
      </p:sp>
      <p:sp>
        <p:nvSpPr>
          <p:cNvPr id="3" name="Content Placeholder 2">
            <a:extLst>
              <a:ext uri="{FF2B5EF4-FFF2-40B4-BE49-F238E27FC236}">
                <a16:creationId xmlns:a16="http://schemas.microsoft.com/office/drawing/2014/main" id="{B9DFC1A9-5C84-46F8-A473-AD02766FE233}"/>
              </a:ext>
            </a:extLst>
          </p:cNvPr>
          <p:cNvSpPr>
            <a:spLocks noGrp="1"/>
          </p:cNvSpPr>
          <p:nvPr>
            <p:ph idx="1"/>
          </p:nvPr>
        </p:nvSpPr>
        <p:spPr/>
        <p:txBody>
          <a:bodyPr>
            <a:normAutofit fontScale="92500" lnSpcReduction="20000"/>
          </a:bodyPr>
          <a:lstStyle/>
          <a:p>
            <a:r>
              <a:rPr lang="en-US" dirty="0"/>
              <a:t>Neural networks can be described using </a:t>
            </a:r>
            <a:r>
              <a:rPr lang="en-US" b="1" dirty="0"/>
              <a:t>computation graphs</a:t>
            </a:r>
          </a:p>
          <a:p>
            <a:pPr lvl="1"/>
            <a:r>
              <a:rPr lang="en-US" dirty="0"/>
              <a:t>These are graphical representations of processes for computing mathematical expressions</a:t>
            </a:r>
          </a:p>
          <a:p>
            <a:pPr lvl="1"/>
            <a:r>
              <a:rPr lang="en-US" dirty="0"/>
              <a:t>A graph representing a </a:t>
            </a:r>
            <a:r>
              <a:rPr lang="en-US" i="1" dirty="0"/>
              <a:t>forward pass </a:t>
            </a:r>
            <a:r>
              <a:rPr lang="en-US" dirty="0"/>
              <a:t>shows how to compute values; an example is shown on the next slide</a:t>
            </a:r>
          </a:p>
          <a:p>
            <a:pPr lvl="1"/>
            <a:r>
              <a:rPr lang="en-US" dirty="0"/>
              <a:t>A graph representing a </a:t>
            </a:r>
            <a:r>
              <a:rPr lang="en-US" i="1" dirty="0"/>
              <a:t>backward pass </a:t>
            </a:r>
            <a:r>
              <a:rPr lang="en-US" dirty="0"/>
              <a:t>shows how to compute partial derivatives of the output with respect to each node; an example is shown two slides from now</a:t>
            </a:r>
          </a:p>
          <a:p>
            <a:r>
              <a:rPr lang="en-US" dirty="0"/>
              <a:t>The computation of the gradients during the backward pass is called </a:t>
            </a:r>
            <a:r>
              <a:rPr lang="en-US" i="1" dirty="0"/>
              <a:t>backward differentiation</a:t>
            </a:r>
          </a:p>
          <a:p>
            <a:r>
              <a:rPr lang="en-US" dirty="0"/>
              <a:t>We will also see that neural networks can be represented as computation graphs (those tend to look more complex)</a:t>
            </a:r>
          </a:p>
          <a:p>
            <a:r>
              <a:rPr lang="en-US" dirty="0"/>
              <a:t>Viewing neural networks as computation graphs has become more common in recent years</a:t>
            </a:r>
          </a:p>
          <a:p>
            <a:endParaRPr lang="en-US" dirty="0"/>
          </a:p>
        </p:txBody>
      </p:sp>
    </p:spTree>
    <p:extLst>
      <p:ext uri="{BB962C8B-B14F-4D97-AF65-F5344CB8AC3E}">
        <p14:creationId xmlns:p14="http://schemas.microsoft.com/office/powerpoint/2010/main" val="3013935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189C-2D08-4D1B-B886-61486A2A6F65}"/>
              </a:ext>
            </a:extLst>
          </p:cNvPr>
          <p:cNvSpPr>
            <a:spLocks noGrp="1"/>
          </p:cNvSpPr>
          <p:nvPr>
            <p:ph type="title"/>
          </p:nvPr>
        </p:nvSpPr>
        <p:spPr/>
        <p:txBody>
          <a:bodyPr/>
          <a:lstStyle/>
          <a:p>
            <a:r>
              <a:rPr lang="en-US" dirty="0"/>
              <a:t>Computation Graph: Forward Pass</a:t>
            </a:r>
          </a:p>
        </p:txBody>
      </p:sp>
      <p:pic>
        <p:nvPicPr>
          <p:cNvPr id="5" name="Picture 4">
            <a:extLst>
              <a:ext uri="{FF2B5EF4-FFF2-40B4-BE49-F238E27FC236}">
                <a16:creationId xmlns:a16="http://schemas.microsoft.com/office/drawing/2014/main" id="{812F44E3-5E32-4961-AEE7-7CF2FB5167DB}"/>
              </a:ext>
            </a:extLst>
          </p:cNvPr>
          <p:cNvPicPr>
            <a:picLocks noChangeAspect="1"/>
          </p:cNvPicPr>
          <p:nvPr/>
        </p:nvPicPr>
        <p:blipFill>
          <a:blip r:embed="rId2"/>
          <a:stretch>
            <a:fillRect/>
          </a:stretch>
        </p:blipFill>
        <p:spPr>
          <a:xfrm>
            <a:off x="813237" y="1690688"/>
            <a:ext cx="10540563" cy="4288366"/>
          </a:xfrm>
          <a:prstGeom prst="rect">
            <a:avLst/>
          </a:prstGeom>
        </p:spPr>
      </p:pic>
    </p:spTree>
    <p:extLst>
      <p:ext uri="{BB962C8B-B14F-4D97-AF65-F5344CB8AC3E}">
        <p14:creationId xmlns:p14="http://schemas.microsoft.com/office/powerpoint/2010/main" val="401733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3B0C-29EB-4C0B-B5AC-B52143FA002E}"/>
              </a:ext>
            </a:extLst>
          </p:cNvPr>
          <p:cNvSpPr>
            <a:spLocks noGrp="1"/>
          </p:cNvSpPr>
          <p:nvPr>
            <p:ph type="title"/>
          </p:nvPr>
        </p:nvSpPr>
        <p:spPr/>
        <p:txBody>
          <a:bodyPr/>
          <a:lstStyle/>
          <a:p>
            <a:r>
              <a:rPr lang="en-US" dirty="0"/>
              <a:t>Computation Graph: Backward Pass</a:t>
            </a:r>
          </a:p>
        </p:txBody>
      </p:sp>
      <p:pic>
        <p:nvPicPr>
          <p:cNvPr id="7" name="Picture 6">
            <a:extLst>
              <a:ext uri="{FF2B5EF4-FFF2-40B4-BE49-F238E27FC236}">
                <a16:creationId xmlns:a16="http://schemas.microsoft.com/office/drawing/2014/main" id="{5F0F61A6-C55E-488F-BDA6-2981A46A88D8}"/>
              </a:ext>
            </a:extLst>
          </p:cNvPr>
          <p:cNvPicPr>
            <a:picLocks noChangeAspect="1"/>
          </p:cNvPicPr>
          <p:nvPr/>
        </p:nvPicPr>
        <p:blipFill>
          <a:blip r:embed="rId2"/>
          <a:stretch>
            <a:fillRect/>
          </a:stretch>
        </p:blipFill>
        <p:spPr>
          <a:xfrm>
            <a:off x="2147358" y="1685760"/>
            <a:ext cx="7897283" cy="4491203"/>
          </a:xfrm>
          <a:prstGeom prst="rect">
            <a:avLst/>
          </a:prstGeom>
        </p:spPr>
      </p:pic>
    </p:spTree>
    <p:extLst>
      <p:ext uri="{BB962C8B-B14F-4D97-AF65-F5344CB8AC3E}">
        <p14:creationId xmlns:p14="http://schemas.microsoft.com/office/powerpoint/2010/main" val="1085174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0DEF-A72A-44AB-B459-579A5AAE911A}"/>
              </a:ext>
            </a:extLst>
          </p:cNvPr>
          <p:cNvSpPr>
            <a:spLocks noGrp="1"/>
          </p:cNvSpPr>
          <p:nvPr>
            <p:ph type="title"/>
          </p:nvPr>
        </p:nvSpPr>
        <p:spPr/>
        <p:txBody>
          <a:bodyPr/>
          <a:lstStyle/>
          <a:p>
            <a:r>
              <a:rPr lang="en-US" dirty="0"/>
              <a:t>Representing NNs as Computation Graphs</a:t>
            </a:r>
          </a:p>
        </p:txBody>
      </p:sp>
      <p:sp>
        <p:nvSpPr>
          <p:cNvPr id="3" name="Content Placeholder 2">
            <a:extLst>
              <a:ext uri="{FF2B5EF4-FFF2-40B4-BE49-F238E27FC236}">
                <a16:creationId xmlns:a16="http://schemas.microsoft.com/office/drawing/2014/main" id="{97B47867-952D-4961-ACDB-86655DCF8D9F}"/>
              </a:ext>
            </a:extLst>
          </p:cNvPr>
          <p:cNvSpPr>
            <a:spLocks noGrp="1"/>
          </p:cNvSpPr>
          <p:nvPr>
            <p:ph idx="1"/>
          </p:nvPr>
        </p:nvSpPr>
        <p:spPr/>
        <p:txBody>
          <a:bodyPr>
            <a:normAutofit fontScale="85000" lnSpcReduction="20000"/>
          </a:bodyPr>
          <a:lstStyle/>
          <a:p>
            <a:r>
              <a:rPr lang="en-US" dirty="0"/>
              <a:t>The next slide shows a simple feedforward neural network represented as a computation graph</a:t>
            </a:r>
          </a:p>
          <a:p>
            <a:r>
              <a:rPr lang="en-US" dirty="0"/>
              <a:t>The neural network has two input nodes, one hidden layer with two ReLU nodes, and one output sigmoid node</a:t>
            </a:r>
          </a:p>
          <a:p>
            <a:r>
              <a:rPr lang="en-US" dirty="0"/>
              <a:t>The nodes shown in orange represent the regular weights and bias weights</a:t>
            </a:r>
          </a:p>
          <a:p>
            <a:r>
              <a:rPr lang="en-US" dirty="0"/>
              <a:t>These are the parameters of the neural network that are updated during training</a:t>
            </a:r>
          </a:p>
          <a:p>
            <a:r>
              <a:rPr lang="en-US" dirty="0"/>
              <a:t>When a computation graph represents a neural network, backpropagation is equivalent to backward differentiation</a:t>
            </a:r>
          </a:p>
          <a:p>
            <a:r>
              <a:rPr lang="en-US" dirty="0"/>
              <a:t>Some modern deep learning libraries allow you to express neural networks as computation graphs</a:t>
            </a:r>
          </a:p>
          <a:p>
            <a:r>
              <a:rPr lang="en-US" dirty="0"/>
              <a:t>When you build a neural network out of standard types of layers, and you use a standard loss function, backward differentiation can be applied automatically</a:t>
            </a:r>
          </a:p>
        </p:txBody>
      </p:sp>
    </p:spTree>
    <p:extLst>
      <p:ext uri="{BB962C8B-B14F-4D97-AF65-F5344CB8AC3E}">
        <p14:creationId xmlns:p14="http://schemas.microsoft.com/office/powerpoint/2010/main" val="331748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8281-186A-4051-A16F-C161B3725105}"/>
              </a:ext>
            </a:extLst>
          </p:cNvPr>
          <p:cNvSpPr>
            <a:spLocks noGrp="1"/>
          </p:cNvSpPr>
          <p:nvPr>
            <p:ph type="title"/>
          </p:nvPr>
        </p:nvSpPr>
        <p:spPr/>
        <p:txBody>
          <a:bodyPr/>
          <a:lstStyle/>
          <a:p>
            <a:r>
              <a:rPr lang="en-US" dirty="0"/>
              <a:t>Origins of Neural Networks</a:t>
            </a:r>
          </a:p>
        </p:txBody>
      </p:sp>
      <p:sp>
        <p:nvSpPr>
          <p:cNvPr id="3" name="Content Placeholder 2">
            <a:extLst>
              <a:ext uri="{FF2B5EF4-FFF2-40B4-BE49-F238E27FC236}">
                <a16:creationId xmlns:a16="http://schemas.microsoft.com/office/drawing/2014/main" id="{FDB9EE94-073D-440A-A0F7-8226C9021183}"/>
              </a:ext>
            </a:extLst>
          </p:cNvPr>
          <p:cNvSpPr>
            <a:spLocks noGrp="1"/>
          </p:cNvSpPr>
          <p:nvPr>
            <p:ph idx="1"/>
          </p:nvPr>
        </p:nvSpPr>
        <p:spPr/>
        <p:txBody>
          <a:bodyPr>
            <a:normAutofit fontScale="70000" lnSpcReduction="20000"/>
          </a:bodyPr>
          <a:lstStyle/>
          <a:p>
            <a:r>
              <a:rPr lang="en-US" b="1" dirty="0"/>
              <a:t>Neural networks</a:t>
            </a:r>
            <a:r>
              <a:rPr lang="en-US" dirty="0"/>
              <a:t> (NNs), a.k.a. </a:t>
            </a:r>
            <a:r>
              <a:rPr lang="en-US" i="1" dirty="0"/>
              <a:t>artificial neural networks</a:t>
            </a:r>
            <a:r>
              <a:rPr lang="en-US" dirty="0"/>
              <a:t> (ANNs) were loosely inspired by </a:t>
            </a:r>
            <a:r>
              <a:rPr lang="en-US" b="1" dirty="0"/>
              <a:t>neurons</a:t>
            </a:r>
            <a:r>
              <a:rPr lang="en-US" dirty="0"/>
              <a:t> of the human brain</a:t>
            </a:r>
          </a:p>
          <a:p>
            <a:r>
              <a:rPr lang="en-US" dirty="0"/>
              <a:t>From (the current draft of) the textbook:</a:t>
            </a:r>
          </a:p>
          <a:p>
            <a:pPr marL="457200" lvl="1" indent="0">
              <a:buNone/>
            </a:pPr>
            <a:r>
              <a:rPr lang="en-US" dirty="0"/>
              <a:t>"Neural networks are a fundamental computational tool for language processing, and a very old one. They are called neural because their origins lie in the McCulloch-Pitts neuron (McCulloch and Pitts, 1943), a simplified model of the human neuron as a kind of computing element that could be described in terms of propositional logic. But the modern use in language processing no longer draws on these early biological inspirations."</a:t>
            </a:r>
          </a:p>
          <a:p>
            <a:r>
              <a:rPr lang="en-US" dirty="0"/>
              <a:t>Conventionally, much of the work with NNs focused on </a:t>
            </a:r>
            <a:r>
              <a:rPr lang="en-US" i="1" dirty="0"/>
              <a:t>feedforward neural networks</a:t>
            </a:r>
            <a:r>
              <a:rPr lang="en-US" dirty="0"/>
              <a:t> (we will define what that means later in the topic)</a:t>
            </a:r>
          </a:p>
          <a:p>
            <a:r>
              <a:rPr lang="en-US" dirty="0"/>
              <a:t>Our coverage of feedforward neural networks is partially based on Sections 7.1 – 7.4 of the current draft of the textbook</a:t>
            </a:r>
          </a:p>
          <a:p>
            <a:r>
              <a:rPr lang="en-US" dirty="0"/>
              <a:t>Chapter 7 in general is titled "Neural Networks and Neural Language Models"; we will cover neural language models as part of our next topic</a:t>
            </a:r>
          </a:p>
          <a:p>
            <a:r>
              <a:rPr lang="en-US" dirty="0"/>
              <a:t>I have also relied on material from the textbook that I use for my AI course: "Artificial Intelligence: A Modern Approach" by Russell and Norvig (R&amp;N), both the 3</a:t>
            </a:r>
            <a:r>
              <a:rPr lang="en-US" baseline="30000" dirty="0"/>
              <a:t>rd</a:t>
            </a:r>
            <a:r>
              <a:rPr lang="en-US" dirty="0"/>
              <a:t> and 4</a:t>
            </a:r>
            <a:r>
              <a:rPr lang="en-US" baseline="30000" dirty="0"/>
              <a:t>th</a:t>
            </a:r>
            <a:r>
              <a:rPr lang="en-US" dirty="0"/>
              <a:t> editions</a:t>
            </a:r>
          </a:p>
          <a:p>
            <a:r>
              <a:rPr lang="en-US" dirty="0"/>
              <a:t>The next slide shows a rough diagram of a neural, taken from the R&amp;N textbook</a:t>
            </a:r>
          </a:p>
        </p:txBody>
      </p:sp>
    </p:spTree>
    <p:extLst>
      <p:ext uri="{BB962C8B-B14F-4D97-AF65-F5344CB8AC3E}">
        <p14:creationId xmlns:p14="http://schemas.microsoft.com/office/powerpoint/2010/main" val="2506334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D71E-4678-4910-8AE0-6230B13BCCE0}"/>
              </a:ext>
            </a:extLst>
          </p:cNvPr>
          <p:cNvSpPr>
            <a:spLocks noGrp="1"/>
          </p:cNvSpPr>
          <p:nvPr>
            <p:ph type="title"/>
          </p:nvPr>
        </p:nvSpPr>
        <p:spPr/>
        <p:txBody>
          <a:bodyPr/>
          <a:lstStyle/>
          <a:p>
            <a:r>
              <a:rPr lang="en-US" dirty="0"/>
              <a:t>Computation Graph: Neural Network</a:t>
            </a:r>
          </a:p>
        </p:txBody>
      </p:sp>
      <p:pic>
        <p:nvPicPr>
          <p:cNvPr id="4" name="Picture 3" descr="Diagram&#10;&#10;Description automatically generated">
            <a:extLst>
              <a:ext uri="{FF2B5EF4-FFF2-40B4-BE49-F238E27FC236}">
                <a16:creationId xmlns:a16="http://schemas.microsoft.com/office/drawing/2014/main" id="{28AFCCF6-4E92-44E5-9A84-F6D3E9CA0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227" y="1690688"/>
            <a:ext cx="8631545" cy="4838897"/>
          </a:xfrm>
          <a:prstGeom prst="rect">
            <a:avLst/>
          </a:prstGeom>
        </p:spPr>
      </p:pic>
    </p:spTree>
    <p:extLst>
      <p:ext uri="{BB962C8B-B14F-4D97-AF65-F5344CB8AC3E}">
        <p14:creationId xmlns:p14="http://schemas.microsoft.com/office/powerpoint/2010/main" val="32850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DDE7-2423-4C70-9B7A-F7BA015F4B65}"/>
              </a:ext>
            </a:extLst>
          </p:cNvPr>
          <p:cNvSpPr>
            <a:spLocks noGrp="1"/>
          </p:cNvSpPr>
          <p:nvPr>
            <p:ph type="title"/>
          </p:nvPr>
        </p:nvSpPr>
        <p:spPr/>
        <p:txBody>
          <a:bodyPr/>
          <a:lstStyle/>
          <a:p>
            <a:r>
              <a:rPr lang="en-US" dirty="0"/>
              <a:t>Diagram of a Neuron (Figure 1.1, R&amp;N, Ed. 4)</a:t>
            </a:r>
          </a:p>
        </p:txBody>
      </p:sp>
      <p:pic>
        <p:nvPicPr>
          <p:cNvPr id="4" name="Content Placeholder 3">
            <a:extLst>
              <a:ext uri="{FF2B5EF4-FFF2-40B4-BE49-F238E27FC236}">
                <a16:creationId xmlns:a16="http://schemas.microsoft.com/office/drawing/2014/main" id="{F6418FD1-E398-4B08-865C-34CBFFA26E8C}"/>
              </a:ext>
            </a:extLst>
          </p:cNvPr>
          <p:cNvPicPr>
            <a:picLocks noChangeAspect="1"/>
          </p:cNvPicPr>
          <p:nvPr/>
        </p:nvPicPr>
        <p:blipFill>
          <a:blip r:embed="rId2"/>
          <a:stretch>
            <a:fillRect/>
          </a:stretch>
        </p:blipFill>
        <p:spPr>
          <a:xfrm>
            <a:off x="1520808" y="1690688"/>
            <a:ext cx="9832992" cy="4422245"/>
          </a:xfrm>
          <a:prstGeom prst="rect">
            <a:avLst/>
          </a:prstGeom>
        </p:spPr>
      </p:pic>
    </p:spTree>
    <p:extLst>
      <p:ext uri="{BB962C8B-B14F-4D97-AF65-F5344CB8AC3E}">
        <p14:creationId xmlns:p14="http://schemas.microsoft.com/office/powerpoint/2010/main" val="239443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1371-1C2C-4208-ACAF-452BB47D5558}"/>
              </a:ext>
            </a:extLst>
          </p:cNvPr>
          <p:cNvSpPr>
            <a:spLocks noGrp="1"/>
          </p:cNvSpPr>
          <p:nvPr>
            <p:ph type="title"/>
          </p:nvPr>
        </p:nvSpPr>
        <p:spPr/>
        <p:txBody>
          <a:bodyPr/>
          <a:lstStyle/>
          <a:p>
            <a:r>
              <a:rPr lang="en-US" dirty="0"/>
              <a:t>Computer vs. Brain</a:t>
            </a:r>
          </a:p>
        </p:txBody>
      </p:sp>
      <p:sp>
        <p:nvSpPr>
          <p:cNvPr id="3" name="Content Placeholder 2">
            <a:extLst>
              <a:ext uri="{FF2B5EF4-FFF2-40B4-BE49-F238E27FC236}">
                <a16:creationId xmlns:a16="http://schemas.microsoft.com/office/drawing/2014/main" id="{D4F2E111-52BE-42B1-82CF-A7387B293A69}"/>
              </a:ext>
            </a:extLst>
          </p:cNvPr>
          <p:cNvSpPr>
            <a:spLocks noGrp="1"/>
          </p:cNvSpPr>
          <p:nvPr>
            <p:ph idx="1"/>
          </p:nvPr>
        </p:nvSpPr>
        <p:spPr/>
        <p:txBody>
          <a:bodyPr>
            <a:normAutofit fontScale="85000" lnSpcReduction="20000"/>
          </a:bodyPr>
          <a:lstStyle/>
          <a:p>
            <a:r>
              <a:rPr lang="en-US" dirty="0"/>
              <a:t>There are roughly 10</a:t>
            </a:r>
            <a:r>
              <a:rPr lang="en-US" baseline="30000" dirty="0"/>
              <a:t>11</a:t>
            </a:r>
            <a:r>
              <a:rPr lang="en-US" dirty="0"/>
              <a:t> neurons in the human brain</a:t>
            </a:r>
          </a:p>
          <a:p>
            <a:r>
              <a:rPr lang="en-US" dirty="0"/>
              <a:t>There are roughly 10</a:t>
            </a:r>
            <a:r>
              <a:rPr lang="en-US" baseline="30000" dirty="0"/>
              <a:t>14</a:t>
            </a:r>
            <a:r>
              <a:rPr lang="en-US" dirty="0"/>
              <a:t> synapses</a:t>
            </a:r>
          </a:p>
          <a:p>
            <a:r>
              <a:rPr lang="en-US" dirty="0"/>
              <a:t>Both of those estimates vary somewhat from source to source</a:t>
            </a:r>
          </a:p>
          <a:p>
            <a:r>
              <a:rPr lang="en-US" dirty="0"/>
              <a:t>A modern computer has roughly 10</a:t>
            </a:r>
            <a:r>
              <a:rPr lang="en-US" baseline="30000" dirty="0"/>
              <a:t>10</a:t>
            </a:r>
            <a:r>
              <a:rPr lang="en-US" dirty="0"/>
              <a:t> transistors</a:t>
            </a:r>
          </a:p>
          <a:p>
            <a:r>
              <a:rPr lang="en-US" dirty="0"/>
              <a:t>The number of transistors in computers had been increasing exponentially for decades roughly according to </a:t>
            </a:r>
            <a:r>
              <a:rPr lang="en-US" i="1" dirty="0"/>
              <a:t>Moore's law</a:t>
            </a:r>
          </a:p>
          <a:p>
            <a:r>
              <a:rPr lang="en-US" dirty="0"/>
              <a:t>However, this pace has slowed in recent years</a:t>
            </a:r>
          </a:p>
          <a:p>
            <a:r>
              <a:rPr lang="en-US" dirty="0"/>
              <a:t>The brain has a much higher degree of parallelism compared to computers, although with GPUs, computers rely on more parallelism than they used to</a:t>
            </a:r>
          </a:p>
          <a:p>
            <a:r>
              <a:rPr lang="en-US" dirty="0"/>
              <a:t>Obviously, signals in a computer are traveling faster than signals in a brain</a:t>
            </a:r>
          </a:p>
          <a:p>
            <a:r>
              <a:rPr lang="en-US" dirty="0"/>
              <a:t>Relative to modern NNs, the human brain also relies more heavily on feedback loops</a:t>
            </a:r>
          </a:p>
        </p:txBody>
      </p:sp>
    </p:spTree>
    <p:extLst>
      <p:ext uri="{BB962C8B-B14F-4D97-AF65-F5344CB8AC3E}">
        <p14:creationId xmlns:p14="http://schemas.microsoft.com/office/powerpoint/2010/main" val="37634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8AEE-79E0-41E6-8EEB-52B264BF6215}"/>
              </a:ext>
            </a:extLst>
          </p:cNvPr>
          <p:cNvSpPr>
            <a:spLocks noGrp="1"/>
          </p:cNvSpPr>
          <p:nvPr>
            <p:ph type="title"/>
          </p:nvPr>
        </p:nvSpPr>
        <p:spPr/>
        <p:txBody>
          <a:bodyPr/>
          <a:lstStyle/>
          <a:p>
            <a:r>
              <a:rPr lang="en-US" dirty="0"/>
              <a:t>Neural Network Units</a:t>
            </a:r>
          </a:p>
        </p:txBody>
      </p:sp>
      <p:sp>
        <p:nvSpPr>
          <p:cNvPr id="3" name="Content Placeholder 2">
            <a:extLst>
              <a:ext uri="{FF2B5EF4-FFF2-40B4-BE49-F238E27FC236}">
                <a16:creationId xmlns:a16="http://schemas.microsoft.com/office/drawing/2014/main" id="{0D27D51A-B802-4615-A522-88E0906E5FEC}"/>
              </a:ext>
            </a:extLst>
          </p:cNvPr>
          <p:cNvSpPr>
            <a:spLocks noGrp="1"/>
          </p:cNvSpPr>
          <p:nvPr>
            <p:ph idx="1"/>
          </p:nvPr>
        </p:nvSpPr>
        <p:spPr/>
        <p:txBody>
          <a:bodyPr>
            <a:normAutofit fontScale="85000" lnSpcReduction="10000"/>
          </a:bodyPr>
          <a:lstStyle/>
          <a:p>
            <a:r>
              <a:rPr lang="en-US" dirty="0"/>
              <a:t>Neural networks are composed of </a:t>
            </a:r>
            <a:r>
              <a:rPr lang="en-US" b="1" dirty="0"/>
              <a:t>units</a:t>
            </a:r>
            <a:r>
              <a:rPr lang="en-US" dirty="0"/>
              <a:t> (some sources refer to these as </a:t>
            </a:r>
            <a:r>
              <a:rPr lang="en-US" b="1" dirty="0"/>
              <a:t>nodes</a:t>
            </a:r>
            <a:r>
              <a:rPr lang="en-US" dirty="0"/>
              <a:t>)</a:t>
            </a:r>
          </a:p>
          <a:p>
            <a:r>
              <a:rPr lang="en-US" dirty="0"/>
              <a:t>Each unit accepts </a:t>
            </a:r>
            <a:r>
              <a:rPr lang="en-US" b="1" dirty="0"/>
              <a:t>inputs</a:t>
            </a:r>
            <a:r>
              <a:rPr lang="en-US" dirty="0"/>
              <a:t> and computes a </a:t>
            </a:r>
            <a:r>
              <a:rPr lang="en-US" b="1" dirty="0"/>
              <a:t>weighted sum </a:t>
            </a:r>
            <a:r>
              <a:rPr lang="en-US" dirty="0"/>
              <a:t>of the inputs</a:t>
            </a:r>
          </a:p>
          <a:p>
            <a:r>
              <a:rPr lang="en-US" dirty="0"/>
              <a:t>A </a:t>
            </a:r>
            <a:r>
              <a:rPr lang="en-US" b="1" dirty="0"/>
              <a:t>bias weight </a:t>
            </a:r>
            <a:r>
              <a:rPr lang="en-US" dirty="0"/>
              <a:t>is also added (or subtracted, according to some sources)</a:t>
            </a:r>
          </a:p>
          <a:p>
            <a:r>
              <a:rPr lang="en-US" dirty="0"/>
              <a:t>An </a:t>
            </a:r>
            <a:r>
              <a:rPr lang="en-US" b="1" dirty="0"/>
              <a:t>activation function </a:t>
            </a:r>
            <a:r>
              <a:rPr lang="en-US" dirty="0"/>
              <a:t>is applied to the weighted sum, including the bias weight</a:t>
            </a:r>
          </a:p>
          <a:p>
            <a:r>
              <a:rPr lang="en-US" dirty="0"/>
              <a:t>The result of the activation function is the </a:t>
            </a:r>
            <a:r>
              <a:rPr lang="en-US" b="1" dirty="0"/>
              <a:t>output</a:t>
            </a:r>
            <a:r>
              <a:rPr lang="en-US" dirty="0"/>
              <a:t>, or </a:t>
            </a:r>
            <a:r>
              <a:rPr lang="en-US" b="1" dirty="0"/>
              <a:t>activation</a:t>
            </a:r>
            <a:r>
              <a:rPr lang="en-US" dirty="0"/>
              <a:t>, of the unit</a:t>
            </a:r>
          </a:p>
          <a:p>
            <a:r>
              <a:rPr lang="en-US" dirty="0"/>
              <a:t>In the original model proposed by McCulloch and Pitts, they used a </a:t>
            </a:r>
            <a:r>
              <a:rPr lang="en-US" i="1" dirty="0"/>
              <a:t>threshold</a:t>
            </a:r>
            <a:r>
              <a:rPr lang="en-US" dirty="0"/>
              <a:t> instead of a bias weight</a:t>
            </a:r>
          </a:p>
          <a:p>
            <a:pPr lvl="1"/>
            <a:r>
              <a:rPr lang="en-US" dirty="0"/>
              <a:t>If the sum of the weighted inputs exceeded the threshold, the node would fire</a:t>
            </a:r>
          </a:p>
          <a:p>
            <a:pPr lvl="1"/>
            <a:r>
              <a:rPr lang="en-US" dirty="0"/>
              <a:t>This can easily be shown to be equivalent to using a (subtracted) bias weight and a simple </a:t>
            </a:r>
            <a:r>
              <a:rPr lang="en-US" i="1" dirty="0"/>
              <a:t>threshold activation function</a:t>
            </a:r>
            <a:r>
              <a:rPr lang="en-US" dirty="0"/>
              <a:t> (we will discuss activation functions soon)</a:t>
            </a:r>
            <a:endParaRPr lang="en-US" i="1" dirty="0"/>
          </a:p>
          <a:p>
            <a:pPr lvl="1"/>
            <a:r>
              <a:rPr lang="en-US" dirty="0"/>
              <a:t>Some descriptions of neural networks still describe neural network units as using thresholds instead of bias weights</a:t>
            </a:r>
          </a:p>
        </p:txBody>
      </p:sp>
    </p:spTree>
    <p:extLst>
      <p:ext uri="{BB962C8B-B14F-4D97-AF65-F5344CB8AC3E}">
        <p14:creationId xmlns:p14="http://schemas.microsoft.com/office/powerpoint/2010/main" val="295085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5827-ECF9-4E27-9F05-58C06D49C105}"/>
              </a:ext>
            </a:extLst>
          </p:cNvPr>
          <p:cNvSpPr>
            <a:spLocks noGrp="1"/>
          </p:cNvSpPr>
          <p:nvPr>
            <p:ph type="title"/>
          </p:nvPr>
        </p:nvSpPr>
        <p:spPr/>
        <p:txBody>
          <a:bodyPr/>
          <a:lstStyle/>
          <a:p>
            <a:r>
              <a:rPr lang="en-US" dirty="0"/>
              <a:t>Diagram of a Neural Network Unit</a:t>
            </a:r>
          </a:p>
        </p:txBody>
      </p:sp>
      <p:pic>
        <p:nvPicPr>
          <p:cNvPr id="5" name="Content Placeholder 4">
            <a:extLst>
              <a:ext uri="{FF2B5EF4-FFF2-40B4-BE49-F238E27FC236}">
                <a16:creationId xmlns:a16="http://schemas.microsoft.com/office/drawing/2014/main" id="{89F36804-5EFB-47F8-92F4-01E6033D99A5}"/>
              </a:ext>
            </a:extLst>
          </p:cNvPr>
          <p:cNvPicPr>
            <a:picLocks noGrp="1" noChangeAspect="1"/>
          </p:cNvPicPr>
          <p:nvPr>
            <p:ph idx="1"/>
          </p:nvPr>
        </p:nvPicPr>
        <p:blipFill>
          <a:blip r:embed="rId2"/>
          <a:stretch>
            <a:fillRect/>
          </a:stretch>
        </p:blipFill>
        <p:spPr>
          <a:xfrm>
            <a:off x="1245863" y="1993392"/>
            <a:ext cx="10027753" cy="4151376"/>
          </a:xfrm>
          <a:prstGeom prst="rect">
            <a:avLst/>
          </a:prstGeom>
        </p:spPr>
      </p:pic>
    </p:spTree>
    <p:extLst>
      <p:ext uri="{BB962C8B-B14F-4D97-AF65-F5344CB8AC3E}">
        <p14:creationId xmlns:p14="http://schemas.microsoft.com/office/powerpoint/2010/main" val="105758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CAEA-88C8-4010-8DC4-AE19C5C41521}"/>
              </a:ext>
            </a:extLst>
          </p:cNvPr>
          <p:cNvSpPr>
            <a:spLocks noGrp="1"/>
          </p:cNvSpPr>
          <p:nvPr>
            <p:ph type="title"/>
          </p:nvPr>
        </p:nvSpPr>
        <p:spPr/>
        <p:txBody>
          <a:bodyPr/>
          <a:lstStyle/>
          <a:p>
            <a:r>
              <a:rPr lang="en-US" dirty="0"/>
              <a:t>Formulas (using a sigmoid activation function)</a:t>
            </a:r>
          </a:p>
        </p:txBody>
      </p:sp>
      <p:pic>
        <p:nvPicPr>
          <p:cNvPr id="4" name="Content Placeholder 3">
            <a:extLst>
              <a:ext uri="{FF2B5EF4-FFF2-40B4-BE49-F238E27FC236}">
                <a16:creationId xmlns:a16="http://schemas.microsoft.com/office/drawing/2014/main" id="{49EA4559-15D3-4D15-9A78-702A9468F008}"/>
              </a:ext>
            </a:extLst>
          </p:cNvPr>
          <p:cNvPicPr>
            <a:picLocks noGrp="1" noChangeAspect="1"/>
          </p:cNvPicPr>
          <p:nvPr>
            <p:ph idx="1"/>
          </p:nvPr>
        </p:nvPicPr>
        <p:blipFill>
          <a:blip r:embed="rId2"/>
          <a:stretch>
            <a:fillRect/>
          </a:stretch>
        </p:blipFill>
        <p:spPr>
          <a:xfrm>
            <a:off x="4151376" y="2076834"/>
            <a:ext cx="3072383" cy="3677889"/>
          </a:xfrm>
          <a:prstGeom prst="rect">
            <a:avLst/>
          </a:prstGeom>
        </p:spPr>
      </p:pic>
    </p:spTree>
    <p:extLst>
      <p:ext uri="{BB962C8B-B14F-4D97-AF65-F5344CB8AC3E}">
        <p14:creationId xmlns:p14="http://schemas.microsoft.com/office/powerpoint/2010/main" val="99885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8F01-EE4F-4AF3-B384-9C128D216FDF}"/>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E242D5C9-2266-4E93-8252-63609F9FDE52}"/>
              </a:ext>
            </a:extLst>
          </p:cNvPr>
          <p:cNvSpPr>
            <a:spLocks noGrp="1"/>
          </p:cNvSpPr>
          <p:nvPr>
            <p:ph idx="1"/>
          </p:nvPr>
        </p:nvSpPr>
        <p:spPr/>
        <p:txBody>
          <a:bodyPr>
            <a:normAutofit fontScale="92500" lnSpcReduction="10000"/>
          </a:bodyPr>
          <a:lstStyle/>
          <a:p>
            <a:r>
              <a:rPr lang="en-US" dirty="0"/>
              <a:t>The activation function introduces a </a:t>
            </a:r>
            <a:r>
              <a:rPr lang="en-US" b="1" dirty="0"/>
              <a:t>non-linearity</a:t>
            </a:r>
            <a:r>
              <a:rPr lang="en-US" dirty="0"/>
              <a:t>,</a:t>
            </a:r>
            <a:r>
              <a:rPr lang="en-US" b="1" dirty="0"/>
              <a:t> </a:t>
            </a:r>
            <a:r>
              <a:rPr lang="en-US" dirty="0"/>
              <a:t>which is necessary for a neural network to represent functions that are not linearly separable</a:t>
            </a:r>
          </a:p>
          <a:p>
            <a:r>
              <a:rPr lang="en-US" dirty="0"/>
              <a:t>In conventional neural networks, two popular activation functions were the </a:t>
            </a:r>
            <a:r>
              <a:rPr lang="en-US" b="1" dirty="0"/>
              <a:t>threshold function </a:t>
            </a:r>
            <a:r>
              <a:rPr lang="en-US" dirty="0"/>
              <a:t>and the </a:t>
            </a:r>
            <a:r>
              <a:rPr lang="en-US" b="1" dirty="0"/>
              <a:t>sigmoid function</a:t>
            </a:r>
          </a:p>
          <a:p>
            <a:r>
              <a:rPr lang="en-US" dirty="0"/>
              <a:t>The sigmoid function is also known as the </a:t>
            </a:r>
            <a:r>
              <a:rPr lang="en-US" i="1" dirty="0"/>
              <a:t>logistic function</a:t>
            </a:r>
            <a:r>
              <a:rPr lang="en-US" dirty="0"/>
              <a:t>, and another common use of it is related to logistic regression</a:t>
            </a:r>
          </a:p>
          <a:p>
            <a:r>
              <a:rPr lang="en-US" dirty="0"/>
              <a:t>The next slide shows graphs explaining these conventional activation functions (taken from the R&amp;N textbook)</a:t>
            </a:r>
          </a:p>
          <a:p>
            <a:r>
              <a:rPr lang="en-US" dirty="0"/>
              <a:t>Threshold activation functions are not common in </a:t>
            </a:r>
            <a:r>
              <a:rPr lang="en-US" b="1" dirty="0"/>
              <a:t>deep neural networks</a:t>
            </a:r>
          </a:p>
          <a:p>
            <a:r>
              <a:rPr lang="en-US" dirty="0"/>
              <a:t>Sigmoid activation functions are still somewhat common; another graph of a sigmoid function is shown two slides from now</a:t>
            </a:r>
          </a:p>
        </p:txBody>
      </p:sp>
    </p:spTree>
    <p:extLst>
      <p:ext uri="{BB962C8B-B14F-4D97-AF65-F5344CB8AC3E}">
        <p14:creationId xmlns:p14="http://schemas.microsoft.com/office/powerpoint/2010/main" val="4381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7C5AFD467434EB82B0A660486A11F" ma:contentTypeVersion="5" ma:contentTypeDescription="Create a new document." ma:contentTypeScope="" ma:versionID="22f6bc72b9520f066448a36ef058147b">
  <xsd:schema xmlns:xsd="http://www.w3.org/2001/XMLSchema" xmlns:xs="http://www.w3.org/2001/XMLSchema" xmlns:p="http://schemas.microsoft.com/office/2006/metadata/properties" xmlns:ns2="4fd58d95-3978-4fba-86af-f665a90492d2" xmlns:ns3="b9c02bde-47f3-4d29-85ba-61f3673f7751" targetNamespace="http://schemas.microsoft.com/office/2006/metadata/properties" ma:root="true" ma:fieldsID="0a639d15e18da49ee80c9a4c03bb496c" ns2:_="" ns3:_="">
    <xsd:import namespace="4fd58d95-3978-4fba-86af-f665a90492d2"/>
    <xsd:import namespace="b9c02bde-47f3-4d29-85ba-61f3673f77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58d95-3978-4fba-86af-f665a9049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c02bde-47f3-4d29-85ba-61f3673f775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D47339-0736-4C39-A4ED-E7A159512DBC}"/>
</file>

<file path=customXml/itemProps2.xml><?xml version="1.0" encoding="utf-8"?>
<ds:datastoreItem xmlns:ds="http://schemas.openxmlformats.org/officeDocument/2006/customXml" ds:itemID="{254DF9A0-87D1-40E5-95AB-DFA585A5F32A}"/>
</file>

<file path=customXml/itemProps3.xml><?xml version="1.0" encoding="utf-8"?>
<ds:datastoreItem xmlns:ds="http://schemas.openxmlformats.org/officeDocument/2006/customXml" ds:itemID="{5320FFD2-AF25-4681-8FF7-30006E535468}"/>
</file>

<file path=docProps/app.xml><?xml version="1.0" encoding="utf-8"?>
<Properties xmlns="http://schemas.openxmlformats.org/officeDocument/2006/extended-properties" xmlns:vt="http://schemas.openxmlformats.org/officeDocument/2006/docPropsVTypes">
  <TotalTime>3445</TotalTime>
  <Words>2744</Words>
  <Application>Microsoft Office PowerPoint</Application>
  <PresentationFormat>Widescreen</PresentationFormat>
  <Paragraphs>182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ECE467: Natural Language Processing</vt:lpstr>
      <vt:lpstr>Other Machine Learning Approaches</vt:lpstr>
      <vt:lpstr>Origins of Neural Networks</vt:lpstr>
      <vt:lpstr>Diagram of a Neuron (Figure 1.1, R&amp;N, Ed. 4)</vt:lpstr>
      <vt:lpstr>Computer vs. Brain</vt:lpstr>
      <vt:lpstr>Neural Network Units</vt:lpstr>
      <vt:lpstr>Diagram of a Neural Network Unit</vt:lpstr>
      <vt:lpstr>Formulas (using a sigmoid activation function)</vt:lpstr>
      <vt:lpstr>Activation Functions</vt:lpstr>
      <vt:lpstr>Conventional Activation Functions (R&amp;N, Ed. 3)</vt:lpstr>
      <vt:lpstr>Sigmoid Function</vt:lpstr>
      <vt:lpstr>Other Modern Activation Functions</vt:lpstr>
      <vt:lpstr>Tanh function and ReLU</vt:lpstr>
      <vt:lpstr>AND, OR, and NOT</vt:lpstr>
      <vt:lpstr>Perceptrons</vt:lpstr>
      <vt:lpstr>Hyperplane Examples (none for XOR)</vt:lpstr>
      <vt:lpstr>Feedforward Neural Networks</vt:lpstr>
      <vt:lpstr>Feedforward Network with One Hidden Layer</vt:lpstr>
      <vt:lpstr>Computing Values for the Hidden Layer</vt:lpstr>
      <vt:lpstr>Computing Values for the Output Layer</vt:lpstr>
      <vt:lpstr>Deep Feedforward Neural Networks</vt:lpstr>
      <vt:lpstr>Creating a Neural Network</vt:lpstr>
      <vt:lpstr>Loss Functions</vt:lpstr>
      <vt:lpstr>Stochastic Gradient Descent</vt:lpstr>
      <vt:lpstr>Adjusting Weights</vt:lpstr>
      <vt:lpstr>Computation Graphs</vt:lpstr>
      <vt:lpstr>Computation Graph: Forward Pass</vt:lpstr>
      <vt:lpstr>Computation Graph: Backward Pass</vt:lpstr>
      <vt:lpstr>Representing NNs as Computation Graphs</vt:lpstr>
      <vt:lpstr>Computation Graph: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dc:title>
  <dc:creator>Carl Sable</dc:creator>
  <cp:lastModifiedBy>Carl Sable</cp:lastModifiedBy>
  <cp:revision>96</cp:revision>
  <dcterms:created xsi:type="dcterms:W3CDTF">2020-04-01T00:01:30Z</dcterms:created>
  <dcterms:modified xsi:type="dcterms:W3CDTF">2021-04-07T17:52:41Z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0x0101003227C5AFD467434EB82B0A660486A11F</vt:lpwstr>
  </property>
</Properties>
</file>