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93" r:id="rId3"/>
    <p:sldId id="257" r:id="rId4"/>
    <p:sldId id="258" r:id="rId5"/>
    <p:sldId id="260" r:id="rId6"/>
    <p:sldId id="259" r:id="rId7"/>
    <p:sldId id="261" r:id="rId8"/>
    <p:sldId id="262" r:id="rId9"/>
    <p:sldId id="263" r:id="rId10"/>
    <p:sldId id="264" r:id="rId11"/>
    <p:sldId id="265" r:id="rId12"/>
    <p:sldId id="266" r:id="rId13"/>
    <p:sldId id="267" r:id="rId14"/>
    <p:sldId id="269" r:id="rId15"/>
    <p:sldId id="268" r:id="rId16"/>
    <p:sldId id="271" r:id="rId17"/>
    <p:sldId id="270" r:id="rId18"/>
    <p:sldId id="272" r:id="rId19"/>
    <p:sldId id="292" r:id="rId20"/>
    <p:sldId id="273" r:id="rId21"/>
    <p:sldId id="274" r:id="rId22"/>
    <p:sldId id="276" r:id="rId23"/>
    <p:sldId id="277" r:id="rId24"/>
    <p:sldId id="275" r:id="rId25"/>
    <p:sldId id="278" r:id="rId26"/>
    <p:sldId id="279" r:id="rId27"/>
    <p:sldId id="280" r:id="rId28"/>
    <p:sldId id="281" r:id="rId29"/>
    <p:sldId id="282" r:id="rId30"/>
    <p:sldId id="283" r:id="rId31"/>
    <p:sldId id="286" r:id="rId32"/>
    <p:sldId id="287" r:id="rId33"/>
    <p:sldId id="284" r:id="rId34"/>
    <p:sldId id="288" r:id="rId35"/>
    <p:sldId id="294" r:id="rId36"/>
    <p:sldId id="28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F10F-BCC9-4505-AF53-FC2F3E55F0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14C2E-98E1-421B-A1C2-5DA1FEFEA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CEDF6C-C62F-435E-94BC-574B1CEBD0A8}"/>
              </a:ext>
            </a:extLst>
          </p:cNvPr>
          <p:cNvSpPr>
            <a:spLocks noGrp="1"/>
          </p:cNvSpPr>
          <p:nvPr>
            <p:ph type="dt" sz="half" idx="10"/>
          </p:nvPr>
        </p:nvSpPr>
        <p:spPr/>
        <p:txBody>
          <a:bodyPr/>
          <a:lstStyle/>
          <a:p>
            <a:fld id="{1FA49FFE-2CD2-4CA9-AC81-41ADF5584A96}" type="datetimeFigureOut">
              <a:rPr lang="en-US" smtClean="0"/>
              <a:t>4/13/2021</a:t>
            </a:fld>
            <a:endParaRPr lang="en-US"/>
          </a:p>
        </p:txBody>
      </p:sp>
      <p:sp>
        <p:nvSpPr>
          <p:cNvPr id="5" name="Footer Placeholder 4">
            <a:extLst>
              <a:ext uri="{FF2B5EF4-FFF2-40B4-BE49-F238E27FC236}">
                <a16:creationId xmlns:a16="http://schemas.microsoft.com/office/drawing/2014/main" id="{098222FE-3706-473C-B0A0-29A75D42B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ACFA8-BE28-4947-BCF8-87E91F9440B2}"/>
              </a:ext>
            </a:extLst>
          </p:cNvPr>
          <p:cNvSpPr>
            <a:spLocks noGrp="1"/>
          </p:cNvSpPr>
          <p:nvPr>
            <p:ph type="sldNum" sz="quarter" idx="12"/>
          </p:nvPr>
        </p:nvSpPr>
        <p:spPr/>
        <p:txBody>
          <a:bodyPr/>
          <a:lstStyle/>
          <a:p>
            <a:fld id="{BABE7C65-E7A3-4E0C-8B79-9BD66E955D80}" type="slidenum">
              <a:rPr lang="en-US" smtClean="0"/>
              <a:t>‹#›</a:t>
            </a:fld>
            <a:endParaRPr lang="en-US"/>
          </a:p>
        </p:txBody>
      </p:sp>
    </p:spTree>
    <p:extLst>
      <p:ext uri="{BB962C8B-B14F-4D97-AF65-F5344CB8AC3E}">
        <p14:creationId xmlns:p14="http://schemas.microsoft.com/office/powerpoint/2010/main" val="424788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7559-3D6A-417B-ACDB-810447A909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562B7D-2761-47D7-9320-3ED8AF92BD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00620-572F-4496-B0C7-EE63E5CE70E4}"/>
              </a:ext>
            </a:extLst>
          </p:cNvPr>
          <p:cNvSpPr>
            <a:spLocks noGrp="1"/>
          </p:cNvSpPr>
          <p:nvPr>
            <p:ph type="dt" sz="half" idx="10"/>
          </p:nvPr>
        </p:nvSpPr>
        <p:spPr/>
        <p:txBody>
          <a:bodyPr/>
          <a:lstStyle/>
          <a:p>
            <a:fld id="{1FA49FFE-2CD2-4CA9-AC81-41ADF5584A96}" type="datetimeFigureOut">
              <a:rPr lang="en-US" smtClean="0"/>
              <a:t>4/13/2021</a:t>
            </a:fld>
            <a:endParaRPr lang="en-US"/>
          </a:p>
        </p:txBody>
      </p:sp>
      <p:sp>
        <p:nvSpPr>
          <p:cNvPr id="5" name="Footer Placeholder 4">
            <a:extLst>
              <a:ext uri="{FF2B5EF4-FFF2-40B4-BE49-F238E27FC236}">
                <a16:creationId xmlns:a16="http://schemas.microsoft.com/office/drawing/2014/main" id="{03AB5FFB-3926-4272-9DDE-27AA7C634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11443-0BAC-409F-B83C-B66788CC46AB}"/>
              </a:ext>
            </a:extLst>
          </p:cNvPr>
          <p:cNvSpPr>
            <a:spLocks noGrp="1"/>
          </p:cNvSpPr>
          <p:nvPr>
            <p:ph type="sldNum" sz="quarter" idx="12"/>
          </p:nvPr>
        </p:nvSpPr>
        <p:spPr/>
        <p:txBody>
          <a:bodyPr/>
          <a:lstStyle/>
          <a:p>
            <a:fld id="{BABE7C65-E7A3-4E0C-8B79-9BD66E955D80}" type="slidenum">
              <a:rPr lang="en-US" smtClean="0"/>
              <a:t>‹#›</a:t>
            </a:fld>
            <a:endParaRPr lang="en-US"/>
          </a:p>
        </p:txBody>
      </p:sp>
    </p:spTree>
    <p:extLst>
      <p:ext uri="{BB962C8B-B14F-4D97-AF65-F5344CB8AC3E}">
        <p14:creationId xmlns:p14="http://schemas.microsoft.com/office/powerpoint/2010/main" val="127119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CB36A-235D-4A02-BA4D-380016A32D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7FC659-0281-4833-87CB-754230CC9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E3BF1-5335-4976-B00F-A113C6560CC9}"/>
              </a:ext>
            </a:extLst>
          </p:cNvPr>
          <p:cNvSpPr>
            <a:spLocks noGrp="1"/>
          </p:cNvSpPr>
          <p:nvPr>
            <p:ph type="dt" sz="half" idx="10"/>
          </p:nvPr>
        </p:nvSpPr>
        <p:spPr/>
        <p:txBody>
          <a:bodyPr/>
          <a:lstStyle/>
          <a:p>
            <a:fld id="{1FA49FFE-2CD2-4CA9-AC81-41ADF5584A96}" type="datetimeFigureOut">
              <a:rPr lang="en-US" smtClean="0"/>
              <a:t>4/13/2021</a:t>
            </a:fld>
            <a:endParaRPr lang="en-US"/>
          </a:p>
        </p:txBody>
      </p:sp>
      <p:sp>
        <p:nvSpPr>
          <p:cNvPr id="5" name="Footer Placeholder 4">
            <a:extLst>
              <a:ext uri="{FF2B5EF4-FFF2-40B4-BE49-F238E27FC236}">
                <a16:creationId xmlns:a16="http://schemas.microsoft.com/office/drawing/2014/main" id="{A16FB5BE-C8F0-42B8-943E-60B68F19D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B960A-32AC-48AF-A001-EAECC925DC3B}"/>
              </a:ext>
            </a:extLst>
          </p:cNvPr>
          <p:cNvSpPr>
            <a:spLocks noGrp="1"/>
          </p:cNvSpPr>
          <p:nvPr>
            <p:ph type="sldNum" sz="quarter" idx="12"/>
          </p:nvPr>
        </p:nvSpPr>
        <p:spPr/>
        <p:txBody>
          <a:bodyPr/>
          <a:lstStyle/>
          <a:p>
            <a:fld id="{BABE7C65-E7A3-4E0C-8B79-9BD66E955D80}" type="slidenum">
              <a:rPr lang="en-US" smtClean="0"/>
              <a:t>‹#›</a:t>
            </a:fld>
            <a:endParaRPr lang="en-US"/>
          </a:p>
        </p:txBody>
      </p:sp>
    </p:spTree>
    <p:extLst>
      <p:ext uri="{BB962C8B-B14F-4D97-AF65-F5344CB8AC3E}">
        <p14:creationId xmlns:p14="http://schemas.microsoft.com/office/powerpoint/2010/main" val="295762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051C-9EAA-4DBF-95F4-6A430B0493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62842-C01E-4EFC-A099-E2B669988C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C70FA-48B0-4FB1-9327-877BC2F882BE}"/>
              </a:ext>
            </a:extLst>
          </p:cNvPr>
          <p:cNvSpPr>
            <a:spLocks noGrp="1"/>
          </p:cNvSpPr>
          <p:nvPr>
            <p:ph type="dt" sz="half" idx="10"/>
          </p:nvPr>
        </p:nvSpPr>
        <p:spPr/>
        <p:txBody>
          <a:bodyPr/>
          <a:lstStyle/>
          <a:p>
            <a:fld id="{1FA49FFE-2CD2-4CA9-AC81-41ADF5584A96}" type="datetimeFigureOut">
              <a:rPr lang="en-US" smtClean="0"/>
              <a:t>4/13/2021</a:t>
            </a:fld>
            <a:endParaRPr lang="en-US"/>
          </a:p>
        </p:txBody>
      </p:sp>
      <p:sp>
        <p:nvSpPr>
          <p:cNvPr id="5" name="Footer Placeholder 4">
            <a:extLst>
              <a:ext uri="{FF2B5EF4-FFF2-40B4-BE49-F238E27FC236}">
                <a16:creationId xmlns:a16="http://schemas.microsoft.com/office/drawing/2014/main" id="{E5870EF3-698F-4452-A528-8ADC3E817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E9255-F48E-4BA0-B97B-B06CD94D9FAC}"/>
              </a:ext>
            </a:extLst>
          </p:cNvPr>
          <p:cNvSpPr>
            <a:spLocks noGrp="1"/>
          </p:cNvSpPr>
          <p:nvPr>
            <p:ph type="sldNum" sz="quarter" idx="12"/>
          </p:nvPr>
        </p:nvSpPr>
        <p:spPr/>
        <p:txBody>
          <a:bodyPr/>
          <a:lstStyle/>
          <a:p>
            <a:fld id="{BABE7C65-E7A3-4E0C-8B79-9BD66E955D80}" type="slidenum">
              <a:rPr lang="en-US" smtClean="0"/>
              <a:t>‹#›</a:t>
            </a:fld>
            <a:endParaRPr lang="en-US"/>
          </a:p>
        </p:txBody>
      </p:sp>
    </p:spTree>
    <p:extLst>
      <p:ext uri="{BB962C8B-B14F-4D97-AF65-F5344CB8AC3E}">
        <p14:creationId xmlns:p14="http://schemas.microsoft.com/office/powerpoint/2010/main" val="369782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72F8-F568-4B4F-8C51-5FC2446137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29DE96-4164-41DC-83F9-F975C05EFA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9CEAE-5E4B-4B2E-A69A-02349D2723A3}"/>
              </a:ext>
            </a:extLst>
          </p:cNvPr>
          <p:cNvSpPr>
            <a:spLocks noGrp="1"/>
          </p:cNvSpPr>
          <p:nvPr>
            <p:ph type="dt" sz="half" idx="10"/>
          </p:nvPr>
        </p:nvSpPr>
        <p:spPr/>
        <p:txBody>
          <a:bodyPr/>
          <a:lstStyle/>
          <a:p>
            <a:fld id="{1FA49FFE-2CD2-4CA9-AC81-41ADF5584A96}" type="datetimeFigureOut">
              <a:rPr lang="en-US" smtClean="0"/>
              <a:t>4/13/2021</a:t>
            </a:fld>
            <a:endParaRPr lang="en-US"/>
          </a:p>
        </p:txBody>
      </p:sp>
      <p:sp>
        <p:nvSpPr>
          <p:cNvPr id="5" name="Footer Placeholder 4">
            <a:extLst>
              <a:ext uri="{FF2B5EF4-FFF2-40B4-BE49-F238E27FC236}">
                <a16:creationId xmlns:a16="http://schemas.microsoft.com/office/drawing/2014/main" id="{B4BFED25-DFDD-44CD-8859-B658B2BBE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5AABE-B02C-4BEC-AF88-2B601DE496D0}"/>
              </a:ext>
            </a:extLst>
          </p:cNvPr>
          <p:cNvSpPr>
            <a:spLocks noGrp="1"/>
          </p:cNvSpPr>
          <p:nvPr>
            <p:ph type="sldNum" sz="quarter" idx="12"/>
          </p:nvPr>
        </p:nvSpPr>
        <p:spPr/>
        <p:txBody>
          <a:bodyPr/>
          <a:lstStyle/>
          <a:p>
            <a:fld id="{BABE7C65-E7A3-4E0C-8B79-9BD66E955D80}" type="slidenum">
              <a:rPr lang="en-US" smtClean="0"/>
              <a:t>‹#›</a:t>
            </a:fld>
            <a:endParaRPr lang="en-US"/>
          </a:p>
        </p:txBody>
      </p:sp>
    </p:spTree>
    <p:extLst>
      <p:ext uri="{BB962C8B-B14F-4D97-AF65-F5344CB8AC3E}">
        <p14:creationId xmlns:p14="http://schemas.microsoft.com/office/powerpoint/2010/main" val="169308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83C4-1798-410E-8414-E1A6F78901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45721-8276-4DEC-A148-3DFA8C41B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F2BD94-652D-4A9F-9F03-5F22D4A94D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E57060-06E0-470A-B374-FAD6CFABF896}"/>
              </a:ext>
            </a:extLst>
          </p:cNvPr>
          <p:cNvSpPr>
            <a:spLocks noGrp="1"/>
          </p:cNvSpPr>
          <p:nvPr>
            <p:ph type="dt" sz="half" idx="10"/>
          </p:nvPr>
        </p:nvSpPr>
        <p:spPr/>
        <p:txBody>
          <a:bodyPr/>
          <a:lstStyle/>
          <a:p>
            <a:fld id="{1FA49FFE-2CD2-4CA9-AC81-41ADF5584A96}" type="datetimeFigureOut">
              <a:rPr lang="en-US" smtClean="0"/>
              <a:t>4/13/2021</a:t>
            </a:fld>
            <a:endParaRPr lang="en-US"/>
          </a:p>
        </p:txBody>
      </p:sp>
      <p:sp>
        <p:nvSpPr>
          <p:cNvPr id="6" name="Footer Placeholder 5">
            <a:extLst>
              <a:ext uri="{FF2B5EF4-FFF2-40B4-BE49-F238E27FC236}">
                <a16:creationId xmlns:a16="http://schemas.microsoft.com/office/drawing/2014/main" id="{9BDAE84D-57E0-41A3-93C9-D37A53D41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DDE6D-59AF-4B93-88E4-F0EE90DF2CD5}"/>
              </a:ext>
            </a:extLst>
          </p:cNvPr>
          <p:cNvSpPr>
            <a:spLocks noGrp="1"/>
          </p:cNvSpPr>
          <p:nvPr>
            <p:ph type="sldNum" sz="quarter" idx="12"/>
          </p:nvPr>
        </p:nvSpPr>
        <p:spPr/>
        <p:txBody>
          <a:bodyPr/>
          <a:lstStyle/>
          <a:p>
            <a:fld id="{BABE7C65-E7A3-4E0C-8B79-9BD66E955D80}" type="slidenum">
              <a:rPr lang="en-US" smtClean="0"/>
              <a:t>‹#›</a:t>
            </a:fld>
            <a:endParaRPr lang="en-US"/>
          </a:p>
        </p:txBody>
      </p:sp>
    </p:spTree>
    <p:extLst>
      <p:ext uri="{BB962C8B-B14F-4D97-AF65-F5344CB8AC3E}">
        <p14:creationId xmlns:p14="http://schemas.microsoft.com/office/powerpoint/2010/main" val="194775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7D7E-8107-4117-B831-467709DBFA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94ED42-BC69-4993-88A1-9E6AD9D4F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133B5-7414-49DB-A1DE-953F15C06F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757DC-2BE2-4137-ADF0-08F7172FC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2557F-D275-49C5-8E69-3C26DD0392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ED45B4-E2B0-4C8D-B0A5-FEE4F5D260BB}"/>
              </a:ext>
            </a:extLst>
          </p:cNvPr>
          <p:cNvSpPr>
            <a:spLocks noGrp="1"/>
          </p:cNvSpPr>
          <p:nvPr>
            <p:ph type="dt" sz="half" idx="10"/>
          </p:nvPr>
        </p:nvSpPr>
        <p:spPr/>
        <p:txBody>
          <a:bodyPr/>
          <a:lstStyle/>
          <a:p>
            <a:fld id="{1FA49FFE-2CD2-4CA9-AC81-41ADF5584A96}" type="datetimeFigureOut">
              <a:rPr lang="en-US" smtClean="0"/>
              <a:t>4/13/2021</a:t>
            </a:fld>
            <a:endParaRPr lang="en-US"/>
          </a:p>
        </p:txBody>
      </p:sp>
      <p:sp>
        <p:nvSpPr>
          <p:cNvPr id="8" name="Footer Placeholder 7">
            <a:extLst>
              <a:ext uri="{FF2B5EF4-FFF2-40B4-BE49-F238E27FC236}">
                <a16:creationId xmlns:a16="http://schemas.microsoft.com/office/drawing/2014/main" id="{E22A976E-2EB4-4691-80C5-C70AEAB04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667484-ECEA-453E-BE8D-2A25A51BCA98}"/>
              </a:ext>
            </a:extLst>
          </p:cNvPr>
          <p:cNvSpPr>
            <a:spLocks noGrp="1"/>
          </p:cNvSpPr>
          <p:nvPr>
            <p:ph type="sldNum" sz="quarter" idx="12"/>
          </p:nvPr>
        </p:nvSpPr>
        <p:spPr/>
        <p:txBody>
          <a:bodyPr/>
          <a:lstStyle/>
          <a:p>
            <a:fld id="{BABE7C65-E7A3-4E0C-8B79-9BD66E955D80}" type="slidenum">
              <a:rPr lang="en-US" smtClean="0"/>
              <a:t>‹#›</a:t>
            </a:fld>
            <a:endParaRPr lang="en-US"/>
          </a:p>
        </p:txBody>
      </p:sp>
    </p:spTree>
    <p:extLst>
      <p:ext uri="{BB962C8B-B14F-4D97-AF65-F5344CB8AC3E}">
        <p14:creationId xmlns:p14="http://schemas.microsoft.com/office/powerpoint/2010/main" val="350104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4EB1-70BD-4EAD-BBB8-E378077843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DBC94-01D2-403E-95AD-7756964D8AD5}"/>
              </a:ext>
            </a:extLst>
          </p:cNvPr>
          <p:cNvSpPr>
            <a:spLocks noGrp="1"/>
          </p:cNvSpPr>
          <p:nvPr>
            <p:ph type="dt" sz="half" idx="10"/>
          </p:nvPr>
        </p:nvSpPr>
        <p:spPr/>
        <p:txBody>
          <a:bodyPr/>
          <a:lstStyle/>
          <a:p>
            <a:fld id="{1FA49FFE-2CD2-4CA9-AC81-41ADF5584A96}" type="datetimeFigureOut">
              <a:rPr lang="en-US" smtClean="0"/>
              <a:t>4/13/2021</a:t>
            </a:fld>
            <a:endParaRPr lang="en-US"/>
          </a:p>
        </p:txBody>
      </p:sp>
      <p:sp>
        <p:nvSpPr>
          <p:cNvPr id="4" name="Footer Placeholder 3">
            <a:extLst>
              <a:ext uri="{FF2B5EF4-FFF2-40B4-BE49-F238E27FC236}">
                <a16:creationId xmlns:a16="http://schemas.microsoft.com/office/drawing/2014/main" id="{8253C8C3-7CDD-4CDF-A631-3BF18D49C7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A23AEF-8DF3-4070-B583-BD15C1E815C7}"/>
              </a:ext>
            </a:extLst>
          </p:cNvPr>
          <p:cNvSpPr>
            <a:spLocks noGrp="1"/>
          </p:cNvSpPr>
          <p:nvPr>
            <p:ph type="sldNum" sz="quarter" idx="12"/>
          </p:nvPr>
        </p:nvSpPr>
        <p:spPr/>
        <p:txBody>
          <a:bodyPr/>
          <a:lstStyle/>
          <a:p>
            <a:fld id="{BABE7C65-E7A3-4E0C-8B79-9BD66E955D80}" type="slidenum">
              <a:rPr lang="en-US" smtClean="0"/>
              <a:t>‹#›</a:t>
            </a:fld>
            <a:endParaRPr lang="en-US"/>
          </a:p>
        </p:txBody>
      </p:sp>
    </p:spTree>
    <p:extLst>
      <p:ext uri="{BB962C8B-B14F-4D97-AF65-F5344CB8AC3E}">
        <p14:creationId xmlns:p14="http://schemas.microsoft.com/office/powerpoint/2010/main" val="3803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4C8868-EDE3-4C6E-8BE3-A00423534BD6}"/>
              </a:ext>
            </a:extLst>
          </p:cNvPr>
          <p:cNvSpPr>
            <a:spLocks noGrp="1"/>
          </p:cNvSpPr>
          <p:nvPr>
            <p:ph type="dt" sz="half" idx="10"/>
          </p:nvPr>
        </p:nvSpPr>
        <p:spPr/>
        <p:txBody>
          <a:bodyPr/>
          <a:lstStyle/>
          <a:p>
            <a:fld id="{1FA49FFE-2CD2-4CA9-AC81-41ADF5584A96}" type="datetimeFigureOut">
              <a:rPr lang="en-US" smtClean="0"/>
              <a:t>4/13/2021</a:t>
            </a:fld>
            <a:endParaRPr lang="en-US"/>
          </a:p>
        </p:txBody>
      </p:sp>
      <p:sp>
        <p:nvSpPr>
          <p:cNvPr id="3" name="Footer Placeholder 2">
            <a:extLst>
              <a:ext uri="{FF2B5EF4-FFF2-40B4-BE49-F238E27FC236}">
                <a16:creationId xmlns:a16="http://schemas.microsoft.com/office/drawing/2014/main" id="{ACAD57B1-5332-4675-9631-B5F9D08779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24BF89-4095-48A4-9621-380DC7447BC6}"/>
              </a:ext>
            </a:extLst>
          </p:cNvPr>
          <p:cNvSpPr>
            <a:spLocks noGrp="1"/>
          </p:cNvSpPr>
          <p:nvPr>
            <p:ph type="sldNum" sz="quarter" idx="12"/>
          </p:nvPr>
        </p:nvSpPr>
        <p:spPr/>
        <p:txBody>
          <a:bodyPr/>
          <a:lstStyle/>
          <a:p>
            <a:fld id="{BABE7C65-E7A3-4E0C-8B79-9BD66E955D80}" type="slidenum">
              <a:rPr lang="en-US" smtClean="0"/>
              <a:t>‹#›</a:t>
            </a:fld>
            <a:endParaRPr lang="en-US"/>
          </a:p>
        </p:txBody>
      </p:sp>
    </p:spTree>
    <p:extLst>
      <p:ext uri="{BB962C8B-B14F-4D97-AF65-F5344CB8AC3E}">
        <p14:creationId xmlns:p14="http://schemas.microsoft.com/office/powerpoint/2010/main" val="68346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0333-9149-47B9-97CB-4A5BE4647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A82A14-ED54-4A2C-A75E-D8BA5F9DE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5E5E9C-5167-4773-B05C-2350831A2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DD659-6274-4A0E-A509-65D1CD24FC0D}"/>
              </a:ext>
            </a:extLst>
          </p:cNvPr>
          <p:cNvSpPr>
            <a:spLocks noGrp="1"/>
          </p:cNvSpPr>
          <p:nvPr>
            <p:ph type="dt" sz="half" idx="10"/>
          </p:nvPr>
        </p:nvSpPr>
        <p:spPr/>
        <p:txBody>
          <a:bodyPr/>
          <a:lstStyle/>
          <a:p>
            <a:fld id="{1FA49FFE-2CD2-4CA9-AC81-41ADF5584A96}" type="datetimeFigureOut">
              <a:rPr lang="en-US" smtClean="0"/>
              <a:t>4/13/2021</a:t>
            </a:fld>
            <a:endParaRPr lang="en-US"/>
          </a:p>
        </p:txBody>
      </p:sp>
      <p:sp>
        <p:nvSpPr>
          <p:cNvPr id="6" name="Footer Placeholder 5">
            <a:extLst>
              <a:ext uri="{FF2B5EF4-FFF2-40B4-BE49-F238E27FC236}">
                <a16:creationId xmlns:a16="http://schemas.microsoft.com/office/drawing/2014/main" id="{A730EF6B-3488-4027-ACAC-0C192F3A7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19D86-9B61-4F4D-B205-E285C73CA4C0}"/>
              </a:ext>
            </a:extLst>
          </p:cNvPr>
          <p:cNvSpPr>
            <a:spLocks noGrp="1"/>
          </p:cNvSpPr>
          <p:nvPr>
            <p:ph type="sldNum" sz="quarter" idx="12"/>
          </p:nvPr>
        </p:nvSpPr>
        <p:spPr/>
        <p:txBody>
          <a:bodyPr/>
          <a:lstStyle/>
          <a:p>
            <a:fld id="{BABE7C65-E7A3-4E0C-8B79-9BD66E955D80}" type="slidenum">
              <a:rPr lang="en-US" smtClean="0"/>
              <a:t>‹#›</a:t>
            </a:fld>
            <a:endParaRPr lang="en-US"/>
          </a:p>
        </p:txBody>
      </p:sp>
    </p:spTree>
    <p:extLst>
      <p:ext uri="{BB962C8B-B14F-4D97-AF65-F5344CB8AC3E}">
        <p14:creationId xmlns:p14="http://schemas.microsoft.com/office/powerpoint/2010/main" val="109907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ABB-392F-40CD-B807-40112F1CB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30F9E9-CC14-4662-929B-646F130D9E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76FB39-E545-4B31-96B3-C1C20E504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32BEB-6A40-4F07-88A1-0B437DC5A394}"/>
              </a:ext>
            </a:extLst>
          </p:cNvPr>
          <p:cNvSpPr>
            <a:spLocks noGrp="1"/>
          </p:cNvSpPr>
          <p:nvPr>
            <p:ph type="dt" sz="half" idx="10"/>
          </p:nvPr>
        </p:nvSpPr>
        <p:spPr/>
        <p:txBody>
          <a:bodyPr/>
          <a:lstStyle/>
          <a:p>
            <a:fld id="{1FA49FFE-2CD2-4CA9-AC81-41ADF5584A96}" type="datetimeFigureOut">
              <a:rPr lang="en-US" smtClean="0"/>
              <a:t>4/13/2021</a:t>
            </a:fld>
            <a:endParaRPr lang="en-US"/>
          </a:p>
        </p:txBody>
      </p:sp>
      <p:sp>
        <p:nvSpPr>
          <p:cNvPr id="6" name="Footer Placeholder 5">
            <a:extLst>
              <a:ext uri="{FF2B5EF4-FFF2-40B4-BE49-F238E27FC236}">
                <a16:creationId xmlns:a16="http://schemas.microsoft.com/office/drawing/2014/main" id="{256599F5-C4CA-47FB-874A-9AE5DFA9E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4236A3-0726-47DC-88F2-9700A73D092A}"/>
              </a:ext>
            </a:extLst>
          </p:cNvPr>
          <p:cNvSpPr>
            <a:spLocks noGrp="1"/>
          </p:cNvSpPr>
          <p:nvPr>
            <p:ph type="sldNum" sz="quarter" idx="12"/>
          </p:nvPr>
        </p:nvSpPr>
        <p:spPr/>
        <p:txBody>
          <a:bodyPr/>
          <a:lstStyle/>
          <a:p>
            <a:fld id="{BABE7C65-E7A3-4E0C-8B79-9BD66E955D80}" type="slidenum">
              <a:rPr lang="en-US" smtClean="0"/>
              <a:t>‹#›</a:t>
            </a:fld>
            <a:endParaRPr lang="en-US"/>
          </a:p>
        </p:txBody>
      </p:sp>
    </p:spTree>
    <p:extLst>
      <p:ext uri="{BB962C8B-B14F-4D97-AF65-F5344CB8AC3E}">
        <p14:creationId xmlns:p14="http://schemas.microsoft.com/office/powerpoint/2010/main" val="370818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ABAF6-CCC8-44EA-A23E-9A4AC1AB1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57BE35-EFCE-45FE-8E61-A204371CF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F78E4-CBAF-44C5-9077-CBA4D70C30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49FFE-2CD2-4CA9-AC81-41ADF5584A96}" type="datetimeFigureOut">
              <a:rPr lang="en-US" smtClean="0"/>
              <a:t>4/13/2021</a:t>
            </a:fld>
            <a:endParaRPr lang="en-US"/>
          </a:p>
        </p:txBody>
      </p:sp>
      <p:sp>
        <p:nvSpPr>
          <p:cNvPr id="5" name="Footer Placeholder 4">
            <a:extLst>
              <a:ext uri="{FF2B5EF4-FFF2-40B4-BE49-F238E27FC236}">
                <a16:creationId xmlns:a16="http://schemas.microsoft.com/office/drawing/2014/main" id="{FBC71B8C-7B22-41F2-AF09-33D8DD809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C75D3C-7DB1-4D88-B123-34BAE510A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E7C65-E7A3-4E0C-8B79-9BD66E955D80}" type="slidenum">
              <a:rPr lang="en-US" smtClean="0"/>
              <a:t>‹#›</a:t>
            </a:fld>
            <a:endParaRPr lang="en-US"/>
          </a:p>
        </p:txBody>
      </p:sp>
    </p:spTree>
    <p:extLst>
      <p:ext uri="{BB962C8B-B14F-4D97-AF65-F5344CB8AC3E}">
        <p14:creationId xmlns:p14="http://schemas.microsoft.com/office/powerpoint/2010/main" val="180322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CCC6-D114-4F19-B4BE-FE6CEEFE4FD2}"/>
              </a:ext>
            </a:extLst>
          </p:cNvPr>
          <p:cNvSpPr>
            <a:spLocks noGrp="1"/>
          </p:cNvSpPr>
          <p:nvPr>
            <p:ph type="ctrTitle"/>
          </p:nvPr>
        </p:nvSpPr>
        <p:spPr>
          <a:xfrm>
            <a:off x="249382" y="1122363"/>
            <a:ext cx="11709070" cy="2387600"/>
          </a:xfrm>
        </p:spPr>
        <p:txBody>
          <a:bodyPr/>
          <a:lstStyle/>
          <a:p>
            <a:r>
              <a:rPr lang="en-US" dirty="0"/>
              <a:t>ECE467: Natural Language Processing</a:t>
            </a:r>
          </a:p>
        </p:txBody>
      </p:sp>
      <p:sp>
        <p:nvSpPr>
          <p:cNvPr id="3" name="Subtitle 2">
            <a:extLst>
              <a:ext uri="{FF2B5EF4-FFF2-40B4-BE49-F238E27FC236}">
                <a16:creationId xmlns:a16="http://schemas.microsoft.com/office/drawing/2014/main" id="{F20D227C-75C9-4EAE-9247-33217E5CBB8C}"/>
              </a:ext>
            </a:extLst>
          </p:cNvPr>
          <p:cNvSpPr>
            <a:spLocks noGrp="1"/>
          </p:cNvSpPr>
          <p:nvPr>
            <p:ph type="subTitle" idx="1"/>
          </p:nvPr>
        </p:nvSpPr>
        <p:spPr>
          <a:xfrm>
            <a:off x="1257300" y="3638614"/>
            <a:ext cx="9677400" cy="1655762"/>
          </a:xfrm>
        </p:spPr>
        <p:txBody>
          <a:bodyPr>
            <a:normAutofit fontScale="55000" lnSpcReduction="20000"/>
          </a:bodyPr>
          <a:lstStyle/>
          <a:p>
            <a:r>
              <a:rPr lang="en-US" sz="9600" dirty="0"/>
              <a:t>Word Embeddings, Neural Language Models, and Word2vec</a:t>
            </a:r>
            <a:endParaRPr lang="en-US" sz="6000" dirty="0"/>
          </a:p>
        </p:txBody>
      </p:sp>
    </p:spTree>
    <p:extLst>
      <p:ext uri="{BB962C8B-B14F-4D97-AF65-F5344CB8AC3E}">
        <p14:creationId xmlns:p14="http://schemas.microsoft.com/office/powerpoint/2010/main" val="292483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5BCD-F797-4AF3-A79B-1CEE2574C830}"/>
              </a:ext>
            </a:extLst>
          </p:cNvPr>
          <p:cNvSpPr>
            <a:spLocks noGrp="1"/>
          </p:cNvSpPr>
          <p:nvPr>
            <p:ph type="title"/>
          </p:nvPr>
        </p:nvSpPr>
        <p:spPr/>
        <p:txBody>
          <a:bodyPr/>
          <a:lstStyle/>
          <a:p>
            <a:r>
              <a:rPr lang="en-US" dirty="0"/>
              <a:t>Advantages of Embeddings for NNs</a:t>
            </a:r>
          </a:p>
        </p:txBody>
      </p:sp>
      <p:sp>
        <p:nvSpPr>
          <p:cNvPr id="3" name="Content Placeholder 2">
            <a:extLst>
              <a:ext uri="{FF2B5EF4-FFF2-40B4-BE49-F238E27FC236}">
                <a16:creationId xmlns:a16="http://schemas.microsoft.com/office/drawing/2014/main" id="{09E6C0A1-02BB-49CB-B4AF-D411D23DE0A3}"/>
              </a:ext>
            </a:extLst>
          </p:cNvPr>
          <p:cNvSpPr>
            <a:spLocks noGrp="1"/>
          </p:cNvSpPr>
          <p:nvPr>
            <p:ph idx="1"/>
          </p:nvPr>
        </p:nvSpPr>
        <p:spPr/>
        <p:txBody>
          <a:bodyPr/>
          <a:lstStyle/>
          <a:p>
            <a:pPr lvl="0"/>
            <a:r>
              <a:rPr lang="en-US" dirty="0"/>
              <a:t>The number of input nodes is related to d, the dimension of the word embeddings</a:t>
            </a:r>
          </a:p>
          <a:p>
            <a:pPr lvl="1"/>
            <a:r>
              <a:rPr lang="en-US" dirty="0"/>
              <a:t>For different tasks and architectures, the input might be one word embedding at a time or a fixed number of word embeddings at a time</a:t>
            </a:r>
          </a:p>
          <a:p>
            <a:pPr lvl="1"/>
            <a:r>
              <a:rPr lang="en-US" dirty="0"/>
              <a:t>For </a:t>
            </a:r>
            <a:r>
              <a:rPr lang="en-US" b="1" dirty="0"/>
              <a:t>convolutional neural networks</a:t>
            </a:r>
            <a:r>
              <a:rPr lang="en-US" dirty="0"/>
              <a:t> (e.g., applied to sentence classification), word embeddings from one padded sentence at a time might be the input</a:t>
            </a:r>
          </a:p>
          <a:p>
            <a:pPr lvl="1"/>
            <a:r>
              <a:rPr lang="en-US" dirty="0"/>
              <a:t>For </a:t>
            </a:r>
            <a:r>
              <a:rPr lang="en-US" b="1" dirty="0"/>
              <a:t>recurrent neural networks</a:t>
            </a:r>
            <a:r>
              <a:rPr lang="en-US" dirty="0"/>
              <a:t>, typically one word embedding at a time is used as input, and the words of a sentence are traversed in a sequence</a:t>
            </a:r>
          </a:p>
          <a:p>
            <a:pPr lvl="1"/>
            <a:r>
              <a:rPr lang="en-US" dirty="0"/>
              <a:t>For </a:t>
            </a:r>
            <a:r>
              <a:rPr lang="en-US" b="1" dirty="0"/>
              <a:t>transformers</a:t>
            </a:r>
            <a:r>
              <a:rPr lang="en-US" dirty="0"/>
              <a:t>, the word embeddings for a sentence or other short sequence of text is typically used as input at one time</a:t>
            </a:r>
          </a:p>
          <a:p>
            <a:pPr lvl="0"/>
            <a:r>
              <a:rPr lang="en-US" dirty="0"/>
              <a:t>Similar (but non-identical) words will have similar word embeddings</a:t>
            </a:r>
          </a:p>
        </p:txBody>
      </p:sp>
    </p:spTree>
    <p:extLst>
      <p:ext uri="{BB962C8B-B14F-4D97-AF65-F5344CB8AC3E}">
        <p14:creationId xmlns:p14="http://schemas.microsoft.com/office/powerpoint/2010/main" val="278992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AA70-9D2C-4B95-B8E0-CFCD670B9F48}"/>
              </a:ext>
            </a:extLst>
          </p:cNvPr>
          <p:cNvSpPr>
            <a:spLocks noGrp="1"/>
          </p:cNvSpPr>
          <p:nvPr>
            <p:ph type="title"/>
          </p:nvPr>
        </p:nvSpPr>
        <p:spPr/>
        <p:txBody>
          <a:bodyPr/>
          <a:lstStyle/>
          <a:p>
            <a:r>
              <a:rPr lang="en-US" dirty="0"/>
              <a:t>Neural Language Models</a:t>
            </a:r>
          </a:p>
        </p:txBody>
      </p:sp>
      <p:sp>
        <p:nvSpPr>
          <p:cNvPr id="3" name="Content Placeholder 2">
            <a:extLst>
              <a:ext uri="{FF2B5EF4-FFF2-40B4-BE49-F238E27FC236}">
                <a16:creationId xmlns:a16="http://schemas.microsoft.com/office/drawing/2014/main" id="{FF3DAB3A-82EE-42A9-A67A-ECEE562FCC8E}"/>
              </a:ext>
            </a:extLst>
          </p:cNvPr>
          <p:cNvSpPr>
            <a:spLocks noGrp="1"/>
          </p:cNvSpPr>
          <p:nvPr>
            <p:ph idx="1"/>
          </p:nvPr>
        </p:nvSpPr>
        <p:spPr/>
        <p:txBody>
          <a:bodyPr>
            <a:normAutofit fontScale="85000" lnSpcReduction="20000"/>
          </a:bodyPr>
          <a:lstStyle/>
          <a:p>
            <a:r>
              <a:rPr lang="en-US" dirty="0"/>
              <a:t>To help explain the usefulness of word embeddings, we are going to start by examining </a:t>
            </a:r>
            <a:r>
              <a:rPr lang="en-US" b="1" dirty="0"/>
              <a:t>neural language models</a:t>
            </a:r>
            <a:r>
              <a:rPr lang="en-US" dirty="0"/>
              <a:t> (NLMs)</a:t>
            </a:r>
            <a:endParaRPr lang="en-US" b="1" dirty="0"/>
          </a:p>
          <a:p>
            <a:r>
              <a:rPr lang="en-US" dirty="0"/>
              <a:t>Recall that a language model, in general, is a model that assigns a probability to a sequence of text</a:t>
            </a:r>
          </a:p>
          <a:p>
            <a:r>
              <a:rPr lang="en-US" dirty="0"/>
              <a:t>Conventionally, </a:t>
            </a:r>
            <a:r>
              <a:rPr lang="en-US" i="1" dirty="0"/>
              <a:t>N-grams</a:t>
            </a:r>
            <a:r>
              <a:rPr lang="en-US" dirty="0"/>
              <a:t> were used for this purpose</a:t>
            </a:r>
          </a:p>
          <a:p>
            <a:r>
              <a:rPr lang="en-US" dirty="0"/>
              <a:t>We will consider a neural network architecture that considers three sequential words at a time and predicts the next word</a:t>
            </a:r>
          </a:p>
          <a:p>
            <a:r>
              <a:rPr lang="en-US" dirty="0"/>
              <a:t>We will be looking at </a:t>
            </a:r>
            <a:r>
              <a:rPr lang="en-US" i="1" dirty="0"/>
              <a:t>feedforward neural language models</a:t>
            </a:r>
          </a:p>
          <a:p>
            <a:r>
              <a:rPr lang="en-US" dirty="0"/>
              <a:t>Modern neural language models use </a:t>
            </a:r>
            <a:r>
              <a:rPr lang="en-US" i="1" dirty="0"/>
              <a:t>recurrent neural networks</a:t>
            </a:r>
            <a:r>
              <a:rPr lang="en-US" dirty="0"/>
              <a:t> or </a:t>
            </a:r>
            <a:r>
              <a:rPr lang="en-US" i="1" dirty="0"/>
              <a:t>transformers</a:t>
            </a:r>
            <a:r>
              <a:rPr lang="en-US" dirty="0"/>
              <a:t> (these architectures will be covered in future topics)</a:t>
            </a:r>
          </a:p>
          <a:p>
            <a:r>
              <a:rPr lang="en-US" dirty="0"/>
              <a:t>The next slide shows our first example of a neural language model</a:t>
            </a:r>
          </a:p>
          <a:p>
            <a:r>
              <a:rPr lang="en-US" dirty="0"/>
              <a:t>This is doing something similar to what a conventional 4-gram model would do, but without using conventional N-grams</a:t>
            </a:r>
          </a:p>
        </p:txBody>
      </p:sp>
    </p:spTree>
    <p:extLst>
      <p:ext uri="{BB962C8B-B14F-4D97-AF65-F5344CB8AC3E}">
        <p14:creationId xmlns:p14="http://schemas.microsoft.com/office/powerpoint/2010/main" val="99384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74E8-0847-4373-B37B-94105A036127}"/>
              </a:ext>
            </a:extLst>
          </p:cNvPr>
          <p:cNvSpPr>
            <a:spLocks noGrp="1"/>
          </p:cNvSpPr>
          <p:nvPr>
            <p:ph type="title"/>
          </p:nvPr>
        </p:nvSpPr>
        <p:spPr/>
        <p:txBody>
          <a:bodyPr/>
          <a:lstStyle/>
          <a:p>
            <a:r>
              <a:rPr lang="en-US" dirty="0"/>
              <a:t>Neural Language Model: Example 1</a:t>
            </a:r>
          </a:p>
        </p:txBody>
      </p:sp>
      <p:pic>
        <p:nvPicPr>
          <p:cNvPr id="5" name="Picture 4">
            <a:extLst>
              <a:ext uri="{FF2B5EF4-FFF2-40B4-BE49-F238E27FC236}">
                <a16:creationId xmlns:a16="http://schemas.microsoft.com/office/drawing/2014/main" id="{8D12A004-1E57-436D-BA11-F8ADFCEA6562}"/>
              </a:ext>
            </a:extLst>
          </p:cNvPr>
          <p:cNvPicPr>
            <a:picLocks noChangeAspect="1"/>
          </p:cNvPicPr>
          <p:nvPr/>
        </p:nvPicPr>
        <p:blipFill>
          <a:blip r:embed="rId2"/>
          <a:stretch>
            <a:fillRect/>
          </a:stretch>
        </p:blipFill>
        <p:spPr>
          <a:xfrm>
            <a:off x="2454285" y="1528175"/>
            <a:ext cx="7283430" cy="4964700"/>
          </a:xfrm>
          <a:prstGeom prst="rect">
            <a:avLst/>
          </a:prstGeom>
        </p:spPr>
      </p:pic>
    </p:spTree>
    <p:extLst>
      <p:ext uri="{BB962C8B-B14F-4D97-AF65-F5344CB8AC3E}">
        <p14:creationId xmlns:p14="http://schemas.microsoft.com/office/powerpoint/2010/main" val="117715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0424-2D0B-4CB8-942B-7B1698FE154F}"/>
              </a:ext>
            </a:extLst>
          </p:cNvPr>
          <p:cNvSpPr>
            <a:spLocks noGrp="1"/>
          </p:cNvSpPr>
          <p:nvPr>
            <p:ph type="title"/>
          </p:nvPr>
        </p:nvSpPr>
        <p:spPr/>
        <p:txBody>
          <a:bodyPr/>
          <a:lstStyle/>
          <a:p>
            <a:r>
              <a:rPr lang="en-US" dirty="0"/>
              <a:t>Notes About the First NLM’s Architecture</a:t>
            </a:r>
          </a:p>
        </p:txBody>
      </p:sp>
      <p:sp>
        <p:nvSpPr>
          <p:cNvPr id="3" name="Content Placeholder 2">
            <a:extLst>
              <a:ext uri="{FF2B5EF4-FFF2-40B4-BE49-F238E27FC236}">
                <a16:creationId xmlns:a16="http://schemas.microsoft.com/office/drawing/2014/main" id="{D56A401C-44E2-4FDF-8379-CC1FB62336B4}"/>
              </a:ext>
            </a:extLst>
          </p:cNvPr>
          <p:cNvSpPr>
            <a:spLocks noGrp="1"/>
          </p:cNvSpPr>
          <p:nvPr>
            <p:ph idx="1"/>
          </p:nvPr>
        </p:nvSpPr>
        <p:spPr/>
        <p:txBody>
          <a:bodyPr>
            <a:normAutofit fontScale="70000" lnSpcReduction="20000"/>
          </a:bodyPr>
          <a:lstStyle/>
          <a:p>
            <a:pPr lvl="0"/>
            <a:r>
              <a:rPr lang="en-US" dirty="0"/>
              <a:t>The </a:t>
            </a:r>
            <a:r>
              <a:rPr lang="en-US" i="1" dirty="0"/>
              <a:t>projection layer</a:t>
            </a:r>
            <a:r>
              <a:rPr lang="en-US" dirty="0"/>
              <a:t> (which, for now, is also the input layer) of the example NN consists of 3*d nodes, where d is the dimension of each word embedding vector</a:t>
            </a:r>
          </a:p>
          <a:p>
            <a:pPr lvl="0"/>
            <a:r>
              <a:rPr lang="en-US" dirty="0"/>
              <a:t>There are |V| output nodes, where V is the set of vocabulary words</a:t>
            </a:r>
          </a:p>
          <a:p>
            <a:pPr lvl="0"/>
            <a:r>
              <a:rPr lang="en-US" dirty="0"/>
              <a:t>The output layer is a </a:t>
            </a:r>
            <a:r>
              <a:rPr lang="en-US" i="1" dirty="0"/>
              <a:t>softmax layer</a:t>
            </a:r>
          </a:p>
          <a:p>
            <a:pPr lvl="0"/>
            <a:r>
              <a:rPr lang="en-US" dirty="0"/>
              <a:t>The output of the i</a:t>
            </a:r>
            <a:r>
              <a:rPr lang="en-US" baseline="30000" dirty="0"/>
              <a:t>th</a:t>
            </a:r>
            <a:r>
              <a:rPr lang="en-US" dirty="0"/>
              <a:t> output node is interpreted as the probability that the i</a:t>
            </a:r>
            <a:r>
              <a:rPr lang="en-US" baseline="30000" dirty="0"/>
              <a:t>th</a:t>
            </a:r>
            <a:r>
              <a:rPr lang="en-US" dirty="0"/>
              <a:t> vocabulary word is the next word</a:t>
            </a:r>
          </a:p>
          <a:p>
            <a:r>
              <a:rPr lang="en-US" dirty="0"/>
              <a:t>This figure is simplified in that it is not considering the bias weights that would lead into the hidden layer</a:t>
            </a:r>
          </a:p>
          <a:p>
            <a:r>
              <a:rPr lang="en-US" dirty="0"/>
              <a:t>For now, we are assuming here that there is a known mapping from each word in the vocabulary to a word embedding vector for that word</a:t>
            </a:r>
          </a:p>
          <a:p>
            <a:r>
              <a:rPr lang="en-US" dirty="0"/>
              <a:t>In other words, we are assuming that the embeddings have already been learned using some other algorithm; this is a form of </a:t>
            </a:r>
            <a:r>
              <a:rPr lang="en-US" i="1" dirty="0"/>
              <a:t>pretraining</a:t>
            </a:r>
            <a:endParaRPr lang="en-US" dirty="0"/>
          </a:p>
          <a:p>
            <a:r>
              <a:rPr lang="en-US" dirty="0"/>
              <a:t>Using precomputed word embeddings has been standard in NLP</a:t>
            </a:r>
          </a:p>
          <a:p>
            <a:r>
              <a:rPr lang="en-US" dirty="0"/>
              <a:t>It is also possible to learn word embeddings for the current task (we'll see how to do that soon), or to use </a:t>
            </a:r>
            <a:r>
              <a:rPr lang="en-US" i="1" dirty="0"/>
              <a:t>contextual word embeddings</a:t>
            </a:r>
            <a:r>
              <a:rPr lang="en-US" dirty="0"/>
              <a:t> (covered in a future topic)</a:t>
            </a:r>
          </a:p>
        </p:txBody>
      </p:sp>
    </p:spTree>
    <p:extLst>
      <p:ext uri="{BB962C8B-B14F-4D97-AF65-F5344CB8AC3E}">
        <p14:creationId xmlns:p14="http://schemas.microsoft.com/office/powerpoint/2010/main" val="1772624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C690-D769-408C-8D47-70D199F23E63}"/>
              </a:ext>
            </a:extLst>
          </p:cNvPr>
          <p:cNvSpPr>
            <a:spLocks noGrp="1"/>
          </p:cNvSpPr>
          <p:nvPr>
            <p:ph type="title"/>
          </p:nvPr>
        </p:nvSpPr>
        <p:spPr/>
        <p:txBody>
          <a:bodyPr/>
          <a:lstStyle/>
          <a:p>
            <a:r>
              <a:rPr lang="en-US" dirty="0"/>
              <a:t>Advantages of Neural Language Models</a:t>
            </a:r>
          </a:p>
        </p:txBody>
      </p:sp>
      <p:sp>
        <p:nvSpPr>
          <p:cNvPr id="3" name="Content Placeholder 2">
            <a:extLst>
              <a:ext uri="{FF2B5EF4-FFF2-40B4-BE49-F238E27FC236}">
                <a16:creationId xmlns:a16="http://schemas.microsoft.com/office/drawing/2014/main" id="{0EA2CC97-F6EC-4CDC-BE93-E37D6FF60A0F}"/>
              </a:ext>
            </a:extLst>
          </p:cNvPr>
          <p:cNvSpPr>
            <a:spLocks noGrp="1"/>
          </p:cNvSpPr>
          <p:nvPr>
            <p:ph idx="1"/>
          </p:nvPr>
        </p:nvSpPr>
        <p:spPr/>
        <p:txBody>
          <a:bodyPr>
            <a:normAutofit fontScale="85000" lnSpcReduction="20000"/>
          </a:bodyPr>
          <a:lstStyle/>
          <a:p>
            <a:r>
              <a:rPr lang="en-US" dirty="0"/>
              <a:t>No smoothing of probabilities is necessary (a softmax layer never outputs a 0 exactly)!</a:t>
            </a:r>
          </a:p>
          <a:p>
            <a:r>
              <a:rPr lang="en-US" dirty="0"/>
              <a:t>The neural network has a good chance has a good chance of generalizing based on similar words to the current words</a:t>
            </a:r>
          </a:p>
          <a:p>
            <a:r>
              <a:rPr lang="en-US" dirty="0"/>
              <a:t>The neural network has a good chance of predicting the next word after trigrams (or more general N-grams) that have never been seen</a:t>
            </a:r>
          </a:p>
          <a:p>
            <a:r>
              <a:rPr lang="en-US" dirty="0"/>
              <a:t>This also allows neural language models to consider longer N-grams compared to conventional language models</a:t>
            </a:r>
          </a:p>
          <a:p>
            <a:r>
              <a:rPr lang="en-US" dirty="0"/>
              <a:t>In practice, neural language models make better predictions than conventional N-gram models</a:t>
            </a:r>
          </a:p>
          <a:p>
            <a:pPr lvl="1"/>
            <a:r>
              <a:rPr lang="en-US" dirty="0"/>
              <a:t>Recall that we can </a:t>
            </a:r>
            <a:r>
              <a:rPr lang="en-US" i="1" dirty="0"/>
              <a:t>evaluate</a:t>
            </a:r>
            <a:r>
              <a:rPr lang="en-US" dirty="0"/>
              <a:t> a language model by multiplying together the predicted probabilities of actual words according to a </a:t>
            </a:r>
            <a:r>
              <a:rPr lang="en-US" i="1" dirty="0"/>
              <a:t>test set</a:t>
            </a:r>
            <a:endParaRPr lang="en-US" dirty="0"/>
          </a:p>
          <a:p>
            <a:pPr lvl="1"/>
            <a:r>
              <a:rPr lang="en-US" dirty="0"/>
              <a:t>In practice, we instead add </a:t>
            </a:r>
            <a:r>
              <a:rPr lang="en-US" i="1" dirty="0"/>
              <a:t>log probabilities</a:t>
            </a:r>
            <a:r>
              <a:rPr lang="en-US" dirty="0"/>
              <a:t> to avoid issues with finite precision, or we use a related metric such as </a:t>
            </a:r>
            <a:r>
              <a:rPr lang="en-US" i="1" dirty="0"/>
              <a:t>perplexity</a:t>
            </a:r>
            <a:endParaRPr lang="en-US" dirty="0"/>
          </a:p>
        </p:txBody>
      </p:sp>
    </p:spTree>
    <p:extLst>
      <p:ext uri="{BB962C8B-B14F-4D97-AF65-F5344CB8AC3E}">
        <p14:creationId xmlns:p14="http://schemas.microsoft.com/office/powerpoint/2010/main" val="111002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AC58-DD4B-4556-9F9A-1452D660AB82}"/>
              </a:ext>
            </a:extLst>
          </p:cNvPr>
          <p:cNvSpPr>
            <a:spLocks noGrp="1"/>
          </p:cNvSpPr>
          <p:nvPr>
            <p:ph type="title"/>
          </p:nvPr>
        </p:nvSpPr>
        <p:spPr/>
        <p:txBody>
          <a:bodyPr/>
          <a:lstStyle/>
          <a:p>
            <a:r>
              <a:rPr lang="en-US" dirty="0"/>
              <a:t>Training Such a Network</a:t>
            </a:r>
          </a:p>
        </p:txBody>
      </p:sp>
      <p:sp>
        <p:nvSpPr>
          <p:cNvPr id="3" name="Content Placeholder 2">
            <a:extLst>
              <a:ext uri="{FF2B5EF4-FFF2-40B4-BE49-F238E27FC236}">
                <a16:creationId xmlns:a16="http://schemas.microsoft.com/office/drawing/2014/main" id="{5E15C04D-9FF4-4C39-BFF2-8312020430D0}"/>
              </a:ext>
            </a:extLst>
          </p:cNvPr>
          <p:cNvSpPr>
            <a:spLocks noGrp="1"/>
          </p:cNvSpPr>
          <p:nvPr>
            <p:ph idx="1"/>
          </p:nvPr>
        </p:nvSpPr>
        <p:spPr/>
        <p:txBody>
          <a:bodyPr>
            <a:normAutofit fontScale="77500" lnSpcReduction="20000"/>
          </a:bodyPr>
          <a:lstStyle/>
          <a:p>
            <a:r>
              <a:rPr lang="en-US" dirty="0"/>
              <a:t>Assuming a fixed mapping between words and embeddings, we could </a:t>
            </a:r>
            <a:r>
              <a:rPr lang="en-US" b="1" dirty="0"/>
              <a:t>train</a:t>
            </a:r>
            <a:r>
              <a:rPr lang="en-US" dirty="0"/>
              <a:t> such a network using </a:t>
            </a:r>
            <a:r>
              <a:rPr lang="en-US" b="1" dirty="0"/>
              <a:t>stochastic gradient descent</a:t>
            </a:r>
            <a:r>
              <a:rPr lang="en-US" dirty="0"/>
              <a:t> and </a:t>
            </a:r>
            <a:r>
              <a:rPr lang="en-US" b="1" dirty="0"/>
              <a:t>backpropagation</a:t>
            </a:r>
            <a:endParaRPr lang="en-US" dirty="0"/>
          </a:p>
          <a:p>
            <a:r>
              <a:rPr lang="en-US" dirty="0"/>
              <a:t>The book only discusses training for the next architecture, which also learns the embeddings</a:t>
            </a:r>
          </a:p>
          <a:p>
            <a:r>
              <a:rPr lang="en-US" dirty="0"/>
              <a:t>However, we can use the same sort of approach for the current example</a:t>
            </a:r>
          </a:p>
          <a:p>
            <a:r>
              <a:rPr lang="en-US" dirty="0"/>
              <a:t>In principle, we could compute the ideal probability model for each N-gram and then train the model, but that is not what would happen in practice</a:t>
            </a:r>
          </a:p>
          <a:p>
            <a:r>
              <a:rPr lang="en-US" dirty="0"/>
              <a:t>In practice, we would loop through a large corpus, and for each N-gram:</a:t>
            </a:r>
          </a:p>
          <a:p>
            <a:pPr lvl="1"/>
            <a:r>
              <a:rPr lang="en-US" dirty="0"/>
              <a:t>We map the first n-1 words to embeddings and concatenate these to form the input</a:t>
            </a:r>
          </a:p>
          <a:p>
            <a:pPr lvl="1"/>
            <a:r>
              <a:rPr lang="en-US" dirty="0"/>
              <a:t>For the output, we treat the probability of the actual word as 1, and all other probabilities as 0</a:t>
            </a:r>
          </a:p>
          <a:p>
            <a:pPr lvl="1"/>
            <a:r>
              <a:rPr lang="en-US" dirty="0"/>
              <a:t>The formula for the </a:t>
            </a:r>
            <a:r>
              <a:rPr lang="en-US" i="1" dirty="0"/>
              <a:t>cross-entropy loss function</a:t>
            </a:r>
            <a:r>
              <a:rPr lang="en-US" dirty="0"/>
              <a:t> becomes: L = -log P(</a:t>
            </a:r>
            <a:r>
              <a:rPr lang="en-US" dirty="0" err="1"/>
              <a:t>w</a:t>
            </a:r>
            <a:r>
              <a:rPr lang="en-US" baseline="-25000" dirty="0" err="1"/>
              <a:t>t</a:t>
            </a:r>
            <a:r>
              <a:rPr lang="en-US" dirty="0"/>
              <a:t> | w</a:t>
            </a:r>
            <a:r>
              <a:rPr lang="en-US" baseline="-25000" dirty="0"/>
              <a:t>t-1</a:t>
            </a:r>
            <a:r>
              <a:rPr lang="en-US" dirty="0"/>
              <a:t> … w</a:t>
            </a:r>
            <a:r>
              <a:rPr lang="en-US" baseline="-25000" dirty="0"/>
              <a:t>t-n+1</a:t>
            </a:r>
            <a:r>
              <a:rPr lang="en-US" dirty="0"/>
              <a:t>)</a:t>
            </a:r>
          </a:p>
          <a:p>
            <a:r>
              <a:rPr lang="en-US" dirty="0"/>
              <a:t>Looping through all the N-grams in the entire training set would be one </a:t>
            </a:r>
            <a:r>
              <a:rPr lang="en-US" i="1" dirty="0"/>
              <a:t>epoch</a:t>
            </a:r>
            <a:r>
              <a:rPr lang="en-US" dirty="0"/>
              <a:t> of training</a:t>
            </a:r>
          </a:p>
          <a:p>
            <a:r>
              <a:rPr lang="en-US" dirty="0"/>
              <a:t>Multiple epochs would be applied, until there is some sort of convergence</a:t>
            </a:r>
          </a:p>
        </p:txBody>
      </p:sp>
    </p:spTree>
    <p:extLst>
      <p:ext uri="{BB962C8B-B14F-4D97-AF65-F5344CB8AC3E}">
        <p14:creationId xmlns:p14="http://schemas.microsoft.com/office/powerpoint/2010/main" val="188938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7FE3-58AC-4C32-81C2-E0E4E41D0F2C}"/>
              </a:ext>
            </a:extLst>
          </p:cNvPr>
          <p:cNvSpPr>
            <a:spLocks noGrp="1"/>
          </p:cNvSpPr>
          <p:nvPr>
            <p:ph type="title"/>
          </p:nvPr>
        </p:nvSpPr>
        <p:spPr/>
        <p:txBody>
          <a:bodyPr/>
          <a:lstStyle/>
          <a:p>
            <a:r>
              <a:rPr lang="en-US" dirty="0"/>
              <a:t>Using the NN to Learn the Embeddings</a:t>
            </a:r>
          </a:p>
        </p:txBody>
      </p:sp>
      <p:sp>
        <p:nvSpPr>
          <p:cNvPr id="3" name="Content Placeholder 2">
            <a:extLst>
              <a:ext uri="{FF2B5EF4-FFF2-40B4-BE49-F238E27FC236}">
                <a16:creationId xmlns:a16="http://schemas.microsoft.com/office/drawing/2014/main" id="{172C185B-02FF-437C-821B-442F1CEE1C33}"/>
              </a:ext>
            </a:extLst>
          </p:cNvPr>
          <p:cNvSpPr>
            <a:spLocks noGrp="1"/>
          </p:cNvSpPr>
          <p:nvPr>
            <p:ph idx="1"/>
          </p:nvPr>
        </p:nvSpPr>
        <p:spPr/>
        <p:txBody>
          <a:bodyPr>
            <a:normAutofit lnSpcReduction="10000"/>
          </a:bodyPr>
          <a:lstStyle/>
          <a:p>
            <a:r>
              <a:rPr lang="en-US" dirty="0"/>
              <a:t>By adding one additional layer to our network:</a:t>
            </a:r>
          </a:p>
          <a:p>
            <a:pPr lvl="1"/>
            <a:r>
              <a:rPr lang="en-US" dirty="0"/>
              <a:t>The network can </a:t>
            </a:r>
            <a:r>
              <a:rPr lang="en-US" i="1" dirty="0"/>
              <a:t>learn the word embeddings</a:t>
            </a:r>
            <a:r>
              <a:rPr lang="en-US" dirty="0"/>
              <a:t>, along with learning how to predict the probabilities of the next words</a:t>
            </a:r>
          </a:p>
          <a:p>
            <a:pPr lvl="1"/>
            <a:r>
              <a:rPr lang="en-US" dirty="0"/>
              <a:t>Such a network is learning embeddings specifically for the task of serving as a neural language model</a:t>
            </a:r>
          </a:p>
          <a:p>
            <a:r>
              <a:rPr lang="en-US" dirty="0"/>
              <a:t>We will see that embeddings learned for one purpose can be used for many other tasks as well</a:t>
            </a:r>
          </a:p>
          <a:p>
            <a:r>
              <a:rPr lang="en-US" dirty="0"/>
              <a:t>Note that, in practice, training a neural network is not the actual method used to learn embeddings</a:t>
            </a:r>
          </a:p>
          <a:p>
            <a:r>
              <a:rPr lang="en-US" dirty="0"/>
              <a:t>The next slide shows an updated example of a neural language model that also learns the word embeddings</a:t>
            </a:r>
          </a:p>
          <a:p>
            <a:endParaRPr lang="en-US" dirty="0"/>
          </a:p>
        </p:txBody>
      </p:sp>
    </p:spTree>
    <p:extLst>
      <p:ext uri="{BB962C8B-B14F-4D97-AF65-F5344CB8AC3E}">
        <p14:creationId xmlns:p14="http://schemas.microsoft.com/office/powerpoint/2010/main" val="177801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395C-ECDC-4662-A0A0-742D04FFEB3E}"/>
              </a:ext>
            </a:extLst>
          </p:cNvPr>
          <p:cNvSpPr>
            <a:spLocks noGrp="1"/>
          </p:cNvSpPr>
          <p:nvPr>
            <p:ph type="title"/>
          </p:nvPr>
        </p:nvSpPr>
        <p:spPr/>
        <p:txBody>
          <a:bodyPr/>
          <a:lstStyle/>
          <a:p>
            <a:r>
              <a:rPr lang="en-US" dirty="0"/>
              <a:t>Neural Language Model: Example 2</a:t>
            </a:r>
          </a:p>
        </p:txBody>
      </p:sp>
      <p:pic>
        <p:nvPicPr>
          <p:cNvPr id="9" name="Picture 8">
            <a:extLst>
              <a:ext uri="{FF2B5EF4-FFF2-40B4-BE49-F238E27FC236}">
                <a16:creationId xmlns:a16="http://schemas.microsoft.com/office/drawing/2014/main" id="{E0666FC2-EC0E-4355-AA54-A38DDB87BA33}"/>
              </a:ext>
            </a:extLst>
          </p:cNvPr>
          <p:cNvPicPr>
            <a:picLocks noChangeAspect="1"/>
          </p:cNvPicPr>
          <p:nvPr/>
        </p:nvPicPr>
        <p:blipFill>
          <a:blip r:embed="rId2"/>
          <a:stretch>
            <a:fillRect/>
          </a:stretch>
        </p:blipFill>
        <p:spPr>
          <a:xfrm>
            <a:off x="3162776" y="1391946"/>
            <a:ext cx="5866447" cy="5100929"/>
          </a:xfrm>
          <a:prstGeom prst="rect">
            <a:avLst/>
          </a:prstGeom>
        </p:spPr>
      </p:pic>
    </p:spTree>
    <p:extLst>
      <p:ext uri="{BB962C8B-B14F-4D97-AF65-F5344CB8AC3E}">
        <p14:creationId xmlns:p14="http://schemas.microsoft.com/office/powerpoint/2010/main" val="420973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F96-246F-4278-B92A-6F38585315AC}"/>
              </a:ext>
            </a:extLst>
          </p:cNvPr>
          <p:cNvSpPr>
            <a:spLocks noGrp="1"/>
          </p:cNvSpPr>
          <p:nvPr>
            <p:ph type="title"/>
          </p:nvPr>
        </p:nvSpPr>
        <p:spPr/>
        <p:txBody>
          <a:bodyPr/>
          <a:lstStyle/>
          <a:p>
            <a:r>
              <a:rPr lang="en-US" dirty="0"/>
              <a:t>Notes About the Second NLM’s Architecture</a:t>
            </a:r>
          </a:p>
        </p:txBody>
      </p:sp>
      <p:sp>
        <p:nvSpPr>
          <p:cNvPr id="3" name="Content Placeholder 2">
            <a:extLst>
              <a:ext uri="{FF2B5EF4-FFF2-40B4-BE49-F238E27FC236}">
                <a16:creationId xmlns:a16="http://schemas.microsoft.com/office/drawing/2014/main" id="{F9D71D60-6662-4E0E-8E0F-7835D128C330}"/>
              </a:ext>
            </a:extLst>
          </p:cNvPr>
          <p:cNvSpPr>
            <a:spLocks noGrp="1"/>
          </p:cNvSpPr>
          <p:nvPr>
            <p:ph idx="1"/>
          </p:nvPr>
        </p:nvSpPr>
        <p:spPr/>
        <p:txBody>
          <a:bodyPr>
            <a:normAutofit fontScale="85000" lnSpcReduction="20000"/>
          </a:bodyPr>
          <a:lstStyle/>
          <a:p>
            <a:r>
              <a:rPr lang="en-US" dirty="0"/>
              <a:t>The input layer now consists of three |V|-dimensional </a:t>
            </a:r>
            <a:r>
              <a:rPr lang="en-US" b="1" dirty="0"/>
              <a:t>one-hot vectors</a:t>
            </a:r>
            <a:r>
              <a:rPr lang="en-US" dirty="0"/>
              <a:t>, including a single 1, representing (in this case) a specific word, and 0s everywhere else</a:t>
            </a:r>
          </a:p>
          <a:p>
            <a:r>
              <a:rPr lang="en-US" dirty="0"/>
              <a:t>To get from the input layer to the projection layer, a shared set of </a:t>
            </a:r>
            <a:r>
              <a:rPr lang="en-US" i="1" dirty="0"/>
              <a:t>shared weights</a:t>
            </a:r>
            <a:r>
              <a:rPr lang="en-US" dirty="0"/>
              <a:t> is used to convert each one-hot vector to a word embedding vector</a:t>
            </a:r>
          </a:p>
          <a:p>
            <a:r>
              <a:rPr lang="en-US" dirty="0"/>
              <a:t>That is, each one-hot vector at the input layer is being multiplied by the same weight matrix, E, to produce a word embedding vector in the projection layer</a:t>
            </a:r>
          </a:p>
          <a:p>
            <a:r>
              <a:rPr lang="en-US" dirty="0"/>
              <a:t>The big difference between the two neural networks is that </a:t>
            </a:r>
            <a:r>
              <a:rPr lang="en-US" i="1" dirty="0"/>
              <a:t>E is now being learned along with the rest of the network's weights</a:t>
            </a:r>
          </a:p>
          <a:p>
            <a:r>
              <a:rPr lang="en-US" dirty="0"/>
              <a:t>The training of the updated network can proceed similar to the last one, using stochastic gradient descent and backpropagation</a:t>
            </a:r>
          </a:p>
          <a:p>
            <a:pPr lvl="1"/>
            <a:r>
              <a:rPr lang="en-US" dirty="0"/>
              <a:t>For each N-gram of a large corpus, we concatenate N-1 one-hot vectors to form the input</a:t>
            </a:r>
          </a:p>
          <a:p>
            <a:pPr lvl="1"/>
            <a:r>
              <a:rPr lang="en-US" dirty="0"/>
              <a:t>For the output, we treat the probability of the actual word as 1, and all other probabilities as 0 (the same as for the previous network)</a:t>
            </a:r>
          </a:p>
          <a:p>
            <a:pPr lvl="1"/>
            <a:r>
              <a:rPr lang="en-US" dirty="0"/>
              <a:t>The loss function is the same as for the previous network: L = -log P(</a:t>
            </a:r>
            <a:r>
              <a:rPr lang="en-US" dirty="0" err="1"/>
              <a:t>w</a:t>
            </a:r>
            <a:r>
              <a:rPr lang="en-US" baseline="-25000" dirty="0" err="1"/>
              <a:t>t</a:t>
            </a:r>
            <a:r>
              <a:rPr lang="en-US" dirty="0"/>
              <a:t> | w</a:t>
            </a:r>
            <a:r>
              <a:rPr lang="en-US" baseline="-25000" dirty="0"/>
              <a:t>t-1</a:t>
            </a:r>
            <a:r>
              <a:rPr lang="en-US" dirty="0"/>
              <a:t> … w</a:t>
            </a:r>
            <a:r>
              <a:rPr lang="en-US" baseline="-25000" dirty="0"/>
              <a:t>t-n+1</a:t>
            </a:r>
            <a:r>
              <a:rPr lang="en-US" dirty="0"/>
              <a:t>)</a:t>
            </a:r>
          </a:p>
        </p:txBody>
      </p:sp>
    </p:spTree>
    <p:extLst>
      <p:ext uri="{BB962C8B-B14F-4D97-AF65-F5344CB8AC3E}">
        <p14:creationId xmlns:p14="http://schemas.microsoft.com/office/powerpoint/2010/main" val="257572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E9EA-9354-4331-A4D2-D278D8B4BF99}"/>
              </a:ext>
            </a:extLst>
          </p:cNvPr>
          <p:cNvSpPr>
            <a:spLocks noGrp="1"/>
          </p:cNvSpPr>
          <p:nvPr>
            <p:ph type="title"/>
          </p:nvPr>
        </p:nvSpPr>
        <p:spPr/>
        <p:txBody>
          <a:bodyPr/>
          <a:lstStyle/>
          <a:p>
            <a:r>
              <a:rPr lang="en-US" dirty="0"/>
              <a:t>Advantages of Word Embeddings in General</a:t>
            </a:r>
          </a:p>
        </p:txBody>
      </p:sp>
      <p:sp>
        <p:nvSpPr>
          <p:cNvPr id="3" name="Content Placeholder 2">
            <a:extLst>
              <a:ext uri="{FF2B5EF4-FFF2-40B4-BE49-F238E27FC236}">
                <a16:creationId xmlns:a16="http://schemas.microsoft.com/office/drawing/2014/main" id="{2A2EFA75-62F3-4835-BBEF-AD48583A9BA4}"/>
              </a:ext>
            </a:extLst>
          </p:cNvPr>
          <p:cNvSpPr>
            <a:spLocks noGrp="1"/>
          </p:cNvSpPr>
          <p:nvPr>
            <p:ph idx="1"/>
          </p:nvPr>
        </p:nvSpPr>
        <p:spPr/>
        <p:txBody>
          <a:bodyPr>
            <a:normAutofit fontScale="92500"/>
          </a:bodyPr>
          <a:lstStyle/>
          <a:p>
            <a:r>
              <a:rPr lang="en-US" dirty="0"/>
              <a:t>In Section 6.8 of the textbook (titled "Word2vec"), they claim: "It turns out that dense vectors work better in every NLP task than sparse vectors."</a:t>
            </a:r>
          </a:p>
          <a:p>
            <a:r>
              <a:rPr lang="en-US" dirty="0"/>
              <a:t>Next, they state, "While we don’t completely understand all the reasons for this, we have some intuitions."</a:t>
            </a:r>
          </a:p>
          <a:p>
            <a:r>
              <a:rPr lang="en-US" dirty="0"/>
              <a:t>Reasons they list (which are related to the advantages of using word embeddings with neural networks that we looked at earlier) include:</a:t>
            </a:r>
          </a:p>
          <a:p>
            <a:pPr lvl="1"/>
            <a:r>
              <a:rPr lang="en-US" dirty="0"/>
              <a:t>It is easier to use dense vectors as features for machine learning systems (i.e., they lead to fewer weights, as we previously mentioned)</a:t>
            </a:r>
          </a:p>
          <a:p>
            <a:pPr lvl="1"/>
            <a:r>
              <a:rPr lang="en-US" dirty="0"/>
              <a:t>They may help to avoid overfitting (this is related to fewer weights)</a:t>
            </a:r>
          </a:p>
          <a:p>
            <a:pPr lvl="1"/>
            <a:r>
              <a:rPr lang="en-US" dirty="0"/>
              <a:t>The book says they "may do a better job at capturing synonymy"; really, the more general point is that related words will have similar vectors</a:t>
            </a:r>
          </a:p>
          <a:p>
            <a:endParaRPr lang="en-US" dirty="0"/>
          </a:p>
        </p:txBody>
      </p:sp>
    </p:spTree>
    <p:extLst>
      <p:ext uri="{BB962C8B-B14F-4D97-AF65-F5344CB8AC3E}">
        <p14:creationId xmlns:p14="http://schemas.microsoft.com/office/powerpoint/2010/main" val="144888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38DA-C21A-4459-94CE-FB653DB0D767}"/>
              </a:ext>
            </a:extLst>
          </p:cNvPr>
          <p:cNvSpPr>
            <a:spLocks noGrp="1"/>
          </p:cNvSpPr>
          <p:nvPr>
            <p:ph type="title"/>
          </p:nvPr>
        </p:nvSpPr>
        <p:spPr/>
        <p:txBody>
          <a:bodyPr/>
          <a:lstStyle/>
          <a:p>
            <a:r>
              <a:rPr lang="en-US" dirty="0"/>
              <a:t>If you are following along in the book…</a:t>
            </a:r>
          </a:p>
        </p:txBody>
      </p:sp>
      <p:sp>
        <p:nvSpPr>
          <p:cNvPr id="3" name="Content Placeholder 2">
            <a:extLst>
              <a:ext uri="{FF2B5EF4-FFF2-40B4-BE49-F238E27FC236}">
                <a16:creationId xmlns:a16="http://schemas.microsoft.com/office/drawing/2014/main" id="{FA2F6B8B-6013-4E5C-9AD2-C15DBF183CA5}"/>
              </a:ext>
            </a:extLst>
          </p:cNvPr>
          <p:cNvSpPr>
            <a:spLocks noGrp="1"/>
          </p:cNvSpPr>
          <p:nvPr>
            <p:ph idx="1"/>
          </p:nvPr>
        </p:nvSpPr>
        <p:spPr/>
        <p:txBody>
          <a:bodyPr>
            <a:normAutofit fontScale="70000" lnSpcReduction="20000"/>
          </a:bodyPr>
          <a:lstStyle/>
          <a:p>
            <a:r>
              <a:rPr lang="en-US" dirty="0"/>
              <a:t>Chapter 6 of the textbook (current draft) is called "Vector Semantics and Embeddings"</a:t>
            </a:r>
          </a:p>
          <a:p>
            <a:r>
              <a:rPr lang="en-US" dirty="0"/>
              <a:t>However, they include things such as conventional TF*IDF vectors to represent documents as part of this topic (of course, we already covered things like that that in previous topics)</a:t>
            </a:r>
          </a:p>
          <a:p>
            <a:r>
              <a:rPr lang="en-US" dirty="0"/>
              <a:t>We will start by briefly cover conventional methods of creating vector representations of words (this material is not from the textbook)</a:t>
            </a:r>
          </a:p>
          <a:p>
            <a:r>
              <a:rPr lang="en-US" dirty="0"/>
              <a:t>Section 7.5 is about neural language models; we will cover this before we cover modern word embeddings such as word2vec</a:t>
            </a:r>
          </a:p>
          <a:p>
            <a:r>
              <a:rPr lang="en-US" dirty="0"/>
              <a:t>Section 6.8 is about word2vec, and the sections 6.9 – 6.10 also concern modern word embeddings; we will cover the material from these sections</a:t>
            </a:r>
          </a:p>
          <a:p>
            <a:r>
              <a:rPr lang="en-US" dirty="0"/>
              <a:t>Section 6.11 is about biases in word embeddings; we will cover this as part of a future topic</a:t>
            </a:r>
          </a:p>
          <a:p>
            <a:r>
              <a:rPr lang="en-US" dirty="0"/>
              <a:t>In general, some of the material scattered throughout this topic comes form an earlier draft of the textbook, and some is based on my own knowledge</a:t>
            </a:r>
          </a:p>
          <a:p>
            <a:r>
              <a:rPr lang="en-US" dirty="0"/>
              <a:t>An earlier draft of the textbook covered neural networks before word2vec</a:t>
            </a:r>
          </a:p>
          <a:p>
            <a:r>
              <a:rPr lang="en-US" dirty="0"/>
              <a:t>Because of that, they were able to use neural networks to conceptually explain word2vec; we will do that, because I think it helps understand the intuition behind the process</a:t>
            </a:r>
          </a:p>
        </p:txBody>
      </p:sp>
    </p:spTree>
    <p:extLst>
      <p:ext uri="{BB962C8B-B14F-4D97-AF65-F5344CB8AC3E}">
        <p14:creationId xmlns:p14="http://schemas.microsoft.com/office/powerpoint/2010/main" val="3890398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E883-C5F8-4DAF-B37E-5B6869FDB31C}"/>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7D71FAC8-0046-41AE-847E-E05FDF3833F6}"/>
              </a:ext>
            </a:extLst>
          </p:cNvPr>
          <p:cNvSpPr>
            <a:spLocks noGrp="1"/>
          </p:cNvSpPr>
          <p:nvPr>
            <p:ph idx="1"/>
          </p:nvPr>
        </p:nvSpPr>
        <p:spPr/>
        <p:txBody>
          <a:bodyPr>
            <a:normAutofit fontScale="70000" lnSpcReduction="20000"/>
          </a:bodyPr>
          <a:lstStyle/>
          <a:p>
            <a:r>
              <a:rPr lang="en-US" dirty="0"/>
              <a:t>In 2013, a team at Google (Mikolov et. al.) created and released a group of related models for producing word embeddings</a:t>
            </a:r>
          </a:p>
          <a:p>
            <a:r>
              <a:rPr lang="en-US" dirty="0"/>
              <a:t>Together, these models are known as </a:t>
            </a:r>
            <a:r>
              <a:rPr lang="en-US" b="1" dirty="0"/>
              <a:t>word2vec</a:t>
            </a:r>
            <a:endParaRPr lang="en-US" dirty="0"/>
          </a:p>
          <a:p>
            <a:r>
              <a:rPr lang="en-US" dirty="0"/>
              <a:t>The word2vec models train a classifier to predict whether a word will show up close to specific other words</a:t>
            </a:r>
          </a:p>
          <a:p>
            <a:r>
              <a:rPr lang="en-US" dirty="0"/>
              <a:t>The learned weights become word embeddings</a:t>
            </a:r>
          </a:p>
          <a:p>
            <a:r>
              <a:rPr lang="en-US" dirty="0"/>
              <a:t>It is often claimed that these embeddings seem to capture something about the semantics of words (we’ll see why)</a:t>
            </a:r>
          </a:p>
          <a:p>
            <a:r>
              <a:rPr lang="en-US" dirty="0"/>
              <a:t>The embeddings can simply be used to compute the similarity between words, and they are useful for many NLP tasks</a:t>
            </a:r>
          </a:p>
          <a:p>
            <a:r>
              <a:rPr lang="en-US" dirty="0"/>
              <a:t>IMO, it would be difficult to overstate the significance of word2vec on the field of NLP</a:t>
            </a:r>
          </a:p>
          <a:p>
            <a:r>
              <a:rPr lang="en-US" dirty="0"/>
              <a:t>Since the creation of word2vec, other similar, perhaps even better, methods of producing word embeddings have been developed (e.g., </a:t>
            </a:r>
            <a:r>
              <a:rPr lang="en-US" i="1" dirty="0"/>
              <a:t>GloVe</a:t>
            </a:r>
            <a:r>
              <a:rPr lang="en-US" dirty="0"/>
              <a:t>)</a:t>
            </a:r>
          </a:p>
          <a:p>
            <a:r>
              <a:rPr lang="en-US" dirty="0"/>
              <a:t>Contextual word embeddings (e.g., those produced by </a:t>
            </a:r>
            <a:r>
              <a:rPr lang="en-US" i="1" dirty="0"/>
              <a:t>BERT</a:t>
            </a:r>
            <a:r>
              <a:rPr lang="en-US" dirty="0"/>
              <a:t>) do better still</a:t>
            </a:r>
          </a:p>
        </p:txBody>
      </p:sp>
    </p:spTree>
    <p:extLst>
      <p:ext uri="{BB962C8B-B14F-4D97-AF65-F5344CB8AC3E}">
        <p14:creationId xmlns:p14="http://schemas.microsoft.com/office/powerpoint/2010/main" val="16863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B3D3-C1C3-4301-93C7-4642E4790D70}"/>
              </a:ext>
            </a:extLst>
          </p:cNvPr>
          <p:cNvSpPr>
            <a:spLocks noGrp="1"/>
          </p:cNvSpPr>
          <p:nvPr>
            <p:ph type="title"/>
          </p:nvPr>
        </p:nvSpPr>
        <p:spPr/>
        <p:txBody>
          <a:bodyPr/>
          <a:lstStyle/>
          <a:p>
            <a:r>
              <a:rPr lang="en-US" dirty="0"/>
              <a:t>Two word2vec models</a:t>
            </a:r>
          </a:p>
        </p:txBody>
      </p:sp>
      <p:sp>
        <p:nvSpPr>
          <p:cNvPr id="3" name="Content Placeholder 2">
            <a:extLst>
              <a:ext uri="{FF2B5EF4-FFF2-40B4-BE49-F238E27FC236}">
                <a16:creationId xmlns:a16="http://schemas.microsoft.com/office/drawing/2014/main" id="{560C5152-FFF0-4A94-B713-F777FE758AC5}"/>
              </a:ext>
            </a:extLst>
          </p:cNvPr>
          <p:cNvSpPr>
            <a:spLocks noGrp="1"/>
          </p:cNvSpPr>
          <p:nvPr>
            <p:ph idx="1"/>
          </p:nvPr>
        </p:nvSpPr>
        <p:spPr/>
        <p:txBody>
          <a:bodyPr>
            <a:normAutofit fontScale="77500" lnSpcReduction="20000"/>
          </a:bodyPr>
          <a:lstStyle/>
          <a:p>
            <a:r>
              <a:rPr lang="en-US" dirty="0"/>
              <a:t>Implementations of word2vec can use either of two methods for determining word embeddings</a:t>
            </a:r>
          </a:p>
          <a:p>
            <a:r>
              <a:rPr lang="en-US" dirty="0"/>
              <a:t>One of the two approaches is known as the </a:t>
            </a:r>
            <a:r>
              <a:rPr lang="en-US" b="1" dirty="0"/>
              <a:t>skip-gram</a:t>
            </a:r>
            <a:r>
              <a:rPr lang="en-US" dirty="0"/>
              <a:t> algorithm, a.k.a. the </a:t>
            </a:r>
            <a:r>
              <a:rPr lang="en-US" i="1" dirty="0"/>
              <a:t>continuous skip-gram model</a:t>
            </a:r>
            <a:endParaRPr lang="en-US" dirty="0"/>
          </a:p>
          <a:p>
            <a:r>
              <a:rPr lang="en-US" dirty="0"/>
              <a:t>The general goal of the skip-gram approach is to predict context words based on the current word</a:t>
            </a:r>
          </a:p>
          <a:p>
            <a:r>
              <a:rPr lang="en-US" dirty="0"/>
              <a:t>The other word2vec approach is known as the </a:t>
            </a:r>
            <a:r>
              <a:rPr lang="en-US" i="1" dirty="0"/>
              <a:t>continuous bag-of-words</a:t>
            </a:r>
            <a:r>
              <a:rPr lang="en-US" dirty="0"/>
              <a:t> (</a:t>
            </a:r>
            <a:r>
              <a:rPr lang="en-US" b="1" dirty="0"/>
              <a:t>CBOW</a:t>
            </a:r>
            <a:r>
              <a:rPr lang="en-US" dirty="0"/>
              <a:t>) model</a:t>
            </a:r>
          </a:p>
          <a:p>
            <a:r>
              <a:rPr lang="en-US" dirty="0"/>
              <a:t>The general goal of the CBOW approach is to predict the current word based on context words</a:t>
            </a:r>
          </a:p>
          <a:p>
            <a:r>
              <a:rPr lang="en-US" dirty="0"/>
              <a:t>According to an earlier draft of the textbook, the two models are similar, and they create similar embeddings</a:t>
            </a:r>
          </a:p>
          <a:p>
            <a:r>
              <a:rPr lang="en-US" dirty="0"/>
              <a:t>However, "often one of them will turn out to be the better choice for any particular task"</a:t>
            </a:r>
          </a:p>
        </p:txBody>
      </p:sp>
    </p:spTree>
    <p:extLst>
      <p:ext uri="{BB962C8B-B14F-4D97-AF65-F5344CB8AC3E}">
        <p14:creationId xmlns:p14="http://schemas.microsoft.com/office/powerpoint/2010/main" val="759482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B3E8-32A1-40F8-A6A4-EC95A210FF2D}"/>
              </a:ext>
            </a:extLst>
          </p:cNvPr>
          <p:cNvSpPr>
            <a:spLocks noGrp="1"/>
          </p:cNvSpPr>
          <p:nvPr>
            <p:ph type="title"/>
          </p:nvPr>
        </p:nvSpPr>
        <p:spPr/>
        <p:txBody>
          <a:bodyPr/>
          <a:lstStyle/>
          <a:p>
            <a:r>
              <a:rPr lang="en-US" dirty="0"/>
              <a:t>The Skip-gram Model Learns Two Embeddings</a:t>
            </a:r>
          </a:p>
        </p:txBody>
      </p:sp>
      <p:sp>
        <p:nvSpPr>
          <p:cNvPr id="3" name="Content Placeholder 2">
            <a:extLst>
              <a:ext uri="{FF2B5EF4-FFF2-40B4-BE49-F238E27FC236}">
                <a16:creationId xmlns:a16="http://schemas.microsoft.com/office/drawing/2014/main" id="{1A7702A0-DA3A-40A6-B7DF-094091F59C98}"/>
              </a:ext>
            </a:extLst>
          </p:cNvPr>
          <p:cNvSpPr>
            <a:spLocks noGrp="1"/>
          </p:cNvSpPr>
          <p:nvPr>
            <p:ph idx="1"/>
          </p:nvPr>
        </p:nvSpPr>
        <p:spPr/>
        <p:txBody>
          <a:bodyPr>
            <a:normAutofit lnSpcReduction="10000"/>
          </a:bodyPr>
          <a:lstStyle/>
          <a:p>
            <a:r>
              <a:rPr lang="en-US" dirty="0"/>
              <a:t>The skip-gram method learns two embeddings for each word, w</a:t>
            </a:r>
          </a:p>
          <a:p>
            <a:pPr lvl="1"/>
            <a:r>
              <a:rPr lang="en-US" dirty="0"/>
              <a:t>One is called the </a:t>
            </a:r>
            <a:r>
              <a:rPr lang="en-US" b="1" dirty="0"/>
              <a:t>target embedding</a:t>
            </a:r>
            <a:r>
              <a:rPr lang="en-US" dirty="0"/>
              <a:t>, t, which basically represents w when it is the current word, or center word, surrounded by other context words</a:t>
            </a:r>
          </a:p>
          <a:p>
            <a:pPr lvl="1"/>
            <a:r>
              <a:rPr lang="en-US" dirty="0"/>
              <a:t>The other is called the </a:t>
            </a:r>
            <a:r>
              <a:rPr lang="en-US" b="1" dirty="0"/>
              <a:t>context embedding</a:t>
            </a:r>
            <a:r>
              <a:rPr lang="en-US" dirty="0"/>
              <a:t>, c, which basically represents w when it appears as a context word around another target word</a:t>
            </a:r>
          </a:p>
          <a:p>
            <a:r>
              <a:rPr lang="en-US" dirty="0"/>
              <a:t>A </a:t>
            </a:r>
            <a:r>
              <a:rPr lang="en-US" b="1" dirty="0"/>
              <a:t>target matrix</a:t>
            </a:r>
            <a:r>
              <a:rPr lang="en-US" dirty="0"/>
              <a:t>, T, contains all the target embeddings</a:t>
            </a:r>
          </a:p>
          <a:p>
            <a:r>
              <a:rPr lang="en-US" dirty="0"/>
              <a:t>The i</a:t>
            </a:r>
            <a:r>
              <a:rPr lang="en-US" baseline="30000" dirty="0"/>
              <a:t>th</a:t>
            </a:r>
            <a:r>
              <a:rPr lang="en-US" dirty="0"/>
              <a:t> row of T is a 1 x d vector, t</a:t>
            </a:r>
            <a:r>
              <a:rPr lang="en-US" baseline="-25000" dirty="0"/>
              <a:t>i</a:t>
            </a:r>
            <a:r>
              <a:rPr lang="en-US" dirty="0"/>
              <a:t>, for the i</a:t>
            </a:r>
            <a:r>
              <a:rPr lang="en-US" baseline="30000" dirty="0"/>
              <a:t>th</a:t>
            </a:r>
            <a:r>
              <a:rPr lang="en-US" dirty="0"/>
              <a:t> word of the vocabulary, V, where d is the dimension of the word embeddings</a:t>
            </a:r>
          </a:p>
          <a:p>
            <a:r>
              <a:rPr lang="en-US" dirty="0"/>
              <a:t>A </a:t>
            </a:r>
            <a:r>
              <a:rPr lang="en-US" b="1" dirty="0"/>
              <a:t>context matrix</a:t>
            </a:r>
            <a:r>
              <a:rPr lang="en-US" dirty="0"/>
              <a:t>, C, contains all the context embedding</a:t>
            </a:r>
          </a:p>
          <a:p>
            <a:r>
              <a:rPr lang="en-US" dirty="0"/>
              <a:t>The j</a:t>
            </a:r>
            <a:r>
              <a:rPr lang="en-US" baseline="30000" dirty="0"/>
              <a:t>th</a:t>
            </a:r>
            <a:r>
              <a:rPr lang="en-US" dirty="0"/>
              <a:t> column of C is a d x 1 vector, c</a:t>
            </a:r>
            <a:r>
              <a:rPr lang="en-US" baseline="-25000" dirty="0"/>
              <a:t>j</a:t>
            </a:r>
            <a:r>
              <a:rPr lang="en-US" dirty="0"/>
              <a:t>, for the j</a:t>
            </a:r>
            <a:r>
              <a:rPr lang="en-US" baseline="30000" dirty="0"/>
              <a:t>th</a:t>
            </a:r>
            <a:r>
              <a:rPr lang="en-US" dirty="0"/>
              <a:t> word of the vocabulary, V</a:t>
            </a:r>
          </a:p>
        </p:txBody>
      </p:sp>
    </p:spTree>
    <p:extLst>
      <p:ext uri="{BB962C8B-B14F-4D97-AF65-F5344CB8AC3E}">
        <p14:creationId xmlns:p14="http://schemas.microsoft.com/office/powerpoint/2010/main" val="2246509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D4E1-0E51-4475-894A-7513A6E91CDF}"/>
              </a:ext>
            </a:extLst>
          </p:cNvPr>
          <p:cNvSpPr>
            <a:spLocks noGrp="1"/>
          </p:cNvSpPr>
          <p:nvPr>
            <p:ph type="title"/>
          </p:nvPr>
        </p:nvSpPr>
        <p:spPr/>
        <p:txBody>
          <a:bodyPr/>
          <a:lstStyle/>
          <a:p>
            <a:r>
              <a:rPr lang="en-US" dirty="0"/>
              <a:t>Learning the Skip-Gram Model Matrices</a:t>
            </a:r>
          </a:p>
        </p:txBody>
      </p:sp>
      <p:sp>
        <p:nvSpPr>
          <p:cNvPr id="3" name="Content Placeholder 2">
            <a:extLst>
              <a:ext uri="{FF2B5EF4-FFF2-40B4-BE49-F238E27FC236}">
                <a16:creationId xmlns:a16="http://schemas.microsoft.com/office/drawing/2014/main" id="{8379E992-3472-4B37-A6A1-9C665162AEA9}"/>
              </a:ext>
            </a:extLst>
          </p:cNvPr>
          <p:cNvSpPr>
            <a:spLocks noGrp="1"/>
          </p:cNvSpPr>
          <p:nvPr>
            <p:ph idx="1"/>
          </p:nvPr>
        </p:nvSpPr>
        <p:spPr/>
        <p:txBody>
          <a:bodyPr>
            <a:normAutofit fontScale="70000" lnSpcReduction="20000"/>
          </a:bodyPr>
          <a:lstStyle/>
          <a:p>
            <a:r>
              <a:rPr lang="en-US" dirty="0"/>
              <a:t>During training, we only consider context words within some small </a:t>
            </a:r>
            <a:r>
              <a:rPr lang="en-US" i="1" dirty="0"/>
              <a:t>window</a:t>
            </a:r>
            <a:r>
              <a:rPr lang="en-US" dirty="0"/>
              <a:t> of size, L, of each target word</a:t>
            </a:r>
          </a:p>
          <a:p>
            <a:r>
              <a:rPr lang="en-US" dirty="0"/>
              <a:t>The probability of seeing w</a:t>
            </a:r>
            <a:r>
              <a:rPr lang="en-US" baseline="-25000" dirty="0"/>
              <a:t>j</a:t>
            </a:r>
            <a:r>
              <a:rPr lang="en-US" dirty="0"/>
              <a:t> in the context of w</a:t>
            </a:r>
            <a:r>
              <a:rPr lang="en-US" baseline="-25000" dirty="0"/>
              <a:t>i</a:t>
            </a:r>
            <a:r>
              <a:rPr lang="en-US" dirty="0"/>
              <a:t> (i.e., within the window) can be donted as P(w</a:t>
            </a:r>
            <a:r>
              <a:rPr lang="en-US" baseline="-25000" dirty="0"/>
              <a:t>j</a:t>
            </a:r>
            <a:r>
              <a:rPr lang="en-US" dirty="0"/>
              <a:t> | w</a:t>
            </a:r>
            <a:r>
              <a:rPr lang="en-US" baseline="-25000" dirty="0"/>
              <a:t>i</a:t>
            </a:r>
            <a:r>
              <a:rPr lang="en-US" dirty="0"/>
              <a:t>)</a:t>
            </a:r>
          </a:p>
          <a:p>
            <a:r>
              <a:rPr lang="en-US" dirty="0"/>
              <a:t>This probability is related to the dot product of the target vector for w</a:t>
            </a:r>
            <a:r>
              <a:rPr lang="en-US" baseline="-25000" dirty="0"/>
              <a:t>i</a:t>
            </a:r>
            <a:r>
              <a:rPr lang="en-US" dirty="0"/>
              <a:t> and the context vector for w</a:t>
            </a:r>
            <a:r>
              <a:rPr lang="en-US" baseline="-25000" dirty="0"/>
              <a:t>j</a:t>
            </a:r>
            <a:r>
              <a:rPr lang="en-US" dirty="0"/>
              <a:t>; i.e., t</a:t>
            </a:r>
            <a:r>
              <a:rPr lang="en-US" baseline="-25000" dirty="0"/>
              <a:t>i</a:t>
            </a:r>
            <a:r>
              <a:rPr lang="en-US" dirty="0"/>
              <a:t> ∙ c</a:t>
            </a:r>
            <a:r>
              <a:rPr lang="en-US" baseline="-25000" dirty="0"/>
              <a:t>j</a:t>
            </a:r>
            <a:endParaRPr lang="en-US" dirty="0"/>
          </a:p>
          <a:p>
            <a:r>
              <a:rPr lang="en-US" dirty="0"/>
              <a:t>During training:</a:t>
            </a:r>
          </a:p>
          <a:p>
            <a:pPr lvl="1"/>
            <a:r>
              <a:rPr lang="en-US" dirty="0"/>
              <a:t>The target embeddings of words are pushed closer to the context embeddings of words they appear close to (within the window)</a:t>
            </a:r>
          </a:p>
          <a:p>
            <a:pPr lvl="1"/>
            <a:r>
              <a:rPr lang="en-US" dirty="0"/>
              <a:t>The target embeddings of words are pushed away from other context embeddings</a:t>
            </a:r>
          </a:p>
          <a:p>
            <a:r>
              <a:rPr lang="en-US" dirty="0"/>
              <a:t>After training, it is possible to keep just use the target embeddings (i.e., the rows of the T matrix) as the final embeddings</a:t>
            </a:r>
          </a:p>
          <a:p>
            <a:r>
              <a:rPr lang="en-US" dirty="0"/>
              <a:t>However, it is more common to sum, average, or concatenate the target embeddings and the context embeddings (the columns of the C matrix) to produce the final vectors</a:t>
            </a:r>
          </a:p>
          <a:p>
            <a:r>
              <a:rPr lang="en-US" dirty="0"/>
              <a:t>The figure on the next slide (from an earlier draft of J&amp;M) depicts an example of the T and C matrices</a:t>
            </a:r>
          </a:p>
        </p:txBody>
      </p:sp>
    </p:spTree>
    <p:extLst>
      <p:ext uri="{BB962C8B-B14F-4D97-AF65-F5344CB8AC3E}">
        <p14:creationId xmlns:p14="http://schemas.microsoft.com/office/powerpoint/2010/main" val="3758745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786B-98EB-4ED8-B205-5791EFC6B8E3}"/>
              </a:ext>
            </a:extLst>
          </p:cNvPr>
          <p:cNvSpPr>
            <a:spLocks noGrp="1"/>
          </p:cNvSpPr>
          <p:nvPr>
            <p:ph type="title"/>
          </p:nvPr>
        </p:nvSpPr>
        <p:spPr/>
        <p:txBody>
          <a:bodyPr/>
          <a:lstStyle/>
          <a:p>
            <a:r>
              <a:rPr lang="en-US" dirty="0"/>
              <a:t>Word2vec Matrices (from older draft of J&amp;M)</a:t>
            </a:r>
          </a:p>
        </p:txBody>
      </p:sp>
      <p:pic>
        <p:nvPicPr>
          <p:cNvPr id="4" name="Content Placeholder 3">
            <a:extLst>
              <a:ext uri="{FF2B5EF4-FFF2-40B4-BE49-F238E27FC236}">
                <a16:creationId xmlns:a16="http://schemas.microsoft.com/office/drawing/2014/main" id="{50B7A263-EC56-4A4F-A5C1-7062610A5B40}"/>
              </a:ext>
            </a:extLst>
          </p:cNvPr>
          <p:cNvPicPr>
            <a:picLocks noGrp="1" noChangeAspect="1"/>
          </p:cNvPicPr>
          <p:nvPr>
            <p:ph idx="1"/>
          </p:nvPr>
        </p:nvPicPr>
        <p:blipFill>
          <a:blip r:embed="rId2"/>
          <a:stretch>
            <a:fillRect/>
          </a:stretch>
        </p:blipFill>
        <p:spPr>
          <a:xfrm>
            <a:off x="2234200" y="1411661"/>
            <a:ext cx="7723599" cy="4935350"/>
          </a:xfrm>
          <a:prstGeom prst="rect">
            <a:avLst/>
          </a:prstGeom>
        </p:spPr>
      </p:pic>
    </p:spTree>
    <p:extLst>
      <p:ext uri="{BB962C8B-B14F-4D97-AF65-F5344CB8AC3E}">
        <p14:creationId xmlns:p14="http://schemas.microsoft.com/office/powerpoint/2010/main" val="4220757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2001-C9C0-4D6D-9267-C06506A5851F}"/>
              </a:ext>
            </a:extLst>
          </p:cNvPr>
          <p:cNvSpPr>
            <a:spLocks noGrp="1"/>
          </p:cNvSpPr>
          <p:nvPr>
            <p:ph type="title"/>
          </p:nvPr>
        </p:nvSpPr>
        <p:spPr/>
        <p:txBody>
          <a:bodyPr/>
          <a:lstStyle/>
          <a:p>
            <a:r>
              <a:rPr lang="en-US" dirty="0"/>
              <a:t>Word2vec Skim-gram Model as a NN</a:t>
            </a:r>
          </a:p>
        </p:txBody>
      </p:sp>
      <p:sp>
        <p:nvSpPr>
          <p:cNvPr id="3" name="Content Placeholder 2">
            <a:extLst>
              <a:ext uri="{FF2B5EF4-FFF2-40B4-BE49-F238E27FC236}">
                <a16:creationId xmlns:a16="http://schemas.microsoft.com/office/drawing/2014/main" id="{F99E717F-02BE-4384-9762-A4229A9E2D4D}"/>
              </a:ext>
            </a:extLst>
          </p:cNvPr>
          <p:cNvSpPr>
            <a:spLocks noGrp="1"/>
          </p:cNvSpPr>
          <p:nvPr>
            <p:ph idx="1"/>
          </p:nvPr>
        </p:nvSpPr>
        <p:spPr/>
        <p:txBody>
          <a:bodyPr>
            <a:normAutofit fontScale="77500" lnSpcReduction="20000"/>
          </a:bodyPr>
          <a:lstStyle/>
          <a:p>
            <a:r>
              <a:rPr lang="en-US" dirty="0"/>
              <a:t>The word2vec skip-gram model can be implemented as a (simple) neural network (see the next slide, with a figure from an earlier draft of J&amp;M)</a:t>
            </a:r>
          </a:p>
          <a:p>
            <a:pPr lvl="1"/>
            <a:r>
              <a:rPr lang="en-US" dirty="0"/>
              <a:t>The earlier draft called the target embedding the </a:t>
            </a:r>
            <a:r>
              <a:rPr lang="en-US" i="1" dirty="0"/>
              <a:t>word embedding</a:t>
            </a:r>
            <a:r>
              <a:rPr lang="en-US" dirty="0"/>
              <a:t>, and they referred to the target matrix, T, as the </a:t>
            </a:r>
            <a:r>
              <a:rPr lang="en-US" i="1" dirty="0"/>
              <a:t>word matrix</a:t>
            </a:r>
            <a:r>
              <a:rPr lang="en-US" dirty="0"/>
              <a:t>, W, but I think this is misleading</a:t>
            </a:r>
          </a:p>
          <a:p>
            <a:pPr lvl="1"/>
            <a:r>
              <a:rPr lang="en-US" dirty="0"/>
              <a:t>The input layer is a one-hot vector (treated in the figure as a row vector)</a:t>
            </a:r>
          </a:p>
          <a:p>
            <a:pPr lvl="1"/>
            <a:r>
              <a:rPr lang="en-US" dirty="0"/>
              <a:t>Therefore, the hidden layer (also a row vector) contains one row of W (i.e., a single target/word embedding); there is no activation function applied at this layer</a:t>
            </a:r>
          </a:p>
          <a:p>
            <a:pPr lvl="1"/>
            <a:r>
              <a:rPr lang="en-US" dirty="0"/>
              <a:t>The input to the output layer is the dot product of the target embedding with every context embedding (stored in the columns of C)</a:t>
            </a:r>
          </a:p>
          <a:p>
            <a:pPr lvl="1"/>
            <a:r>
              <a:rPr lang="en-US" dirty="0"/>
              <a:t>If the output layer is a softmax layer, the dot products are converted to probability estimates</a:t>
            </a:r>
          </a:p>
          <a:p>
            <a:r>
              <a:rPr lang="en-US" dirty="0"/>
              <a:t>To train the network, every epoch could loop through every target word / context word pair, treating the probability of the context word as 1 and all other probabilities as 0</a:t>
            </a:r>
          </a:p>
          <a:p>
            <a:r>
              <a:rPr lang="en-US" dirty="0"/>
              <a:t>Training the network (adjusting the weights) learns the target embeddings and context embeddings, which are then typically combined to create the final embeddings</a:t>
            </a:r>
          </a:p>
          <a:p>
            <a:r>
              <a:rPr lang="en-US" dirty="0"/>
              <a:t>In practice, this is not how the skip-gram model is implemented for efficiency reasons</a:t>
            </a:r>
          </a:p>
        </p:txBody>
      </p:sp>
    </p:spTree>
    <p:extLst>
      <p:ext uri="{BB962C8B-B14F-4D97-AF65-F5344CB8AC3E}">
        <p14:creationId xmlns:p14="http://schemas.microsoft.com/office/powerpoint/2010/main" val="1528968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31C0-B5B9-46E3-81DA-237D73382AAD}"/>
              </a:ext>
            </a:extLst>
          </p:cNvPr>
          <p:cNvSpPr>
            <a:spLocks noGrp="1"/>
          </p:cNvSpPr>
          <p:nvPr>
            <p:ph type="title"/>
          </p:nvPr>
        </p:nvSpPr>
        <p:spPr/>
        <p:txBody>
          <a:bodyPr/>
          <a:lstStyle/>
          <a:p>
            <a:r>
              <a:rPr lang="en-US" dirty="0"/>
              <a:t>Word2vec as NN (from older draft of J&amp;M)</a:t>
            </a:r>
          </a:p>
        </p:txBody>
      </p:sp>
      <p:pic>
        <p:nvPicPr>
          <p:cNvPr id="5" name="Content Placeholder 4" descr="A close up of a map&#10;&#10;Description automatically generated">
            <a:extLst>
              <a:ext uri="{FF2B5EF4-FFF2-40B4-BE49-F238E27FC236}">
                <a16:creationId xmlns:a16="http://schemas.microsoft.com/office/drawing/2014/main" id="{6257C78A-EE73-485D-A2B4-C019F8590C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945" y="1840738"/>
            <a:ext cx="8280109" cy="4652137"/>
          </a:xfrm>
        </p:spPr>
      </p:pic>
    </p:spTree>
    <p:extLst>
      <p:ext uri="{BB962C8B-B14F-4D97-AF65-F5344CB8AC3E}">
        <p14:creationId xmlns:p14="http://schemas.microsoft.com/office/powerpoint/2010/main" val="2421815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075A-372E-42CC-A98C-0D6FE8F70679}"/>
              </a:ext>
            </a:extLst>
          </p:cNvPr>
          <p:cNvSpPr>
            <a:spLocks noGrp="1"/>
          </p:cNvSpPr>
          <p:nvPr>
            <p:ph type="title"/>
          </p:nvPr>
        </p:nvSpPr>
        <p:spPr/>
        <p:txBody>
          <a:bodyPr/>
          <a:lstStyle/>
          <a:p>
            <a:r>
              <a:rPr lang="en-US" dirty="0"/>
              <a:t>Skip-gram with Negative Sampling</a:t>
            </a:r>
          </a:p>
        </p:txBody>
      </p:sp>
      <p:sp>
        <p:nvSpPr>
          <p:cNvPr id="3" name="Content Placeholder 2">
            <a:extLst>
              <a:ext uri="{FF2B5EF4-FFF2-40B4-BE49-F238E27FC236}">
                <a16:creationId xmlns:a16="http://schemas.microsoft.com/office/drawing/2014/main" id="{7D2EB1A0-3EEC-4D2E-A7D9-FDFE60A59787}"/>
              </a:ext>
            </a:extLst>
          </p:cNvPr>
          <p:cNvSpPr>
            <a:spLocks noGrp="1"/>
          </p:cNvSpPr>
          <p:nvPr>
            <p:ph idx="1"/>
          </p:nvPr>
        </p:nvSpPr>
        <p:spPr/>
        <p:txBody>
          <a:bodyPr>
            <a:normAutofit fontScale="92500" lnSpcReduction="20000"/>
          </a:bodyPr>
          <a:lstStyle/>
          <a:p>
            <a:r>
              <a:rPr lang="en-US" dirty="0"/>
              <a:t>The neural network would have to compute the dot product of each target embedding with every context embedding for every update</a:t>
            </a:r>
          </a:p>
          <a:p>
            <a:r>
              <a:rPr lang="en-US" dirty="0"/>
              <a:t>It is more efficient to use a method known as skip-gram with </a:t>
            </a:r>
            <a:r>
              <a:rPr lang="en-US" b="1" dirty="0"/>
              <a:t>negative sampling</a:t>
            </a:r>
            <a:r>
              <a:rPr lang="en-US" dirty="0"/>
              <a:t> (SGNS)</a:t>
            </a:r>
          </a:p>
          <a:p>
            <a:r>
              <a:rPr lang="en-US" dirty="0"/>
              <a:t>For each context word within the windows size, we choose k negative sampled words</a:t>
            </a:r>
          </a:p>
          <a:p>
            <a:pPr lvl="1"/>
            <a:r>
              <a:rPr lang="en-US" dirty="0"/>
              <a:t>Typical values of k range from 5 to 20, with smaller datasets requiring higher values of k to achieve good results</a:t>
            </a:r>
          </a:p>
          <a:p>
            <a:pPr lvl="1"/>
            <a:r>
              <a:rPr lang="en-US" dirty="0"/>
              <a:t>The k negative sampled words are typically chosen with probabilities proportional to their unigram frequencies raised to the power of 0.75</a:t>
            </a:r>
          </a:p>
          <a:p>
            <a:pPr lvl="1"/>
            <a:r>
              <a:rPr lang="en-US" dirty="0"/>
              <a:t>The exact value of the exponent is somewhat arbitrary, but 0.75 has been shown to work well in practice</a:t>
            </a:r>
          </a:p>
          <a:p>
            <a:pPr lvl="1"/>
            <a:r>
              <a:rPr lang="en-US" dirty="0"/>
              <a:t>Raising the frequencies to such a power gives rare words a higher chance of being selected, compared to sampling words based on their frequencies directly</a:t>
            </a:r>
          </a:p>
        </p:txBody>
      </p:sp>
    </p:spTree>
    <p:extLst>
      <p:ext uri="{BB962C8B-B14F-4D97-AF65-F5344CB8AC3E}">
        <p14:creationId xmlns:p14="http://schemas.microsoft.com/office/powerpoint/2010/main" val="3461159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B7EB-164D-4F2F-9461-694658DFDF3E}"/>
              </a:ext>
            </a:extLst>
          </p:cNvPr>
          <p:cNvSpPr>
            <a:spLocks noGrp="1"/>
          </p:cNvSpPr>
          <p:nvPr>
            <p:ph type="title"/>
          </p:nvPr>
        </p:nvSpPr>
        <p:spPr/>
        <p:txBody>
          <a:bodyPr/>
          <a:lstStyle/>
          <a:p>
            <a:r>
              <a:rPr lang="en-US" dirty="0"/>
              <a:t>Negative Sampling Example</a:t>
            </a:r>
          </a:p>
        </p:txBody>
      </p:sp>
      <p:sp>
        <p:nvSpPr>
          <p:cNvPr id="3" name="Content Placeholder 2">
            <a:extLst>
              <a:ext uri="{FF2B5EF4-FFF2-40B4-BE49-F238E27FC236}">
                <a16:creationId xmlns:a16="http://schemas.microsoft.com/office/drawing/2014/main" id="{1650CF5E-63A3-4AD3-8D6B-F05375B4D284}"/>
              </a:ext>
            </a:extLst>
          </p:cNvPr>
          <p:cNvSpPr>
            <a:spLocks noGrp="1"/>
          </p:cNvSpPr>
          <p:nvPr>
            <p:ph idx="1"/>
          </p:nvPr>
        </p:nvSpPr>
        <p:spPr/>
        <p:txBody>
          <a:bodyPr/>
          <a:lstStyle/>
          <a:p>
            <a:r>
              <a:rPr lang="en-US" dirty="0"/>
              <a:t>Assume the window-size is L=2</a:t>
            </a:r>
          </a:p>
          <a:p>
            <a:r>
              <a:rPr lang="en-US" dirty="0"/>
              <a:t>Then, for one instance of the target word “apricot”, we may see these four context words:</a:t>
            </a:r>
          </a:p>
          <a:p>
            <a:endParaRPr lang="en-US" dirty="0"/>
          </a:p>
          <a:p>
            <a:endParaRPr lang="en-US" dirty="0"/>
          </a:p>
          <a:p>
            <a:r>
              <a:rPr lang="en-US" dirty="0"/>
              <a:t>Now assume that k=2 (although values of 5 to 20 are more common);</a:t>
            </a:r>
          </a:p>
          <a:p>
            <a:r>
              <a:rPr lang="en-US" dirty="0"/>
              <a:t>Then, we may randomly choose the following 8 negative sampled words (k for each context word):</a:t>
            </a:r>
          </a:p>
          <a:p>
            <a:endParaRPr lang="en-US" dirty="0"/>
          </a:p>
          <a:p>
            <a:endParaRPr lang="en-US" dirty="0"/>
          </a:p>
        </p:txBody>
      </p:sp>
      <p:pic>
        <p:nvPicPr>
          <p:cNvPr id="4" name="Picture 3">
            <a:extLst>
              <a:ext uri="{FF2B5EF4-FFF2-40B4-BE49-F238E27FC236}">
                <a16:creationId xmlns:a16="http://schemas.microsoft.com/office/drawing/2014/main" id="{52F8B002-C4E3-4561-AA01-8C544EEBB4BF}"/>
              </a:ext>
            </a:extLst>
          </p:cNvPr>
          <p:cNvPicPr/>
          <p:nvPr/>
        </p:nvPicPr>
        <p:blipFill>
          <a:blip r:embed="rId2"/>
          <a:stretch>
            <a:fillRect/>
          </a:stretch>
        </p:blipFill>
        <p:spPr>
          <a:xfrm>
            <a:off x="4388291" y="3113788"/>
            <a:ext cx="3415412" cy="887506"/>
          </a:xfrm>
          <a:prstGeom prst="rect">
            <a:avLst/>
          </a:prstGeom>
        </p:spPr>
      </p:pic>
      <p:pic>
        <p:nvPicPr>
          <p:cNvPr id="5" name="Picture 4">
            <a:extLst>
              <a:ext uri="{FF2B5EF4-FFF2-40B4-BE49-F238E27FC236}">
                <a16:creationId xmlns:a16="http://schemas.microsoft.com/office/drawing/2014/main" id="{64B7D6AC-1A50-48CE-8EE9-2A450AAA615D}"/>
              </a:ext>
            </a:extLst>
          </p:cNvPr>
          <p:cNvPicPr/>
          <p:nvPr/>
        </p:nvPicPr>
        <p:blipFill>
          <a:blip r:embed="rId3"/>
          <a:stretch>
            <a:fillRect/>
          </a:stretch>
        </p:blipFill>
        <p:spPr>
          <a:xfrm>
            <a:off x="3359520" y="5504236"/>
            <a:ext cx="5472953" cy="988639"/>
          </a:xfrm>
          <a:prstGeom prst="rect">
            <a:avLst/>
          </a:prstGeom>
        </p:spPr>
      </p:pic>
    </p:spTree>
    <p:extLst>
      <p:ext uri="{BB962C8B-B14F-4D97-AF65-F5344CB8AC3E}">
        <p14:creationId xmlns:p14="http://schemas.microsoft.com/office/powerpoint/2010/main" val="2589964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E0EE-6E74-4270-A7E4-1F9AB85BEB3A}"/>
              </a:ext>
            </a:extLst>
          </p:cNvPr>
          <p:cNvSpPr>
            <a:spLocks noGrp="1"/>
          </p:cNvSpPr>
          <p:nvPr>
            <p:ph type="title"/>
          </p:nvPr>
        </p:nvSpPr>
        <p:spPr/>
        <p:txBody>
          <a:bodyPr/>
          <a:lstStyle/>
          <a:p>
            <a:r>
              <a:rPr lang="en-US" dirty="0"/>
              <a:t>Estimating Probabilities using SGNS</a:t>
            </a:r>
          </a:p>
        </p:txBody>
      </p:sp>
      <p:sp>
        <p:nvSpPr>
          <p:cNvPr id="3" name="Content Placeholder 2">
            <a:extLst>
              <a:ext uri="{FF2B5EF4-FFF2-40B4-BE49-F238E27FC236}">
                <a16:creationId xmlns:a16="http://schemas.microsoft.com/office/drawing/2014/main" id="{6716E30D-F8DF-41D7-927A-B4C690C495B9}"/>
              </a:ext>
            </a:extLst>
          </p:cNvPr>
          <p:cNvSpPr>
            <a:spLocks noGrp="1"/>
          </p:cNvSpPr>
          <p:nvPr>
            <p:ph idx="1"/>
          </p:nvPr>
        </p:nvSpPr>
        <p:spPr/>
        <p:txBody>
          <a:bodyPr>
            <a:normAutofit lnSpcReduction="10000"/>
          </a:bodyPr>
          <a:lstStyle/>
          <a:p>
            <a:r>
              <a:rPr lang="en-US" dirty="0"/>
              <a:t>We are no longer viewing the model as a neural network, and no longer using the softmax function</a:t>
            </a:r>
          </a:p>
          <a:p>
            <a:r>
              <a:rPr lang="en-US" dirty="0"/>
              <a:t>Instead, it is typical to compute probability estimates using the sigmoid function: σ(x) = 1 / (1 + e</a:t>
            </a:r>
            <a:r>
              <a:rPr lang="en-US" baseline="30000" dirty="0"/>
              <a:t>-x</a:t>
            </a:r>
            <a:r>
              <a:rPr lang="en-US" dirty="0"/>
              <a:t>)</a:t>
            </a:r>
          </a:p>
          <a:p>
            <a:r>
              <a:rPr lang="en-US" dirty="0"/>
              <a:t>Not that it is easy to show algebraically that σ(-x) = 1 - σ(x)</a:t>
            </a:r>
          </a:p>
          <a:p>
            <a:r>
              <a:rPr lang="en-US" dirty="0"/>
              <a:t>This gives us: P(+|t, c) = 1 / (1 + e</a:t>
            </a:r>
            <a:r>
              <a:rPr lang="en-US" baseline="30000" dirty="0"/>
              <a:t>-t∙c</a:t>
            </a:r>
            <a:r>
              <a:rPr lang="en-US" dirty="0"/>
              <a:t>) and P(-|t, c) = 1-P(+|t, c)</a:t>
            </a:r>
          </a:p>
          <a:p>
            <a:r>
              <a:rPr lang="en-US" dirty="0"/>
              <a:t>We want the probabilities of actual context words to be high and the probabilities of negative sampled words to be low</a:t>
            </a:r>
          </a:p>
          <a:p>
            <a:r>
              <a:rPr lang="en-US" dirty="0"/>
              <a:t>We assume independence among context words, so we can multiply probabilities or add log probabilities</a:t>
            </a:r>
          </a:p>
        </p:txBody>
      </p:sp>
    </p:spTree>
    <p:extLst>
      <p:ext uri="{BB962C8B-B14F-4D97-AF65-F5344CB8AC3E}">
        <p14:creationId xmlns:p14="http://schemas.microsoft.com/office/powerpoint/2010/main" val="3617167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691E-ED38-4CBC-AF37-7E700DB40D32}"/>
              </a:ext>
            </a:extLst>
          </p:cNvPr>
          <p:cNvSpPr>
            <a:spLocks noGrp="1"/>
          </p:cNvSpPr>
          <p:nvPr>
            <p:ph type="title"/>
          </p:nvPr>
        </p:nvSpPr>
        <p:spPr/>
        <p:txBody>
          <a:bodyPr/>
          <a:lstStyle/>
          <a:p>
            <a:r>
              <a:rPr lang="en-US" dirty="0"/>
              <a:t>An Older Technique</a:t>
            </a:r>
          </a:p>
        </p:txBody>
      </p:sp>
      <p:sp>
        <p:nvSpPr>
          <p:cNvPr id="3" name="Content Placeholder 2">
            <a:extLst>
              <a:ext uri="{FF2B5EF4-FFF2-40B4-BE49-F238E27FC236}">
                <a16:creationId xmlns:a16="http://schemas.microsoft.com/office/drawing/2014/main" id="{F7854447-A124-414F-8441-E8E8F6AD9376}"/>
              </a:ext>
            </a:extLst>
          </p:cNvPr>
          <p:cNvSpPr>
            <a:spLocks noGrp="1"/>
          </p:cNvSpPr>
          <p:nvPr>
            <p:ph idx="1"/>
          </p:nvPr>
        </p:nvSpPr>
        <p:spPr/>
        <p:txBody>
          <a:bodyPr>
            <a:normAutofit fontScale="77500" lnSpcReduction="20000"/>
          </a:bodyPr>
          <a:lstStyle/>
          <a:p>
            <a:r>
              <a:rPr lang="en-US" dirty="0"/>
              <a:t>The representation of words as vectors, often called </a:t>
            </a:r>
            <a:r>
              <a:rPr lang="en-US" b="1" dirty="0"/>
              <a:t>word embeddings</a:t>
            </a:r>
            <a:r>
              <a:rPr lang="en-US" dirty="0"/>
              <a:t>, has played a significant role in revolutionizing the field of </a:t>
            </a:r>
            <a:r>
              <a:rPr lang="en-US" b="1" dirty="0"/>
              <a:t>natural language processing</a:t>
            </a:r>
            <a:r>
              <a:rPr lang="en-US" dirty="0"/>
              <a:t> (NLP)</a:t>
            </a:r>
          </a:p>
          <a:p>
            <a:r>
              <a:rPr lang="en-US" dirty="0"/>
              <a:t>Before discussing modern techniques to produce word embeddings, I want to briefly discuss an older technique</a:t>
            </a:r>
          </a:p>
          <a:p>
            <a:r>
              <a:rPr lang="en-US" i="1" dirty="0"/>
              <a:t>Latent semantic analysis </a:t>
            </a:r>
            <a:r>
              <a:rPr lang="en-US" dirty="0"/>
              <a:t>(LSA) is a decades-old technique that produces vectors representing abstract </a:t>
            </a:r>
            <a:r>
              <a:rPr lang="en-US" i="1" dirty="0"/>
              <a:t>concepts</a:t>
            </a:r>
            <a:r>
              <a:rPr lang="en-US" dirty="0"/>
              <a:t> based on a set of documents</a:t>
            </a:r>
          </a:p>
          <a:p>
            <a:r>
              <a:rPr lang="en-US" dirty="0"/>
              <a:t>All text-based sequences (including documents, queries, and single words) can be represented as weighted sums of these concepts</a:t>
            </a:r>
          </a:p>
          <a:p>
            <a:r>
              <a:rPr lang="en-US" dirty="0"/>
              <a:t>In theory, similar, or related, words/queries/documents should have similar representations</a:t>
            </a:r>
          </a:p>
          <a:p>
            <a:r>
              <a:rPr lang="en-US" dirty="0"/>
              <a:t>When LSA is used in the context of information retrieval (IR), the approach is known as </a:t>
            </a:r>
            <a:r>
              <a:rPr lang="en-US" i="1" dirty="0"/>
              <a:t>latent semantic indexing</a:t>
            </a:r>
            <a:endParaRPr lang="en-US" dirty="0"/>
          </a:p>
          <a:p>
            <a:r>
              <a:rPr lang="en-US" dirty="0"/>
              <a:t>My own impression: LSA is very interesting, but at least when I was a graduate student, it didn’t seem to lead to great results for various NLP tasks</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347442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AAA6-882A-441A-8744-BFBBCD50FDE2}"/>
              </a:ext>
            </a:extLst>
          </p:cNvPr>
          <p:cNvSpPr>
            <a:spLocks noGrp="1"/>
          </p:cNvSpPr>
          <p:nvPr>
            <p:ph type="title"/>
          </p:nvPr>
        </p:nvSpPr>
        <p:spPr/>
        <p:txBody>
          <a:bodyPr/>
          <a:lstStyle/>
          <a:p>
            <a:r>
              <a:rPr lang="en-US" dirty="0"/>
              <a:t>Training SGNS</a:t>
            </a:r>
          </a:p>
        </p:txBody>
      </p:sp>
      <p:sp>
        <p:nvSpPr>
          <p:cNvPr id="3" name="Content Placeholder 2">
            <a:extLst>
              <a:ext uri="{FF2B5EF4-FFF2-40B4-BE49-F238E27FC236}">
                <a16:creationId xmlns:a16="http://schemas.microsoft.com/office/drawing/2014/main" id="{5DAF9345-ECCA-475F-B380-A489D776DDB2}"/>
              </a:ext>
            </a:extLst>
          </p:cNvPr>
          <p:cNvSpPr>
            <a:spLocks noGrp="1"/>
          </p:cNvSpPr>
          <p:nvPr>
            <p:ph idx="1"/>
          </p:nvPr>
        </p:nvSpPr>
        <p:spPr/>
        <p:txBody>
          <a:bodyPr>
            <a:normAutofit fontScale="77500" lnSpcReduction="20000"/>
          </a:bodyPr>
          <a:lstStyle/>
          <a:p>
            <a:r>
              <a:rPr lang="en-US" dirty="0"/>
              <a:t>For each target/context pair (t, c) with k negatively sampled words n</a:t>
            </a:r>
            <a:r>
              <a:rPr lang="en-US" baseline="-25000" dirty="0"/>
              <a:t>1</a:t>
            </a:r>
            <a:r>
              <a:rPr lang="en-US" dirty="0"/>
              <a:t>…</a:t>
            </a:r>
            <a:r>
              <a:rPr lang="en-US" dirty="0" err="1"/>
              <a:t>n</a:t>
            </a:r>
            <a:r>
              <a:rPr lang="en-US" baseline="-25000" dirty="0" err="1"/>
              <a:t>k</a:t>
            </a:r>
            <a:r>
              <a:rPr lang="en-US" dirty="0"/>
              <a:t>, the </a:t>
            </a:r>
            <a:r>
              <a:rPr lang="en-US" b="1" dirty="0"/>
              <a:t>objective function</a:t>
            </a:r>
            <a:r>
              <a:rPr lang="en-US" dirty="0"/>
              <a:t> is:</a:t>
            </a:r>
          </a:p>
          <a:p>
            <a:endParaRPr lang="en-US" dirty="0"/>
          </a:p>
          <a:p>
            <a:endParaRPr lang="en-US" dirty="0"/>
          </a:p>
          <a:p>
            <a:endParaRPr lang="en-US" dirty="0"/>
          </a:p>
          <a:p>
            <a:endParaRPr lang="en-US" dirty="0"/>
          </a:p>
          <a:p>
            <a:endParaRPr lang="en-US" dirty="0"/>
          </a:p>
          <a:p>
            <a:endParaRPr lang="en-US" dirty="0"/>
          </a:p>
          <a:p>
            <a:r>
              <a:rPr lang="en-US" dirty="0"/>
              <a:t>Unlike a loss function, which is something we want to minimize, an objective function is something we want to </a:t>
            </a:r>
            <a:r>
              <a:rPr lang="en-US" i="1" dirty="0"/>
              <a:t>maximize</a:t>
            </a:r>
          </a:p>
          <a:p>
            <a:r>
              <a:rPr lang="en-US" dirty="0"/>
              <a:t>We will not cover the formulas, but we start with randomly initialized T and C matrices, then use SGD to maximize the object objection function</a:t>
            </a:r>
          </a:p>
          <a:p>
            <a:r>
              <a:rPr lang="en-US" dirty="0"/>
              <a:t>We proceed through multiple epochs over the training set</a:t>
            </a:r>
          </a:p>
        </p:txBody>
      </p:sp>
      <p:pic>
        <p:nvPicPr>
          <p:cNvPr id="5" name="Picture 4" descr="A close up of a screen&#10;&#10;Description automatically generated">
            <a:extLst>
              <a:ext uri="{FF2B5EF4-FFF2-40B4-BE49-F238E27FC236}">
                <a16:creationId xmlns:a16="http://schemas.microsoft.com/office/drawing/2014/main" id="{5FDEFDF6-054B-4334-8862-F4CA040A7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060" y="2317958"/>
            <a:ext cx="3735879" cy="2222084"/>
          </a:xfrm>
          <a:prstGeom prst="rect">
            <a:avLst/>
          </a:prstGeom>
        </p:spPr>
      </p:pic>
    </p:spTree>
    <p:extLst>
      <p:ext uri="{BB962C8B-B14F-4D97-AF65-F5344CB8AC3E}">
        <p14:creationId xmlns:p14="http://schemas.microsoft.com/office/powerpoint/2010/main" val="1456916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F05F-3666-442C-922C-DE7DC89E9732}"/>
              </a:ext>
            </a:extLst>
          </p:cNvPr>
          <p:cNvSpPr>
            <a:spLocks noGrp="1"/>
          </p:cNvSpPr>
          <p:nvPr>
            <p:ph type="title"/>
          </p:nvPr>
        </p:nvSpPr>
        <p:spPr/>
        <p:txBody>
          <a:bodyPr/>
          <a:lstStyle/>
          <a:p>
            <a:r>
              <a:rPr lang="en-US" dirty="0"/>
              <a:t>Embeddings for Word Similarity</a:t>
            </a:r>
          </a:p>
        </p:txBody>
      </p:sp>
      <p:sp>
        <p:nvSpPr>
          <p:cNvPr id="3" name="Content Placeholder 2">
            <a:extLst>
              <a:ext uri="{FF2B5EF4-FFF2-40B4-BE49-F238E27FC236}">
                <a16:creationId xmlns:a16="http://schemas.microsoft.com/office/drawing/2014/main" id="{7F86CC71-34B6-4732-BDCE-0CF328756979}"/>
              </a:ext>
            </a:extLst>
          </p:cNvPr>
          <p:cNvSpPr>
            <a:spLocks noGrp="1"/>
          </p:cNvSpPr>
          <p:nvPr>
            <p:ph idx="1"/>
          </p:nvPr>
        </p:nvSpPr>
        <p:spPr/>
        <p:txBody>
          <a:bodyPr>
            <a:normAutofit fontScale="92500" lnSpcReduction="20000"/>
          </a:bodyPr>
          <a:lstStyle/>
          <a:p>
            <a:r>
              <a:rPr lang="en-US" sz="2000" dirty="0"/>
              <a:t>Note that word2vec word embeddings have specifically been trained for the purpose of predicting near by words</a:t>
            </a:r>
          </a:p>
          <a:p>
            <a:r>
              <a:rPr lang="en-US" sz="2000" dirty="0"/>
              <a:t>It turns out that they are useful for several additional things</a:t>
            </a:r>
          </a:p>
          <a:p>
            <a:r>
              <a:rPr lang="en-US" sz="2000" dirty="0"/>
              <a:t>One thing that word embeddings can simply be used for is to compute </a:t>
            </a:r>
            <a:r>
              <a:rPr lang="en-US" sz="2000" i="1" dirty="0"/>
              <a:t>word-to-word similarity</a:t>
            </a:r>
          </a:p>
          <a:p>
            <a:r>
              <a:rPr lang="en-US" sz="2000" dirty="0"/>
              <a:t>We can simply compute the dot product between two embeddings</a:t>
            </a:r>
          </a:p>
          <a:p>
            <a:r>
              <a:rPr lang="en-US" sz="2000" dirty="0"/>
              <a:t> We can also look for the closest embeddings in the d-dimensional space to that of any particular specified word</a:t>
            </a:r>
          </a:p>
          <a:p>
            <a:r>
              <a:rPr lang="en-US" sz="2000" dirty="0"/>
              <a:t>For example (from a PowerPoint presentation associated with an earlier draft of J&amp;M):</a:t>
            </a:r>
          </a:p>
          <a:p>
            <a:endParaRPr lang="en-US" sz="2000" dirty="0"/>
          </a:p>
          <a:p>
            <a:endParaRPr lang="en-US" sz="2000" dirty="0"/>
          </a:p>
          <a:p>
            <a:endParaRPr lang="en-US" sz="2000" dirty="0"/>
          </a:p>
          <a:p>
            <a:endParaRPr lang="en-US" sz="2000" dirty="0"/>
          </a:p>
          <a:p>
            <a:r>
              <a:rPr lang="en-US" sz="2000" dirty="0"/>
              <a:t>It may seem odd that some of the terms here contain multiple words, but there are various techniques that can be applied during text normalization to treat common phrases as single tokens</a:t>
            </a:r>
          </a:p>
        </p:txBody>
      </p:sp>
      <p:pic>
        <p:nvPicPr>
          <p:cNvPr id="4" name="Picture 3">
            <a:extLst>
              <a:ext uri="{FF2B5EF4-FFF2-40B4-BE49-F238E27FC236}">
                <a16:creationId xmlns:a16="http://schemas.microsoft.com/office/drawing/2014/main" id="{B652EAAB-EA8C-4A30-BFAB-C06E13D064B2}"/>
              </a:ext>
            </a:extLst>
          </p:cNvPr>
          <p:cNvPicPr/>
          <p:nvPr/>
        </p:nvPicPr>
        <p:blipFill>
          <a:blip r:embed="rId2">
            <a:extLst>
              <a:ext uri="{28A0092B-C50C-407E-A947-70E740481C1C}">
                <a14:useLocalDpi xmlns:a14="http://schemas.microsoft.com/office/drawing/2010/main" val="0"/>
              </a:ext>
            </a:extLst>
          </a:blip>
          <a:stretch>
            <a:fillRect/>
          </a:stretch>
        </p:blipFill>
        <p:spPr>
          <a:xfrm>
            <a:off x="1660192" y="4188990"/>
            <a:ext cx="8871616" cy="1257278"/>
          </a:xfrm>
          <a:prstGeom prst="rect">
            <a:avLst/>
          </a:prstGeom>
        </p:spPr>
      </p:pic>
    </p:spTree>
    <p:extLst>
      <p:ext uri="{BB962C8B-B14F-4D97-AF65-F5344CB8AC3E}">
        <p14:creationId xmlns:p14="http://schemas.microsoft.com/office/powerpoint/2010/main" val="1348040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5512-200C-4C2A-B109-FFCB794A35E4}"/>
              </a:ext>
            </a:extLst>
          </p:cNvPr>
          <p:cNvSpPr>
            <a:spLocks noGrp="1"/>
          </p:cNvSpPr>
          <p:nvPr>
            <p:ph type="title"/>
          </p:nvPr>
        </p:nvSpPr>
        <p:spPr/>
        <p:txBody>
          <a:bodyPr/>
          <a:lstStyle/>
          <a:p>
            <a:r>
              <a:rPr lang="en-US" dirty="0"/>
              <a:t>Visualizing Word Embeddings</a:t>
            </a:r>
          </a:p>
        </p:txBody>
      </p:sp>
      <p:sp>
        <p:nvSpPr>
          <p:cNvPr id="3" name="Content Placeholder 2">
            <a:extLst>
              <a:ext uri="{FF2B5EF4-FFF2-40B4-BE49-F238E27FC236}">
                <a16:creationId xmlns:a16="http://schemas.microsoft.com/office/drawing/2014/main" id="{EA734896-A59B-4008-ACC6-F4C7E760C157}"/>
              </a:ext>
            </a:extLst>
          </p:cNvPr>
          <p:cNvSpPr>
            <a:spLocks noGrp="1"/>
          </p:cNvSpPr>
          <p:nvPr>
            <p:ph idx="1"/>
          </p:nvPr>
        </p:nvSpPr>
        <p:spPr/>
        <p:txBody>
          <a:bodyPr>
            <a:normAutofit/>
          </a:bodyPr>
          <a:lstStyle/>
          <a:p>
            <a:r>
              <a:rPr lang="en-US" dirty="0"/>
              <a:t>To help with </a:t>
            </a:r>
            <a:r>
              <a:rPr lang="en-US" b="1" dirty="0"/>
              <a:t>visualization</a:t>
            </a:r>
            <a:r>
              <a:rPr lang="en-US" dirty="0"/>
              <a:t> of word embeddings, the d-dimensional vectors can be mapped to two dimensions</a:t>
            </a:r>
          </a:p>
          <a:p>
            <a:r>
              <a:rPr lang="en-US" dirty="0"/>
              <a:t>One approach to do this is </a:t>
            </a:r>
            <a:r>
              <a:rPr lang="en-US" i="1" dirty="0"/>
              <a:t>principal component analysis</a:t>
            </a:r>
            <a:r>
              <a:rPr lang="en-US" dirty="0"/>
              <a:t> (PCA)</a:t>
            </a:r>
          </a:p>
          <a:p>
            <a:r>
              <a:rPr lang="en-US" dirty="0"/>
              <a:t>Today, a more popular method is known as </a:t>
            </a:r>
            <a:r>
              <a:rPr lang="en-US" i="1" dirty="0"/>
              <a:t>t-SNE</a:t>
            </a:r>
          </a:p>
          <a:p>
            <a:r>
              <a:rPr lang="en-US" dirty="0"/>
              <a:t>These t-SNE plots can also help visualize differences between embeddings</a:t>
            </a:r>
          </a:p>
          <a:p>
            <a:r>
              <a:rPr lang="en-US" dirty="0"/>
              <a:t>In fact, differences between embeddings also seem to be meaningful!</a:t>
            </a:r>
          </a:p>
          <a:p>
            <a:r>
              <a:rPr lang="en-US" dirty="0"/>
              <a:t>An example of two t-SNE plots of word embeddings is shown on the next slide (the example is discussed further on the following slide)</a:t>
            </a:r>
          </a:p>
        </p:txBody>
      </p:sp>
    </p:spTree>
    <p:extLst>
      <p:ext uri="{BB962C8B-B14F-4D97-AF65-F5344CB8AC3E}">
        <p14:creationId xmlns:p14="http://schemas.microsoft.com/office/powerpoint/2010/main" val="3913141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1FE4-52A9-411A-A169-086B42E85EA3}"/>
              </a:ext>
            </a:extLst>
          </p:cNvPr>
          <p:cNvSpPr>
            <a:spLocks noGrp="1"/>
          </p:cNvSpPr>
          <p:nvPr>
            <p:ph type="title"/>
          </p:nvPr>
        </p:nvSpPr>
        <p:spPr/>
        <p:txBody>
          <a:bodyPr/>
          <a:lstStyle/>
          <a:p>
            <a:r>
              <a:rPr lang="en-US" dirty="0"/>
              <a:t>Word Embeddings Visualized (t-SNE plot)</a:t>
            </a:r>
          </a:p>
        </p:txBody>
      </p:sp>
      <p:sp>
        <p:nvSpPr>
          <p:cNvPr id="3" name="Content Placeholder 2">
            <a:extLst>
              <a:ext uri="{FF2B5EF4-FFF2-40B4-BE49-F238E27FC236}">
                <a16:creationId xmlns:a16="http://schemas.microsoft.com/office/drawing/2014/main" id="{8EAB7B0E-C84C-4F3C-8293-CA213BB3165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8762EB-6E0C-46AC-A947-2FA26416914F}"/>
              </a:ext>
            </a:extLst>
          </p:cNvPr>
          <p:cNvPicPr>
            <a:picLocks noChangeAspect="1"/>
          </p:cNvPicPr>
          <p:nvPr/>
        </p:nvPicPr>
        <p:blipFill>
          <a:blip r:embed="rId2"/>
          <a:stretch>
            <a:fillRect/>
          </a:stretch>
        </p:blipFill>
        <p:spPr>
          <a:xfrm>
            <a:off x="961464" y="1825625"/>
            <a:ext cx="10269071" cy="4385050"/>
          </a:xfrm>
          <a:prstGeom prst="rect">
            <a:avLst/>
          </a:prstGeom>
        </p:spPr>
      </p:pic>
    </p:spTree>
    <p:extLst>
      <p:ext uri="{BB962C8B-B14F-4D97-AF65-F5344CB8AC3E}">
        <p14:creationId xmlns:p14="http://schemas.microsoft.com/office/powerpoint/2010/main" val="2518068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47C7-89E1-4FD8-8152-1EFF6104DF69}"/>
              </a:ext>
            </a:extLst>
          </p:cNvPr>
          <p:cNvSpPr>
            <a:spLocks noGrp="1"/>
          </p:cNvSpPr>
          <p:nvPr>
            <p:ph type="title"/>
          </p:nvPr>
        </p:nvSpPr>
        <p:spPr/>
        <p:txBody>
          <a:bodyPr/>
          <a:lstStyle/>
          <a:p>
            <a:r>
              <a:rPr lang="en-US" dirty="0"/>
              <a:t>Differences Between Embeddings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E30AE3-C54A-4E3F-BDF3-960CC7B035C5}"/>
                  </a:ext>
                </a:extLst>
              </p:cNvPr>
              <p:cNvSpPr>
                <a:spLocks noGrp="1"/>
              </p:cNvSpPr>
              <p:nvPr>
                <p:ph idx="1"/>
              </p:nvPr>
            </p:nvSpPr>
            <p:spPr/>
            <p:txBody>
              <a:bodyPr>
                <a:normAutofit fontScale="62500" lnSpcReduction="20000"/>
              </a:bodyPr>
              <a:lstStyle/>
              <a:p>
                <a:pPr lvl="0"/>
                <a:r>
                  <a:rPr lang="en-US" dirty="0"/>
                  <a:t>Consider the t-SNE plots shown in the figure on the following slide</a:t>
                </a:r>
              </a:p>
              <a:p>
                <a:pPr lvl="1"/>
                <a:r>
                  <a:rPr lang="en-US" sz="2900" dirty="0"/>
                  <a:t>Part (a) shows that vector("woman") – vector("man") ≈ vector("aunt") – vector("uncle") ≈ vector("queen") – vector("king"), etc.</a:t>
                </a:r>
              </a:p>
              <a:p>
                <a:pPr lvl="1"/>
                <a:r>
                  <a:rPr lang="en-US" sz="2900" dirty="0"/>
                  <a:t>Part (b) shows that vector("slower") – vector("slow") ≈ vector("stronger") – vector("strong"), etc., and that this also works for superlatives</a:t>
                </a:r>
              </a:p>
              <a:p>
                <a:r>
                  <a:rPr lang="en-US" dirty="0"/>
                  <a:t>Another way to express one of these approximations is:</a:t>
                </a:r>
              </a:p>
              <a:p>
                <a:pPr marL="457200" lvl="1" indent="0">
                  <a:buNone/>
                </a:pPr>
                <a:r>
                  <a:rPr lang="en-US" sz="2900" dirty="0"/>
                  <a:t>vector("king") - vector("man") + vector("woman") </a:t>
                </a:r>
                <a14:m>
                  <m:oMath xmlns:m="http://schemas.openxmlformats.org/officeDocument/2006/math">
                    <m:r>
                      <a:rPr lang="en-US" sz="2900">
                        <a:latin typeface="Cambria Math" panose="02040503050406030204" pitchFamily="18" charset="0"/>
                      </a:rPr>
                      <m:t>≈</m:t>
                    </m:r>
                    <m:r>
                      <a:rPr lang="en-US" sz="2900" i="1">
                        <a:latin typeface="Cambria Math" panose="02040503050406030204" pitchFamily="18" charset="0"/>
                      </a:rPr>
                      <m:t> </m:t>
                    </m:r>
                  </m:oMath>
                </a14:m>
                <a:r>
                  <a:rPr lang="en-US" sz="2900" dirty="0"/>
                  <a:t>vector("queen")</a:t>
                </a:r>
              </a:p>
              <a:p>
                <a:r>
                  <a:rPr lang="en-US" dirty="0"/>
                  <a:t>This can be used to help solve </a:t>
                </a:r>
                <a:r>
                  <a:rPr lang="en-US" b="1" dirty="0"/>
                  <a:t>analogies</a:t>
                </a:r>
                <a:r>
                  <a:rPr lang="en-US" dirty="0"/>
                  <a:t>! For example, consider the analogy: "king" : "man" as ? : "woman"</a:t>
                </a:r>
              </a:p>
              <a:p>
                <a:r>
                  <a:rPr lang="en-US" dirty="0"/>
                  <a:t>You can compute the left-hand side of the approximation above and find the closest embedding</a:t>
                </a:r>
              </a:p>
              <a:p>
                <a:r>
                  <a:rPr lang="en-US" dirty="0"/>
                  <a:t>In practice, you have to add something a bit hacky to the process to ensure that the answer is not one of the three original terms (and in some cases, not a simple morphological variant)</a:t>
                </a:r>
              </a:p>
              <a:p>
                <a:r>
                  <a:rPr lang="en-US" dirty="0"/>
                  <a:t>An example that can help to predict world capitals is:</a:t>
                </a:r>
              </a:p>
              <a:p>
                <a:pPr marL="457200" lvl="1" indent="0">
                  <a:buNone/>
                </a:pPr>
                <a:r>
                  <a:rPr lang="es-ES" sz="2900" dirty="0"/>
                  <a:t>vector("Paris") - vector("France") + vector("Italy") ≈ vector("Rome")</a:t>
                </a:r>
                <a:endParaRPr lang="en-US" sz="2900" dirty="0"/>
              </a:p>
              <a:p>
                <a:r>
                  <a:rPr lang="en-US" dirty="0"/>
                  <a:t>Keep in mind, again, that the word embeddings were not trained to learn this sort of distinction</a:t>
                </a:r>
              </a:p>
              <a:p>
                <a:r>
                  <a:rPr lang="en-US" dirty="0"/>
                  <a:t>In fact, while researchers speculate as to why this works, several have generally admitted that they do not know!</a:t>
                </a:r>
              </a:p>
            </p:txBody>
          </p:sp>
        </mc:Choice>
        <mc:Fallback xmlns="">
          <p:sp>
            <p:nvSpPr>
              <p:cNvPr id="3" name="Content Placeholder 2">
                <a:extLst>
                  <a:ext uri="{FF2B5EF4-FFF2-40B4-BE49-F238E27FC236}">
                    <a16:creationId xmlns:a16="http://schemas.microsoft.com/office/drawing/2014/main" id="{84E30AE3-C54A-4E3F-BDF3-960CC7B035C5}"/>
                  </a:ext>
                </a:extLst>
              </p:cNvPr>
              <p:cNvSpPr>
                <a:spLocks noGrp="1" noRot="1" noChangeAspect="1" noMove="1" noResize="1" noEditPoints="1" noAdjustHandles="1" noChangeArrowheads="1" noChangeShapeType="1" noTextEdit="1"/>
              </p:cNvSpPr>
              <p:nvPr>
                <p:ph idx="1"/>
              </p:nvPr>
            </p:nvSpPr>
            <p:spPr>
              <a:blipFill>
                <a:blip r:embed="rId2"/>
                <a:stretch>
                  <a:fillRect l="-406" t="-2241" r="-522" b="-1541"/>
                </a:stretch>
              </a:blipFill>
            </p:spPr>
            <p:txBody>
              <a:bodyPr/>
              <a:lstStyle/>
              <a:p>
                <a:r>
                  <a:rPr lang="en-US">
                    <a:noFill/>
                  </a:rPr>
                  <a:t> </a:t>
                </a:r>
              </a:p>
            </p:txBody>
          </p:sp>
        </mc:Fallback>
      </mc:AlternateContent>
    </p:spTree>
    <p:extLst>
      <p:ext uri="{BB962C8B-B14F-4D97-AF65-F5344CB8AC3E}">
        <p14:creationId xmlns:p14="http://schemas.microsoft.com/office/powerpoint/2010/main" val="2827125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5909-B035-40A2-B791-B47A6B1068B4}"/>
              </a:ext>
            </a:extLst>
          </p:cNvPr>
          <p:cNvSpPr>
            <a:spLocks noGrp="1"/>
          </p:cNvSpPr>
          <p:nvPr>
            <p:ph type="title"/>
          </p:nvPr>
        </p:nvSpPr>
        <p:spPr/>
        <p:txBody>
          <a:bodyPr/>
          <a:lstStyle/>
          <a:p>
            <a:r>
              <a:rPr lang="en-US" dirty="0"/>
              <a:t>Historical Semantics and Embeddings</a:t>
            </a:r>
          </a:p>
        </p:txBody>
      </p:sp>
      <p:sp>
        <p:nvSpPr>
          <p:cNvPr id="3" name="Content Placeholder 2">
            <a:extLst>
              <a:ext uri="{FF2B5EF4-FFF2-40B4-BE49-F238E27FC236}">
                <a16:creationId xmlns:a16="http://schemas.microsoft.com/office/drawing/2014/main" id="{EC9E205B-5CCD-4F96-9DC7-0FC375659B7F}"/>
              </a:ext>
            </a:extLst>
          </p:cNvPr>
          <p:cNvSpPr>
            <a:spLocks noGrp="1"/>
          </p:cNvSpPr>
          <p:nvPr>
            <p:ph idx="1"/>
          </p:nvPr>
        </p:nvSpPr>
        <p:spPr/>
        <p:txBody>
          <a:bodyPr>
            <a:normAutofit/>
          </a:bodyPr>
          <a:lstStyle/>
          <a:p>
            <a:r>
              <a:rPr lang="en-US" sz="2400" dirty="0"/>
              <a:t>By learning embeddings using related corpora from different time periods, we can study how meanings of some words have changed over time</a:t>
            </a:r>
          </a:p>
          <a:p>
            <a:r>
              <a:rPr lang="en-US" sz="2400" dirty="0"/>
              <a:t>This figure demonstrates that by showing portions of relevant t-SNE plots</a:t>
            </a:r>
          </a:p>
        </p:txBody>
      </p:sp>
      <p:pic>
        <p:nvPicPr>
          <p:cNvPr id="4" name="Content Placeholder 3">
            <a:extLst>
              <a:ext uri="{FF2B5EF4-FFF2-40B4-BE49-F238E27FC236}">
                <a16:creationId xmlns:a16="http://schemas.microsoft.com/office/drawing/2014/main" id="{836AD751-133B-490D-98E3-FB4A1C07F2E4}"/>
              </a:ext>
            </a:extLst>
          </p:cNvPr>
          <p:cNvPicPr>
            <a:picLocks noChangeAspect="1"/>
          </p:cNvPicPr>
          <p:nvPr/>
        </p:nvPicPr>
        <p:blipFill>
          <a:blip r:embed="rId2"/>
          <a:stretch>
            <a:fillRect/>
          </a:stretch>
        </p:blipFill>
        <p:spPr>
          <a:xfrm>
            <a:off x="2034121" y="3201645"/>
            <a:ext cx="8123757" cy="2707919"/>
          </a:xfrm>
          <a:prstGeom prst="rect">
            <a:avLst/>
          </a:prstGeom>
        </p:spPr>
      </p:pic>
    </p:spTree>
    <p:extLst>
      <p:ext uri="{BB962C8B-B14F-4D97-AF65-F5344CB8AC3E}">
        <p14:creationId xmlns:p14="http://schemas.microsoft.com/office/powerpoint/2010/main" val="394718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C8B8-7D19-443F-A30B-C8C10361ECAD}"/>
              </a:ext>
            </a:extLst>
          </p:cNvPr>
          <p:cNvSpPr>
            <a:spLocks noGrp="1"/>
          </p:cNvSpPr>
          <p:nvPr>
            <p:ph type="title"/>
          </p:nvPr>
        </p:nvSpPr>
        <p:spPr/>
        <p:txBody>
          <a:bodyPr/>
          <a:lstStyle/>
          <a:p>
            <a:r>
              <a:rPr lang="en-US" dirty="0"/>
              <a:t>Evaluating Word Embeddings</a:t>
            </a:r>
          </a:p>
        </p:txBody>
      </p:sp>
      <p:sp>
        <p:nvSpPr>
          <p:cNvPr id="3" name="Content Placeholder 2">
            <a:extLst>
              <a:ext uri="{FF2B5EF4-FFF2-40B4-BE49-F238E27FC236}">
                <a16:creationId xmlns:a16="http://schemas.microsoft.com/office/drawing/2014/main" id="{59BF70EE-EDB3-4434-B31F-1A0516BAD59D}"/>
              </a:ext>
            </a:extLst>
          </p:cNvPr>
          <p:cNvSpPr>
            <a:spLocks noGrp="1"/>
          </p:cNvSpPr>
          <p:nvPr>
            <p:ph idx="1"/>
          </p:nvPr>
        </p:nvSpPr>
        <p:spPr/>
        <p:txBody>
          <a:bodyPr>
            <a:normAutofit fontScale="62500" lnSpcReduction="20000"/>
          </a:bodyPr>
          <a:lstStyle/>
          <a:p>
            <a:r>
              <a:rPr lang="en-US" dirty="0"/>
              <a:t>There are various ways to </a:t>
            </a:r>
            <a:r>
              <a:rPr lang="en-US" b="1" dirty="0"/>
              <a:t>evaluate</a:t>
            </a:r>
            <a:r>
              <a:rPr lang="en-US" dirty="0"/>
              <a:t> word embeddings</a:t>
            </a:r>
          </a:p>
          <a:p>
            <a:r>
              <a:rPr lang="en-US" dirty="0"/>
              <a:t>Obviously, they can be evaluated on the exact track they are trained for</a:t>
            </a:r>
          </a:p>
          <a:p>
            <a:r>
              <a:rPr lang="en-US" dirty="0"/>
              <a:t>For example, word2vec can be evaluated based on how well it predicts nearby words</a:t>
            </a:r>
          </a:p>
          <a:p>
            <a:r>
              <a:rPr lang="en-US" dirty="0"/>
              <a:t>However, this would not be particular useful, and it would not allow us to fairly compare word2vec to other types of embeddings trained for different purposes</a:t>
            </a:r>
          </a:p>
          <a:p>
            <a:r>
              <a:rPr lang="en-US" dirty="0"/>
              <a:t>Word similarity scores can be correlated to human judgements of word similarity (this has a fairly common way to evaluate them in practice)</a:t>
            </a:r>
          </a:p>
          <a:p>
            <a:r>
              <a:rPr lang="en-US" dirty="0"/>
              <a:t>The embeddings can be evaluated with word analogy tasks</a:t>
            </a:r>
          </a:p>
          <a:p>
            <a:r>
              <a:rPr lang="en-US" dirty="0"/>
              <a:t>The embeddings can be used for other, more complex tasks, and the performance on those tasks can then be evaluated</a:t>
            </a:r>
          </a:p>
          <a:p>
            <a:r>
              <a:rPr lang="en-US" dirty="0"/>
              <a:t>Examples of tasks that rely on embeddings include sentence classification, machine translation, question answering, etc.</a:t>
            </a:r>
          </a:p>
          <a:p>
            <a:r>
              <a:rPr lang="en-US" dirty="0"/>
              <a:t>Arguably, this last method, which is clearly an example of </a:t>
            </a:r>
            <a:r>
              <a:rPr lang="en-US" i="1" dirty="0"/>
              <a:t>extrinsic evaluation</a:t>
            </a:r>
            <a:r>
              <a:rPr lang="en-US" dirty="0"/>
              <a:t> as opposed to </a:t>
            </a:r>
            <a:r>
              <a:rPr lang="en-US" i="1" dirty="0"/>
              <a:t>intrinsic evaluation</a:t>
            </a:r>
            <a:r>
              <a:rPr lang="en-US" dirty="0"/>
              <a:t>, is the most important</a:t>
            </a:r>
          </a:p>
          <a:p>
            <a:r>
              <a:rPr lang="en-US" dirty="0"/>
              <a:t>We will discuss the use of word embeddings for various tasks in our later topics</a:t>
            </a:r>
          </a:p>
        </p:txBody>
      </p:sp>
    </p:spTree>
    <p:extLst>
      <p:ext uri="{BB962C8B-B14F-4D97-AF65-F5344CB8AC3E}">
        <p14:creationId xmlns:p14="http://schemas.microsoft.com/office/powerpoint/2010/main" val="548004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C439-660C-4DD7-9539-52AD5815F47D}"/>
              </a:ext>
            </a:extLst>
          </p:cNvPr>
          <p:cNvSpPr>
            <a:spLocks noGrp="1"/>
          </p:cNvSpPr>
          <p:nvPr>
            <p:ph type="title"/>
          </p:nvPr>
        </p:nvSpPr>
        <p:spPr/>
        <p:txBody>
          <a:bodyPr/>
          <a:lstStyle/>
          <a:p>
            <a:r>
              <a:rPr lang="en-US" dirty="0"/>
              <a:t>Other Methods of Producing Embeddings</a:t>
            </a:r>
          </a:p>
        </p:txBody>
      </p:sp>
      <p:sp>
        <p:nvSpPr>
          <p:cNvPr id="3" name="Content Placeholder 2">
            <a:extLst>
              <a:ext uri="{FF2B5EF4-FFF2-40B4-BE49-F238E27FC236}">
                <a16:creationId xmlns:a16="http://schemas.microsoft.com/office/drawing/2014/main" id="{06020E7C-1C52-40CD-92BC-8108A9279671}"/>
              </a:ext>
            </a:extLst>
          </p:cNvPr>
          <p:cNvSpPr>
            <a:spLocks noGrp="1"/>
          </p:cNvSpPr>
          <p:nvPr>
            <p:ph idx="1"/>
          </p:nvPr>
        </p:nvSpPr>
        <p:spPr/>
        <p:txBody>
          <a:bodyPr>
            <a:normAutofit fontScale="70000" lnSpcReduction="20000"/>
          </a:bodyPr>
          <a:lstStyle/>
          <a:p>
            <a:r>
              <a:rPr lang="en-US" dirty="0"/>
              <a:t>Since word2vec, various other methods of producing word embeddings have been created</a:t>
            </a:r>
          </a:p>
          <a:p>
            <a:r>
              <a:rPr lang="en-US" dirty="0"/>
              <a:t>Another popular method is called </a:t>
            </a:r>
            <a:r>
              <a:rPr lang="en-US" i="1" dirty="0"/>
              <a:t>Global Vectors for Word Representation</a:t>
            </a:r>
            <a:r>
              <a:rPr lang="en-US" dirty="0"/>
              <a:t> (GloVe), developed by a research group at Stanford</a:t>
            </a:r>
          </a:p>
          <a:p>
            <a:r>
              <a:rPr lang="en-US" dirty="0"/>
              <a:t>GloVe is similar to word2vec in that it produces static word embeddings for each word or token in a vocabulary</a:t>
            </a:r>
          </a:p>
          <a:p>
            <a:r>
              <a:rPr lang="en-US" dirty="0"/>
              <a:t>We are not going to cover the method used by GloVe, but it is based on ratios of word co-occurrence probabilities</a:t>
            </a:r>
          </a:p>
          <a:p>
            <a:r>
              <a:rPr lang="en-US" dirty="0"/>
              <a:t>Other methods build word embeddings out of </a:t>
            </a:r>
            <a:r>
              <a:rPr lang="en-US" i="1" dirty="0"/>
              <a:t>character embeddings</a:t>
            </a:r>
            <a:r>
              <a:rPr lang="en-US" dirty="0"/>
              <a:t> or other </a:t>
            </a:r>
            <a:r>
              <a:rPr lang="en-US" i="1" dirty="0"/>
              <a:t>sub-word embeddings</a:t>
            </a:r>
            <a:r>
              <a:rPr lang="en-US" dirty="0"/>
              <a:t>; one example is called </a:t>
            </a:r>
            <a:r>
              <a:rPr lang="en-US" i="1" dirty="0"/>
              <a:t>fasttext</a:t>
            </a:r>
            <a:endParaRPr lang="en-US" dirty="0"/>
          </a:p>
          <a:p>
            <a:r>
              <a:rPr lang="en-US" dirty="0"/>
              <a:t>We will not cover fasttext in this course, but we will cover character and sub-word embeddings in a future topic</a:t>
            </a:r>
          </a:p>
          <a:p>
            <a:r>
              <a:rPr lang="en-US" dirty="0"/>
              <a:t>More recently, there are methods produce </a:t>
            </a:r>
            <a:r>
              <a:rPr lang="en-US" i="1" dirty="0"/>
              <a:t>contextual word embeddings</a:t>
            </a:r>
            <a:r>
              <a:rPr lang="en-US" dirty="0"/>
              <a:t>; examples include </a:t>
            </a:r>
            <a:r>
              <a:rPr lang="en-US" i="1" dirty="0" err="1"/>
              <a:t>ELMo</a:t>
            </a:r>
            <a:r>
              <a:rPr lang="en-US" dirty="0"/>
              <a:t> (which uses </a:t>
            </a:r>
            <a:r>
              <a:rPr lang="en-US" i="1" dirty="0"/>
              <a:t>LSTMs</a:t>
            </a:r>
            <a:r>
              <a:rPr lang="en-US" dirty="0"/>
              <a:t>) and </a:t>
            </a:r>
            <a:r>
              <a:rPr lang="en-US" i="1" dirty="0"/>
              <a:t>BERT</a:t>
            </a:r>
            <a:r>
              <a:rPr lang="en-US" dirty="0"/>
              <a:t> (which uses </a:t>
            </a:r>
            <a:r>
              <a:rPr lang="en-US" i="1" dirty="0"/>
              <a:t>transformers</a:t>
            </a:r>
            <a:r>
              <a:rPr lang="en-US" dirty="0"/>
              <a:t>)</a:t>
            </a:r>
          </a:p>
          <a:p>
            <a:r>
              <a:rPr lang="en-US" dirty="0"/>
              <a:t>We will cover both of these methods for producing contextual word embeddings as part of a future topic</a:t>
            </a:r>
          </a:p>
        </p:txBody>
      </p:sp>
    </p:spTree>
    <p:extLst>
      <p:ext uri="{BB962C8B-B14F-4D97-AF65-F5344CB8AC3E}">
        <p14:creationId xmlns:p14="http://schemas.microsoft.com/office/powerpoint/2010/main" val="311335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67F1-56DA-4141-9614-D8516EC68E93}"/>
              </a:ext>
            </a:extLst>
          </p:cNvPr>
          <p:cNvSpPr>
            <a:spLocks noGrp="1"/>
          </p:cNvSpPr>
          <p:nvPr>
            <p:ph type="title"/>
          </p:nvPr>
        </p:nvSpPr>
        <p:spPr/>
        <p:txBody>
          <a:bodyPr/>
          <a:lstStyle/>
          <a:p>
            <a:r>
              <a:rPr lang="en-US" dirty="0"/>
              <a:t>Revisiting the Term-document Matrix</a:t>
            </a:r>
          </a:p>
        </p:txBody>
      </p:sp>
      <p:sp>
        <p:nvSpPr>
          <p:cNvPr id="3" name="Content Placeholder 2">
            <a:extLst>
              <a:ext uri="{FF2B5EF4-FFF2-40B4-BE49-F238E27FC236}">
                <a16:creationId xmlns:a16="http://schemas.microsoft.com/office/drawing/2014/main" id="{BA2A1B68-9A0F-4E69-B6B4-B0F9DBB3D968}"/>
              </a:ext>
            </a:extLst>
          </p:cNvPr>
          <p:cNvSpPr>
            <a:spLocks noGrp="1"/>
          </p:cNvSpPr>
          <p:nvPr>
            <p:ph idx="1"/>
          </p:nvPr>
        </p:nvSpPr>
        <p:spPr/>
        <p:txBody>
          <a:bodyPr>
            <a:normAutofit/>
          </a:bodyPr>
          <a:lstStyle/>
          <a:p>
            <a:r>
              <a:rPr lang="en-US" dirty="0"/>
              <a:t>In a </a:t>
            </a:r>
            <a:r>
              <a:rPr lang="en-US" b="1" dirty="0"/>
              <a:t>term-document matrix</a:t>
            </a:r>
            <a:r>
              <a:rPr lang="en-US" dirty="0"/>
              <a:t> (which we learned about in a previous topic), rows represent words and the columns represent documents</a:t>
            </a:r>
          </a:p>
          <a:p>
            <a:r>
              <a:rPr lang="en-US" dirty="0"/>
              <a:t>The value in row </a:t>
            </a:r>
            <a:r>
              <a:rPr lang="en-US" dirty="0" err="1"/>
              <a:t>i</a:t>
            </a:r>
            <a:r>
              <a:rPr lang="en-US" dirty="0"/>
              <a:t>, column j, represents the weight of the i</a:t>
            </a:r>
            <a:r>
              <a:rPr lang="en-US" baseline="30000" dirty="0"/>
              <a:t>th</a:t>
            </a:r>
            <a:r>
              <a:rPr lang="en-US" dirty="0"/>
              <a:t> word in the j</a:t>
            </a:r>
            <a:r>
              <a:rPr lang="en-US" baseline="30000" dirty="0"/>
              <a:t>th</a:t>
            </a:r>
            <a:r>
              <a:rPr lang="en-US" dirty="0"/>
              <a:t> document of a corpus</a:t>
            </a:r>
          </a:p>
          <a:p>
            <a:r>
              <a:rPr lang="en-US" dirty="0"/>
              <a:t>The weights are typically counts (i.e., the number of times the word appears in the document), but other weights could be used</a:t>
            </a:r>
          </a:p>
          <a:p>
            <a:r>
              <a:rPr lang="en-US" dirty="0"/>
              <a:t>The matrix is generally sparse, so in practice, we typically use an </a:t>
            </a:r>
            <a:r>
              <a:rPr lang="en-US" i="1" dirty="0"/>
              <a:t>inverted index </a:t>
            </a:r>
            <a:r>
              <a:rPr lang="en-US" dirty="0"/>
              <a:t>to store the information</a:t>
            </a:r>
          </a:p>
        </p:txBody>
      </p:sp>
    </p:spTree>
    <p:extLst>
      <p:ext uri="{BB962C8B-B14F-4D97-AF65-F5344CB8AC3E}">
        <p14:creationId xmlns:p14="http://schemas.microsoft.com/office/powerpoint/2010/main" val="402895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807020E4-2C5A-4E58-A84A-9BBF5848BE29}"/>
              </a:ext>
            </a:extLst>
          </p:cNvPr>
          <p:cNvPicPr>
            <a:picLocks noChangeAspect="1"/>
          </p:cNvPicPr>
          <p:nvPr/>
        </p:nvPicPr>
        <p:blipFill>
          <a:blip r:embed="rId2"/>
          <a:stretch>
            <a:fillRect/>
          </a:stretch>
        </p:blipFill>
        <p:spPr>
          <a:xfrm>
            <a:off x="902687" y="1875493"/>
            <a:ext cx="10386625" cy="2544107"/>
          </a:xfrm>
          <a:prstGeom prst="rect">
            <a:avLst/>
          </a:prstGeom>
        </p:spPr>
      </p:pic>
      <p:sp>
        <p:nvSpPr>
          <p:cNvPr id="2" name="Title 1">
            <a:extLst>
              <a:ext uri="{FF2B5EF4-FFF2-40B4-BE49-F238E27FC236}">
                <a16:creationId xmlns:a16="http://schemas.microsoft.com/office/drawing/2014/main" id="{A4331133-FC6A-4E6C-A828-77952D33CC3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Term-document Matrix Example</a:t>
            </a:r>
          </a:p>
        </p:txBody>
      </p:sp>
    </p:spTree>
    <p:extLst>
      <p:ext uri="{BB962C8B-B14F-4D97-AF65-F5344CB8AC3E}">
        <p14:creationId xmlns:p14="http://schemas.microsoft.com/office/powerpoint/2010/main" val="125915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9771-5248-4C78-8821-C80201DCA933}"/>
              </a:ext>
            </a:extLst>
          </p:cNvPr>
          <p:cNvSpPr>
            <a:spLocks noGrp="1"/>
          </p:cNvSpPr>
          <p:nvPr>
            <p:ph type="title"/>
          </p:nvPr>
        </p:nvSpPr>
        <p:spPr/>
        <p:txBody>
          <a:bodyPr/>
          <a:lstStyle/>
          <a:p>
            <a:r>
              <a:rPr lang="en-US" dirty="0"/>
              <a:t>Interpreting a term-document matrix</a:t>
            </a:r>
          </a:p>
        </p:txBody>
      </p:sp>
      <p:sp>
        <p:nvSpPr>
          <p:cNvPr id="3" name="Content Placeholder 2">
            <a:extLst>
              <a:ext uri="{FF2B5EF4-FFF2-40B4-BE49-F238E27FC236}">
                <a16:creationId xmlns:a16="http://schemas.microsoft.com/office/drawing/2014/main" id="{EBEC375F-1085-4537-A574-92533F577087}"/>
              </a:ext>
            </a:extLst>
          </p:cNvPr>
          <p:cNvSpPr>
            <a:spLocks noGrp="1"/>
          </p:cNvSpPr>
          <p:nvPr>
            <p:ph idx="1"/>
          </p:nvPr>
        </p:nvSpPr>
        <p:spPr/>
        <p:txBody>
          <a:bodyPr>
            <a:normAutofit lnSpcReduction="10000"/>
          </a:bodyPr>
          <a:lstStyle/>
          <a:p>
            <a:r>
              <a:rPr lang="en-US" dirty="0"/>
              <a:t>We can think of each column as being a </a:t>
            </a:r>
            <a:r>
              <a:rPr lang="en-US" i="1" dirty="0"/>
              <a:t>bag-of-words</a:t>
            </a:r>
            <a:r>
              <a:rPr lang="en-US" dirty="0"/>
              <a:t> representation of the document (as mentioned during our previous topics)</a:t>
            </a:r>
          </a:p>
          <a:p>
            <a:r>
              <a:rPr lang="en-US" dirty="0"/>
              <a:t>Additionally, we can also think of each row as being a representation of a word</a:t>
            </a:r>
          </a:p>
          <a:p>
            <a:r>
              <a:rPr lang="en-US" dirty="0"/>
              <a:t>It seems reasonable to assume that similar words will occur in many of the same documents</a:t>
            </a:r>
          </a:p>
          <a:p>
            <a:r>
              <a:rPr lang="en-US" dirty="0"/>
              <a:t>More generally, the </a:t>
            </a:r>
            <a:r>
              <a:rPr lang="en-US" b="1" dirty="0"/>
              <a:t>distributional hypothesis</a:t>
            </a:r>
            <a:r>
              <a:rPr lang="en-US" dirty="0"/>
              <a:t> predicts that words with similar semantic meaning will occur in similar contexts</a:t>
            </a:r>
          </a:p>
          <a:p>
            <a:r>
              <a:rPr lang="en-US" dirty="0"/>
              <a:t>LSA involves the use of </a:t>
            </a:r>
            <a:r>
              <a:rPr lang="en-US" i="1" dirty="0"/>
              <a:t>singular value decomposition</a:t>
            </a:r>
            <a:r>
              <a:rPr lang="en-US" dirty="0"/>
              <a:t> (SVD) applied to the term-document matrix (or to a matrix related to it)</a:t>
            </a:r>
          </a:p>
        </p:txBody>
      </p:sp>
    </p:spTree>
    <p:extLst>
      <p:ext uri="{BB962C8B-B14F-4D97-AF65-F5344CB8AC3E}">
        <p14:creationId xmlns:p14="http://schemas.microsoft.com/office/powerpoint/2010/main" val="405022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58C7-93B4-4F61-9E26-99CFAB7F7C81}"/>
              </a:ext>
            </a:extLst>
          </p:cNvPr>
          <p:cNvSpPr>
            <a:spLocks noGrp="1"/>
          </p:cNvSpPr>
          <p:nvPr>
            <p:ph type="title"/>
          </p:nvPr>
        </p:nvSpPr>
        <p:spPr/>
        <p:txBody>
          <a:bodyPr/>
          <a:lstStyle/>
          <a:p>
            <a:r>
              <a:rPr lang="en-US" dirty="0"/>
              <a:t>Modern Word Embeddings</a:t>
            </a:r>
          </a:p>
        </p:txBody>
      </p:sp>
      <p:sp>
        <p:nvSpPr>
          <p:cNvPr id="3" name="Content Placeholder 2">
            <a:extLst>
              <a:ext uri="{FF2B5EF4-FFF2-40B4-BE49-F238E27FC236}">
                <a16:creationId xmlns:a16="http://schemas.microsoft.com/office/drawing/2014/main" id="{C5D0CA51-9078-4B1B-B29E-671AFADCC4EB}"/>
              </a:ext>
            </a:extLst>
          </p:cNvPr>
          <p:cNvSpPr>
            <a:spLocks noGrp="1"/>
          </p:cNvSpPr>
          <p:nvPr>
            <p:ph idx="1"/>
          </p:nvPr>
        </p:nvSpPr>
        <p:spPr/>
        <p:txBody>
          <a:bodyPr/>
          <a:lstStyle/>
          <a:p>
            <a:r>
              <a:rPr lang="en-US" dirty="0"/>
              <a:t>The vector representations of words created by modern approaches are often referred to as </a:t>
            </a:r>
            <a:r>
              <a:rPr lang="en-US" b="1" dirty="0"/>
              <a:t>word embeddings</a:t>
            </a:r>
          </a:p>
          <a:p>
            <a:r>
              <a:rPr lang="en-US" dirty="0"/>
              <a:t>Some sources refer to the vectors as</a:t>
            </a:r>
            <a:r>
              <a:rPr lang="en-US" i="1" dirty="0"/>
              <a:t> word embedding vectors</a:t>
            </a:r>
            <a:r>
              <a:rPr lang="en-US" dirty="0"/>
              <a:t>, or simply </a:t>
            </a:r>
            <a:r>
              <a:rPr lang="en-US" i="1" dirty="0"/>
              <a:t>word vectors</a:t>
            </a:r>
            <a:endParaRPr lang="en-US" dirty="0"/>
          </a:p>
          <a:p>
            <a:r>
              <a:rPr lang="en-US" dirty="0"/>
              <a:t>The idea is to </a:t>
            </a:r>
            <a:r>
              <a:rPr lang="en-US"/>
              <a:t>create a </a:t>
            </a:r>
            <a:r>
              <a:rPr lang="en-US" dirty="0"/>
              <a:t>d-dimensional vector, with a fixed d, for each word in a vocabulary</a:t>
            </a:r>
          </a:p>
          <a:p>
            <a:r>
              <a:rPr lang="en-US" dirty="0"/>
              <a:t>Typically, d is in the range of 50 to 500</a:t>
            </a:r>
          </a:p>
          <a:p>
            <a:r>
              <a:rPr lang="en-US" dirty="0"/>
              <a:t>These word embeddings are learned from a corpus using an unsupervised learning approach</a:t>
            </a:r>
          </a:p>
          <a:p>
            <a:endParaRPr lang="en-US" dirty="0"/>
          </a:p>
        </p:txBody>
      </p:sp>
    </p:spTree>
    <p:extLst>
      <p:ext uri="{BB962C8B-B14F-4D97-AF65-F5344CB8AC3E}">
        <p14:creationId xmlns:p14="http://schemas.microsoft.com/office/powerpoint/2010/main" val="196480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EEC1-7A8E-4DC9-80C3-7E6E21DA2182}"/>
              </a:ext>
            </a:extLst>
          </p:cNvPr>
          <p:cNvSpPr>
            <a:spLocks noGrp="1"/>
          </p:cNvSpPr>
          <p:nvPr>
            <p:ph type="title"/>
          </p:nvPr>
        </p:nvSpPr>
        <p:spPr/>
        <p:txBody>
          <a:bodyPr/>
          <a:lstStyle/>
          <a:p>
            <a:r>
              <a:rPr lang="en-US" dirty="0"/>
              <a:t>Pre-word-embedding Neural Networks</a:t>
            </a:r>
          </a:p>
        </p:txBody>
      </p:sp>
      <p:sp>
        <p:nvSpPr>
          <p:cNvPr id="3" name="Content Placeholder 2">
            <a:extLst>
              <a:ext uri="{FF2B5EF4-FFF2-40B4-BE49-F238E27FC236}">
                <a16:creationId xmlns:a16="http://schemas.microsoft.com/office/drawing/2014/main" id="{B9AD8EF8-CFE5-4F2E-A63E-F2D6697AF7C6}"/>
              </a:ext>
            </a:extLst>
          </p:cNvPr>
          <p:cNvSpPr>
            <a:spLocks noGrp="1"/>
          </p:cNvSpPr>
          <p:nvPr>
            <p:ph idx="1"/>
          </p:nvPr>
        </p:nvSpPr>
        <p:spPr/>
        <p:txBody>
          <a:bodyPr>
            <a:normAutofit fontScale="92500" lnSpcReduction="20000"/>
          </a:bodyPr>
          <a:lstStyle/>
          <a:p>
            <a:r>
              <a:rPr lang="en-US" dirty="0"/>
              <a:t>Consider </a:t>
            </a:r>
            <a:r>
              <a:rPr lang="en-US" b="1" dirty="0"/>
              <a:t>neural networks</a:t>
            </a:r>
            <a:r>
              <a:rPr lang="en-US" dirty="0"/>
              <a:t> (NNs) applied to NLP tasks (e.g., text categorization) without word embeddings</a:t>
            </a:r>
          </a:p>
          <a:p>
            <a:r>
              <a:rPr lang="en-US" dirty="0"/>
              <a:t>A typical conventional approach was to have an input node for every word in the vocabulary</a:t>
            </a:r>
          </a:p>
          <a:p>
            <a:r>
              <a:rPr lang="en-US" dirty="0"/>
              <a:t>That is, if the size of the vocabulary is V, there would be V input nodes for the neural network; this would typically be a rather large input layer</a:t>
            </a:r>
          </a:p>
          <a:p>
            <a:r>
              <a:rPr lang="en-US" dirty="0"/>
              <a:t>The values of the inputs could be Boolean values, word counts, or TF*IDF weights</a:t>
            </a:r>
          </a:p>
          <a:p>
            <a:r>
              <a:rPr lang="en-US" dirty="0"/>
              <a:t>This was a bag-of-words approach; the order of the words in the input document does not affect the input to the neural network</a:t>
            </a:r>
          </a:p>
          <a:p>
            <a:r>
              <a:rPr lang="en-US" dirty="0"/>
              <a:t>Optionally, other input features could also be included, in addition to the words</a:t>
            </a:r>
          </a:p>
        </p:txBody>
      </p:sp>
    </p:spTree>
    <p:extLst>
      <p:ext uri="{BB962C8B-B14F-4D97-AF65-F5344CB8AC3E}">
        <p14:creationId xmlns:p14="http://schemas.microsoft.com/office/powerpoint/2010/main" val="361722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AE81-F31C-4A8B-A0DC-1E7EA1A76809}"/>
              </a:ext>
            </a:extLst>
          </p:cNvPr>
          <p:cNvSpPr>
            <a:spLocks noGrp="1"/>
          </p:cNvSpPr>
          <p:nvPr>
            <p:ph type="title"/>
          </p:nvPr>
        </p:nvSpPr>
        <p:spPr/>
        <p:txBody>
          <a:bodyPr/>
          <a:lstStyle/>
          <a:p>
            <a:r>
              <a:rPr lang="en-US" dirty="0"/>
              <a:t>Problems with Pre-word-embedding NNs</a:t>
            </a:r>
          </a:p>
        </p:txBody>
      </p:sp>
      <p:sp>
        <p:nvSpPr>
          <p:cNvPr id="3" name="Content Placeholder 2">
            <a:extLst>
              <a:ext uri="{FF2B5EF4-FFF2-40B4-BE49-F238E27FC236}">
                <a16:creationId xmlns:a16="http://schemas.microsoft.com/office/drawing/2014/main" id="{1A67501A-E0DD-415D-A388-65CAEE255137}"/>
              </a:ext>
            </a:extLst>
          </p:cNvPr>
          <p:cNvSpPr>
            <a:spLocks noGrp="1"/>
          </p:cNvSpPr>
          <p:nvPr>
            <p:ph idx="1"/>
          </p:nvPr>
        </p:nvSpPr>
        <p:spPr/>
        <p:txBody>
          <a:bodyPr>
            <a:normAutofit lnSpcReduction="10000"/>
          </a:bodyPr>
          <a:lstStyle/>
          <a:p>
            <a:pPr lvl="0"/>
            <a:r>
              <a:rPr lang="en-US" dirty="0"/>
              <a:t>There are a lot of weights between the inputs and the first hidden layer; this could lead to </a:t>
            </a:r>
            <a:r>
              <a:rPr lang="en-US" b="1" dirty="0"/>
              <a:t>overfitting</a:t>
            </a:r>
            <a:endParaRPr lang="en-US" dirty="0"/>
          </a:p>
          <a:p>
            <a:pPr lvl="0"/>
            <a:r>
              <a:rPr lang="en-US" dirty="0"/>
              <a:t>There is no simple way to incorporate word order into the methodology</a:t>
            </a:r>
          </a:p>
          <a:p>
            <a:pPr lvl="0"/>
            <a:r>
              <a:rPr lang="en-US" dirty="0"/>
              <a:t>Even using bigrams would blow up the number of input nodes</a:t>
            </a:r>
          </a:p>
          <a:p>
            <a:pPr lvl="0"/>
            <a:r>
              <a:rPr lang="en-US" dirty="0"/>
              <a:t>Two very similar words are represented by entirely different nodes</a:t>
            </a:r>
          </a:p>
          <a:p>
            <a:pPr lvl="1"/>
            <a:r>
              <a:rPr lang="en-US" dirty="0"/>
              <a:t>Of course, stemming or other text normalization techniques could be used</a:t>
            </a:r>
          </a:p>
          <a:p>
            <a:pPr lvl="1"/>
            <a:r>
              <a:rPr lang="en-US" dirty="0"/>
              <a:t>Still, any two tokens would be treated as being identical or totally different</a:t>
            </a:r>
          </a:p>
          <a:p>
            <a:pPr lvl="0"/>
            <a:r>
              <a:rPr lang="en-US" dirty="0"/>
              <a:t>It is my impression that, before word embeddings, NNs did not achieve state-of-the-art results for most (possibly all) NLP tasks</a:t>
            </a:r>
          </a:p>
          <a:p>
            <a:endParaRPr lang="en-US" dirty="0"/>
          </a:p>
        </p:txBody>
      </p:sp>
    </p:spTree>
    <p:extLst>
      <p:ext uri="{BB962C8B-B14F-4D97-AF65-F5344CB8AC3E}">
        <p14:creationId xmlns:p14="http://schemas.microsoft.com/office/powerpoint/2010/main" val="345159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27C5AFD467434EB82B0A660486A11F" ma:contentTypeVersion="5" ma:contentTypeDescription="Create a new document." ma:contentTypeScope="" ma:versionID="22f6bc72b9520f066448a36ef058147b">
  <xsd:schema xmlns:xsd="http://www.w3.org/2001/XMLSchema" xmlns:xs="http://www.w3.org/2001/XMLSchema" xmlns:p="http://schemas.microsoft.com/office/2006/metadata/properties" xmlns:ns2="4fd58d95-3978-4fba-86af-f665a90492d2" xmlns:ns3="b9c02bde-47f3-4d29-85ba-61f3673f7751" targetNamespace="http://schemas.microsoft.com/office/2006/metadata/properties" ma:root="true" ma:fieldsID="0a639d15e18da49ee80c9a4c03bb496c" ns2:_="" ns3:_="">
    <xsd:import namespace="4fd58d95-3978-4fba-86af-f665a90492d2"/>
    <xsd:import namespace="b9c02bde-47f3-4d29-85ba-61f3673f77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d58d95-3978-4fba-86af-f665a90492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c02bde-47f3-4d29-85ba-61f3673f775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94A36D-4C7D-4845-B040-96154E9A4165}"/>
</file>

<file path=customXml/itemProps2.xml><?xml version="1.0" encoding="utf-8"?>
<ds:datastoreItem xmlns:ds="http://schemas.openxmlformats.org/officeDocument/2006/customXml" ds:itemID="{06EE511B-B006-4E54-B86E-E0DB9DE083BE}"/>
</file>

<file path=customXml/itemProps3.xml><?xml version="1.0" encoding="utf-8"?>
<ds:datastoreItem xmlns:ds="http://schemas.openxmlformats.org/officeDocument/2006/customXml" ds:itemID="{B74550CA-0BA9-4FFA-A019-5E32727BEA8D}"/>
</file>

<file path=docProps/app.xml><?xml version="1.0" encoding="utf-8"?>
<Properties xmlns="http://schemas.openxmlformats.org/officeDocument/2006/extended-properties" xmlns:vt="http://schemas.openxmlformats.org/officeDocument/2006/docPropsVTypes">
  <TotalTime>5174</TotalTime>
  <Words>4426</Words>
  <Application>Microsoft Office PowerPoint</Application>
  <PresentationFormat>Widescreen</PresentationFormat>
  <Paragraphs>262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Cambria Math</vt:lpstr>
      <vt:lpstr>Office Theme</vt:lpstr>
      <vt:lpstr>ECE467: Natural Language Processing</vt:lpstr>
      <vt:lpstr>If you are following along in the book…</vt:lpstr>
      <vt:lpstr>An Older Technique</vt:lpstr>
      <vt:lpstr>Revisiting the Term-document Matrix</vt:lpstr>
      <vt:lpstr>Term-document Matrix Example</vt:lpstr>
      <vt:lpstr>Interpreting a term-document matrix</vt:lpstr>
      <vt:lpstr>Modern Word Embeddings</vt:lpstr>
      <vt:lpstr>Pre-word-embedding Neural Networks</vt:lpstr>
      <vt:lpstr>Problems with Pre-word-embedding NNs</vt:lpstr>
      <vt:lpstr>Advantages of Embeddings for NNs</vt:lpstr>
      <vt:lpstr>Neural Language Models</vt:lpstr>
      <vt:lpstr>Neural Language Model: Example 1</vt:lpstr>
      <vt:lpstr>Notes About the First NLM’s Architecture</vt:lpstr>
      <vt:lpstr>Advantages of Neural Language Models</vt:lpstr>
      <vt:lpstr>Training Such a Network</vt:lpstr>
      <vt:lpstr>Using the NN to Learn the Embeddings</vt:lpstr>
      <vt:lpstr>Neural Language Model: Example 2</vt:lpstr>
      <vt:lpstr>Notes About the Second NLM’s Architecture</vt:lpstr>
      <vt:lpstr>Advantages of Word Embeddings in General</vt:lpstr>
      <vt:lpstr>Word2vec</vt:lpstr>
      <vt:lpstr>Two word2vec models</vt:lpstr>
      <vt:lpstr>The Skip-gram Model Learns Two Embeddings</vt:lpstr>
      <vt:lpstr>Learning the Skip-Gram Model Matrices</vt:lpstr>
      <vt:lpstr>Word2vec Matrices (from older draft of J&amp;M)</vt:lpstr>
      <vt:lpstr>Word2vec Skim-gram Model as a NN</vt:lpstr>
      <vt:lpstr>Word2vec as NN (from older draft of J&amp;M)</vt:lpstr>
      <vt:lpstr>Skip-gram with Negative Sampling</vt:lpstr>
      <vt:lpstr>Negative Sampling Example</vt:lpstr>
      <vt:lpstr>Estimating Probabilities using SGNS</vt:lpstr>
      <vt:lpstr>Training SGNS</vt:lpstr>
      <vt:lpstr>Embeddings for Word Similarity</vt:lpstr>
      <vt:lpstr>Visualizing Word Embeddings</vt:lpstr>
      <vt:lpstr>Word Embeddings Visualized (t-SNE plot)</vt:lpstr>
      <vt:lpstr>Differences Between Embeddings (examples)</vt:lpstr>
      <vt:lpstr>Historical Semantics and Embeddings</vt:lpstr>
      <vt:lpstr>Evaluating Word Embeddings</vt:lpstr>
      <vt:lpstr>Other Methods of Producing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Embeddings, Word2vec, and Neural Language Models</dc:title>
  <dc:creator>Carl Sable</dc:creator>
  <cp:lastModifiedBy>Carl Sable</cp:lastModifiedBy>
  <cp:revision>84</cp:revision>
  <dcterms:created xsi:type="dcterms:W3CDTF">2020-04-10T02:47:28Z</dcterms:created>
  <dcterms:modified xsi:type="dcterms:W3CDTF">2021-04-13T21:58:09Z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0x0101003227C5AFD467434EB82B0A660486A11F</vt:lpwstr>
  </property>
</Properties>
</file>