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71" r:id="rId1"/>
    <p:sldMasterId id="2147484473" r:id="rId2"/>
    <p:sldMasterId id="2147484476" r:id="rId3"/>
    <p:sldMasterId id="2147484465" r:id="rId4"/>
    <p:sldMasterId id="2147484479" r:id="rId5"/>
  </p:sldMasterIdLst>
  <p:notesMasterIdLst>
    <p:notesMasterId r:id="rId105"/>
  </p:notesMasterIdLst>
  <p:handoutMasterIdLst>
    <p:handoutMasterId r:id="rId106"/>
  </p:handoutMasterIdLst>
  <p:sldIdLst>
    <p:sldId id="478" r:id="rId6"/>
    <p:sldId id="463" r:id="rId7"/>
    <p:sldId id="476" r:id="rId8"/>
    <p:sldId id="259" r:id="rId9"/>
    <p:sldId id="362" r:id="rId10"/>
    <p:sldId id="313" r:id="rId11"/>
    <p:sldId id="324" r:id="rId12"/>
    <p:sldId id="363" r:id="rId13"/>
    <p:sldId id="311" r:id="rId14"/>
    <p:sldId id="364" r:id="rId15"/>
    <p:sldId id="314" r:id="rId16"/>
    <p:sldId id="316" r:id="rId17"/>
    <p:sldId id="317" r:id="rId18"/>
    <p:sldId id="366" r:id="rId19"/>
    <p:sldId id="318" r:id="rId20"/>
    <p:sldId id="368" r:id="rId21"/>
    <p:sldId id="369" r:id="rId22"/>
    <p:sldId id="401" r:id="rId23"/>
    <p:sldId id="370" r:id="rId24"/>
    <p:sldId id="389" r:id="rId25"/>
    <p:sldId id="390" r:id="rId26"/>
    <p:sldId id="391" r:id="rId27"/>
    <p:sldId id="402" r:id="rId28"/>
    <p:sldId id="403" r:id="rId29"/>
    <p:sldId id="392" r:id="rId30"/>
    <p:sldId id="291" r:id="rId31"/>
    <p:sldId id="393" r:id="rId32"/>
    <p:sldId id="394" r:id="rId33"/>
    <p:sldId id="395" r:id="rId34"/>
    <p:sldId id="396" r:id="rId35"/>
    <p:sldId id="337" r:id="rId36"/>
    <p:sldId id="351" r:id="rId37"/>
    <p:sldId id="352" r:id="rId38"/>
    <p:sldId id="308" r:id="rId39"/>
    <p:sldId id="359" r:id="rId40"/>
    <p:sldId id="355" r:id="rId41"/>
    <p:sldId id="397" r:id="rId42"/>
    <p:sldId id="466" r:id="rId43"/>
    <p:sldId id="467" r:id="rId44"/>
    <p:sldId id="468" r:id="rId45"/>
    <p:sldId id="473" r:id="rId46"/>
    <p:sldId id="469" r:id="rId47"/>
    <p:sldId id="470" r:id="rId48"/>
    <p:sldId id="474" r:id="rId49"/>
    <p:sldId id="475" r:id="rId50"/>
    <p:sldId id="472" r:id="rId51"/>
    <p:sldId id="407" r:id="rId52"/>
    <p:sldId id="477" r:id="rId53"/>
    <p:sldId id="409" r:id="rId54"/>
    <p:sldId id="410" r:id="rId55"/>
    <p:sldId id="411" r:id="rId56"/>
    <p:sldId id="412" r:id="rId57"/>
    <p:sldId id="413" r:id="rId58"/>
    <p:sldId id="416" r:id="rId59"/>
    <p:sldId id="417" r:id="rId60"/>
    <p:sldId id="418" r:id="rId61"/>
    <p:sldId id="419" r:id="rId62"/>
    <p:sldId id="420" r:id="rId63"/>
    <p:sldId id="421" r:id="rId64"/>
    <p:sldId id="422" r:id="rId65"/>
    <p:sldId id="423" r:id="rId66"/>
    <p:sldId id="424" r:id="rId67"/>
    <p:sldId id="425" r:id="rId68"/>
    <p:sldId id="426" r:id="rId69"/>
    <p:sldId id="427" r:id="rId70"/>
    <p:sldId id="428" r:id="rId71"/>
    <p:sldId id="429" r:id="rId72"/>
    <p:sldId id="430" r:id="rId73"/>
    <p:sldId id="431" r:id="rId74"/>
    <p:sldId id="432" r:id="rId75"/>
    <p:sldId id="433" r:id="rId76"/>
    <p:sldId id="434" r:id="rId77"/>
    <p:sldId id="435" r:id="rId78"/>
    <p:sldId id="436" r:id="rId79"/>
    <p:sldId id="437" r:id="rId80"/>
    <p:sldId id="438" r:id="rId81"/>
    <p:sldId id="439" r:id="rId82"/>
    <p:sldId id="440" r:id="rId83"/>
    <p:sldId id="441" r:id="rId84"/>
    <p:sldId id="442" r:id="rId85"/>
    <p:sldId id="443" r:id="rId86"/>
    <p:sldId id="444" r:id="rId87"/>
    <p:sldId id="445" r:id="rId88"/>
    <p:sldId id="446" r:id="rId89"/>
    <p:sldId id="447"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Lst>
  <p:sldSz cx="9144000" cy="6858000" type="screen4x3"/>
  <p:notesSz cx="6858000" cy="9144000"/>
  <p:custDataLst>
    <p:tags r:id="rId107"/>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1B7"/>
    <a:srgbClr val="9B2590"/>
    <a:srgbClr val="F2615F"/>
    <a:srgbClr val="46949D"/>
    <a:srgbClr val="F47F7D"/>
    <a:srgbClr val="6054A1"/>
    <a:srgbClr val="DB8657"/>
    <a:srgbClr val="FABE00"/>
    <a:srgbClr val="F2B800"/>
    <a:srgbClr val="C400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720" autoAdjust="0"/>
    <p:restoredTop sz="94783" autoAdjust="0"/>
  </p:normalViewPr>
  <p:slideViewPr>
    <p:cSldViewPr>
      <p:cViewPr varScale="1">
        <p:scale>
          <a:sx n="119" d="100"/>
          <a:sy n="119" d="100"/>
        </p:scale>
        <p:origin x="97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6990"/>
    </p:cViewPr>
  </p:sorterViewPr>
  <p:notesViewPr>
    <p:cSldViewPr>
      <p:cViewPr varScale="1">
        <p:scale>
          <a:sx n="87" d="100"/>
          <a:sy n="87" d="100"/>
        </p:scale>
        <p:origin x="38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07" Type="http://schemas.openxmlformats.org/officeDocument/2006/relationships/tags" Target="tags/tag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slide" Target="slides/slide97.xml"/><Relationship Id="rId110"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viewProps" Target="viewProps.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718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477187"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477188"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477189"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vl1pPr>
          </a:lstStyle>
          <a:p>
            <a:fld id="{BAA3CF31-2F27-44C9-B9E2-A44D69054A28}" type="slidenum">
              <a:rPr lang="en-US" altLang="en-US"/>
              <a:pPr/>
              <a:t>‹#›</a:t>
            </a:fld>
            <a:endParaRPr lang="en-US" altLang="en-US"/>
          </a:p>
        </p:txBody>
      </p:sp>
    </p:spTree>
    <p:extLst>
      <p:ext uri="{BB962C8B-B14F-4D97-AF65-F5344CB8AC3E}">
        <p14:creationId xmlns:p14="http://schemas.microsoft.com/office/powerpoint/2010/main" val="1041322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10595"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7"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0598"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10599"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vl1pPr>
          </a:lstStyle>
          <a:p>
            <a:fld id="{868F30D4-8356-4553-9A6D-43C1DD2237AD}" type="slidenum">
              <a:rPr lang="en-US" altLang="en-US"/>
              <a:pPr/>
              <a:t>‹#›</a:t>
            </a:fld>
            <a:endParaRPr lang="en-US" altLang="en-US"/>
          </a:p>
        </p:txBody>
      </p:sp>
    </p:spTree>
    <p:extLst>
      <p:ext uri="{BB962C8B-B14F-4D97-AF65-F5344CB8AC3E}">
        <p14:creationId xmlns:p14="http://schemas.microsoft.com/office/powerpoint/2010/main" val="30534905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xfrm>
            <a:off x="685800" y="4343400"/>
            <a:ext cx="54864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100"/>
              </a:spcBef>
            </a:pPr>
            <a:r>
              <a:rPr lang="en-CA" altLang="en-US" dirty="0"/>
              <a:t>Notes and teaching tips: 5, 7, 16, 18, 19, 27, 31, 35, and 37. </a:t>
            </a:r>
          </a:p>
          <a:p>
            <a:pPr eaLnBrk="1" hangingPunct="1">
              <a:spcBef>
                <a:spcPts val="100"/>
              </a:spcBef>
            </a:pPr>
            <a:r>
              <a:rPr lang="en-CA" altLang="en-US" dirty="0"/>
              <a:t>To view a full-screen figure during a class, click the expand button.</a:t>
            </a:r>
          </a:p>
          <a:p>
            <a:pPr eaLnBrk="1" hangingPunct="1">
              <a:spcBef>
                <a:spcPts val="100"/>
              </a:spcBef>
            </a:pPr>
            <a:r>
              <a:rPr lang="en-CA" altLang="en-US" dirty="0"/>
              <a:t>To return to the previous slide, click the shrink button.</a:t>
            </a:r>
          </a:p>
          <a:p>
            <a:pPr eaLnBrk="1" hangingPunct="1">
              <a:spcBef>
                <a:spcPts val="100"/>
              </a:spcBef>
            </a:pPr>
            <a:r>
              <a:rPr lang="en-CA" altLang="en-US" dirty="0"/>
              <a:t>To advance to the next slide, click anywhere on the full screen figure.</a:t>
            </a:r>
          </a:p>
          <a:p>
            <a:r>
              <a:rPr lang="en-AU" altLang="en-US" dirty="0"/>
              <a:t>Applying the principles of economics to interpret and understand the news is a major goal of the principles course. You can encourage your students in this activity by using the features called </a:t>
            </a:r>
            <a:r>
              <a:rPr lang="en-AU" altLang="en-US" i="1" dirty="0"/>
              <a:t>Economics in the News</a:t>
            </a:r>
            <a:r>
              <a:rPr lang="en-AU" altLang="en-US" dirty="0"/>
              <a:t>.</a:t>
            </a:r>
            <a:endParaRPr lang="en-US" altLang="en-US" dirty="0"/>
          </a:p>
          <a:p>
            <a:r>
              <a:rPr lang="en-AU" altLang="en-US" dirty="0"/>
              <a:t>(1) </a:t>
            </a:r>
            <a:r>
              <a:rPr lang="en-AU" altLang="en-US" i="1" dirty="0"/>
              <a:t>Before each class</a:t>
            </a:r>
            <a:r>
              <a:rPr lang="en-AU" altLang="en-US" dirty="0"/>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dirty="0"/>
          </a:p>
          <a:p>
            <a:r>
              <a:rPr lang="en-AU" altLang="en-US" dirty="0"/>
              <a:t>(2) </a:t>
            </a:r>
            <a:r>
              <a:rPr lang="en-AU" altLang="en-US" i="1" dirty="0"/>
              <a:t>Once or twice a semester</a:t>
            </a:r>
            <a:r>
              <a:rPr lang="en-AU" altLang="en-US" dirty="0"/>
              <a:t>, set an assignment, for credit, with the following instructions:</a:t>
            </a:r>
            <a:endParaRPr lang="en-US" altLang="en-US" dirty="0"/>
          </a:p>
          <a:p>
            <a:pPr>
              <a:spcBef>
                <a:spcPts val="100"/>
              </a:spcBef>
            </a:pPr>
            <a:r>
              <a:rPr lang="en-AU" altLang="en-US" dirty="0"/>
              <a:t>(a) Find a news article about an economic topic that you find interesting.</a:t>
            </a:r>
            <a:endParaRPr lang="en-US" altLang="en-US" dirty="0"/>
          </a:p>
          <a:p>
            <a:pPr>
              <a:spcBef>
                <a:spcPts val="100"/>
              </a:spcBef>
            </a:pPr>
            <a:r>
              <a:rPr lang="en-AU" altLang="en-US" dirty="0"/>
              <a:t>(b) Make a short bullet-list summary of the article.</a:t>
            </a:r>
            <a:endParaRPr lang="en-US" altLang="en-US" dirty="0"/>
          </a:p>
          <a:p>
            <a:pPr>
              <a:spcBef>
                <a:spcPts val="100"/>
              </a:spcBef>
            </a:pPr>
            <a:r>
              <a:rPr lang="en-AU" altLang="en-US" dirty="0"/>
              <a:t>(c) Write and illustrate with appropriate graphs an economic analysis of the key points in the article.</a:t>
            </a:r>
            <a:endParaRPr lang="en-US" altLang="en-US" dirty="0"/>
          </a:p>
          <a:p>
            <a:r>
              <a:rPr lang="en-AU" altLang="en-US" dirty="0"/>
              <a:t>Use the </a:t>
            </a:r>
            <a:r>
              <a:rPr lang="en-AU" altLang="en-US" i="1" dirty="0"/>
              <a:t>Economics in the News</a:t>
            </a:r>
            <a:r>
              <a:rPr lang="en-AU" altLang="en-US" dirty="0"/>
              <a:t> features in your textbook as models.</a:t>
            </a:r>
            <a:endParaRPr lang="en-US" altLang="en-US" dirty="0"/>
          </a:p>
          <a:p>
            <a:pPr eaLnBrk="1" hangingPunct="1"/>
            <a:endParaRPr lang="en-CA" altLang="en-US" dirty="0"/>
          </a:p>
          <a:p>
            <a:pPr eaLnBrk="1" hangingPunct="1"/>
            <a:endParaRPr lang="en-GB" altLang="en-US" dirty="0"/>
          </a:p>
        </p:txBody>
      </p:sp>
      <p:sp>
        <p:nvSpPr>
          <p:cNvPr id="1013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2BEB99-7622-4D85-895F-E9C243C7970D}" type="slidenum">
              <a:rPr lang="en-US" altLang="en-US">
                <a:solidFill>
                  <a:srgbClr val="000000"/>
                </a:solidFill>
                <a:cs typeface="Arial" panose="020B0604020202020204" pitchFamily="34" charset="0"/>
              </a:rPr>
              <a:pPr>
                <a:spcBef>
                  <a:spcPct val="0"/>
                </a:spcBef>
              </a:pPr>
              <a:t>2</a:t>
            </a:fld>
            <a:endParaRPr lang="en-US" altLang="en-US">
              <a:solidFill>
                <a:srgbClr val="000000"/>
              </a:solidFill>
              <a:cs typeface="Arial" panose="020B0604020202020204" pitchFamily="34" charset="0"/>
            </a:endParaRPr>
          </a:p>
        </p:txBody>
      </p:sp>
    </p:spTree>
    <p:extLst>
      <p:ext uri="{BB962C8B-B14F-4D97-AF65-F5344CB8AC3E}">
        <p14:creationId xmlns:p14="http://schemas.microsoft.com/office/powerpoint/2010/main" val="3044325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AB69476-880D-44F1-8669-70B4EE8AD7A0}" type="slidenum">
              <a:rPr lang="en-US" altLang="en-US"/>
              <a:pPr>
                <a:spcBef>
                  <a:spcPct val="0"/>
                </a:spcBef>
              </a:pPr>
              <a:t>11</a:t>
            </a:fld>
            <a:endParaRPr lang="en-US" alt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869690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25FAEE-6D52-4907-9123-1CFA4191CFC5}" type="slidenum">
              <a:rPr lang="en-US" altLang="en-US"/>
              <a:pPr>
                <a:spcBef>
                  <a:spcPct val="0"/>
                </a:spcBef>
              </a:pPr>
              <a:t>12</a:t>
            </a:fld>
            <a:endParaRPr lang="en-US" alt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093108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D4DA3E-E83E-4578-9A4B-488CE2019E7D}" type="slidenum">
              <a:rPr lang="en-US" altLang="en-US"/>
              <a:pPr>
                <a:spcBef>
                  <a:spcPct val="0"/>
                </a:spcBef>
              </a:pPr>
              <a:t>13</a:t>
            </a:fld>
            <a:endParaRPr lang="en-US" alt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960597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EB569B1-4EBD-4218-881B-10F9798FF436}" type="slidenum">
              <a:rPr lang="en-US" altLang="en-US"/>
              <a:pPr>
                <a:spcBef>
                  <a:spcPct val="0"/>
                </a:spcBef>
              </a:pPr>
              <a:t>14</a:t>
            </a:fld>
            <a:endParaRPr lang="en-US" alt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59573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EA3489-CC12-4AA1-9446-D54935F0F882}" type="slidenum">
              <a:rPr lang="en-US" altLang="en-US"/>
              <a:pPr>
                <a:spcBef>
                  <a:spcPct val="0"/>
                </a:spcBef>
              </a:pPr>
              <a:t>15</a:t>
            </a:fld>
            <a:endParaRPr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805152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24211F7-6DAF-4773-959D-A9CC46A5477A}" type="slidenum">
              <a:rPr lang="en-US" altLang="en-US"/>
              <a:pPr>
                <a:spcBef>
                  <a:spcPct val="0"/>
                </a:spcBef>
              </a:pPr>
              <a:t>16</a:t>
            </a:fld>
            <a:endParaRPr lang="en-US" alt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the </a:t>
            </a:r>
            <a:r>
              <a:rPr lang="en-CA" altLang="en-US" i="1"/>
              <a:t>AT Issue</a:t>
            </a:r>
            <a:r>
              <a:rPr lang="en-CA" altLang="en-US"/>
              <a:t>: The Protest Against Market Capitalism” </a:t>
            </a:r>
          </a:p>
          <a:p>
            <a:pPr eaLnBrk="1" hangingPunct="1"/>
            <a:r>
              <a:rPr lang="en-CA" altLang="en-US"/>
              <a:t>Checkout </a:t>
            </a:r>
            <a:r>
              <a:rPr lang="en-CA" altLang="en-US" i="1"/>
              <a:t>Economics in the News</a:t>
            </a:r>
            <a:r>
              <a:rPr lang="en-CA" altLang="en-US"/>
              <a:t>: The Invisible Hand</a:t>
            </a:r>
          </a:p>
          <a:p>
            <a:pPr eaLnBrk="1" hangingPunct="1"/>
            <a:r>
              <a:rPr lang="en-CA" altLang="en-US"/>
              <a:t>Check out </a:t>
            </a:r>
            <a:r>
              <a:rPr lang="en-CA" altLang="en-US" i="1"/>
              <a:t>Economics in the News</a:t>
            </a:r>
            <a:r>
              <a:rPr lang="en-CA" altLang="en-US"/>
              <a:t>: The Internet for Everyone</a:t>
            </a:r>
          </a:p>
        </p:txBody>
      </p:sp>
    </p:spTree>
    <p:extLst>
      <p:ext uri="{BB962C8B-B14F-4D97-AF65-F5344CB8AC3E}">
        <p14:creationId xmlns:p14="http://schemas.microsoft.com/office/powerpoint/2010/main" val="721189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399A66-40A7-45D7-99D8-7BB50DB6A9F1}" type="slidenum">
              <a:rPr lang="en-US" altLang="en-US"/>
              <a:pPr>
                <a:spcBef>
                  <a:spcPct val="0"/>
                </a:spcBef>
              </a:pPr>
              <a:t>17</a:t>
            </a:fld>
            <a:endParaRPr lang="en-US" alt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556050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1B5E633-4D34-4EFB-BFFE-258CE0AE22C0}" type="slidenum">
              <a:rPr lang="en-US" altLang="en-US"/>
              <a:pPr>
                <a:spcBef>
                  <a:spcPct val="0"/>
                </a:spcBef>
              </a:pPr>
              <a:t>18</a:t>
            </a:fld>
            <a:endParaRPr lang="en-US" alt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a:t>Talk about Adam Smith and the Wealth of Nations.</a:t>
            </a:r>
          </a:p>
          <a:p>
            <a:pPr eaLnBrk="1" hangingPunct="1"/>
            <a:r>
              <a:rPr lang="en-CA" altLang="en-US"/>
              <a:t>Note that this book was the first systematic attempt to address this big question and that economists have been trying to answer it ever since.</a:t>
            </a:r>
          </a:p>
          <a:p>
            <a:pPr eaLnBrk="1" hangingPunct="1"/>
            <a:r>
              <a:rPr lang="en-CA" altLang="en-US"/>
              <a:t>You might like to mention that several Nobel Prizes have been awarded to economists who have worked on the question including Ken Arrow, John Hicks, and Gerard Debreu, as well as John Nash of “Beautiful Mind” fame.</a:t>
            </a:r>
          </a:p>
        </p:txBody>
      </p:sp>
    </p:spTree>
    <p:extLst>
      <p:ext uri="{BB962C8B-B14F-4D97-AF65-F5344CB8AC3E}">
        <p14:creationId xmlns:p14="http://schemas.microsoft.com/office/powerpoint/2010/main" val="479920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6FE61FD-AFDA-4F08-9CF1-77136C4A3580}" type="slidenum">
              <a:rPr lang="en-US" altLang="en-US"/>
              <a:pPr>
                <a:spcBef>
                  <a:spcPct val="0"/>
                </a:spcBef>
              </a:pPr>
              <a:t>19</a:t>
            </a:fld>
            <a:endParaRPr lang="en-US" alt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a:t>There is not much that we can say to our students at this early point in the course about the way we try to describe the tension between self-interest and the social interest demonstrated by these topics. We can raise the interest level and excitement about the economics course by talking about issues like these four. The Boxes in the textbook flush out the topics.</a:t>
            </a:r>
          </a:p>
          <a:p>
            <a:pPr eaLnBrk="1" hangingPunct="1"/>
            <a:r>
              <a:rPr lang="en-CA" altLang="en-US"/>
              <a:t>Talk about some of these and any others that you happen to know a decent amount about. Try very hard to turn your students on! Get them debating these issues and try to steer the discussion toward benefits, costs, and who receives and bears them. </a:t>
            </a:r>
          </a:p>
        </p:txBody>
      </p:sp>
    </p:spTree>
    <p:extLst>
      <p:ext uri="{BB962C8B-B14F-4D97-AF65-F5344CB8AC3E}">
        <p14:creationId xmlns:p14="http://schemas.microsoft.com/office/powerpoint/2010/main" val="3249258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2FB58C4-EEA2-4B3E-A791-579D5B0A2400}" type="slidenum">
              <a:rPr lang="en-US" altLang="en-US"/>
              <a:pPr>
                <a:spcBef>
                  <a:spcPct val="0"/>
                </a:spcBef>
              </a:pPr>
              <a:t>20</a:t>
            </a:fld>
            <a:endParaRPr lang="en-US" alt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075913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3</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936775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C96D63-1ECA-4054-A2A7-1E366B10AE8D}" type="slidenum">
              <a:rPr lang="en-US" altLang="en-US"/>
              <a:pPr>
                <a:spcBef>
                  <a:spcPct val="0"/>
                </a:spcBef>
              </a:pPr>
              <a:t>21</a:t>
            </a:fld>
            <a:endParaRPr lang="en-US" alt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70179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34D209-7952-4286-9818-118A524E6602}" type="slidenum">
              <a:rPr lang="en-US" altLang="en-US"/>
              <a:pPr>
                <a:spcBef>
                  <a:spcPct val="0"/>
                </a:spcBef>
              </a:pPr>
              <a:t>22</a:t>
            </a:fld>
            <a:endParaRPr lang="en-US" alt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850731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2860B48-7DFA-48EE-8214-47F6FBEA965E}" type="slidenum">
              <a:rPr lang="en-US" altLang="en-US"/>
              <a:pPr>
                <a:spcBef>
                  <a:spcPct val="0"/>
                </a:spcBef>
              </a:pPr>
              <a:t>23</a:t>
            </a:fld>
            <a:endParaRPr lang="en-US" alt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579176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A2C4FFA-A646-446D-8B09-97538B66C2C0}" type="slidenum">
              <a:rPr lang="en-US" altLang="en-US"/>
              <a:pPr>
                <a:spcBef>
                  <a:spcPct val="0"/>
                </a:spcBef>
              </a:pPr>
              <a:t>24</a:t>
            </a:fld>
            <a:endParaRPr lang="en-US" alt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786956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1F91C1A-E62C-4FC5-8631-34CC985BD862}" type="slidenum">
              <a:rPr lang="en-US" altLang="en-US"/>
              <a:pPr>
                <a:spcBef>
                  <a:spcPct val="0"/>
                </a:spcBef>
              </a:pPr>
              <a:t>25</a:t>
            </a:fld>
            <a:endParaRPr lang="en-US" alt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922434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5A9655F-7EA7-49FA-B04E-BE3EBA59CC4D}" type="slidenum">
              <a:rPr lang="en-US" altLang="en-US"/>
              <a:pPr>
                <a:spcBef>
                  <a:spcPct val="0"/>
                </a:spcBef>
              </a:pPr>
              <a:t>26</a:t>
            </a:fld>
            <a:endParaRPr lang="en-US" alt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i="1"/>
          </a:p>
        </p:txBody>
      </p:sp>
    </p:spTree>
    <p:extLst>
      <p:ext uri="{BB962C8B-B14F-4D97-AF65-F5344CB8AC3E}">
        <p14:creationId xmlns:p14="http://schemas.microsoft.com/office/powerpoint/2010/main" val="45310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5F607-7FFC-4C78-9397-2B5FF593465A}" type="slidenum">
              <a:rPr lang="en-US" altLang="en-US"/>
              <a:pPr>
                <a:spcBef>
                  <a:spcPct val="0"/>
                </a:spcBef>
              </a:pPr>
              <a:t>27</a:t>
            </a:fld>
            <a:endParaRPr lang="en-US" alt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Begin by encouraging the students to use the economic way of thinking to reflect on their own lives.</a:t>
            </a:r>
            <a:endParaRPr lang="en-US" altLang="en-US" b="1" i="1"/>
          </a:p>
          <a:p>
            <a:pPr eaLnBrk="1" hangingPunct="1"/>
            <a:r>
              <a:rPr lang="en-US" altLang="en-US" b="1" i="1"/>
              <a:t>Why are you here in college?</a:t>
            </a:r>
            <a:r>
              <a:rPr lang="en-US" altLang="en-US"/>
              <a:t> Ask the students why they are pursuing a university degree. Most of them will say that they want a good paying job. Tell them about jobs such as postal workers, long haul truck drivers or grocery clerks that require relatively little training and offer up to $30,000 a year plus benefits. Ask the students to calculate the opportunity cost of being in school. Most students are shaken when they realize that the opportunity cost of a college degree approaches $150,000 to $200,000. Don’t leave them hanging here though. Mention that a college education does yield a high rate of return and suggest that they return to this topic when they get through Chapter 2.</a:t>
            </a:r>
            <a:endParaRPr lang="en-US" altLang="en-US" b="1" i="1"/>
          </a:p>
        </p:txBody>
      </p:sp>
    </p:spTree>
    <p:extLst>
      <p:ext uri="{BB962C8B-B14F-4D97-AF65-F5344CB8AC3E}">
        <p14:creationId xmlns:p14="http://schemas.microsoft.com/office/powerpoint/2010/main" val="2566371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DBD66E-8BBE-494F-B5AB-855C07B750CD}" type="slidenum">
              <a:rPr lang="en-US" altLang="en-US"/>
              <a:pPr>
                <a:spcBef>
                  <a:spcPct val="0"/>
                </a:spcBef>
              </a:pPr>
              <a:t>28</a:t>
            </a:fld>
            <a:endParaRPr lang="en-US" alt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i="1"/>
          </a:p>
        </p:txBody>
      </p:sp>
    </p:spTree>
    <p:extLst>
      <p:ext uri="{BB962C8B-B14F-4D97-AF65-F5344CB8AC3E}">
        <p14:creationId xmlns:p14="http://schemas.microsoft.com/office/powerpoint/2010/main" val="546914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CD9DC0-BF6D-4DA4-B0E4-70DA551C9BB3}" type="slidenum">
              <a:rPr lang="en-US" altLang="en-US"/>
              <a:pPr>
                <a:spcBef>
                  <a:spcPct val="0"/>
                </a:spcBef>
              </a:pPr>
              <a:t>29</a:t>
            </a:fld>
            <a:endParaRPr lang="en-US" alt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i="1"/>
          </a:p>
        </p:txBody>
      </p:sp>
    </p:spTree>
    <p:extLst>
      <p:ext uri="{BB962C8B-B14F-4D97-AF65-F5344CB8AC3E}">
        <p14:creationId xmlns:p14="http://schemas.microsoft.com/office/powerpoint/2010/main" val="3462698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D6513C2-1C24-417A-A110-6FDD80C57758}" type="slidenum">
              <a:rPr lang="en-US" altLang="en-US"/>
              <a:pPr>
                <a:spcBef>
                  <a:spcPct val="0"/>
                </a:spcBef>
              </a:pPr>
              <a:t>30</a:t>
            </a:fld>
            <a:endParaRPr lang="en-US" alt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i="1"/>
          </a:p>
        </p:txBody>
      </p:sp>
    </p:spTree>
    <p:extLst>
      <p:ext uri="{BB962C8B-B14F-4D97-AF65-F5344CB8AC3E}">
        <p14:creationId xmlns:p14="http://schemas.microsoft.com/office/powerpoint/2010/main" val="3026934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EF0C59-6C86-4351-B8F0-E55CD075226D}" type="slidenum">
              <a:rPr lang="en-US" altLang="en-US"/>
              <a:pPr>
                <a:spcBef>
                  <a:spcPct val="0"/>
                </a:spcBef>
              </a:pPr>
              <a:t>4</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p>
        </p:txBody>
      </p:sp>
    </p:spTree>
    <p:extLst>
      <p:ext uri="{BB962C8B-B14F-4D97-AF65-F5344CB8AC3E}">
        <p14:creationId xmlns:p14="http://schemas.microsoft.com/office/powerpoint/2010/main" val="13294104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23568D3-6A3F-4CD9-8874-FE1EF230A02B}" type="slidenum">
              <a:rPr lang="en-US" altLang="en-US"/>
              <a:pPr>
                <a:spcBef>
                  <a:spcPct val="0"/>
                </a:spcBef>
              </a:pPr>
              <a:t>31</a:t>
            </a:fld>
            <a:endParaRPr lang="en-US" alt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t>Will your tradeoffs improve?</a:t>
            </a:r>
            <a:r>
              <a:rPr lang="en-US" altLang="en-US"/>
              <a:t> You can do your student’s a further favor by helping them to realize that the tradeoffs they face today are as favorable as they will ever be. It’s an old cliché, but effective, to remind them that they are not going to be any more attractive than they are now, nor are they going to gain any additional physical prowess or have any greater capacity to learn than they have at this very moment in their lives. Right now they could do almost anything they set their minds to do. Encourage the students to figure out and be utterly convinced that the benefits they receive from being in college exceed the large opportunity cost that scarcity forces them to bear. Remind them of the relevance of this cost-benefit calculation to their decisions to skip classes, not study for exams, or retake core courses and delay graduation.</a:t>
            </a:r>
            <a:endParaRPr lang="en-US" altLang="en-US" b="1" i="1"/>
          </a:p>
          <a:p>
            <a:pPr eaLnBrk="1" hangingPunct="1"/>
            <a:r>
              <a:rPr lang="en-US" altLang="en-US" b="1" i="1"/>
              <a:t>Scarcity Versus Poverty</a:t>
            </a:r>
            <a:r>
              <a:rPr lang="en-US" altLang="en-US"/>
              <a:t> Ask the students why they haven’t yet attained all of their personal goals. One reason will be that they lack sufficient money. Ask them if they could attain all of their goals if they were as rich as Bill Gates. They quickly realize that time is a big constraint. They have stumbled on the fact that scarcity, which even Bill Gates faces, is not poverty. You can emphasize this distinction.</a:t>
            </a:r>
            <a:endParaRPr lang="en-US" altLang="en-US" b="1" i="1"/>
          </a:p>
          <a:p>
            <a:pPr eaLnBrk="1" hangingPunct="1"/>
            <a:endParaRPr lang="en-US" altLang="en-US"/>
          </a:p>
        </p:txBody>
      </p:sp>
    </p:spTree>
    <p:extLst>
      <p:ext uri="{BB962C8B-B14F-4D97-AF65-F5344CB8AC3E}">
        <p14:creationId xmlns:p14="http://schemas.microsoft.com/office/powerpoint/2010/main" val="1700512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43C25AC-DDA2-495B-9337-A0069F24208F}" type="slidenum">
              <a:rPr lang="en-US" altLang="en-US"/>
              <a:pPr>
                <a:spcBef>
                  <a:spcPct val="0"/>
                </a:spcBef>
              </a:pPr>
              <a:t>32</a:t>
            </a:fld>
            <a:endParaRPr lang="en-US" alt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0040786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419231C-0E88-4CFA-BB81-4F2F026F4666}" type="slidenum">
              <a:rPr lang="en-US" altLang="en-US"/>
              <a:pPr>
                <a:spcBef>
                  <a:spcPct val="0"/>
                </a:spcBef>
              </a:pPr>
              <a:t>33</a:t>
            </a:fld>
            <a:endParaRPr lang="en-US" alt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405612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9EE6DE0-05E8-43FD-9770-DB3EEBDA58DB}" type="slidenum">
              <a:rPr lang="en-US" altLang="en-US"/>
              <a:pPr>
                <a:spcBef>
                  <a:spcPct val="0"/>
                </a:spcBef>
              </a:pPr>
              <a:t>34</a:t>
            </a:fld>
            <a:endParaRPr lang="en-US" alt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901594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E70D14-B883-4C93-A53F-B35A72F27FB3}" type="slidenum">
              <a:rPr lang="en-US" altLang="en-US"/>
              <a:pPr>
                <a:spcBef>
                  <a:spcPct val="0"/>
                </a:spcBef>
              </a:pPr>
              <a:t>35</a:t>
            </a:fld>
            <a:endParaRPr lang="en-US" alt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t>The value of models.</a:t>
            </a:r>
            <a:r>
              <a:rPr lang="en-US" altLang="en-US"/>
              <a:t> Help the students to appreciate the power of models as tools for understanding reality. The analogy of a model as a map is easy and convincing. Jim Peach, a fine economics teacher at the University of New Mexico, gets his students to make paper airplanes on the first day of class. After flying their paper planes around the classroom (and picking up the debris!) he gets them to talk about what they can learn about real airplanes from experimenting with paper (and other model) planes.</a:t>
            </a:r>
          </a:p>
          <a:p>
            <a:pPr eaLnBrk="1" hangingPunct="1"/>
            <a:endParaRPr lang="en-CA" altLang="en-US"/>
          </a:p>
        </p:txBody>
      </p:sp>
    </p:spTree>
    <p:extLst>
      <p:ext uri="{BB962C8B-B14F-4D97-AF65-F5344CB8AC3E}">
        <p14:creationId xmlns:p14="http://schemas.microsoft.com/office/powerpoint/2010/main" val="2333305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6612908-FC04-4238-B957-2E66D1069A47}" type="slidenum">
              <a:rPr lang="en-US" altLang="en-US"/>
              <a:pPr>
                <a:spcBef>
                  <a:spcPct val="0"/>
                </a:spcBef>
              </a:pPr>
              <a:t>36</a:t>
            </a:fld>
            <a:endParaRPr lang="en-US" alt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0877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6EA3C43-1304-4CA7-91EC-F574C4F95D93}" type="slidenum">
              <a:rPr lang="en-US" altLang="en-US"/>
              <a:pPr>
                <a:spcBef>
                  <a:spcPct val="0"/>
                </a:spcBef>
              </a:pPr>
              <a:t>37</a:t>
            </a:fld>
            <a:endParaRPr lang="en-US" alt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x-none" sz="1200" b="1" i="1" kern="1200" dirty="0">
                <a:solidFill>
                  <a:schemeClr val="tx1"/>
                </a:solidFill>
                <a:effectLst/>
                <a:latin typeface="Arial" pitchFamily="34" charset="0"/>
                <a:ea typeface="+mn-ea"/>
                <a:cs typeface="+mn-cs"/>
              </a:rPr>
              <a:t>The success of a model is judged by its ability to predict.</a:t>
            </a:r>
            <a:r>
              <a:rPr lang="x-none" sz="1200" kern="1200" dirty="0">
                <a:solidFill>
                  <a:schemeClr val="tx1"/>
                </a:solidFill>
                <a:effectLst/>
                <a:latin typeface="Arial" pitchFamily="34" charset="0"/>
                <a:ea typeface="+mn-ea"/>
                <a:cs typeface="+mn-cs"/>
              </a:rPr>
              <a:t> Help your student’s appreciate that no matter how appealing or “realistic looking” a model appears to be, it is useless if it fails to predict. And the converse, no matter how abstract or far removed from reality a model appears to be, if it predicts well, it is valuable. </a:t>
            </a:r>
            <a:endParaRPr lang="en-AU" sz="1200" kern="1200" dirty="0">
              <a:solidFill>
                <a:schemeClr val="tx1"/>
              </a:solidFill>
              <a:effectLst/>
              <a:latin typeface="Arial" pitchFamily="34" charset="0"/>
              <a:ea typeface="+mn-ea"/>
              <a:cs typeface="+mn-cs"/>
            </a:endParaRPr>
          </a:p>
          <a:p>
            <a:r>
              <a:rPr lang="x-none" sz="1200" b="1" kern="1200" dirty="0">
                <a:solidFill>
                  <a:schemeClr val="tx1"/>
                </a:solidFill>
                <a:effectLst/>
                <a:latin typeface="Arial" pitchFamily="34" charset="0"/>
                <a:ea typeface="+mn-ea"/>
                <a:cs typeface="+mn-cs"/>
              </a:rPr>
              <a:t>Milton Friedman’s Pool Hall example</a:t>
            </a:r>
            <a:r>
              <a:rPr lang="x-none" sz="1200" kern="1200" dirty="0">
                <a:solidFill>
                  <a:schemeClr val="tx1"/>
                </a:solidFill>
                <a:effectLst/>
                <a:latin typeface="Arial" pitchFamily="34" charset="0"/>
                <a:ea typeface="+mn-ea"/>
                <a:cs typeface="+mn-cs"/>
              </a:rPr>
              <a:t> illustrates the point nicely. Imagine a physicist’s model that predicts where a carefully placed shot of a pool shark would go as he tries to sink the eight ball into the corner pocket. The model would be a complex, trigonometric equation involving a plethora of Greek symbols that no ordinary person would even recognize as representing a pool shot. It certainly wouldn’t depict what we actually see—a pool stick striking a pool cue on a rectangular patch of green felt. It wouldn’t even reflect the thought processes of the pool shark that relies on years of experience and the right “touch.” Yet, constructed correctly, this mathematical model would predict exactly where the cue ball would strike the eight ball, hit opposite the bank, and fall into the corner pocket. (You can easily invent analogous examples from any sport.)</a:t>
            </a:r>
            <a:endParaRPr lang="en-AU" sz="1200" kern="1200" dirty="0">
              <a:solidFill>
                <a:schemeClr val="tx1"/>
              </a:solidFill>
              <a:effectLst/>
              <a:latin typeface="Arial" pitchFamily="34" charset="0"/>
              <a:ea typeface="+mn-ea"/>
              <a:cs typeface="+mn-cs"/>
            </a:endParaRPr>
          </a:p>
          <a:p>
            <a:pPr eaLnBrk="1" hangingPunct="1"/>
            <a:endParaRPr lang="en-CA" altLang="en-US" dirty="0"/>
          </a:p>
        </p:txBody>
      </p:sp>
    </p:spTree>
    <p:extLst>
      <p:ext uri="{BB962C8B-B14F-4D97-AF65-F5344CB8AC3E}">
        <p14:creationId xmlns:p14="http://schemas.microsoft.com/office/powerpoint/2010/main" val="37134456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6EA3C43-1304-4CA7-91EC-F574C4F95D93}" type="slidenum">
              <a:rPr lang="en-US" altLang="en-US"/>
              <a:pPr>
                <a:spcBef>
                  <a:spcPct val="0"/>
                </a:spcBef>
              </a:pPr>
              <a:t>38</a:t>
            </a:fld>
            <a:endParaRPr lang="en-US" alt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492410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6EA3C43-1304-4CA7-91EC-F574C4F95D93}" type="slidenum">
              <a:rPr lang="en-US" altLang="en-US"/>
              <a:pPr>
                <a:spcBef>
                  <a:spcPct val="0"/>
                </a:spcBef>
              </a:pPr>
              <a:t>39</a:t>
            </a:fld>
            <a:endParaRPr lang="en-US" alt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0550881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6EA3C43-1304-4CA7-91EC-F574C4F95D93}" type="slidenum">
              <a:rPr lang="en-US" altLang="en-US"/>
              <a:pPr>
                <a:spcBef>
                  <a:spcPct val="0"/>
                </a:spcBef>
              </a:pPr>
              <a:t>40</a:t>
            </a:fld>
            <a:endParaRPr lang="en-US" alt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104659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BE37288-213B-4C18-9877-B538D2BCA40E}" type="slidenum">
              <a:rPr lang="en-US" altLang="en-US"/>
              <a:pPr>
                <a:spcBef>
                  <a:spcPct val="0"/>
                </a:spcBef>
              </a:pPr>
              <a:t>5</a:t>
            </a:fld>
            <a:endParaRPr lang="en-US" alt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t>No definition of economics can adequately capture the subject. For that reason, some teachers don’t like definitions and skip right over them. If you are one of these teachers, go ahead. Not much is lost.</a:t>
            </a:r>
          </a:p>
          <a:p>
            <a:pPr eaLnBrk="1" hangingPunct="1"/>
            <a:r>
              <a:rPr lang="en-US" altLang="en-US" sz="1000"/>
              <a:t>Other teachers regard a basic definition as essential, and the textbook takes this view. The definition in the text…“the social science that studies the choices that individuals, businesses, and governments, and entire societies make as they cope with scarcity,” is a modern language version of Lionel Robbins famous definition, “Economics is the science which studies human behavior as a relationship between ends and scarce means that have alternative uses.”</a:t>
            </a:r>
          </a:p>
          <a:p>
            <a:pPr eaLnBrk="1" hangingPunct="1"/>
            <a:r>
              <a:rPr lang="en-US" altLang="en-US" sz="1000"/>
              <a:t>Some teachers like to play with definitions a bit more elaborately. If you are one of these, here are four more, all of which add some useful insight and the last one a bit of fun:</a:t>
            </a:r>
          </a:p>
          <a:p>
            <a:pPr eaLnBrk="1" hangingPunct="1"/>
            <a:r>
              <a:rPr lang="en-US" altLang="en-US" sz="1000"/>
              <a:t>John Maynard Keynes: “The theory of economics does not furnish a body of settled conclusions immediately applicable to policy. It is a method rather than a doctrine, an apparatus of the mind, a technique of thinking, which helps its possessors to draw correct conclusions.”</a:t>
            </a:r>
          </a:p>
          <a:p>
            <a:pPr eaLnBrk="1" hangingPunct="1"/>
            <a:r>
              <a:rPr lang="en-US" altLang="en-US" sz="1000"/>
              <a:t>Alfred Marshall: “Economics is a study of mankind in the ordinary business of life; it examines that part of individual and social action which is most closely connected with the attainment and with the use of the material requisites of wellbeing.”</a:t>
            </a:r>
          </a:p>
          <a:p>
            <a:pPr eaLnBrk="1" hangingPunct="1"/>
            <a:r>
              <a:rPr lang="en-US" altLang="en-US" sz="1000"/>
              <a:t>Jacob Viner: “Economics is what economists do.”</a:t>
            </a:r>
          </a:p>
          <a:p>
            <a:pPr eaLnBrk="1" hangingPunct="1"/>
            <a:r>
              <a:rPr lang="en-US" altLang="en-US" sz="1000"/>
              <a:t>Jim Duesenberry: “Economics is all about how people make choices. Sociology is about why there isn’t any choice to be made.”</a:t>
            </a:r>
          </a:p>
        </p:txBody>
      </p:sp>
    </p:spTree>
    <p:extLst>
      <p:ext uri="{BB962C8B-B14F-4D97-AF65-F5344CB8AC3E}">
        <p14:creationId xmlns:p14="http://schemas.microsoft.com/office/powerpoint/2010/main" val="22079624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68F30D4-8356-4553-9A6D-43C1DD2237AD}" type="slidenum">
              <a:rPr lang="en-US" altLang="en-US" smtClean="0"/>
              <a:pPr/>
              <a:t>41</a:t>
            </a:fld>
            <a:endParaRPr lang="en-US" altLang="en-US"/>
          </a:p>
        </p:txBody>
      </p:sp>
    </p:spTree>
    <p:extLst>
      <p:ext uri="{BB962C8B-B14F-4D97-AF65-F5344CB8AC3E}">
        <p14:creationId xmlns:p14="http://schemas.microsoft.com/office/powerpoint/2010/main" val="36040157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6EA3C43-1304-4CA7-91EC-F574C4F95D93}" type="slidenum">
              <a:rPr lang="en-US" altLang="en-US"/>
              <a:pPr>
                <a:spcBef>
                  <a:spcPct val="0"/>
                </a:spcBef>
              </a:pPr>
              <a:t>42</a:t>
            </a:fld>
            <a:endParaRPr lang="en-US" alt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0745748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6EA3C43-1304-4CA7-91EC-F574C4F95D93}" type="slidenum">
              <a:rPr lang="en-US" altLang="en-US"/>
              <a:pPr>
                <a:spcBef>
                  <a:spcPct val="0"/>
                </a:spcBef>
              </a:pPr>
              <a:t>43</a:t>
            </a:fld>
            <a:endParaRPr lang="en-US" alt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1282222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68F30D4-8356-4553-9A6D-43C1DD2237AD}" type="slidenum">
              <a:rPr lang="en-US" altLang="en-US" smtClean="0"/>
              <a:pPr/>
              <a:t>44</a:t>
            </a:fld>
            <a:endParaRPr lang="en-US" altLang="en-US"/>
          </a:p>
        </p:txBody>
      </p:sp>
    </p:spTree>
    <p:extLst>
      <p:ext uri="{BB962C8B-B14F-4D97-AF65-F5344CB8AC3E}">
        <p14:creationId xmlns:p14="http://schemas.microsoft.com/office/powerpoint/2010/main" val="20928972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6EA3C43-1304-4CA7-91EC-F574C4F95D93}" type="slidenum">
              <a:rPr lang="en-US" altLang="en-US">
                <a:solidFill>
                  <a:srgbClr val="000000"/>
                </a:solidFill>
              </a:rPr>
              <a:pPr>
                <a:spcBef>
                  <a:spcPct val="0"/>
                </a:spcBef>
              </a:pPr>
              <a:t>45</a:t>
            </a:fld>
            <a:endParaRPr lang="en-US" altLang="en-US">
              <a:solidFill>
                <a:srgbClr val="000000"/>
              </a:solidFill>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4330829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6EA3C43-1304-4CA7-91EC-F574C4F95D93}" type="slidenum">
              <a:rPr lang="en-US" altLang="en-US"/>
              <a:pPr>
                <a:spcBef>
                  <a:spcPct val="0"/>
                </a:spcBef>
              </a:pPr>
              <a:t>46</a:t>
            </a:fld>
            <a:endParaRPr lang="en-US" alt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9383302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824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068E7A-C118-421E-A714-34FFCA25552C}" type="slidenum">
              <a:rPr lang="en-US" altLang="en-US"/>
              <a:pPr>
                <a:spcBef>
                  <a:spcPct val="0"/>
                </a:spcBef>
              </a:pPr>
              <a:t>47</a:t>
            </a:fld>
            <a:endParaRPr lang="en-US" altLang="en-US"/>
          </a:p>
        </p:txBody>
      </p:sp>
    </p:spTree>
    <p:extLst>
      <p:ext uri="{BB962C8B-B14F-4D97-AF65-F5344CB8AC3E}">
        <p14:creationId xmlns:p14="http://schemas.microsoft.com/office/powerpoint/2010/main" val="9281741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48</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296275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7EF5CD4-E466-47BE-8B34-8DB8E78727E7}" type="slidenum">
              <a:rPr lang="en-US" altLang="en-US"/>
              <a:pPr>
                <a:spcBef>
                  <a:spcPct val="0"/>
                </a:spcBef>
              </a:pPr>
              <a:t>49</a:t>
            </a:fld>
            <a:endParaRPr lang="en-US" altLang="en-US"/>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782276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B75677-3000-460C-88A0-4EAB75A623AE}" type="slidenum">
              <a:rPr lang="en-US" altLang="en-US"/>
              <a:pPr>
                <a:spcBef>
                  <a:spcPct val="0"/>
                </a:spcBef>
              </a:pPr>
              <a:t>50</a:t>
            </a:fld>
            <a:endParaRPr lang="en-US" alt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34839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DBA7509-FE79-49D9-B89D-2E2E1E676FAE}" type="slidenum">
              <a:rPr lang="en-US" altLang="en-US"/>
              <a:pPr>
                <a:spcBef>
                  <a:spcPct val="0"/>
                </a:spcBef>
              </a:pPr>
              <a:t>6</a:t>
            </a:fld>
            <a:endParaRPr lang="en-US" alt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7984218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59C65C5-39BF-49C2-A816-6987AF2D07F6}" type="slidenum">
              <a:rPr lang="en-US" altLang="en-US"/>
              <a:pPr>
                <a:spcBef>
                  <a:spcPct val="0"/>
                </a:spcBef>
              </a:pPr>
              <a:t>51</a:t>
            </a:fld>
            <a:endParaRPr lang="en-US" alt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015087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7CD251-C97D-40D9-8C75-4D5AB7007389}" type="slidenum">
              <a:rPr lang="en-US" altLang="en-US"/>
              <a:pPr>
                <a:spcBef>
                  <a:spcPct val="0"/>
                </a:spcBef>
              </a:pPr>
              <a:t>52</a:t>
            </a:fld>
            <a:endParaRPr lang="en-US" alt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196916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D241B9-136A-4D20-B4BA-B049BE2201F4}" type="slidenum">
              <a:rPr lang="en-US" altLang="en-US"/>
              <a:pPr>
                <a:spcBef>
                  <a:spcPct val="0"/>
                </a:spcBef>
              </a:pPr>
              <a:t>53</a:t>
            </a:fld>
            <a:endParaRPr lang="en-US" alt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736140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ACFCE27-0FF3-4E69-AE1A-97FF483EF4A1}" type="slidenum">
              <a:rPr lang="en-US" altLang="en-US"/>
              <a:pPr>
                <a:spcBef>
                  <a:spcPct val="0"/>
                </a:spcBef>
              </a:pPr>
              <a:t>54</a:t>
            </a:fld>
            <a:endParaRPr lang="en-US" altLang="en-US"/>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932781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620727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02B688-342F-40BA-A3EF-0BC05D962BB7}" type="slidenum">
              <a:rPr lang="en-US" altLang="en-US"/>
              <a:pPr>
                <a:spcBef>
                  <a:spcPct val="0"/>
                </a:spcBef>
              </a:pPr>
              <a:t>56</a:t>
            </a:fld>
            <a:endParaRPr lang="en-US" altLang="en-US"/>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223590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679A65A-C1DC-479E-A5E3-99C27230608B}" type="slidenum">
              <a:rPr lang="en-US" altLang="en-US"/>
              <a:pPr>
                <a:spcBef>
                  <a:spcPct val="0"/>
                </a:spcBef>
              </a:pPr>
              <a:t>57</a:t>
            </a:fld>
            <a:endParaRPr lang="en-US" altLang="en-US"/>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807131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6AC16A-578E-43BC-9FF1-1CBE62691448}" type="slidenum">
              <a:rPr lang="en-US" altLang="en-US"/>
              <a:pPr>
                <a:spcBef>
                  <a:spcPct val="0"/>
                </a:spcBef>
              </a:pPr>
              <a:t>58</a:t>
            </a:fld>
            <a:endParaRPr lang="en-US" altLang="en-US"/>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791155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37AD8F-C75C-401A-8314-7AF8D30932ED}" type="slidenum">
              <a:rPr lang="en-US" altLang="en-US"/>
              <a:pPr>
                <a:spcBef>
                  <a:spcPct val="0"/>
                </a:spcBef>
              </a:pPr>
              <a:t>59</a:t>
            </a:fld>
            <a:endParaRPr lang="en-US" altLang="en-US"/>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583606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6469D78-466B-4DF9-8267-4F1918B14EAD}" type="slidenum">
              <a:rPr lang="en-US" altLang="en-US"/>
              <a:pPr>
                <a:spcBef>
                  <a:spcPct val="0"/>
                </a:spcBef>
              </a:pPr>
              <a:t>60</a:t>
            </a:fld>
            <a:endParaRPr lang="en-US" altLang="en-US"/>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37412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1CC359-C249-4729-A1C0-55AC4872EAAC}" type="slidenum">
              <a:rPr lang="en-US" altLang="en-US"/>
              <a:pPr>
                <a:spcBef>
                  <a:spcPct val="0"/>
                </a:spcBef>
              </a:pPr>
              <a:t>7</a:t>
            </a:fld>
            <a:endParaRPr lang="en-US"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Don’t skip the questions in a rush to get to the economic way of thinking. Open your students’ eyes to economics in the world around them. Ask them to bring a newspaper to class and to identify headlines that deal with stories about </a:t>
            </a:r>
            <a:r>
              <a:rPr lang="en-US" altLang="en-US" i="1"/>
              <a:t>What</a:t>
            </a:r>
            <a:r>
              <a:rPr lang="en-US" altLang="en-US"/>
              <a:t>, </a:t>
            </a:r>
            <a:r>
              <a:rPr lang="en-US" altLang="en-US" i="1"/>
              <a:t>How</a:t>
            </a:r>
            <a:r>
              <a:rPr lang="en-US" altLang="en-US"/>
              <a:t>, and </a:t>
            </a:r>
            <a:r>
              <a:rPr lang="en-US" altLang="en-US" i="1"/>
              <a:t>For Whom</a:t>
            </a:r>
            <a:r>
              <a:rPr lang="en-US" altLang="en-US"/>
              <a:t>. Use </a:t>
            </a:r>
            <a:r>
              <a:rPr lang="en-US" altLang="en-US" i="1"/>
              <a:t>Economics in the News Today</a:t>
            </a:r>
            <a:r>
              <a:rPr lang="en-US" altLang="en-US"/>
              <a:t> on your Parkin Web site for a current news item and for an archive of past items (with questions). Pose questions and be sure that the students appreciate that they will have a much better handle on questions like these when they’ve completed their economics course.</a:t>
            </a:r>
          </a:p>
        </p:txBody>
      </p:sp>
    </p:spTree>
    <p:extLst>
      <p:ext uri="{BB962C8B-B14F-4D97-AF65-F5344CB8AC3E}">
        <p14:creationId xmlns:p14="http://schemas.microsoft.com/office/powerpoint/2010/main" val="35030960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198A7CA-DFD6-480B-8E63-60FC70DB51D2}" type="slidenum">
              <a:rPr lang="en-US" altLang="en-US"/>
              <a:pPr>
                <a:spcBef>
                  <a:spcPct val="0"/>
                </a:spcBef>
              </a:pPr>
              <a:t>61</a:t>
            </a:fld>
            <a:endParaRPr lang="en-US" altLang="en-US"/>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787495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6708F0-4BFD-447D-AD1D-5C8397346850}" type="slidenum">
              <a:rPr lang="en-US" altLang="en-US"/>
              <a:pPr>
                <a:spcBef>
                  <a:spcPct val="0"/>
                </a:spcBef>
              </a:pPr>
              <a:t>62</a:t>
            </a:fld>
            <a:endParaRPr lang="en-US" altLang="en-US"/>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018025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F25992-FF9A-45FE-BC83-1A8757D2E45B}" type="slidenum">
              <a:rPr lang="en-US" altLang="en-US"/>
              <a:pPr>
                <a:spcBef>
                  <a:spcPct val="0"/>
                </a:spcBef>
              </a:pPr>
              <a:t>63</a:t>
            </a:fld>
            <a:endParaRPr lang="en-US" alt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222635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96CE8E5-17B1-4DC0-8DE0-72AA005E9FAB}" type="slidenum">
              <a:rPr lang="en-US" altLang="en-US"/>
              <a:pPr>
                <a:spcBef>
                  <a:spcPct val="0"/>
                </a:spcBef>
              </a:pPr>
              <a:t>64</a:t>
            </a:fld>
            <a:endParaRPr lang="en-US" alt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798139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CC7C27A-C0DB-4AD7-B2BC-B17086A1F0EF}" type="slidenum">
              <a:rPr lang="en-US" altLang="en-US"/>
              <a:pPr>
                <a:spcBef>
                  <a:spcPct val="0"/>
                </a:spcBef>
              </a:pPr>
              <a:t>65</a:t>
            </a:fld>
            <a:endParaRPr lang="en-US" altLang="en-US"/>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20952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DF3ABB-1F75-4878-98FF-49822E3B837D}" type="slidenum">
              <a:rPr lang="en-US" altLang="en-US"/>
              <a:pPr>
                <a:spcBef>
                  <a:spcPct val="0"/>
                </a:spcBef>
              </a:pPr>
              <a:t>66</a:t>
            </a:fld>
            <a:endParaRPr lang="en-US" altLang="en-US"/>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859706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CB949B-A998-453D-9553-1888F9F92F43}" type="slidenum">
              <a:rPr lang="en-US" altLang="en-US"/>
              <a:pPr>
                <a:spcBef>
                  <a:spcPct val="0"/>
                </a:spcBef>
              </a:pPr>
              <a:t>67</a:t>
            </a:fld>
            <a:endParaRPr lang="en-US" altLang="en-US"/>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722490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739083B-936A-4C8C-AFC1-8B178C718855}" type="slidenum">
              <a:rPr lang="en-US" altLang="en-US"/>
              <a:pPr>
                <a:spcBef>
                  <a:spcPct val="0"/>
                </a:spcBef>
              </a:pPr>
              <a:t>68</a:t>
            </a:fld>
            <a:endParaRPr lang="en-US" altLang="en-US"/>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740345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732756-C1A8-44DB-A786-2E90F869D73E}" type="slidenum">
              <a:rPr lang="en-US" altLang="en-US"/>
              <a:pPr>
                <a:spcBef>
                  <a:spcPct val="0"/>
                </a:spcBef>
              </a:pPr>
              <a:t>69</a:t>
            </a:fld>
            <a:endParaRPr lang="en-US" altLang="en-US"/>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5040505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31257F-6A87-4FE7-B24C-A8A66C2031B3}" type="slidenum">
              <a:rPr lang="en-US" altLang="en-US"/>
              <a:pPr>
                <a:spcBef>
                  <a:spcPct val="0"/>
                </a:spcBef>
              </a:pPr>
              <a:t>70</a:t>
            </a:fld>
            <a:endParaRPr lang="en-US" altLang="en-US"/>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60512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55BC754-7CA6-4512-B9C4-7BA1E4FA135D}" type="slidenum">
              <a:rPr lang="en-US" altLang="en-US"/>
              <a:pPr>
                <a:spcBef>
                  <a:spcPct val="0"/>
                </a:spcBef>
              </a:pPr>
              <a:t>8</a:t>
            </a:fld>
            <a:endParaRPr lang="en-US" alt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0257947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DEF1036-140C-4A5F-8112-E80056B5BF3E}" type="slidenum">
              <a:rPr lang="en-US" altLang="en-US"/>
              <a:pPr>
                <a:spcBef>
                  <a:spcPct val="0"/>
                </a:spcBef>
              </a:pPr>
              <a:t>71</a:t>
            </a:fld>
            <a:endParaRPr lang="en-US" altLang="en-US"/>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426719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5FC7FEA-D61D-4E7A-95B1-EE646EFB3B8C}" type="slidenum">
              <a:rPr lang="en-US" altLang="en-US"/>
              <a:pPr>
                <a:spcBef>
                  <a:spcPct val="0"/>
                </a:spcBef>
              </a:pPr>
              <a:t>72</a:t>
            </a:fld>
            <a:endParaRPr lang="en-US" altLang="en-US"/>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771826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4CAE2A-3E0D-4C32-AC1F-60B5C1E3843C}" type="slidenum">
              <a:rPr lang="en-US" altLang="en-US"/>
              <a:pPr>
                <a:spcBef>
                  <a:spcPct val="0"/>
                </a:spcBef>
              </a:pPr>
              <a:t>73</a:t>
            </a:fld>
            <a:endParaRPr lang="en-US" altLang="en-US"/>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026511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C2802C-D8D4-409E-A874-3B8982DD0581}" type="slidenum">
              <a:rPr lang="en-US" altLang="en-US"/>
              <a:pPr>
                <a:spcBef>
                  <a:spcPct val="0"/>
                </a:spcBef>
              </a:pPr>
              <a:t>74</a:t>
            </a:fld>
            <a:endParaRPr lang="en-US" altLang="en-US"/>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3392220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EC9B9B6-A501-479E-9B69-180703165308}" type="slidenum">
              <a:rPr lang="en-US" altLang="en-US"/>
              <a:pPr>
                <a:spcBef>
                  <a:spcPct val="0"/>
                </a:spcBef>
              </a:pPr>
              <a:t>75</a:t>
            </a:fld>
            <a:endParaRPr lang="en-US" altLang="en-US"/>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494276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AD03573-6F64-4CCD-B767-98B7556AA05B}" type="slidenum">
              <a:rPr lang="en-US" altLang="en-US"/>
              <a:pPr>
                <a:spcBef>
                  <a:spcPct val="0"/>
                </a:spcBef>
              </a:pPr>
              <a:t>76</a:t>
            </a:fld>
            <a:endParaRPr lang="en-US" altLang="en-US"/>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638015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0D471B-774A-4CED-8185-E0B4758CC7CF}" type="slidenum">
              <a:rPr lang="en-US" altLang="en-US"/>
              <a:pPr>
                <a:spcBef>
                  <a:spcPct val="0"/>
                </a:spcBef>
              </a:pPr>
              <a:t>77</a:t>
            </a:fld>
            <a:endParaRPr lang="en-US" altLang="en-US"/>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8896326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4BCD63-3E32-4654-877F-C094DB80E206}" type="slidenum">
              <a:rPr lang="en-US" altLang="en-US"/>
              <a:pPr>
                <a:spcBef>
                  <a:spcPct val="0"/>
                </a:spcBef>
              </a:pPr>
              <a:t>78</a:t>
            </a:fld>
            <a:endParaRPr lang="en-US" altLang="en-US"/>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761105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A33FFC7-2793-42AB-87D2-04A9D796FB00}" type="slidenum">
              <a:rPr lang="en-US" altLang="en-US"/>
              <a:pPr>
                <a:spcBef>
                  <a:spcPct val="0"/>
                </a:spcBef>
              </a:pPr>
              <a:t>79</a:t>
            </a:fld>
            <a:endParaRPr lang="en-US" altLang="en-US"/>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8487205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C04D02-E4B4-4A25-8AA0-BBC6A90C7520}" type="slidenum">
              <a:rPr lang="en-US" altLang="en-US"/>
              <a:pPr>
                <a:spcBef>
                  <a:spcPct val="0"/>
                </a:spcBef>
              </a:pPr>
              <a:t>80</a:t>
            </a:fld>
            <a:endParaRPr lang="en-US" altLang="en-US"/>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99015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889169-F6C6-4EF6-B46B-85A3CA3F5B18}" type="slidenum">
              <a:rPr lang="en-US" altLang="en-US"/>
              <a:pPr>
                <a:spcBef>
                  <a:spcPct val="0"/>
                </a:spcBef>
              </a:pPr>
              <a:t>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CA" altLang="en-US"/>
          </a:p>
        </p:txBody>
      </p:sp>
    </p:spTree>
    <p:extLst>
      <p:ext uri="{BB962C8B-B14F-4D97-AF65-F5344CB8AC3E}">
        <p14:creationId xmlns:p14="http://schemas.microsoft.com/office/powerpoint/2010/main" val="288484387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F1731E4-E888-4200-A03A-7414D5E83186}" type="slidenum">
              <a:rPr lang="en-US" altLang="en-US"/>
              <a:pPr>
                <a:spcBef>
                  <a:spcPct val="0"/>
                </a:spcBef>
              </a:pPr>
              <a:t>81</a:t>
            </a:fld>
            <a:endParaRPr lang="en-US" altLang="en-US"/>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0363964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CE2794-939C-4EAD-914F-1940AAB764FD}" type="slidenum">
              <a:rPr lang="en-US" altLang="en-US"/>
              <a:pPr>
                <a:spcBef>
                  <a:spcPct val="0"/>
                </a:spcBef>
              </a:pPr>
              <a:t>82</a:t>
            </a:fld>
            <a:endParaRPr lang="en-US" altLang="en-US"/>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290992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87038F3-76AF-4473-9224-C21EA5AAAD47}" type="slidenum">
              <a:rPr lang="en-US" altLang="en-US"/>
              <a:pPr>
                <a:spcBef>
                  <a:spcPct val="0"/>
                </a:spcBef>
              </a:pPr>
              <a:t>83</a:t>
            </a:fld>
            <a:endParaRPr lang="en-US" altLang="en-US"/>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7550003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BA9F98E-2665-4C61-9526-ED54BC70A397}" type="slidenum">
              <a:rPr lang="en-US" altLang="en-US"/>
              <a:pPr>
                <a:spcBef>
                  <a:spcPct val="0"/>
                </a:spcBef>
              </a:pPr>
              <a:t>84</a:t>
            </a:fld>
            <a:endParaRPr lang="en-US" altLang="en-US"/>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2396524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1D9699-51F0-4AE0-97E5-F572589EF232}" type="slidenum">
              <a:rPr lang="en-US" altLang="en-US"/>
              <a:pPr>
                <a:spcBef>
                  <a:spcPct val="0"/>
                </a:spcBef>
              </a:pPr>
              <a:t>85</a:t>
            </a:fld>
            <a:endParaRPr lang="en-US" altLang="en-US"/>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2386365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BDDC211-882C-41B7-A670-FC8436A2EF76}" type="slidenum">
              <a:rPr lang="en-US" altLang="en-US"/>
              <a:pPr>
                <a:spcBef>
                  <a:spcPct val="0"/>
                </a:spcBef>
              </a:pPr>
              <a:t>86</a:t>
            </a:fld>
            <a:endParaRPr lang="en-US" altLang="en-US"/>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0938721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5691EE6-1DE6-4F2E-B808-2798964AFBCB}" type="slidenum">
              <a:rPr lang="en-US" altLang="en-US"/>
              <a:pPr>
                <a:spcBef>
                  <a:spcPct val="0"/>
                </a:spcBef>
              </a:pPr>
              <a:t>87</a:t>
            </a:fld>
            <a:endParaRPr lang="en-US" altLang="en-US"/>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0607423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091C20-A4AE-46DD-BBB7-FEFB9205E4CF}" type="slidenum">
              <a:rPr lang="en-US" altLang="en-US"/>
              <a:pPr>
                <a:spcBef>
                  <a:spcPct val="0"/>
                </a:spcBef>
              </a:pPr>
              <a:t>88</a:t>
            </a:fld>
            <a:endParaRPr lang="en-US" altLang="en-US"/>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6617439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B286258-8BF2-4CE5-ADA5-149C9A49B306}" type="slidenum">
              <a:rPr lang="en-US" altLang="en-US"/>
              <a:pPr>
                <a:spcBef>
                  <a:spcPct val="0"/>
                </a:spcBef>
              </a:pPr>
              <a:t>89</a:t>
            </a:fld>
            <a:endParaRPr lang="en-US" altLang="en-US"/>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8623594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6F60CB-20F0-437B-8977-91E3EF5C1836}" type="slidenum">
              <a:rPr lang="en-US" altLang="en-US"/>
              <a:pPr>
                <a:spcBef>
                  <a:spcPct val="0"/>
                </a:spcBef>
              </a:pPr>
              <a:t>90</a:t>
            </a:fld>
            <a:endParaRPr lang="en-US" altLang="en-US"/>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75397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6CECE91-86BC-4ED5-9B48-0A33C701AEFF}" type="slidenum">
              <a:rPr lang="en-US" altLang="en-US"/>
              <a:pPr>
                <a:spcBef>
                  <a:spcPct val="0"/>
                </a:spcBef>
              </a:pPr>
              <a:t>10</a:t>
            </a:fld>
            <a:endParaRPr lang="en-US" alt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9092261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FAF5193-B8DA-44DE-A539-62B7C4F163C9}" type="slidenum">
              <a:rPr lang="en-US" altLang="en-US"/>
              <a:pPr>
                <a:spcBef>
                  <a:spcPct val="0"/>
                </a:spcBef>
              </a:pPr>
              <a:t>91</a:t>
            </a:fld>
            <a:endParaRPr lang="en-US" altLang="en-US"/>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054165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B2A0B2-AD75-4280-8C7F-126E29D5BA4A}" type="slidenum">
              <a:rPr lang="en-US" altLang="en-US"/>
              <a:pPr>
                <a:spcBef>
                  <a:spcPct val="0"/>
                </a:spcBef>
              </a:pPr>
              <a:t>92</a:t>
            </a:fld>
            <a:endParaRPr lang="en-US" altLang="en-US"/>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3250292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3B818F9-63FF-4F83-86DD-B900AD85E000}" type="slidenum">
              <a:rPr lang="en-US" altLang="en-US"/>
              <a:pPr algn="r" eaLnBrk="1" hangingPunct="1">
                <a:spcBef>
                  <a:spcPct val="0"/>
                </a:spcBef>
              </a:pPr>
              <a:t>93</a:t>
            </a:fld>
            <a:endParaRPr lang="en-US" altLang="en-US"/>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632598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925B6B-C1D8-4162-9CBA-34D2EDC4C3B6}" type="slidenum">
              <a:rPr lang="en-US" altLang="en-US"/>
              <a:pPr>
                <a:spcBef>
                  <a:spcPct val="0"/>
                </a:spcBef>
              </a:pPr>
              <a:t>94</a:t>
            </a:fld>
            <a:endParaRPr lang="en-US" altLang="en-US"/>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1635609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1E3912A-B443-4867-B56E-0C69FDEFC9B4}" type="slidenum">
              <a:rPr lang="en-US" altLang="en-US"/>
              <a:pPr>
                <a:spcBef>
                  <a:spcPct val="0"/>
                </a:spcBef>
              </a:pPr>
              <a:t>95</a:t>
            </a:fld>
            <a:endParaRPr lang="en-US" altLang="en-US"/>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1401235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1CBD44-3A6C-48AE-BAEC-CD593EB7C083}" type="slidenum">
              <a:rPr lang="en-US" altLang="en-US"/>
              <a:pPr>
                <a:spcBef>
                  <a:spcPct val="0"/>
                </a:spcBef>
              </a:pPr>
              <a:t>96</a:t>
            </a:fld>
            <a:endParaRPr lang="en-US" altLang="en-US"/>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4595156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9C7128-1B33-4E54-98A0-968EC9DF61A7}" type="slidenum">
              <a:rPr lang="en-US" altLang="en-US"/>
              <a:pPr>
                <a:spcBef>
                  <a:spcPct val="0"/>
                </a:spcBef>
              </a:pPr>
              <a:t>97</a:t>
            </a:fld>
            <a:endParaRPr lang="en-US" altLang="en-US"/>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1574754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6529C8-2631-48D7-BE84-BBF2BAF12ED1}" type="slidenum">
              <a:rPr lang="en-US" altLang="en-US"/>
              <a:pPr>
                <a:spcBef>
                  <a:spcPct val="0"/>
                </a:spcBef>
              </a:pPr>
              <a:t>98</a:t>
            </a:fld>
            <a:endParaRPr lang="en-US" altLang="en-US"/>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9403442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FF81A98-C3E2-40B3-BFDC-D3836CFF44E2}" type="slidenum">
              <a:rPr lang="en-US" altLang="en-US"/>
              <a:pPr>
                <a:spcBef>
                  <a:spcPct val="0"/>
                </a:spcBef>
              </a:pPr>
              <a:t>99</a:t>
            </a:fld>
            <a:endParaRPr lang="en-US" altLang="en-US"/>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31679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96242"/>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5"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21267243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42116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105174564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5"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16726202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42116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404770868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1933948"/>
      </p:ext>
    </p:extLst>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0031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1198730"/>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3.jp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a:hlinkClick r:id="" action="ppaction://hlinkshowjump?jump=previousslide" tooltip="Click to return to previous slide"/>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cs typeface="Arial" panose="020B0604020202020204" pitchFamily="34" charset="0"/>
              </a:rPr>
              <a:t>© 2019 Pearson Education</a:t>
            </a:r>
          </a:p>
        </p:txBody>
      </p:sp>
    </p:spTree>
    <p:extLst>
      <p:ext uri="{BB962C8B-B14F-4D97-AF65-F5344CB8AC3E}">
        <p14:creationId xmlns:p14="http://schemas.microsoft.com/office/powerpoint/2010/main" val="1679671399"/>
      </p:ext>
    </p:extLst>
  </p:cSld>
  <p:clrMap bg1="lt1" tx1="dk1" bg2="lt2" tx2="dk2" accent1="accent1" accent2="accent2" accent3="accent3" accent4="accent4" accent5="accent5" accent6="accent6" hlink="hlink" folHlink="folHlink"/>
  <p:sldLayoutIdLst>
    <p:sldLayoutId id="2147484472"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2052"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a:t>
            </a:r>
          </a:p>
        </p:txBody>
      </p:sp>
      <p:pic>
        <p:nvPicPr>
          <p:cNvPr id="2053" name="Picture 7">
            <a:hlinkClick r:id="" action="ppaction://hlinkshowjump?jump=nextslide" tooltip="Click to expand the figure"/>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cs typeface="Arial" panose="020B0604020202020204" pitchFamily="34" charset="0"/>
              </a:rPr>
              <a:t>© 2019 Pearson Education</a:t>
            </a:r>
          </a:p>
        </p:txBody>
      </p:sp>
      <p:pic>
        <p:nvPicPr>
          <p:cNvPr id="2" name="Picture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0363" y="625792"/>
            <a:ext cx="822960" cy="491490"/>
          </a:xfrm>
          <a:prstGeom prst="rect">
            <a:avLst/>
          </a:prstGeom>
        </p:spPr>
      </p:pic>
    </p:spTree>
    <p:extLst>
      <p:ext uri="{BB962C8B-B14F-4D97-AF65-F5344CB8AC3E}">
        <p14:creationId xmlns:p14="http://schemas.microsoft.com/office/powerpoint/2010/main" val="3936657622"/>
      </p:ext>
    </p:extLst>
  </p:cSld>
  <p:clrMap bg1="lt1" tx1="dk1" bg2="lt2" tx2="dk2" accent1="accent1" accent2="accent2" accent3="accent3" accent4="accent4" accent5="accent5" accent6="accent6" hlink="hlink" folHlink="folHlink"/>
  <p:sldLayoutIdLst>
    <p:sldLayoutId id="2147484474" r:id="rId1"/>
    <p:sldLayoutId id="2147484475"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6054A1"/>
          </a:solidFill>
          <a:latin typeface="Arial" charset="0"/>
        </a:defRPr>
      </a:lvl2pPr>
      <a:lvl3pPr algn="l" rtl="0" eaLnBrk="0" fontAlgn="base" hangingPunct="0">
        <a:spcBef>
          <a:spcPct val="0"/>
        </a:spcBef>
        <a:spcAft>
          <a:spcPct val="0"/>
        </a:spcAft>
        <a:defRPr sz="3200" b="1">
          <a:solidFill>
            <a:srgbClr val="6054A1"/>
          </a:solidFill>
          <a:latin typeface="Arial" charset="0"/>
        </a:defRPr>
      </a:lvl3pPr>
      <a:lvl4pPr algn="l" rtl="0" eaLnBrk="0" fontAlgn="base" hangingPunct="0">
        <a:spcBef>
          <a:spcPct val="0"/>
        </a:spcBef>
        <a:spcAft>
          <a:spcPct val="0"/>
        </a:spcAft>
        <a:defRPr sz="3200" b="1">
          <a:solidFill>
            <a:srgbClr val="6054A1"/>
          </a:solidFill>
          <a:latin typeface="Arial" charset="0"/>
        </a:defRPr>
      </a:lvl4pPr>
      <a:lvl5pPr algn="l" rtl="0" eaLnBrk="0" fontAlgn="base" hangingPunct="0">
        <a:spcBef>
          <a:spcPct val="0"/>
        </a:spcBef>
        <a:spcAft>
          <a:spcPct val="0"/>
        </a:spcAft>
        <a:defRPr sz="3200" b="1">
          <a:solidFill>
            <a:srgbClr val="6054A1"/>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71438" algn="l" rtl="0" eaLnBrk="0" fontAlgn="base" hangingPunct="0">
        <a:spcBef>
          <a:spcPts val="600"/>
        </a:spcBef>
        <a:spcAft>
          <a:spcPts val="600"/>
        </a:spcAft>
        <a:defRPr sz="2400" b="1">
          <a:solidFill>
            <a:srgbClr val="1A71B7"/>
          </a:solidFill>
          <a:latin typeface="+mn-lt"/>
          <a:ea typeface="+mn-ea"/>
          <a:cs typeface="+mn-cs"/>
        </a:defRPr>
      </a:lvl1pPr>
      <a:lvl2pPr marL="71438"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347663" indent="566738"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307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a:t>
            </a:r>
          </a:p>
        </p:txBody>
      </p:sp>
      <p:sp>
        <p:nvSpPr>
          <p:cNvPr id="6"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cs typeface="Arial" panose="020B0604020202020204" pitchFamily="34" charset="0"/>
              </a:rPr>
              <a:t>© 2019 Pearson Education</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0363" y="625792"/>
            <a:ext cx="822960" cy="491490"/>
          </a:xfrm>
          <a:prstGeom prst="rect">
            <a:avLst/>
          </a:prstGeom>
        </p:spPr>
      </p:pic>
    </p:spTree>
    <p:extLst>
      <p:ext uri="{BB962C8B-B14F-4D97-AF65-F5344CB8AC3E}">
        <p14:creationId xmlns:p14="http://schemas.microsoft.com/office/powerpoint/2010/main" val="2030149862"/>
      </p:ext>
    </p:extLst>
  </p:cSld>
  <p:clrMap bg1="lt1" tx1="dk1" bg2="lt2" tx2="dk2" accent1="accent1" accent2="accent2" accent3="accent3" accent4="accent4" accent5="accent5" accent6="accent6" hlink="hlink" folHlink="folHlink"/>
  <p:sldLayoutIdLst>
    <p:sldLayoutId id="2147484477" r:id="rId1"/>
    <p:sldLayoutId id="2147484478"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6054A1"/>
          </a:solidFill>
          <a:latin typeface="Arial" charset="0"/>
        </a:defRPr>
      </a:lvl2pPr>
      <a:lvl3pPr algn="l" rtl="0" eaLnBrk="0" fontAlgn="base" hangingPunct="0">
        <a:spcBef>
          <a:spcPct val="0"/>
        </a:spcBef>
        <a:spcAft>
          <a:spcPct val="0"/>
        </a:spcAft>
        <a:defRPr sz="3200" b="1">
          <a:solidFill>
            <a:srgbClr val="6054A1"/>
          </a:solidFill>
          <a:latin typeface="Arial" charset="0"/>
        </a:defRPr>
      </a:lvl3pPr>
      <a:lvl4pPr algn="l" rtl="0" eaLnBrk="0" fontAlgn="base" hangingPunct="0">
        <a:spcBef>
          <a:spcPct val="0"/>
        </a:spcBef>
        <a:spcAft>
          <a:spcPct val="0"/>
        </a:spcAft>
        <a:defRPr sz="3200" b="1">
          <a:solidFill>
            <a:srgbClr val="6054A1"/>
          </a:solidFill>
          <a:latin typeface="Arial" charset="0"/>
        </a:defRPr>
      </a:lvl4pPr>
      <a:lvl5pPr algn="l" rtl="0" eaLnBrk="0" fontAlgn="base" hangingPunct="0">
        <a:spcBef>
          <a:spcPct val="0"/>
        </a:spcBef>
        <a:spcAft>
          <a:spcPct val="0"/>
        </a:spcAft>
        <a:defRPr sz="3200" b="1">
          <a:solidFill>
            <a:srgbClr val="6054A1"/>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72000" algn="l" rtl="0" eaLnBrk="0" fontAlgn="base" hangingPunct="0">
        <a:spcBef>
          <a:spcPts val="600"/>
        </a:spcBef>
        <a:spcAft>
          <a:spcPts val="600"/>
        </a:spcAft>
        <a:defRPr sz="2400" b="1">
          <a:solidFill>
            <a:srgbClr val="1A71B7"/>
          </a:solidFill>
          <a:latin typeface="+mn-lt"/>
          <a:ea typeface="+mn-ea"/>
          <a:cs typeface="+mn-cs"/>
        </a:defRPr>
      </a:lvl1pPr>
      <a:lvl2pPr marL="7200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347663" indent="566738"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spTree>
  </p:cSld>
  <p:clrMap bg1="lt1" tx1="dk1" bg2="lt2" tx2="dk2" accent1="accent1" accent2="accent2" accent3="accent3" accent4="accent4" accent5="accent5" accent6="accent6" hlink="hlink" folHlink="folHlink"/>
  <p:sldLayoutIdLst>
    <p:sldLayoutId id="2147484470" r:id="rId1"/>
    <p:sldLayoutId id="2147484481" r:id="rId2"/>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cs typeface="Arial" panose="020B0604020202020204" pitchFamily="34" charset="0"/>
              </a:rPr>
              <a:t>© 2019 Pearson Education</a:t>
            </a:r>
          </a:p>
        </p:txBody>
      </p:sp>
    </p:spTree>
    <p:extLst>
      <p:ext uri="{BB962C8B-B14F-4D97-AF65-F5344CB8AC3E}">
        <p14:creationId xmlns:p14="http://schemas.microsoft.com/office/powerpoint/2010/main" val="4257845316"/>
      </p:ext>
    </p:extLst>
  </p:cSld>
  <p:clrMap bg1="lt1" tx1="dk1" bg2="lt2" tx2="dk2" accent1="accent1" accent2="accent2" accent3="accent3" accent4="accent4" accent5="accent5" accent6="accent6" hlink="hlink" folHlink="folHlink"/>
  <p:sldLayoutIdLst>
    <p:sldLayoutId id="2147484480"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image" Target="../media/image7.gif"/><Relationship Id="rId7" Type="http://schemas.openxmlformats.org/officeDocument/2006/relationships/image" Target="../media/image11.gif"/><Relationship Id="rId12" Type="http://schemas.openxmlformats.org/officeDocument/2006/relationships/image" Target="../media/image16.gif"/><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gif"/><Relationship Id="rId11" Type="http://schemas.openxmlformats.org/officeDocument/2006/relationships/image" Target="../media/image15.gif"/><Relationship Id="rId5" Type="http://schemas.openxmlformats.org/officeDocument/2006/relationships/image" Target="../media/image9.gif"/><Relationship Id="rId10" Type="http://schemas.openxmlformats.org/officeDocument/2006/relationships/image" Target="../media/image14.gif"/><Relationship Id="rId4" Type="http://schemas.openxmlformats.org/officeDocument/2006/relationships/image" Target="../media/image8.gif"/><Relationship Id="rId9" Type="http://schemas.openxmlformats.org/officeDocument/2006/relationships/image" Target="../media/image13.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22.gif"/><Relationship Id="rId3" Type="http://schemas.openxmlformats.org/officeDocument/2006/relationships/image" Target="../media/image17.gif"/><Relationship Id="rId7" Type="http://schemas.openxmlformats.org/officeDocument/2006/relationships/image" Target="../media/image21.gif"/><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0.gif"/><Relationship Id="rId5" Type="http://schemas.openxmlformats.org/officeDocument/2006/relationships/image" Target="../media/image19.gif"/><Relationship Id="rId10" Type="http://schemas.openxmlformats.org/officeDocument/2006/relationships/image" Target="../media/image2.jpeg"/><Relationship Id="rId4" Type="http://schemas.openxmlformats.org/officeDocument/2006/relationships/image" Target="../media/image18.gif"/><Relationship Id="rId9" Type="http://schemas.openxmlformats.org/officeDocument/2006/relationships/slide" Target="slide14.xml"/></Relationships>
</file>

<file path=ppt/slides/_rels/slide14.xml.rels><?xml version="1.0" encoding="UTF-8" standalone="yes"?>
<Relationships xmlns="http://schemas.openxmlformats.org/package/2006/relationships"><Relationship Id="rId8" Type="http://schemas.openxmlformats.org/officeDocument/2006/relationships/image" Target="../media/image22.gif"/><Relationship Id="rId3" Type="http://schemas.openxmlformats.org/officeDocument/2006/relationships/image" Target="../media/image17.gif"/><Relationship Id="rId7" Type="http://schemas.openxmlformats.org/officeDocument/2006/relationships/image" Target="../media/image21.gif"/><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0.gif"/><Relationship Id="rId5" Type="http://schemas.openxmlformats.org/officeDocument/2006/relationships/image" Target="../media/image19.gif"/><Relationship Id="rId4" Type="http://schemas.openxmlformats.org/officeDocument/2006/relationships/image" Target="../media/image18.gi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6.jpg"/><Relationship Id="rId5" Type="http://schemas.openxmlformats.org/officeDocument/2006/relationships/image" Target="../media/image5.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image" Target="../media/image23.gif"/><Relationship Id="rId7" Type="http://schemas.openxmlformats.org/officeDocument/2006/relationships/image" Target="../media/image27.gif"/><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image" Target="../media/image26.gif"/><Relationship Id="rId5" Type="http://schemas.openxmlformats.org/officeDocument/2006/relationships/image" Target="../media/image25.gif"/><Relationship Id="rId4" Type="http://schemas.openxmlformats.org/officeDocument/2006/relationships/image" Target="../media/image24.gif"/><Relationship Id="rId9" Type="http://schemas.openxmlformats.org/officeDocument/2006/relationships/image" Target="../media/image2.jpeg"/></Relationships>
</file>

<file path=ppt/slides/_rels/slide41.xml.rels><?xml version="1.0" encoding="UTF-8" standalone="yes"?>
<Relationships xmlns="http://schemas.openxmlformats.org/package/2006/relationships"><Relationship Id="rId3" Type="http://schemas.openxmlformats.org/officeDocument/2006/relationships/image" Target="../media/image23.gif"/><Relationship Id="rId7" Type="http://schemas.openxmlformats.org/officeDocument/2006/relationships/image" Target="../media/image27.gif"/><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26.gif"/><Relationship Id="rId5" Type="http://schemas.openxmlformats.org/officeDocument/2006/relationships/image" Target="../media/image25.gif"/><Relationship Id="rId4" Type="http://schemas.openxmlformats.org/officeDocument/2006/relationships/image" Target="../media/image24.gi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8.gif"/><Relationship Id="rId7"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slide" Target="slide44.xml"/><Relationship Id="rId5" Type="http://schemas.openxmlformats.org/officeDocument/2006/relationships/image" Target="../media/image30.gif"/><Relationship Id="rId4" Type="http://schemas.openxmlformats.org/officeDocument/2006/relationships/image" Target="../media/image29.gif"/></Relationships>
</file>

<file path=ppt/slides/_rels/slide44.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30.gif"/><Relationship Id="rId4" Type="http://schemas.openxmlformats.org/officeDocument/2006/relationships/image" Target="../media/image29.gif"/></Relationships>
</file>

<file path=ppt/slides/_rels/slide45.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44.xml"/><Relationship Id="rId1" Type="http://schemas.openxmlformats.org/officeDocument/2006/relationships/slideLayout" Target="../slideLayouts/slideLayout4.xml"/><Relationship Id="rId5" Type="http://schemas.openxmlformats.org/officeDocument/2006/relationships/image" Target="../media/image30.gif"/><Relationship Id="rId4" Type="http://schemas.openxmlformats.org/officeDocument/2006/relationships/image" Target="../media/image29.gi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3.xml"/><Relationship Id="rId6" Type="http://schemas.openxmlformats.org/officeDocument/2006/relationships/image" Target="../media/image34.png"/><Relationship Id="rId11" Type="http://schemas.openxmlformats.org/officeDocument/2006/relationships/slide" Target="slide50.xml"/><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39.gif"/><Relationship Id="rId7"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3.xml"/><Relationship Id="rId6" Type="http://schemas.openxmlformats.org/officeDocument/2006/relationships/slide" Target="slide53.xml"/><Relationship Id="rId5" Type="http://schemas.openxmlformats.org/officeDocument/2006/relationships/image" Target="../media/image41.gif"/><Relationship Id="rId4" Type="http://schemas.openxmlformats.org/officeDocument/2006/relationships/image" Target="../media/image40.gif"/></Relationships>
</file>

<file path=ppt/slides/_rels/slide53.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41.gif"/><Relationship Id="rId4" Type="http://schemas.openxmlformats.org/officeDocument/2006/relationships/image" Target="../media/image40.gi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8" Type="http://schemas.openxmlformats.org/officeDocument/2006/relationships/image" Target="../media/image47.gif"/><Relationship Id="rId13" Type="http://schemas.openxmlformats.org/officeDocument/2006/relationships/image" Target="../media/image52.gif"/><Relationship Id="rId3" Type="http://schemas.openxmlformats.org/officeDocument/2006/relationships/image" Target="../media/image42.gif"/><Relationship Id="rId7" Type="http://schemas.openxmlformats.org/officeDocument/2006/relationships/image" Target="../media/image46.gif"/><Relationship Id="rId12" Type="http://schemas.openxmlformats.org/officeDocument/2006/relationships/image" Target="../media/image51.gif"/><Relationship Id="rId2" Type="http://schemas.openxmlformats.org/officeDocument/2006/relationships/notesSlide" Target="../notesSlides/notesSlide54.xml"/><Relationship Id="rId1" Type="http://schemas.openxmlformats.org/officeDocument/2006/relationships/slideLayout" Target="../slideLayouts/slideLayout4.xml"/><Relationship Id="rId6" Type="http://schemas.openxmlformats.org/officeDocument/2006/relationships/image" Target="../media/image45.gif"/><Relationship Id="rId11" Type="http://schemas.openxmlformats.org/officeDocument/2006/relationships/image" Target="../media/image50.gif"/><Relationship Id="rId5" Type="http://schemas.openxmlformats.org/officeDocument/2006/relationships/image" Target="../media/image44.gif"/><Relationship Id="rId10" Type="http://schemas.openxmlformats.org/officeDocument/2006/relationships/image" Target="../media/image49.gif"/><Relationship Id="rId4" Type="http://schemas.openxmlformats.org/officeDocument/2006/relationships/image" Target="../media/image43.gif"/><Relationship Id="rId9" Type="http://schemas.openxmlformats.org/officeDocument/2006/relationships/image" Target="../media/image48.gif"/></Relationships>
</file>

<file path=ppt/slides/_rels/slide56.xml.rels><?xml version="1.0" encoding="UTF-8" standalone="yes"?>
<Relationships xmlns="http://schemas.openxmlformats.org/package/2006/relationships"><Relationship Id="rId8" Type="http://schemas.openxmlformats.org/officeDocument/2006/relationships/image" Target="../media/image47.gif"/><Relationship Id="rId13" Type="http://schemas.openxmlformats.org/officeDocument/2006/relationships/image" Target="../media/image52.gif"/><Relationship Id="rId3" Type="http://schemas.openxmlformats.org/officeDocument/2006/relationships/image" Target="../media/image42.gif"/><Relationship Id="rId7" Type="http://schemas.openxmlformats.org/officeDocument/2006/relationships/image" Target="../media/image46.gif"/><Relationship Id="rId12" Type="http://schemas.openxmlformats.org/officeDocument/2006/relationships/image" Target="../media/image51.gif"/><Relationship Id="rId2" Type="http://schemas.openxmlformats.org/officeDocument/2006/relationships/notesSlide" Target="../notesSlides/notesSlide55.xml"/><Relationship Id="rId16"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45.gif"/><Relationship Id="rId11" Type="http://schemas.openxmlformats.org/officeDocument/2006/relationships/image" Target="../media/image50.gif"/><Relationship Id="rId5" Type="http://schemas.openxmlformats.org/officeDocument/2006/relationships/image" Target="../media/image44.gif"/><Relationship Id="rId15" Type="http://schemas.openxmlformats.org/officeDocument/2006/relationships/slide" Target="slide57.xml"/><Relationship Id="rId10" Type="http://schemas.openxmlformats.org/officeDocument/2006/relationships/image" Target="../media/image49.gif"/><Relationship Id="rId4" Type="http://schemas.openxmlformats.org/officeDocument/2006/relationships/image" Target="../media/image43.gif"/><Relationship Id="rId9" Type="http://schemas.openxmlformats.org/officeDocument/2006/relationships/image" Target="../media/image48.gif"/><Relationship Id="rId14" Type="http://schemas.openxmlformats.org/officeDocument/2006/relationships/image" Target="../media/image53.gif"/></Relationships>
</file>

<file path=ppt/slides/_rels/slide57.xml.rels><?xml version="1.0" encoding="UTF-8" standalone="yes"?>
<Relationships xmlns="http://schemas.openxmlformats.org/package/2006/relationships"><Relationship Id="rId8" Type="http://schemas.openxmlformats.org/officeDocument/2006/relationships/image" Target="../media/image47.gif"/><Relationship Id="rId13" Type="http://schemas.openxmlformats.org/officeDocument/2006/relationships/image" Target="../media/image52.gif"/><Relationship Id="rId3" Type="http://schemas.openxmlformats.org/officeDocument/2006/relationships/image" Target="../media/image42.gif"/><Relationship Id="rId7" Type="http://schemas.openxmlformats.org/officeDocument/2006/relationships/image" Target="../media/image46.gif"/><Relationship Id="rId12" Type="http://schemas.openxmlformats.org/officeDocument/2006/relationships/image" Target="../media/image51.gif"/><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45.gif"/><Relationship Id="rId11" Type="http://schemas.openxmlformats.org/officeDocument/2006/relationships/image" Target="../media/image50.gif"/><Relationship Id="rId5" Type="http://schemas.openxmlformats.org/officeDocument/2006/relationships/image" Target="../media/image44.gif"/><Relationship Id="rId10" Type="http://schemas.openxmlformats.org/officeDocument/2006/relationships/image" Target="../media/image49.gif"/><Relationship Id="rId4" Type="http://schemas.openxmlformats.org/officeDocument/2006/relationships/image" Target="../media/image43.gif"/><Relationship Id="rId9" Type="http://schemas.openxmlformats.org/officeDocument/2006/relationships/image" Target="../media/image48.gif"/><Relationship Id="rId14" Type="http://schemas.openxmlformats.org/officeDocument/2006/relationships/image" Target="../media/image53.gif"/></Relationships>
</file>

<file path=ppt/slides/_rels/slide58.xml.rels><?xml version="1.0" encoding="UTF-8" standalone="yes"?>
<Relationships xmlns="http://schemas.openxmlformats.org/package/2006/relationships"><Relationship Id="rId3" Type="http://schemas.openxmlformats.org/officeDocument/2006/relationships/image" Target="../media/image54.gif"/><Relationship Id="rId7" Type="http://schemas.openxmlformats.org/officeDocument/2006/relationships/image" Target="../media/image2.jpeg"/><Relationship Id="rId2" Type="http://schemas.openxmlformats.org/officeDocument/2006/relationships/notesSlide" Target="../notesSlides/notesSlide57.xml"/><Relationship Id="rId1" Type="http://schemas.openxmlformats.org/officeDocument/2006/relationships/slideLayout" Target="../slideLayouts/slideLayout3.xml"/><Relationship Id="rId6" Type="http://schemas.openxmlformats.org/officeDocument/2006/relationships/slide" Target="slide59.xml"/><Relationship Id="rId5" Type="http://schemas.openxmlformats.org/officeDocument/2006/relationships/image" Target="../media/image56.gif"/><Relationship Id="rId4" Type="http://schemas.openxmlformats.org/officeDocument/2006/relationships/image" Target="../media/image55.gif"/></Relationships>
</file>

<file path=ppt/slides/_rels/slide59.xml.rels><?xml version="1.0" encoding="UTF-8" standalone="yes"?>
<Relationships xmlns="http://schemas.openxmlformats.org/package/2006/relationships"><Relationship Id="rId3" Type="http://schemas.openxmlformats.org/officeDocument/2006/relationships/image" Target="../media/image54.gif"/><Relationship Id="rId2" Type="http://schemas.openxmlformats.org/officeDocument/2006/relationships/notesSlide" Target="../notesSlides/notesSlide58.xml"/><Relationship Id="rId1" Type="http://schemas.openxmlformats.org/officeDocument/2006/relationships/slideLayout" Target="../slideLayouts/slideLayout1.xml"/><Relationship Id="rId5" Type="http://schemas.openxmlformats.org/officeDocument/2006/relationships/image" Target="../media/image56.gif"/><Relationship Id="rId4" Type="http://schemas.openxmlformats.org/officeDocument/2006/relationships/image" Target="../media/image55.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57.gif"/><Relationship Id="rId2" Type="http://schemas.openxmlformats.org/officeDocument/2006/relationships/notesSlide" Target="../notesSlides/notesSlide59.xml"/><Relationship Id="rId1" Type="http://schemas.openxmlformats.org/officeDocument/2006/relationships/slideLayout" Target="../slideLayouts/slideLayout3.xml"/><Relationship Id="rId6" Type="http://schemas.openxmlformats.org/officeDocument/2006/relationships/image" Target="../media/image2.jpeg"/><Relationship Id="rId5" Type="http://schemas.openxmlformats.org/officeDocument/2006/relationships/slide" Target="slide61.xml"/><Relationship Id="rId4" Type="http://schemas.openxmlformats.org/officeDocument/2006/relationships/image" Target="../media/image58.gif"/></Relationships>
</file>

<file path=ppt/slides/_rels/slide61.xml.rels><?xml version="1.0" encoding="UTF-8" standalone="yes"?>
<Relationships xmlns="http://schemas.openxmlformats.org/package/2006/relationships"><Relationship Id="rId3" Type="http://schemas.openxmlformats.org/officeDocument/2006/relationships/image" Target="../media/image57.gif"/><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58.gi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8" Type="http://schemas.openxmlformats.org/officeDocument/2006/relationships/slide" Target="slide47.xml"/><Relationship Id="rId13" Type="http://schemas.openxmlformats.org/officeDocument/2006/relationships/slide" Target="slide65.xml"/><Relationship Id="rId3" Type="http://schemas.openxmlformats.org/officeDocument/2006/relationships/image" Target="../media/image59.png"/><Relationship Id="rId7" Type="http://schemas.openxmlformats.org/officeDocument/2006/relationships/image" Target="../media/image62.png"/><Relationship Id="rId12" Type="http://schemas.openxmlformats.org/officeDocument/2006/relationships/image" Target="../media/image65.png"/><Relationship Id="rId2" Type="http://schemas.openxmlformats.org/officeDocument/2006/relationships/notesSlide" Target="../notesSlides/notesSlide63.xml"/><Relationship Id="rId16" Type="http://schemas.openxmlformats.org/officeDocument/2006/relationships/slide" Target="slide67.xml"/><Relationship Id="rId1" Type="http://schemas.openxmlformats.org/officeDocument/2006/relationships/slideLayout" Target="../slideLayouts/slideLayout4.xml"/><Relationship Id="rId6" Type="http://schemas.openxmlformats.org/officeDocument/2006/relationships/image" Target="../media/image61.png"/><Relationship Id="rId11" Type="http://schemas.openxmlformats.org/officeDocument/2006/relationships/slide" Target="slide20.xml"/><Relationship Id="rId5" Type="http://schemas.openxmlformats.org/officeDocument/2006/relationships/slide" Target="slide23.xml"/><Relationship Id="rId15" Type="http://schemas.openxmlformats.org/officeDocument/2006/relationships/slide" Target="slide66.xml"/><Relationship Id="rId10" Type="http://schemas.openxmlformats.org/officeDocument/2006/relationships/image" Target="../media/image64.png"/><Relationship Id="rId4" Type="http://schemas.openxmlformats.org/officeDocument/2006/relationships/image" Target="../media/image60.png"/><Relationship Id="rId9" Type="http://schemas.openxmlformats.org/officeDocument/2006/relationships/image" Target="../media/image63.png"/><Relationship Id="rId14" Type="http://schemas.openxmlformats.org/officeDocument/2006/relationships/image" Target="../media/image2.jpeg"/></Relationships>
</file>

<file path=ppt/slides/_rels/slide65.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1.jpeg"/><Relationship Id="rId2" Type="http://schemas.openxmlformats.org/officeDocument/2006/relationships/notesSlide" Target="../notesSlides/notesSlide64.xml"/><Relationship Id="rId1" Type="http://schemas.openxmlformats.org/officeDocument/2006/relationships/slideLayout" Target="../slideLayouts/slideLayout6.xml"/><Relationship Id="rId6" Type="http://schemas.openxmlformats.org/officeDocument/2006/relationships/slide" Target="slide64.xml"/><Relationship Id="rId5" Type="http://schemas.openxmlformats.org/officeDocument/2006/relationships/image" Target="../media/image68.png"/><Relationship Id="rId4" Type="http://schemas.openxmlformats.org/officeDocument/2006/relationships/image" Target="../media/image67.png"/></Relationships>
</file>

<file path=ppt/slides/_rels/slide6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5.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slide" Target="slide64.xml"/><Relationship Id="rId4" Type="http://schemas.openxmlformats.org/officeDocument/2006/relationships/image" Target="../media/image70.png"/></Relationships>
</file>

<file path=ppt/slides/_rels/slide6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6.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slide" Target="slide64.xml"/><Relationship Id="rId4" Type="http://schemas.openxmlformats.org/officeDocument/2006/relationships/image" Target="../media/image72.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79.jpeg"/><Relationship Id="rId3" Type="http://schemas.openxmlformats.org/officeDocument/2006/relationships/image" Target="../media/image73.png"/><Relationship Id="rId7" Type="http://schemas.openxmlformats.org/officeDocument/2006/relationships/slide" Target="slide49.xml"/><Relationship Id="rId12" Type="http://schemas.openxmlformats.org/officeDocument/2006/relationships/slide" Target="slide70.xml"/><Relationship Id="rId2" Type="http://schemas.openxmlformats.org/officeDocument/2006/relationships/notesSlide" Target="../notesSlides/notesSlide68.xml"/><Relationship Id="rId16" Type="http://schemas.openxmlformats.org/officeDocument/2006/relationships/slide" Target="slide72.xml"/><Relationship Id="rId1" Type="http://schemas.openxmlformats.org/officeDocument/2006/relationships/slideLayout" Target="../slideLayouts/slideLayout4.xml"/><Relationship Id="rId6" Type="http://schemas.openxmlformats.org/officeDocument/2006/relationships/image" Target="../media/image75.png"/><Relationship Id="rId11" Type="http://schemas.openxmlformats.org/officeDocument/2006/relationships/image" Target="../media/image78.png"/><Relationship Id="rId5" Type="http://schemas.openxmlformats.org/officeDocument/2006/relationships/image" Target="../media/image74.png"/><Relationship Id="rId15" Type="http://schemas.openxmlformats.org/officeDocument/2006/relationships/image" Target="../media/image2.jpeg"/><Relationship Id="rId10" Type="http://schemas.openxmlformats.org/officeDocument/2006/relationships/slide" Target="slide25.xml"/><Relationship Id="rId4" Type="http://schemas.openxmlformats.org/officeDocument/2006/relationships/slide" Target="slide24.xml"/><Relationship Id="rId9" Type="http://schemas.openxmlformats.org/officeDocument/2006/relationships/image" Target="../media/image77.png"/><Relationship Id="rId14" Type="http://schemas.openxmlformats.org/officeDocument/2006/relationships/slide" Target="slide7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9.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slide" Target="slide69.xml"/><Relationship Id="rId4" Type="http://schemas.openxmlformats.org/officeDocument/2006/relationships/image" Target="../media/image81.png"/></Relationships>
</file>

<file path=ppt/slides/_rels/slide7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0.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slide" Target="slide69.xml"/><Relationship Id="rId4" Type="http://schemas.openxmlformats.org/officeDocument/2006/relationships/image" Target="../media/image83.png"/></Relationships>
</file>

<file path=ppt/slides/_rels/slide7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71.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slide" Target="slide69.xml"/><Relationship Id="rId4" Type="http://schemas.openxmlformats.org/officeDocument/2006/relationships/image" Target="../media/image85.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notesSlide" Target="../notesSlides/notesSlide73.xml"/><Relationship Id="rId1" Type="http://schemas.openxmlformats.org/officeDocument/2006/relationships/slideLayout" Target="../slideLayouts/slideLayout4.xml"/><Relationship Id="rId6" Type="http://schemas.openxmlformats.org/officeDocument/2006/relationships/image" Target="../media/image89.png"/><Relationship Id="rId11" Type="http://schemas.openxmlformats.org/officeDocument/2006/relationships/slide" Target="slide76.xml"/><Relationship Id="rId5" Type="http://schemas.openxmlformats.org/officeDocument/2006/relationships/image" Target="../media/image88.png"/><Relationship Id="rId10" Type="http://schemas.openxmlformats.org/officeDocument/2006/relationships/image" Target="../media/image2.jpeg"/><Relationship Id="rId4" Type="http://schemas.openxmlformats.org/officeDocument/2006/relationships/image" Target="../media/image87.png"/><Relationship Id="rId9" Type="http://schemas.openxmlformats.org/officeDocument/2006/relationships/slide" Target="slide75.xml"/></Relationships>
</file>

<file path=ppt/slides/_rels/slide75.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1.jpeg"/><Relationship Id="rId2" Type="http://schemas.openxmlformats.org/officeDocument/2006/relationships/notesSlide" Target="../notesSlides/notesSlide74.xml"/><Relationship Id="rId1" Type="http://schemas.openxmlformats.org/officeDocument/2006/relationships/slideLayout" Target="../slideLayouts/slideLayout6.xml"/><Relationship Id="rId6" Type="http://schemas.openxmlformats.org/officeDocument/2006/relationships/slide" Target="slide74.xml"/><Relationship Id="rId5" Type="http://schemas.openxmlformats.org/officeDocument/2006/relationships/image" Target="../media/image88.png"/><Relationship Id="rId4" Type="http://schemas.openxmlformats.org/officeDocument/2006/relationships/image" Target="../media/image87.png"/></Relationships>
</file>

<file path=ppt/slides/_rels/slide76.xml.rels><?xml version="1.0" encoding="UTF-8" standalone="yes"?>
<Relationships xmlns="http://schemas.openxmlformats.org/package/2006/relationships"><Relationship Id="rId3" Type="http://schemas.openxmlformats.org/officeDocument/2006/relationships/image" Target="../media/image89.png"/><Relationship Id="rId7" Type="http://schemas.openxmlformats.org/officeDocument/2006/relationships/image" Target="../media/image1.jpeg"/><Relationship Id="rId2" Type="http://schemas.openxmlformats.org/officeDocument/2006/relationships/notesSlide" Target="../notesSlides/notesSlide75.xml"/><Relationship Id="rId1" Type="http://schemas.openxmlformats.org/officeDocument/2006/relationships/slideLayout" Target="../slideLayouts/slideLayout6.xml"/><Relationship Id="rId6" Type="http://schemas.openxmlformats.org/officeDocument/2006/relationships/slide" Target="slide74.xml"/><Relationship Id="rId5" Type="http://schemas.openxmlformats.org/officeDocument/2006/relationships/image" Target="../media/image91.png"/><Relationship Id="rId4" Type="http://schemas.openxmlformats.org/officeDocument/2006/relationships/image" Target="../media/image90.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 Target="slide52.xml"/><Relationship Id="rId7" Type="http://schemas.openxmlformats.org/officeDocument/2006/relationships/slide" Target="slide79.xml"/><Relationship Id="rId2" Type="http://schemas.openxmlformats.org/officeDocument/2006/relationships/notesSlide" Target="../notesSlides/notesSlide77.xml"/><Relationship Id="rId1" Type="http://schemas.openxmlformats.org/officeDocument/2006/relationships/slideLayout" Target="../slideLayouts/slideLayout4.xml"/><Relationship Id="rId6" Type="http://schemas.openxmlformats.org/officeDocument/2006/relationships/image" Target="../media/image93.png"/><Relationship Id="rId5" Type="http://schemas.openxmlformats.org/officeDocument/2006/relationships/slide" Target="slide53.xml"/><Relationship Id="rId4" Type="http://schemas.openxmlformats.org/officeDocument/2006/relationships/image" Target="../media/image92.png"/><Relationship Id="rId9" Type="http://schemas.openxmlformats.org/officeDocument/2006/relationships/slide" Target="slide80.xml"/></Relationships>
</file>

<file path=ppt/slides/_rels/slide7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78.xml"/><Relationship Id="rId1" Type="http://schemas.openxmlformats.org/officeDocument/2006/relationships/slideLayout" Target="../slideLayouts/slideLayout6.xml"/><Relationship Id="rId5" Type="http://schemas.openxmlformats.org/officeDocument/2006/relationships/image" Target="../media/image1.jpeg"/><Relationship Id="rId4" Type="http://schemas.openxmlformats.org/officeDocument/2006/relationships/slide" Target="slide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79.xml"/><Relationship Id="rId1" Type="http://schemas.openxmlformats.org/officeDocument/2006/relationships/slideLayout" Target="../slideLayouts/slideLayout6.xml"/><Relationship Id="rId5" Type="http://schemas.openxmlformats.org/officeDocument/2006/relationships/image" Target="../media/image1.jpeg"/><Relationship Id="rId4" Type="http://schemas.openxmlformats.org/officeDocument/2006/relationships/slide" Target="slide7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notesSlide" Target="../notesSlides/notesSlide81.xml"/><Relationship Id="rId1" Type="http://schemas.openxmlformats.org/officeDocument/2006/relationships/slideLayout" Target="../slideLayouts/slideLayout3.xml"/><Relationship Id="rId6" Type="http://schemas.openxmlformats.org/officeDocument/2006/relationships/image" Target="../media/image99.png"/><Relationship Id="rId11" Type="http://schemas.openxmlformats.org/officeDocument/2006/relationships/image" Target="../media/image2.jpeg"/><Relationship Id="rId5" Type="http://schemas.openxmlformats.org/officeDocument/2006/relationships/image" Target="../media/image98.png"/><Relationship Id="rId10" Type="http://schemas.openxmlformats.org/officeDocument/2006/relationships/slide" Target="slide83.xml"/><Relationship Id="rId4" Type="http://schemas.openxmlformats.org/officeDocument/2006/relationships/image" Target="../media/image97.png"/><Relationship Id="rId9" Type="http://schemas.openxmlformats.org/officeDocument/2006/relationships/image" Target="../media/image102.png"/></Relationships>
</file>

<file path=ppt/slides/_rels/slide83.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notesSlide" Target="../notesSlides/notesSlide82.xml"/><Relationship Id="rId1" Type="http://schemas.openxmlformats.org/officeDocument/2006/relationships/slideLayout" Target="../slideLayouts/slideLayout1.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 Id="rId9" Type="http://schemas.openxmlformats.org/officeDocument/2006/relationships/image" Target="../media/image102.png"/></Relationships>
</file>

<file path=ppt/slides/_rels/slide84.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notesSlide" Target="../notesSlides/notesSlide83.xml"/><Relationship Id="rId1" Type="http://schemas.openxmlformats.org/officeDocument/2006/relationships/slideLayout" Target="../slideLayouts/slideLayout3.xml"/><Relationship Id="rId6" Type="http://schemas.openxmlformats.org/officeDocument/2006/relationships/image" Target="../media/image106.png"/><Relationship Id="rId11" Type="http://schemas.openxmlformats.org/officeDocument/2006/relationships/image" Target="../media/image2.jpeg"/><Relationship Id="rId5" Type="http://schemas.openxmlformats.org/officeDocument/2006/relationships/image" Target="../media/image105.png"/><Relationship Id="rId10" Type="http://schemas.openxmlformats.org/officeDocument/2006/relationships/slide" Target="slide85.xml"/><Relationship Id="rId4" Type="http://schemas.openxmlformats.org/officeDocument/2006/relationships/image" Target="../media/image104.png"/><Relationship Id="rId9" Type="http://schemas.openxmlformats.org/officeDocument/2006/relationships/image" Target="../media/image109.png"/></Relationships>
</file>

<file path=ppt/slides/_rels/slide85.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notesSlide" Target="../notesSlides/notesSlide84.xml"/><Relationship Id="rId1" Type="http://schemas.openxmlformats.org/officeDocument/2006/relationships/slideLayout" Target="../slideLayouts/slideLayout1.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 Id="rId9" Type="http://schemas.openxmlformats.org/officeDocument/2006/relationships/image" Target="../media/image109.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10.png"/><Relationship Id="rId7" Type="http://schemas.openxmlformats.org/officeDocument/2006/relationships/image" Target="../media/image114.png"/><Relationship Id="rId12" Type="http://schemas.openxmlformats.org/officeDocument/2006/relationships/image" Target="../media/image2.jpeg"/><Relationship Id="rId2" Type="http://schemas.openxmlformats.org/officeDocument/2006/relationships/notesSlide" Target="../notesSlides/notesSlide86.xml"/><Relationship Id="rId1" Type="http://schemas.openxmlformats.org/officeDocument/2006/relationships/slideLayout" Target="../slideLayouts/slideLayout3.xml"/><Relationship Id="rId6" Type="http://schemas.openxmlformats.org/officeDocument/2006/relationships/image" Target="../media/image113.png"/><Relationship Id="rId11" Type="http://schemas.openxmlformats.org/officeDocument/2006/relationships/slide" Target="slide88.xml"/><Relationship Id="rId5" Type="http://schemas.openxmlformats.org/officeDocument/2006/relationships/image" Target="../media/image112.png"/><Relationship Id="rId10" Type="http://schemas.openxmlformats.org/officeDocument/2006/relationships/image" Target="../media/image117.png"/><Relationship Id="rId4" Type="http://schemas.openxmlformats.org/officeDocument/2006/relationships/image" Target="../media/image111.png"/><Relationship Id="rId9" Type="http://schemas.openxmlformats.org/officeDocument/2006/relationships/image" Target="../media/image116.png"/></Relationships>
</file>

<file path=ppt/slides/_rels/slide88.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notesSlide" Target="../notesSlides/notesSlide87.xml"/><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10" Type="http://schemas.openxmlformats.org/officeDocument/2006/relationships/image" Target="../media/image117.png"/><Relationship Id="rId4" Type="http://schemas.openxmlformats.org/officeDocument/2006/relationships/image" Target="../media/image111.png"/><Relationship Id="rId9" Type="http://schemas.openxmlformats.org/officeDocument/2006/relationships/image" Target="../media/image116.png"/></Relationships>
</file>

<file path=ppt/slides/_rels/slide89.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image" Target="../media/image118.png"/><Relationship Id="rId7" Type="http://schemas.openxmlformats.org/officeDocument/2006/relationships/image" Target="../media/image122.png"/><Relationship Id="rId2" Type="http://schemas.openxmlformats.org/officeDocument/2006/relationships/notesSlide" Target="../notesSlides/notesSlide88.xml"/><Relationship Id="rId1" Type="http://schemas.openxmlformats.org/officeDocument/2006/relationships/slideLayout" Target="../slideLayouts/slideLayout3.xml"/><Relationship Id="rId6" Type="http://schemas.openxmlformats.org/officeDocument/2006/relationships/image" Target="../media/image121.png"/><Relationship Id="rId11" Type="http://schemas.openxmlformats.org/officeDocument/2006/relationships/image" Target="../media/image2.jpeg"/><Relationship Id="rId5" Type="http://schemas.openxmlformats.org/officeDocument/2006/relationships/image" Target="../media/image120.png"/><Relationship Id="rId10" Type="http://schemas.openxmlformats.org/officeDocument/2006/relationships/slide" Target="slide90.xml"/><Relationship Id="rId4" Type="http://schemas.openxmlformats.org/officeDocument/2006/relationships/image" Target="../media/image119.png"/><Relationship Id="rId9" Type="http://schemas.openxmlformats.org/officeDocument/2006/relationships/image" Target="../media/image124.png"/></Relationships>
</file>

<file path=ppt/slides/_rels/slide9.xml.rels><?xml version="1.0" encoding="UTF-8" standalone="yes"?>
<Relationships xmlns="http://schemas.openxmlformats.org/package/2006/relationships"><Relationship Id="rId8" Type="http://schemas.openxmlformats.org/officeDocument/2006/relationships/image" Target="../media/image12.gif"/><Relationship Id="rId13" Type="http://schemas.openxmlformats.org/officeDocument/2006/relationships/slide" Target="slide10.xml"/><Relationship Id="rId3" Type="http://schemas.openxmlformats.org/officeDocument/2006/relationships/image" Target="../media/image7.gif"/><Relationship Id="rId7" Type="http://schemas.openxmlformats.org/officeDocument/2006/relationships/image" Target="../media/image11.gif"/><Relationship Id="rId12" Type="http://schemas.openxmlformats.org/officeDocument/2006/relationships/image" Target="../media/image16.gif"/><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gif"/><Relationship Id="rId11" Type="http://schemas.openxmlformats.org/officeDocument/2006/relationships/image" Target="../media/image15.gif"/><Relationship Id="rId5" Type="http://schemas.openxmlformats.org/officeDocument/2006/relationships/image" Target="../media/image9.gif"/><Relationship Id="rId10" Type="http://schemas.openxmlformats.org/officeDocument/2006/relationships/image" Target="../media/image14.gif"/><Relationship Id="rId4" Type="http://schemas.openxmlformats.org/officeDocument/2006/relationships/image" Target="../media/image8.gif"/><Relationship Id="rId9" Type="http://schemas.openxmlformats.org/officeDocument/2006/relationships/image" Target="../media/image13.gif"/><Relationship Id="rId14" Type="http://schemas.openxmlformats.org/officeDocument/2006/relationships/image" Target="../media/image2.jpeg"/></Relationships>
</file>

<file path=ppt/slides/_rels/slide90.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image" Target="../media/image118.png"/><Relationship Id="rId7" Type="http://schemas.openxmlformats.org/officeDocument/2006/relationships/image" Target="../media/image122.png"/><Relationship Id="rId2" Type="http://schemas.openxmlformats.org/officeDocument/2006/relationships/notesSlide" Target="../notesSlides/notesSlide89.xml"/><Relationship Id="rId1" Type="http://schemas.openxmlformats.org/officeDocument/2006/relationships/slideLayout" Target="../slideLayouts/slideLayout1.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 Id="rId9" Type="http://schemas.openxmlformats.org/officeDocument/2006/relationships/image" Target="../media/image124.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notesSlide" Target="../notesSlides/notesSlide91.xml"/><Relationship Id="rId1" Type="http://schemas.openxmlformats.org/officeDocument/2006/relationships/slideLayout" Target="../slideLayouts/slideLayout3.xml"/><Relationship Id="rId6" Type="http://schemas.openxmlformats.org/officeDocument/2006/relationships/image" Target="../media/image128.png"/><Relationship Id="rId11" Type="http://schemas.openxmlformats.org/officeDocument/2006/relationships/image" Target="../media/image2.jpeg"/><Relationship Id="rId5" Type="http://schemas.openxmlformats.org/officeDocument/2006/relationships/image" Target="../media/image127.png"/><Relationship Id="rId10" Type="http://schemas.openxmlformats.org/officeDocument/2006/relationships/slide" Target="slide93.xml"/><Relationship Id="rId4" Type="http://schemas.openxmlformats.org/officeDocument/2006/relationships/image" Target="../media/image126.png"/><Relationship Id="rId9" Type="http://schemas.openxmlformats.org/officeDocument/2006/relationships/image" Target="../media/image131.png"/></Relationships>
</file>

<file path=ppt/slides/_rels/slide93.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notesSlide" Target="../notesSlides/notesSlide92.xml"/><Relationship Id="rId1" Type="http://schemas.openxmlformats.org/officeDocument/2006/relationships/slideLayout" Target="../slideLayouts/slideLayout1.xml"/><Relationship Id="rId6" Type="http://schemas.openxmlformats.org/officeDocument/2006/relationships/image" Target="../media/image128.png"/><Relationship Id="rId11" Type="http://schemas.openxmlformats.org/officeDocument/2006/relationships/image" Target="../media/image133.png"/><Relationship Id="rId5" Type="http://schemas.openxmlformats.org/officeDocument/2006/relationships/image" Target="../media/image127.png"/><Relationship Id="rId10" Type="http://schemas.openxmlformats.org/officeDocument/2006/relationships/image" Target="../media/image132.png"/><Relationship Id="rId4" Type="http://schemas.openxmlformats.org/officeDocument/2006/relationships/image" Target="../media/image126.png"/><Relationship Id="rId9" Type="http://schemas.openxmlformats.org/officeDocument/2006/relationships/image" Target="../media/image131.png"/></Relationships>
</file>

<file path=ppt/slides/_rels/slide94.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93.xml"/><Relationship Id="rId1" Type="http://schemas.openxmlformats.org/officeDocument/2006/relationships/slideLayout" Target="../slideLayouts/slideLayout4.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s>
</file>

<file path=ppt/slides/_rels/slide95.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notesSlide" Target="../notesSlides/notesSlide94.xml"/><Relationship Id="rId1" Type="http://schemas.openxmlformats.org/officeDocument/2006/relationships/slideLayout" Target="../slideLayouts/slideLayout4.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 Id="rId9" Type="http://schemas.openxmlformats.org/officeDocument/2006/relationships/image" Target="../media/image131.png"/></Relationships>
</file>

<file path=ppt/slides/_rels/slide96.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notesSlide" Target="../notesSlides/notesSlide98.xml"/><Relationship Id="rId1" Type="http://schemas.openxmlformats.org/officeDocument/2006/relationships/slideLayout" Target="../slideLayouts/slideLayout4.xml"/><Relationship Id="rId6" Type="http://schemas.openxmlformats.org/officeDocument/2006/relationships/image" Target="../media/image128.png"/><Relationship Id="rId11" Type="http://schemas.openxmlformats.org/officeDocument/2006/relationships/image" Target="../media/image133.png"/><Relationship Id="rId5" Type="http://schemas.openxmlformats.org/officeDocument/2006/relationships/image" Target="../media/image127.png"/><Relationship Id="rId10" Type="http://schemas.openxmlformats.org/officeDocument/2006/relationships/image" Target="../media/image132.png"/><Relationship Id="rId4" Type="http://schemas.openxmlformats.org/officeDocument/2006/relationships/image" Target="../media/image126.png"/><Relationship Id="rId9" Type="http://schemas.openxmlformats.org/officeDocument/2006/relationships/image" Target="../media/image1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08"/>
            <a:ext cx="9144000" cy="6852383"/>
          </a:xfrm>
          <a:prstGeom prst="rect">
            <a:avLst/>
          </a:prstGeom>
        </p:spPr>
      </p:pic>
    </p:spTree>
    <p:extLst>
      <p:ext uri="{BB962C8B-B14F-4D97-AF65-F5344CB8AC3E}">
        <p14:creationId xmlns:p14="http://schemas.microsoft.com/office/powerpoint/2010/main" val="4187279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295400"/>
            <a:ext cx="5200650" cy="405765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1295400"/>
            <a:ext cx="5200650" cy="405765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0" y="1295400"/>
            <a:ext cx="5200650" cy="405765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2600" y="1295400"/>
            <a:ext cx="5200650" cy="4057650"/>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2600" y="1295400"/>
            <a:ext cx="5200650" cy="4057650"/>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52600" y="1295400"/>
            <a:ext cx="5200650" cy="4057650"/>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52600" y="1295400"/>
            <a:ext cx="5200650" cy="4057650"/>
          </a:xfrm>
          <a:prstGeom prst="rect">
            <a:avLst/>
          </a:prstGeom>
        </p:spPr>
      </p:pic>
      <p:pic>
        <p:nvPicPr>
          <p:cNvPr id="22" name="Picture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52600" y="1295400"/>
            <a:ext cx="5200650" cy="4057650"/>
          </a:xfrm>
          <a:prstGeom prst="rect">
            <a:avLst/>
          </a:prstGeom>
        </p:spPr>
      </p:pic>
      <p:pic>
        <p:nvPicPr>
          <p:cNvPr id="23" name="Picture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52600" y="1295400"/>
            <a:ext cx="5200650" cy="4057650"/>
          </a:xfrm>
          <a:prstGeom prst="rect">
            <a:avLst/>
          </a:prstGeom>
        </p:spPr>
      </p:pic>
      <p:pic>
        <p:nvPicPr>
          <p:cNvPr id="24" name="Picture 2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52600" y="1295400"/>
            <a:ext cx="5200650" cy="405765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10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10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10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10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114300" eaLnBrk="1" hangingPunct="1"/>
            <a:r>
              <a:rPr lang="en-US" altLang="en-US" dirty="0">
                <a:solidFill>
                  <a:srgbClr val="9B2590"/>
                </a:solidFill>
              </a:rPr>
              <a:t>How?</a:t>
            </a:r>
            <a:endParaRPr lang="en-US" altLang="en-US" b="0" dirty="0">
              <a:solidFill>
                <a:srgbClr val="9B2590"/>
              </a:solidFill>
            </a:endParaRPr>
          </a:p>
          <a:p>
            <a:pPr lvl="1" eaLnBrk="1" hangingPunct="1"/>
            <a:r>
              <a:rPr lang="en-US" altLang="en-US" dirty="0"/>
              <a:t>Goods and services are produced by using productive resources that economists call </a:t>
            </a:r>
            <a:r>
              <a:rPr lang="en-US" altLang="en-US" b="1" dirty="0"/>
              <a:t>factors of production</a:t>
            </a:r>
            <a:r>
              <a:rPr lang="en-US" altLang="en-US" dirty="0"/>
              <a:t>.</a:t>
            </a:r>
          </a:p>
          <a:p>
            <a:pPr lvl="1" eaLnBrk="1" hangingPunct="1"/>
            <a:r>
              <a:rPr lang="en-US" altLang="en-US" dirty="0"/>
              <a:t>Factors of production are grouped into four categories:</a:t>
            </a:r>
          </a:p>
          <a:p>
            <a:pPr marL="414900" lvl="1" indent="-342900" eaLnBrk="1" hangingPunct="1">
              <a:buClrTx/>
              <a:buSzPct val="100000"/>
              <a:buFont typeface="Arial" panose="020B0604020202020204" pitchFamily="34" charset="0"/>
              <a:buChar char="■"/>
            </a:pPr>
            <a:r>
              <a:rPr lang="en-US" altLang="en-US" dirty="0"/>
              <a:t> Land</a:t>
            </a:r>
          </a:p>
          <a:p>
            <a:pPr marL="414900" lvl="1" indent="-342900" eaLnBrk="1" hangingPunct="1">
              <a:buClrTx/>
              <a:buSzPct val="100000"/>
              <a:buFont typeface="Arial" panose="020B0604020202020204" pitchFamily="34" charset="0"/>
              <a:buChar char="■"/>
            </a:pPr>
            <a:r>
              <a:rPr lang="en-US" altLang="en-US" dirty="0"/>
              <a:t> Labor</a:t>
            </a:r>
          </a:p>
          <a:p>
            <a:pPr marL="414900" lvl="1" indent="-342900" eaLnBrk="1" hangingPunct="1">
              <a:buClrTx/>
              <a:buSzPct val="100000"/>
              <a:buFont typeface="Arial" panose="020B0604020202020204" pitchFamily="34" charset="0"/>
              <a:buChar char="■"/>
            </a:pPr>
            <a:r>
              <a:rPr lang="en-US" altLang="en-US" dirty="0"/>
              <a:t> Capital</a:t>
            </a:r>
          </a:p>
          <a:p>
            <a:pPr marL="414900" lvl="1" indent="-342900" eaLnBrk="1" hangingPunct="1">
              <a:buClrTx/>
              <a:buSzPct val="100000"/>
              <a:buFont typeface="Arial" panose="020B0604020202020204" pitchFamily="34" charset="0"/>
              <a:buChar char="■"/>
            </a:pPr>
            <a:r>
              <a:rPr lang="en-US" altLang="en-US" dirty="0"/>
              <a:t> Entrepreneurship</a:t>
            </a:r>
          </a:p>
        </p:txBody>
      </p:sp>
      <p:sp>
        <p:nvSpPr>
          <p:cNvPr id="15362" name="Title 2"/>
          <p:cNvSpPr>
            <a:spLocks noGrp="1"/>
          </p:cNvSpPr>
          <p:nvPr>
            <p:ph type="title"/>
          </p:nvPr>
        </p:nvSpPr>
        <p:spPr/>
        <p:txBody>
          <a:bodyPr/>
          <a:lstStyle/>
          <a:p>
            <a:r>
              <a:rPr lang="en-US" altLang="en-US"/>
              <a:t>Two Big Economic Questions</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1000"/>
                                        <p:tgtEl>
                                          <p:spTgt spid="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1000"/>
                                        <p:tgtEl>
                                          <p:spTgt spid="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1000"/>
                                        <p:tgtEl>
                                          <p:spTgt spid="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left)">
                                      <p:cBhvr>
                                        <p:cTn id="27" dur="1000"/>
                                        <p:tgtEl>
                                          <p:spTgt spid="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left)">
                                      <p:cBhvr>
                                        <p:cTn id="32"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360363" y="1584325"/>
            <a:ext cx="8229600" cy="5045075"/>
          </a:xfrm>
        </p:spPr>
        <p:txBody>
          <a:bodyPr/>
          <a:lstStyle/>
          <a:p>
            <a:pPr lvl="1" eaLnBrk="1" hangingPunct="1"/>
            <a:r>
              <a:rPr lang="en-US" altLang="en-US" dirty="0"/>
              <a:t>The “gifts of nature” that we use to produce goods and services are </a:t>
            </a:r>
            <a:r>
              <a:rPr lang="en-US" altLang="en-US" b="1" dirty="0"/>
              <a:t>land</a:t>
            </a:r>
            <a:r>
              <a:rPr lang="en-US" altLang="en-US" dirty="0"/>
              <a:t>.</a:t>
            </a:r>
          </a:p>
          <a:p>
            <a:pPr lvl="1" eaLnBrk="1" hangingPunct="1"/>
            <a:r>
              <a:rPr lang="en-US" altLang="en-US" dirty="0"/>
              <a:t>The work time and work effort that people devote to producing goods and services is </a:t>
            </a:r>
            <a:r>
              <a:rPr lang="en-US" altLang="en-US" b="1" dirty="0"/>
              <a:t>labor</a:t>
            </a:r>
            <a:r>
              <a:rPr lang="en-US" altLang="en-US" dirty="0"/>
              <a:t>.</a:t>
            </a:r>
          </a:p>
          <a:p>
            <a:pPr lvl="1" eaLnBrk="1" hangingPunct="1"/>
            <a:r>
              <a:rPr lang="en-US" altLang="en-US" dirty="0"/>
              <a:t>The </a:t>
            </a:r>
            <a:r>
              <a:rPr lang="en-US" altLang="en-US" i="1" dirty="0"/>
              <a:t>quality</a:t>
            </a:r>
            <a:r>
              <a:rPr lang="en-US" altLang="en-US" dirty="0"/>
              <a:t> of labor depends on </a:t>
            </a:r>
            <a:r>
              <a:rPr lang="en-US" altLang="en-US" b="1" dirty="0"/>
              <a:t>human capital</a:t>
            </a:r>
            <a:r>
              <a:rPr lang="en-US" altLang="en-US" dirty="0"/>
              <a:t>, which is the knowledge and skill that people obtain from education, on-the-job training, and work experience.</a:t>
            </a:r>
          </a:p>
          <a:p>
            <a:pPr lvl="1" eaLnBrk="1" hangingPunct="1"/>
            <a:r>
              <a:rPr lang="en-US" altLang="en-US" dirty="0"/>
              <a:t>The tools, instruments, machines, buildings, and other constructions that businesses use to produce goods and services are </a:t>
            </a:r>
            <a:r>
              <a:rPr lang="en-US" altLang="en-US" b="1" dirty="0"/>
              <a:t>capital</a:t>
            </a:r>
            <a:r>
              <a:rPr lang="en-US" altLang="en-US" dirty="0"/>
              <a:t>.</a:t>
            </a:r>
          </a:p>
          <a:p>
            <a:pPr lvl="1" eaLnBrk="1" hangingPunct="1"/>
            <a:r>
              <a:rPr lang="en-US" altLang="en-US" dirty="0"/>
              <a:t>The human resource that organizes land, labor, and capital is </a:t>
            </a:r>
            <a:r>
              <a:rPr lang="en-US" altLang="en-US" b="1" dirty="0"/>
              <a:t>entrepreneurship</a:t>
            </a:r>
            <a:r>
              <a:rPr lang="en-US" altLang="en-US" dirty="0"/>
              <a:t>.</a:t>
            </a:r>
          </a:p>
        </p:txBody>
      </p:sp>
      <p:sp>
        <p:nvSpPr>
          <p:cNvPr id="16386" name="Title 1"/>
          <p:cNvSpPr>
            <a:spLocks noGrp="1"/>
          </p:cNvSpPr>
          <p:nvPr>
            <p:ph type="title"/>
          </p:nvPr>
        </p:nvSpPr>
        <p:spPr/>
        <p:txBody>
          <a:bodyPr/>
          <a:lstStyle/>
          <a:p>
            <a:r>
              <a:rPr lang="en-US" altLang="en-US"/>
              <a:t>Two Big Economic Questions</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wipe(left)">
                                      <p:cBhvr>
                                        <p:cTn id="7" dur="1000"/>
                                        <p:tgtEl>
                                          <p:spTgt spid="163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6387">
                                            <p:txEl>
                                              <p:pRg st="2" end="2"/>
                                            </p:txEl>
                                          </p:spTgt>
                                        </p:tgtEl>
                                        <p:attrNameLst>
                                          <p:attrName>style.visibility</p:attrName>
                                        </p:attrNameLst>
                                      </p:cBhvr>
                                      <p:to>
                                        <p:strVal val="visible"/>
                                      </p:to>
                                    </p:set>
                                    <p:animEffect transition="in" filter="wipe(left)">
                                      <p:cBhvr>
                                        <p:cTn id="12" dur="1000"/>
                                        <p:tgtEl>
                                          <p:spTgt spid="163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animEffect transition="in" filter="wipe(left)">
                                      <p:cBhvr>
                                        <p:cTn id="17" dur="1000"/>
                                        <p:tgtEl>
                                          <p:spTgt spid="1638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1" nodeType="clickEffect">
                                  <p:stCondLst>
                                    <p:cond delay="0"/>
                                  </p:stCondLst>
                                  <p:childTnLst>
                                    <p:set>
                                      <p:cBhvr>
                                        <p:cTn id="21" dur="1" fill="hold">
                                          <p:stCondLst>
                                            <p:cond delay="0"/>
                                          </p:stCondLst>
                                        </p:cTn>
                                        <p:tgtEl>
                                          <p:spTgt spid="16387">
                                            <p:txEl>
                                              <p:pRg st="4" end="4"/>
                                            </p:txEl>
                                          </p:spTgt>
                                        </p:tgtEl>
                                        <p:attrNameLst>
                                          <p:attrName>style.visibility</p:attrName>
                                        </p:attrNameLst>
                                      </p:cBhvr>
                                      <p:to>
                                        <p:strVal val="visible"/>
                                      </p:to>
                                    </p:set>
                                    <p:animEffect transition="in" filter="wipe(left)">
                                      <p:cBhvr>
                                        <p:cTn id="22" dur="10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1" uiExpand="1" build="p" bldLvl="3"/>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363" y="1584325"/>
            <a:ext cx="3602037" cy="4525963"/>
          </a:xfrm>
        </p:spPr>
        <p:txBody>
          <a:bodyPr/>
          <a:lstStyle/>
          <a:p>
            <a:pPr lvl="1" eaLnBrk="1" hangingPunct="1"/>
            <a:r>
              <a:rPr lang="en-US" altLang="en-US" dirty="0"/>
              <a:t>Figure 1.2 shows a measure of the growth of human capital in the United States since 1900—the percentage of the population that has completed different levels of education.</a:t>
            </a:r>
          </a:p>
          <a:p>
            <a:pPr lvl="1" eaLnBrk="1" hangingPunct="1"/>
            <a:r>
              <a:rPr lang="en-US" altLang="en-US" dirty="0"/>
              <a:t>Economics explains these trends.</a:t>
            </a:r>
          </a:p>
        </p:txBody>
      </p:sp>
      <p:sp>
        <p:nvSpPr>
          <p:cNvPr id="17415" name="Title 1"/>
          <p:cNvSpPr>
            <a:spLocks noGrp="1"/>
          </p:cNvSpPr>
          <p:nvPr>
            <p:ph type="title"/>
          </p:nvPr>
        </p:nvSpPr>
        <p:spPr/>
        <p:txBody>
          <a:bodyPr/>
          <a:lstStyle/>
          <a:p>
            <a:r>
              <a:rPr lang="en-US" altLang="en-US"/>
              <a:t>Two Big Economic Questions</a:t>
            </a:r>
            <a:endParaRPr lang="en-CA" alt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595830"/>
            <a:ext cx="4757738" cy="450913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1595830"/>
            <a:ext cx="4757738" cy="4509135"/>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0" y="1595830"/>
            <a:ext cx="4757738" cy="4509135"/>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0" y="1595830"/>
            <a:ext cx="4757738" cy="4509135"/>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0000" y="1595830"/>
            <a:ext cx="4757738" cy="4509135"/>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0000" y="1595830"/>
            <a:ext cx="4757738" cy="4509135"/>
          </a:xfrm>
          <a:prstGeom prst="rect">
            <a:avLst/>
          </a:prstGeom>
        </p:spPr>
      </p:pic>
      <p:pic>
        <p:nvPicPr>
          <p:cNvPr id="10" name="Picture 7">
            <a:hlinkClick r:id="rId9" action="ppaction://hlinksldjump" tooltip="Click to expand the figure"/>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750"/>
                                        <p:tgtEl>
                                          <p:spTgt spid="14"/>
                                        </p:tgtEl>
                                      </p:cBhvr>
                                    </p:animEffect>
                                  </p:childTnLst>
                                </p:cTn>
                              </p:par>
                            </p:childTnLst>
                          </p:cTn>
                        </p:par>
                        <p:par>
                          <p:cTn id="13" fill="hold">
                            <p:stCondLst>
                              <p:cond delay="1750"/>
                            </p:stCondLst>
                            <p:childTnLst>
                              <p:par>
                                <p:cTn id="14" presetID="22" presetClass="entr" presetSubtype="8"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1750"/>
                                        <p:tgtEl>
                                          <p:spTgt spid="15"/>
                                        </p:tgtEl>
                                      </p:cBhvr>
                                    </p:animEffect>
                                  </p:childTnLst>
                                </p:cTn>
                              </p:par>
                            </p:childTnLst>
                          </p:cTn>
                        </p:par>
                        <p:par>
                          <p:cTn id="17" fill="hold">
                            <p:stCondLst>
                              <p:cond delay="35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1750"/>
                                        <p:tgtEl>
                                          <p:spTgt spid="16"/>
                                        </p:tgtEl>
                                      </p:cBhvr>
                                    </p:animEffect>
                                  </p:childTnLst>
                                </p:cTn>
                              </p:par>
                            </p:childTnLst>
                          </p:cTn>
                        </p:par>
                        <p:par>
                          <p:cTn id="21" fill="hold">
                            <p:stCondLst>
                              <p:cond delay="5250"/>
                            </p:stCondLst>
                            <p:childTnLst>
                              <p:par>
                                <p:cTn id="22" presetID="22" presetClass="entr" presetSubtype="8"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1750"/>
                                        <p:tgtEl>
                                          <p:spTgt spid="17"/>
                                        </p:tgtEl>
                                      </p:cBhvr>
                                    </p:animEffect>
                                  </p:childTnLst>
                                </p:cTn>
                              </p:par>
                            </p:childTnLst>
                          </p:cTn>
                        </p:par>
                        <p:par>
                          <p:cTn id="25" fill="hold">
                            <p:stCondLst>
                              <p:cond delay="7000"/>
                            </p:stCondLst>
                            <p:childTnLst>
                              <p:par>
                                <p:cTn id="26" presetID="22" presetClass="entr" presetSubtype="8"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175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wipe(left)">
                                      <p:cBhvr>
                                        <p:cTn id="33"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838200"/>
            <a:ext cx="5286375" cy="501015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838200"/>
            <a:ext cx="5286375" cy="501015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5000" y="838200"/>
            <a:ext cx="5286375" cy="501015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5000" y="838200"/>
            <a:ext cx="5286375" cy="5010150"/>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05000" y="838200"/>
            <a:ext cx="5286375" cy="5010150"/>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5000" y="838200"/>
            <a:ext cx="5286375" cy="501015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75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75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75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175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1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eaLnBrk="1" hangingPunct="1"/>
            <a:r>
              <a:rPr lang="en-US" altLang="en-US" dirty="0">
                <a:solidFill>
                  <a:srgbClr val="9B2590"/>
                </a:solidFill>
              </a:rPr>
              <a:t>For Whom?</a:t>
            </a:r>
          </a:p>
          <a:p>
            <a:pPr lvl="1" eaLnBrk="1" hangingPunct="1"/>
            <a:r>
              <a:rPr lang="en-US" altLang="en-US" dirty="0"/>
              <a:t>Who gets the goods and services depends on the incomes that people earn.</a:t>
            </a:r>
          </a:p>
          <a:p>
            <a:pPr marL="414900" lvl="1" indent="-342900" eaLnBrk="1" hangingPunct="1">
              <a:spcBef>
                <a:spcPct val="20000"/>
              </a:spcBef>
              <a:spcAft>
                <a:spcPct val="20000"/>
              </a:spcAft>
              <a:buClrTx/>
              <a:buSzPct val="100000"/>
              <a:buFont typeface="Arial" panose="020B0604020202020204" pitchFamily="34" charset="0"/>
              <a:buChar char="■"/>
            </a:pPr>
            <a:r>
              <a:rPr lang="en-US" altLang="en-US" dirty="0"/>
              <a:t>Land earns </a:t>
            </a:r>
            <a:r>
              <a:rPr lang="en-US" altLang="en-US" b="1" dirty="0"/>
              <a:t>rent</a:t>
            </a:r>
            <a:r>
              <a:rPr lang="en-US" altLang="en-US" dirty="0"/>
              <a:t>.</a:t>
            </a:r>
          </a:p>
          <a:p>
            <a:pPr marL="414900" lvl="1" indent="-342900" eaLnBrk="1" hangingPunct="1">
              <a:spcBef>
                <a:spcPct val="20000"/>
              </a:spcBef>
              <a:spcAft>
                <a:spcPct val="20000"/>
              </a:spcAft>
              <a:buClrTx/>
              <a:buSzPct val="100000"/>
              <a:buFont typeface="Arial" panose="020B0604020202020204" pitchFamily="34" charset="0"/>
              <a:buChar char="■"/>
            </a:pPr>
            <a:r>
              <a:rPr lang="en-US" altLang="en-US" dirty="0"/>
              <a:t>Labor earns </a:t>
            </a:r>
            <a:r>
              <a:rPr lang="en-US" altLang="en-US" b="1" dirty="0"/>
              <a:t>wages</a:t>
            </a:r>
            <a:r>
              <a:rPr lang="en-US" altLang="en-US" dirty="0"/>
              <a:t>. </a:t>
            </a:r>
          </a:p>
          <a:p>
            <a:pPr marL="414900" lvl="1" indent="-342900" eaLnBrk="1" hangingPunct="1">
              <a:spcBef>
                <a:spcPct val="20000"/>
              </a:spcBef>
              <a:spcAft>
                <a:spcPct val="20000"/>
              </a:spcAft>
              <a:buClrTx/>
              <a:buSzPct val="100000"/>
              <a:buFont typeface="Arial" panose="020B0604020202020204" pitchFamily="34" charset="0"/>
              <a:buChar char="■"/>
            </a:pPr>
            <a:r>
              <a:rPr lang="en-US" altLang="en-US" dirty="0"/>
              <a:t>Capital earns </a:t>
            </a:r>
            <a:r>
              <a:rPr lang="en-US" altLang="en-US" b="1" dirty="0"/>
              <a:t>interest</a:t>
            </a:r>
            <a:r>
              <a:rPr lang="en-US" altLang="en-US" dirty="0"/>
              <a:t>.</a:t>
            </a:r>
          </a:p>
          <a:p>
            <a:pPr marL="414900" lvl="1" indent="-342900" eaLnBrk="1" hangingPunct="1">
              <a:spcBef>
                <a:spcPct val="20000"/>
              </a:spcBef>
              <a:spcAft>
                <a:spcPct val="20000"/>
              </a:spcAft>
              <a:buClrTx/>
              <a:buSzPct val="100000"/>
              <a:buFont typeface="Arial" panose="020B0604020202020204" pitchFamily="34" charset="0"/>
              <a:buChar char="■"/>
            </a:pPr>
            <a:r>
              <a:rPr lang="en-US" altLang="en-US" dirty="0"/>
              <a:t>Entrepreneurship earns </a:t>
            </a:r>
            <a:r>
              <a:rPr lang="en-US" altLang="en-US" b="1" dirty="0"/>
              <a:t>profit</a:t>
            </a:r>
            <a:r>
              <a:rPr lang="en-US" altLang="en-US" dirty="0"/>
              <a:t>.</a:t>
            </a:r>
          </a:p>
        </p:txBody>
      </p:sp>
      <p:sp>
        <p:nvSpPr>
          <p:cNvPr id="19458" name="Title 2"/>
          <p:cNvSpPr>
            <a:spLocks noGrp="1"/>
          </p:cNvSpPr>
          <p:nvPr>
            <p:ph type="title"/>
          </p:nvPr>
        </p:nvSpPr>
        <p:spPr/>
        <p:txBody>
          <a:bodyPr/>
          <a:lstStyle/>
          <a:p>
            <a:r>
              <a:rPr lang="en-US" altLang="en-US"/>
              <a:t>Two Big Economic Questions</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1000"/>
                                        <p:tgtEl>
                                          <p:spTgt spid="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1000"/>
                                        <p:tgtEl>
                                          <p:spTgt spid="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1000"/>
                                        <p:tgtEl>
                                          <p:spTgt spid="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left)">
                                      <p:cBhvr>
                                        <p:cTn id="27" dur="1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Content Placeholder 2"/>
          <p:cNvSpPr>
            <a:spLocks noGrp="1"/>
          </p:cNvSpPr>
          <p:nvPr>
            <p:ph idx="1"/>
          </p:nvPr>
        </p:nvSpPr>
        <p:spPr/>
        <p:txBody>
          <a:bodyPr/>
          <a:lstStyle/>
          <a:p>
            <a:pPr eaLnBrk="1" hangingPunct="1"/>
            <a:r>
              <a:rPr lang="en-US" altLang="en-US" dirty="0"/>
              <a:t>Do Choices Made in the Pursuit of Self-Interest also Promote the Social Interest?</a:t>
            </a:r>
          </a:p>
          <a:p>
            <a:pPr lvl="1" eaLnBrk="1" hangingPunct="1"/>
            <a:r>
              <a:rPr lang="en-US" altLang="en-US" dirty="0"/>
              <a:t>Every day, 325 million Americans and 7.4 billion people in other countries make economic choices that result in </a:t>
            </a:r>
            <a:r>
              <a:rPr lang="en-US" altLang="en-US" i="1" dirty="0"/>
              <a:t>what</a:t>
            </a:r>
            <a:r>
              <a:rPr lang="en-US" altLang="en-US" dirty="0"/>
              <a:t>, </a:t>
            </a:r>
            <a:r>
              <a:rPr lang="en-US" altLang="en-US" i="1" dirty="0"/>
              <a:t>how</a:t>
            </a:r>
            <a:r>
              <a:rPr lang="en-US" altLang="en-US" dirty="0"/>
              <a:t>, and </a:t>
            </a:r>
            <a:r>
              <a:rPr lang="en-US" altLang="en-US" i="1" dirty="0"/>
              <a:t>for whom</a:t>
            </a:r>
            <a:r>
              <a:rPr lang="en-US" altLang="en-US" dirty="0"/>
              <a:t> goods and services are produced.</a:t>
            </a:r>
          </a:p>
          <a:p>
            <a:pPr lvl="1" eaLnBrk="1" hangingPunct="1"/>
            <a:r>
              <a:rPr lang="en-US" altLang="en-US" dirty="0"/>
              <a:t>These choices are made by people who are pursuing their self-interest.</a:t>
            </a:r>
          </a:p>
          <a:p>
            <a:pPr lvl="1" eaLnBrk="1" hangingPunct="1"/>
            <a:r>
              <a:rPr lang="en-US" altLang="en-US" dirty="0"/>
              <a:t>Are they promoting the social interest?</a:t>
            </a:r>
          </a:p>
        </p:txBody>
      </p:sp>
      <p:sp>
        <p:nvSpPr>
          <p:cNvPr id="20482" name="Title 1"/>
          <p:cNvSpPr>
            <a:spLocks noGrp="1"/>
          </p:cNvSpPr>
          <p:nvPr>
            <p:ph type="title"/>
          </p:nvPr>
        </p:nvSpPr>
        <p:spPr/>
        <p:txBody>
          <a:bodyPr/>
          <a:lstStyle/>
          <a:p>
            <a:r>
              <a:rPr lang="en-US" altLang="en-US"/>
              <a:t>Two Big Economic Questions</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wipe(left)">
                                      <p:cBhvr>
                                        <p:cTn id="7" dur="1000"/>
                                        <p:tgtEl>
                                          <p:spTgt spid="20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3">
                                            <p:txEl>
                                              <p:pRg st="2" end="2"/>
                                            </p:txEl>
                                          </p:spTgt>
                                        </p:tgtEl>
                                        <p:attrNameLst>
                                          <p:attrName>style.visibility</p:attrName>
                                        </p:attrNameLst>
                                      </p:cBhvr>
                                      <p:to>
                                        <p:strVal val="visible"/>
                                      </p:to>
                                    </p:set>
                                    <p:animEffect transition="in" filter="wipe(left)">
                                      <p:cBhvr>
                                        <p:cTn id="12" dur="1000"/>
                                        <p:tgtEl>
                                          <p:spTgt spid="204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3">
                                            <p:txEl>
                                              <p:pRg st="3" end="3"/>
                                            </p:txEl>
                                          </p:spTgt>
                                        </p:tgtEl>
                                        <p:attrNameLst>
                                          <p:attrName>style.visibility</p:attrName>
                                        </p:attrNameLst>
                                      </p:cBhvr>
                                      <p:to>
                                        <p:strVal val="visible"/>
                                      </p:to>
                                    </p:set>
                                    <p:animEffect transition="in" filter="wipe(left)">
                                      <p:cBhvr>
                                        <p:cTn id="17" dur="1000"/>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bldLvl="3"/>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lvl="1" eaLnBrk="1" hangingPunct="1">
              <a:defRPr/>
            </a:pPr>
            <a:r>
              <a:rPr lang="en-US" b="1" dirty="0">
                <a:solidFill>
                  <a:srgbClr val="9B2590"/>
                </a:solidFill>
              </a:rPr>
              <a:t>Self-Interest</a:t>
            </a:r>
            <a:r>
              <a:rPr lang="en-US" b="1" dirty="0">
                <a:solidFill>
                  <a:srgbClr val="DB8657"/>
                </a:solidFill>
              </a:rPr>
              <a:t> </a:t>
            </a:r>
          </a:p>
          <a:p>
            <a:pPr lvl="1" eaLnBrk="1" hangingPunct="1">
              <a:defRPr/>
            </a:pPr>
            <a:r>
              <a:rPr lang="en-US" dirty="0"/>
              <a:t>You make choices that are in your </a:t>
            </a:r>
            <a:r>
              <a:rPr lang="en-US" b="1" dirty="0"/>
              <a:t>self-interest</a:t>
            </a:r>
            <a:r>
              <a:rPr lang="en-US" dirty="0"/>
              <a:t>—choices that you think are best for you.</a:t>
            </a:r>
          </a:p>
          <a:p>
            <a:pPr lvl="1" eaLnBrk="1" hangingPunct="1">
              <a:defRPr/>
            </a:pPr>
            <a:r>
              <a:rPr lang="en-AU" b="1" dirty="0">
                <a:solidFill>
                  <a:srgbClr val="9B2590"/>
                </a:solidFill>
              </a:rPr>
              <a:t>Social Interest</a:t>
            </a:r>
            <a:endParaRPr lang="en-US" b="1" dirty="0">
              <a:solidFill>
                <a:srgbClr val="9B2590"/>
              </a:solidFill>
            </a:endParaRPr>
          </a:p>
          <a:p>
            <a:pPr lvl="1" eaLnBrk="1" hangingPunct="1">
              <a:defRPr/>
            </a:pPr>
            <a:r>
              <a:rPr lang="en-US" dirty="0"/>
              <a:t>Choices that are best for society as a whole are said to be in the </a:t>
            </a:r>
            <a:r>
              <a:rPr lang="en-US" b="1" dirty="0"/>
              <a:t>social interest</a:t>
            </a:r>
            <a:r>
              <a:rPr lang="en-US" dirty="0"/>
              <a:t>.</a:t>
            </a:r>
          </a:p>
          <a:p>
            <a:pPr lvl="1" eaLnBrk="1" hangingPunct="1">
              <a:defRPr/>
            </a:pPr>
            <a:r>
              <a:rPr lang="en-AU" dirty="0"/>
              <a:t>Social interest has two dimensions: efficiency and fair shares.</a:t>
            </a:r>
            <a:endParaRPr lang="en-US" dirty="0"/>
          </a:p>
        </p:txBody>
      </p:sp>
      <p:sp>
        <p:nvSpPr>
          <p:cNvPr id="21506" name="Title 2"/>
          <p:cNvSpPr>
            <a:spLocks noGrp="1"/>
          </p:cNvSpPr>
          <p:nvPr>
            <p:ph type="title"/>
          </p:nvPr>
        </p:nvSpPr>
        <p:spPr/>
        <p:txBody>
          <a:bodyPr/>
          <a:lstStyle/>
          <a:p>
            <a:r>
              <a:rPr lang="en-US" altLang="en-US"/>
              <a:t>Two Big Economic Questions</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1000"/>
                                        <p:tgtEl>
                                          <p:spTgt spid="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1000"/>
                                        <p:tgtEl>
                                          <p:spTgt spid="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1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eaLnBrk="1" hangingPunct="1"/>
            <a:r>
              <a:rPr lang="en-AU" altLang="en-US" b="1" dirty="0">
                <a:solidFill>
                  <a:srgbClr val="9B2590"/>
                </a:solidFill>
              </a:rPr>
              <a:t>Efficiency and Social Interest</a:t>
            </a:r>
            <a:endParaRPr lang="en-US" altLang="en-US" b="1" dirty="0">
              <a:solidFill>
                <a:srgbClr val="9B2590"/>
              </a:solidFill>
            </a:endParaRPr>
          </a:p>
          <a:p>
            <a:pPr lvl="1" eaLnBrk="1" hangingPunct="1"/>
            <a:r>
              <a:rPr lang="en-US" altLang="en-US" dirty="0"/>
              <a:t>Resource use is </a:t>
            </a:r>
            <a:r>
              <a:rPr lang="en-US" altLang="en-US" b="1" dirty="0"/>
              <a:t>efficient</a:t>
            </a:r>
            <a:r>
              <a:rPr lang="en-US" altLang="en-US" dirty="0"/>
              <a:t> if it is </a:t>
            </a:r>
            <a:r>
              <a:rPr lang="en-US" altLang="en-US" i="1" dirty="0"/>
              <a:t>not</a:t>
            </a:r>
            <a:r>
              <a:rPr lang="en-US" altLang="en-US" dirty="0"/>
              <a:t> possible to make someone better off without making someone else worse off.</a:t>
            </a:r>
          </a:p>
          <a:p>
            <a:pPr lvl="1" eaLnBrk="1" hangingPunct="1">
              <a:buClr>
                <a:schemeClr val="tx1"/>
              </a:buClr>
            </a:pPr>
            <a:r>
              <a:rPr lang="en-AU" altLang="en-US" b="1" dirty="0">
                <a:solidFill>
                  <a:srgbClr val="9B2590"/>
                </a:solidFill>
              </a:rPr>
              <a:t>Fair Shares and Social Interest</a:t>
            </a:r>
            <a:endParaRPr lang="en-US" altLang="en-US" b="1" dirty="0">
              <a:solidFill>
                <a:srgbClr val="9B2590"/>
              </a:solidFill>
            </a:endParaRPr>
          </a:p>
          <a:p>
            <a:pPr lvl="1" eaLnBrk="1" hangingPunct="1">
              <a:buClr>
                <a:schemeClr val="tx1"/>
              </a:buClr>
            </a:pPr>
            <a:r>
              <a:rPr lang="en-AU" altLang="en-US" dirty="0"/>
              <a:t>The idea that the social interest requires “fair shares” is a deeply held one.</a:t>
            </a:r>
          </a:p>
          <a:p>
            <a:pPr lvl="1" eaLnBrk="1" hangingPunct="1">
              <a:buClr>
                <a:schemeClr val="tx1"/>
              </a:buClr>
            </a:pPr>
            <a:r>
              <a:rPr lang="en-AU" altLang="en-US" dirty="0"/>
              <a:t>But what is a </a:t>
            </a:r>
            <a:r>
              <a:rPr lang="en-AU" altLang="en-US" i="1" dirty="0"/>
              <a:t>fair share</a:t>
            </a:r>
            <a:r>
              <a:rPr lang="en-AU" altLang="en-US" dirty="0"/>
              <a:t>?</a:t>
            </a:r>
            <a:endParaRPr lang="en-US" altLang="en-US" dirty="0"/>
          </a:p>
        </p:txBody>
      </p:sp>
      <p:sp>
        <p:nvSpPr>
          <p:cNvPr id="22530" name="Title 1"/>
          <p:cNvSpPr>
            <a:spLocks noGrp="1"/>
          </p:cNvSpPr>
          <p:nvPr>
            <p:ph type="title"/>
          </p:nvPr>
        </p:nvSpPr>
        <p:spPr/>
        <p:txBody>
          <a:bodyPr/>
          <a:lstStyle/>
          <a:p>
            <a:r>
              <a:rPr lang="en-US" altLang="en-US"/>
              <a:t>Two Big Economic Questions</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b="0" dirty="0">
                <a:solidFill>
                  <a:schemeClr val="tx1"/>
                </a:solidFill>
              </a:rPr>
              <a:t>Questions about the social interest are hard ones to answer and they generate discussion, debate, and disagreement.</a:t>
            </a:r>
            <a:endParaRPr lang="en-US" altLang="en-US" dirty="0">
              <a:solidFill>
                <a:schemeClr val="tx1"/>
              </a:solidFill>
            </a:endParaRPr>
          </a:p>
          <a:p>
            <a:pPr lvl="1" defTabSz="406400" eaLnBrk="1" hangingPunct="1"/>
            <a:r>
              <a:rPr lang="en-US" altLang="en-US" dirty="0"/>
              <a:t>Four topics that generate discussion and that illustrate tension between self-interest and social interest are:</a:t>
            </a:r>
          </a:p>
          <a:p>
            <a:pPr marL="458788" lvl="1" indent="-342900" defTabSz="406400" eaLnBrk="1" hangingPunct="1">
              <a:buClr>
                <a:srgbClr val="9B2590"/>
              </a:buClr>
              <a:buSzPct val="100000"/>
              <a:buFont typeface="Arial" panose="020B0604020202020204" pitchFamily="34" charset="0"/>
              <a:buChar char="■"/>
            </a:pPr>
            <a:r>
              <a:rPr lang="en-US" altLang="en-US" dirty="0"/>
              <a:t>Globalization</a:t>
            </a:r>
          </a:p>
          <a:p>
            <a:pPr marL="458788" lvl="1" indent="-342900" defTabSz="406400" eaLnBrk="1" hangingPunct="1">
              <a:buClr>
                <a:srgbClr val="9B2590"/>
              </a:buClr>
              <a:buSzPct val="100000"/>
              <a:buFont typeface="Arial" panose="020B0604020202020204" pitchFamily="34" charset="0"/>
              <a:buChar char="■"/>
            </a:pPr>
            <a:r>
              <a:rPr lang="en-US" altLang="en-US" dirty="0"/>
              <a:t>Information-age monopolies</a:t>
            </a:r>
          </a:p>
          <a:p>
            <a:pPr marL="458788" lvl="1" indent="-342900" defTabSz="406400" eaLnBrk="1" hangingPunct="1">
              <a:buClr>
                <a:srgbClr val="9B2590"/>
              </a:buClr>
              <a:buSzPct val="100000"/>
              <a:buFont typeface="Arial" panose="020B0604020202020204" pitchFamily="34" charset="0"/>
              <a:buChar char="■"/>
            </a:pPr>
            <a:r>
              <a:rPr lang="en-US" altLang="en-US" dirty="0"/>
              <a:t>Climate change</a:t>
            </a:r>
          </a:p>
          <a:p>
            <a:pPr marL="458788" lvl="1" indent="-342900" defTabSz="406400" eaLnBrk="1" hangingPunct="1">
              <a:buClr>
                <a:srgbClr val="9B2590"/>
              </a:buClr>
              <a:buSzPct val="100000"/>
              <a:buFont typeface="Arial" panose="020B0604020202020204" pitchFamily="34" charset="0"/>
              <a:buChar char="■"/>
            </a:pPr>
            <a:r>
              <a:rPr lang="en-US" altLang="en-US" dirty="0"/>
              <a:t>Financial instability</a:t>
            </a:r>
          </a:p>
        </p:txBody>
      </p:sp>
      <p:sp>
        <p:nvSpPr>
          <p:cNvPr id="23555" name="Title 1"/>
          <p:cNvSpPr>
            <a:spLocks noGrp="1"/>
          </p:cNvSpPr>
          <p:nvPr>
            <p:ph type="title"/>
          </p:nvPr>
        </p:nvSpPr>
        <p:spPr/>
        <p:txBody>
          <a:bodyPr/>
          <a:lstStyle/>
          <a:p>
            <a:r>
              <a:rPr lang="en-US" altLang="en-US"/>
              <a:t>Two Big Economic Questions</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2507174429"/>
              </p:ext>
            </p:extLst>
          </p:nvPr>
        </p:nvGraphicFramePr>
        <p:xfrm>
          <a:off x="238412" y="5728494"/>
          <a:ext cx="8621477" cy="471487"/>
        </p:xfrm>
        <a:graphic>
          <a:graphicData uri="http://schemas.openxmlformats.org/presentationml/2006/ole">
            <mc:AlternateContent xmlns:mc="http://schemas.openxmlformats.org/markup-compatibility/2006">
              <mc:Choice xmlns:v="urn:schemas-microsoft-com:vml" Requires="v">
                <p:oleObj spid="_x0000_s1045" name="Image" r:id="rId4" imgW="14603040" imgH="799920" progId="Photoshop.Image.11">
                  <p:embed/>
                </p:oleObj>
              </mc:Choice>
              <mc:Fallback>
                <p:oleObj name="Image" r:id="rId4" imgW="14603040" imgH="799920" progId="Photoshop.Image.11">
                  <p:embed/>
                  <p:pic>
                    <p:nvPicPr>
                      <p:cNvPr id="0" name=""/>
                      <p:cNvPicPr/>
                      <p:nvPr/>
                    </p:nvPicPr>
                    <p:blipFill>
                      <a:blip r:embed="rId5"/>
                      <a:stretch>
                        <a:fillRect/>
                      </a:stretch>
                    </p:blipFill>
                    <p:spPr>
                      <a:xfrm>
                        <a:off x="238412" y="5728494"/>
                        <a:ext cx="8621477" cy="471487"/>
                      </a:xfrm>
                      <a:prstGeom prst="rect">
                        <a:avLst/>
                      </a:prstGeom>
                    </p:spPr>
                  </p:pic>
                </p:oleObj>
              </mc:Fallback>
            </mc:AlternateContent>
          </a:graphicData>
        </a:graphic>
      </p:graphicFrame>
      <p:sp>
        <p:nvSpPr>
          <p:cNvPr id="7" name="Subtitle 2"/>
          <p:cNvSpPr txBox="1">
            <a:spLocks/>
          </p:cNvSpPr>
          <p:nvPr/>
        </p:nvSpPr>
        <p:spPr bwMode="auto">
          <a:xfrm>
            <a:off x="2160000" y="4932000"/>
            <a:ext cx="5410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en-CA" altLang="en-US" sz="3600" b="1" dirty="0">
                <a:solidFill>
                  <a:srgbClr val="009A82"/>
                </a:solidFill>
                <a:latin typeface="Futura Condensed" pitchFamily="34" charset="0"/>
              </a:rPr>
              <a:t>WHAT IS ECONOMICS?</a:t>
            </a:r>
          </a:p>
        </p:txBody>
      </p:sp>
      <p:sp>
        <p:nvSpPr>
          <p:cNvPr id="8" name="Title 1"/>
          <p:cNvSpPr txBox="1">
            <a:spLocks/>
          </p:cNvSpPr>
          <p:nvPr/>
        </p:nvSpPr>
        <p:spPr bwMode="auto">
          <a:xfrm>
            <a:off x="216000" y="4572000"/>
            <a:ext cx="189152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CA" altLang="en-US" sz="9600" dirty="0">
                <a:solidFill>
                  <a:srgbClr val="9B2590"/>
                </a:solidFill>
                <a:latin typeface="Mundo Sans Std Light" panose="02000302020104020303" pitchFamily="50" charset="0"/>
              </a:rPr>
              <a:t>1</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000" y="0"/>
            <a:ext cx="7189470" cy="4503420"/>
          </a:xfrm>
          <a:prstGeom prst="rect">
            <a:avLst/>
          </a:prstGeom>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defTabSz="406400" eaLnBrk="1" hangingPunct="1">
              <a:spcBef>
                <a:spcPts val="500"/>
              </a:spcBef>
              <a:spcAft>
                <a:spcPts val="500"/>
              </a:spcAft>
            </a:pPr>
            <a:r>
              <a:rPr lang="en-US" altLang="en-US" b="1" dirty="0">
                <a:solidFill>
                  <a:srgbClr val="9B2590"/>
                </a:solidFill>
              </a:rPr>
              <a:t>Globalization</a:t>
            </a:r>
            <a:r>
              <a:rPr lang="en-US" altLang="en-US" b="1" dirty="0">
                <a:solidFill>
                  <a:srgbClr val="DB8657"/>
                </a:solidFill>
              </a:rPr>
              <a:t> </a:t>
            </a:r>
          </a:p>
          <a:p>
            <a:pPr lvl="1" defTabSz="406400" eaLnBrk="1" hangingPunct="1">
              <a:spcBef>
                <a:spcPts val="500"/>
              </a:spcBef>
              <a:spcAft>
                <a:spcPts val="500"/>
              </a:spcAft>
            </a:pPr>
            <a:r>
              <a:rPr lang="en-US" altLang="en-US" i="1" dirty="0"/>
              <a:t>Globalization</a:t>
            </a:r>
            <a:r>
              <a:rPr lang="en-US" altLang="en-US" dirty="0"/>
              <a:t> means the expansion of international trade, borrowing and lending, and investment.</a:t>
            </a:r>
          </a:p>
          <a:p>
            <a:pPr lvl="1" defTabSz="406400" eaLnBrk="1" hangingPunct="1">
              <a:spcBef>
                <a:spcPts val="500"/>
              </a:spcBef>
              <a:spcAft>
                <a:spcPts val="500"/>
              </a:spcAft>
            </a:pPr>
            <a:r>
              <a:rPr lang="en-US" altLang="en-US" dirty="0"/>
              <a:t>Globalization is in the self-interest of consumers who buy low-cost imported goods and services.</a:t>
            </a:r>
          </a:p>
          <a:p>
            <a:pPr lvl="1" defTabSz="406400" eaLnBrk="1" hangingPunct="1">
              <a:spcBef>
                <a:spcPts val="500"/>
              </a:spcBef>
              <a:spcAft>
                <a:spcPts val="500"/>
              </a:spcAft>
            </a:pPr>
            <a:r>
              <a:rPr lang="en-US" altLang="en-US" dirty="0"/>
              <a:t>Globalization is also in the self-interest of the multinational firms that produce in low-cost regions and sell in high-price regions. </a:t>
            </a:r>
          </a:p>
          <a:p>
            <a:pPr lvl="1" defTabSz="406400" eaLnBrk="1" hangingPunct="1">
              <a:spcBef>
                <a:spcPts val="500"/>
              </a:spcBef>
              <a:spcAft>
                <a:spcPts val="500"/>
              </a:spcAft>
            </a:pPr>
            <a:r>
              <a:rPr lang="en-US" altLang="en-US" dirty="0"/>
              <a:t>But is globalization in the self-interest of low-wage workers in other countries and U.S. firms that can’t compete with low-cost imports?</a:t>
            </a:r>
          </a:p>
          <a:p>
            <a:pPr lvl="1" defTabSz="406400" eaLnBrk="1" hangingPunct="1">
              <a:spcBef>
                <a:spcPts val="500"/>
              </a:spcBef>
              <a:spcAft>
                <a:spcPts val="500"/>
              </a:spcAft>
            </a:pPr>
            <a:r>
              <a:rPr lang="en-US" altLang="en-US" dirty="0"/>
              <a:t>Is globalization in the social interest?</a:t>
            </a:r>
          </a:p>
        </p:txBody>
      </p:sp>
      <p:sp>
        <p:nvSpPr>
          <p:cNvPr id="24578" name="Title 1"/>
          <p:cNvSpPr>
            <a:spLocks noGrp="1"/>
          </p:cNvSpPr>
          <p:nvPr>
            <p:ph type="title"/>
          </p:nvPr>
        </p:nvSpPr>
        <p:spPr/>
        <p:txBody>
          <a:bodyPr/>
          <a:lstStyle/>
          <a:p>
            <a:r>
              <a:rPr lang="en-US" altLang="en-US"/>
              <a:t>Two Big Economic Questions</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defTabSz="406400" eaLnBrk="1" hangingPunct="1"/>
            <a:r>
              <a:rPr lang="en-US" altLang="en-US" b="1" dirty="0">
                <a:solidFill>
                  <a:srgbClr val="9B2590"/>
                </a:solidFill>
              </a:rPr>
              <a:t>Information-Age Monopolies</a:t>
            </a:r>
            <a:r>
              <a:rPr lang="en-US" altLang="en-US" b="1" dirty="0">
                <a:solidFill>
                  <a:srgbClr val="DB8657"/>
                </a:solidFill>
              </a:rPr>
              <a:t> </a:t>
            </a:r>
          </a:p>
          <a:p>
            <a:pPr lvl="1" defTabSz="406400" eaLnBrk="1" hangingPunct="1"/>
            <a:r>
              <a:rPr lang="en-US" altLang="en-US" dirty="0"/>
              <a:t>The technological change of the past forty years has been called the </a:t>
            </a:r>
            <a:r>
              <a:rPr lang="en-US" altLang="en-US" i="1" dirty="0"/>
              <a:t>Information Revolution</a:t>
            </a:r>
            <a:r>
              <a:rPr lang="en-US" altLang="en-US" dirty="0"/>
              <a:t>.</a:t>
            </a:r>
          </a:p>
          <a:p>
            <a:pPr lvl="1" defTabSz="406400" eaLnBrk="1" hangingPunct="1"/>
            <a:r>
              <a:rPr lang="en-US" altLang="en-US" dirty="0"/>
              <a:t>The information revolution has clearly served your self-interest: It has provided your cell-phone, laptop, loads of handy applications, and the Internet. </a:t>
            </a:r>
          </a:p>
          <a:p>
            <a:pPr lvl="1" defTabSz="406400" eaLnBrk="1" hangingPunct="1"/>
            <a:r>
              <a:rPr lang="en-US" altLang="en-US" dirty="0"/>
              <a:t>It has also served the self-interest of Bill Gates of Microsoft and Gordon Moore of Intel, both of whom have seen their wealth soar.</a:t>
            </a:r>
          </a:p>
          <a:p>
            <a:pPr lvl="1" defTabSz="406400" eaLnBrk="1" hangingPunct="1"/>
            <a:r>
              <a:rPr lang="en-US" altLang="en-US" dirty="0"/>
              <a:t>But did the information revolution serve the social interest? </a:t>
            </a:r>
          </a:p>
        </p:txBody>
      </p:sp>
      <p:sp>
        <p:nvSpPr>
          <p:cNvPr id="25602" name="Title 1"/>
          <p:cNvSpPr>
            <a:spLocks noGrp="1"/>
          </p:cNvSpPr>
          <p:nvPr>
            <p:ph type="title"/>
          </p:nvPr>
        </p:nvSpPr>
        <p:spPr/>
        <p:txBody>
          <a:bodyPr/>
          <a:lstStyle/>
          <a:p>
            <a:r>
              <a:rPr lang="en-US" altLang="en-US"/>
              <a:t>Two Big Economic Questions</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defTabSz="406400" eaLnBrk="1" hangingPunct="1"/>
            <a:r>
              <a:rPr lang="en-US" altLang="en-US" b="1" dirty="0">
                <a:solidFill>
                  <a:srgbClr val="9B2590"/>
                </a:solidFill>
              </a:rPr>
              <a:t>Climate Change</a:t>
            </a:r>
            <a:r>
              <a:rPr lang="en-US" altLang="en-US" b="1" dirty="0">
                <a:solidFill>
                  <a:srgbClr val="DB8657"/>
                </a:solidFill>
              </a:rPr>
              <a:t> </a:t>
            </a:r>
          </a:p>
          <a:p>
            <a:pPr defTabSz="406400" eaLnBrk="1" hangingPunct="1">
              <a:spcAft>
                <a:spcPts val="600"/>
              </a:spcAft>
            </a:pPr>
            <a:r>
              <a:rPr lang="en-AU" altLang="en-US" b="0" dirty="0">
                <a:solidFill>
                  <a:schemeClr val="tx1"/>
                </a:solidFill>
              </a:rPr>
              <a:t>Climate change is a huge political issue today. </a:t>
            </a:r>
          </a:p>
          <a:p>
            <a:pPr defTabSz="406400" eaLnBrk="1" hangingPunct="1">
              <a:spcAft>
                <a:spcPts val="600"/>
              </a:spcAft>
            </a:pPr>
            <a:r>
              <a:rPr lang="en-AU" altLang="en-US" b="0" dirty="0">
                <a:solidFill>
                  <a:schemeClr val="tx1"/>
                </a:solidFill>
              </a:rPr>
              <a:t>Every serious political leader is acutely aware of the problem and of the popularity of having proposals that might lower carbon emissions.</a:t>
            </a:r>
          </a:p>
          <a:p>
            <a:pPr defTabSz="406400" eaLnBrk="1" hangingPunct="1">
              <a:spcAft>
                <a:spcPts val="600"/>
              </a:spcAft>
            </a:pPr>
            <a:r>
              <a:rPr lang="en-AU" altLang="en-US" b="0" dirty="0">
                <a:solidFill>
                  <a:schemeClr val="tx1"/>
                </a:solidFill>
              </a:rPr>
              <a:t>Burning fossil fuels to generate electricity and to power airplanes, automobiles, and trucks pours a staggering </a:t>
            </a:r>
            <a:br>
              <a:rPr lang="en-AU" altLang="en-US" b="0" dirty="0">
                <a:solidFill>
                  <a:schemeClr val="tx1"/>
                </a:solidFill>
              </a:rPr>
            </a:br>
            <a:r>
              <a:rPr lang="en-AU" altLang="en-US" b="0" dirty="0">
                <a:solidFill>
                  <a:schemeClr val="tx1"/>
                </a:solidFill>
              </a:rPr>
              <a:t>28 billion tons—4 tons per person—of carbon dioxide into the atmosphere each year.</a:t>
            </a:r>
          </a:p>
        </p:txBody>
      </p:sp>
      <p:sp>
        <p:nvSpPr>
          <p:cNvPr id="26626" name="Title 1"/>
          <p:cNvSpPr>
            <a:spLocks noGrp="1"/>
          </p:cNvSpPr>
          <p:nvPr>
            <p:ph type="title"/>
          </p:nvPr>
        </p:nvSpPr>
        <p:spPr/>
        <p:txBody>
          <a:bodyPr/>
          <a:lstStyle/>
          <a:p>
            <a:r>
              <a:rPr lang="en-US" altLang="en-US"/>
              <a:t>Two Big Economic Questions</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spcAft>
                <a:spcPts val="600"/>
              </a:spcAft>
            </a:pPr>
            <a:r>
              <a:rPr lang="en-AU" altLang="en-US" b="0" dirty="0">
                <a:solidFill>
                  <a:schemeClr val="tx1"/>
                </a:solidFill>
              </a:rPr>
              <a:t>Two thirds of the world’s carbon emissions comes from the United States, China, the European Union, Russia, and India. </a:t>
            </a:r>
          </a:p>
          <a:p>
            <a:pPr eaLnBrk="1" hangingPunct="1">
              <a:spcAft>
                <a:spcPts val="600"/>
              </a:spcAft>
            </a:pPr>
            <a:r>
              <a:rPr lang="en-AU" altLang="en-US" b="0" dirty="0">
                <a:solidFill>
                  <a:schemeClr val="tx1"/>
                </a:solidFill>
              </a:rPr>
              <a:t>The fastest growing emissions are coming from India and China.</a:t>
            </a:r>
          </a:p>
          <a:p>
            <a:pPr eaLnBrk="1" hangingPunct="1">
              <a:spcAft>
                <a:spcPts val="600"/>
              </a:spcAft>
            </a:pPr>
            <a:r>
              <a:rPr lang="en-AU" altLang="en-US" b="0" dirty="0">
                <a:solidFill>
                  <a:schemeClr val="tx1"/>
                </a:solidFill>
              </a:rPr>
              <a:t>The amount of global warming caused by economic activity and its effects are uncertain, but the emissions continue to grow and pose huge risks.</a:t>
            </a:r>
            <a:r>
              <a:rPr lang="en-US" altLang="en-US" dirty="0">
                <a:solidFill>
                  <a:schemeClr val="tx1"/>
                </a:solidFill>
              </a:rPr>
              <a:t>  </a:t>
            </a:r>
          </a:p>
        </p:txBody>
      </p:sp>
      <p:sp>
        <p:nvSpPr>
          <p:cNvPr id="27650" name="Title 1"/>
          <p:cNvSpPr>
            <a:spLocks noGrp="1"/>
          </p:cNvSpPr>
          <p:nvPr>
            <p:ph type="title"/>
          </p:nvPr>
        </p:nvSpPr>
        <p:spPr/>
        <p:txBody>
          <a:bodyPr/>
          <a:lstStyle/>
          <a:p>
            <a:r>
              <a:rPr lang="en-US" altLang="en-US"/>
              <a:t>Two Big Economic Questions</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r>
              <a:rPr lang="en-AU" altLang="en-US" b="0" dirty="0">
                <a:solidFill>
                  <a:schemeClr val="tx1"/>
                </a:solidFill>
              </a:rPr>
              <a:t>Every day, when you make self-interested choices to use electricity and gasoline, you contribute to carbon emissions.</a:t>
            </a:r>
          </a:p>
          <a:p>
            <a:pPr eaLnBrk="1" hangingPunct="1"/>
            <a:r>
              <a:rPr lang="en-US" altLang="en-US" b="0" dirty="0">
                <a:solidFill>
                  <a:schemeClr val="tx1"/>
                </a:solidFill>
              </a:rPr>
              <a:t>You leave your carbon footprint.</a:t>
            </a:r>
          </a:p>
          <a:p>
            <a:pPr lvl="1" eaLnBrk="1" hangingPunct="1"/>
            <a:r>
              <a:rPr lang="en-US" altLang="en-US" dirty="0"/>
              <a:t>You can lessen your carbon footprint by walking, riding a bike, taking a cold shower, or planting a tree.</a:t>
            </a:r>
          </a:p>
          <a:p>
            <a:pPr lvl="1" eaLnBrk="1" hangingPunct="1"/>
            <a:r>
              <a:rPr lang="en-US" altLang="en-US" dirty="0"/>
              <a:t>But can each one of us be relied upon to make decisions that affect the Earth’s carbon-dioxide concentration in the social interest? </a:t>
            </a:r>
          </a:p>
          <a:p>
            <a:pPr eaLnBrk="1" hangingPunct="1"/>
            <a:r>
              <a:rPr lang="en-US" altLang="en-US" b="0" dirty="0">
                <a:solidFill>
                  <a:schemeClr val="tx1"/>
                </a:solidFill>
              </a:rPr>
              <a:t>Can governments </a:t>
            </a:r>
            <a:r>
              <a:rPr lang="en-AU" altLang="en-US" b="0" dirty="0">
                <a:solidFill>
                  <a:schemeClr val="tx1"/>
                </a:solidFill>
              </a:rPr>
              <a:t>change the incentives we face so that our self-interested choices are also in the social interest? </a:t>
            </a:r>
            <a:endParaRPr lang="en-US" altLang="en-US" dirty="0">
              <a:solidFill>
                <a:schemeClr val="tx1"/>
              </a:solidFill>
            </a:endParaRPr>
          </a:p>
        </p:txBody>
      </p:sp>
      <p:sp>
        <p:nvSpPr>
          <p:cNvPr id="28674" name="Title 1"/>
          <p:cNvSpPr>
            <a:spLocks noGrp="1"/>
          </p:cNvSpPr>
          <p:nvPr>
            <p:ph type="title"/>
          </p:nvPr>
        </p:nvSpPr>
        <p:spPr/>
        <p:txBody>
          <a:bodyPr/>
          <a:lstStyle/>
          <a:p>
            <a:r>
              <a:rPr lang="en-US" altLang="en-US"/>
              <a:t>Two Big Economic Questions</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defTabSz="406400" eaLnBrk="1" hangingPunct="1"/>
            <a:r>
              <a:rPr lang="en-US" altLang="en-US" b="1" dirty="0">
                <a:solidFill>
                  <a:srgbClr val="9B2590"/>
                </a:solidFill>
              </a:rPr>
              <a:t>Economic Instability</a:t>
            </a:r>
            <a:r>
              <a:rPr lang="en-US" altLang="en-US" b="1" dirty="0">
                <a:solidFill>
                  <a:srgbClr val="DB8657"/>
                </a:solidFill>
              </a:rPr>
              <a:t> </a:t>
            </a:r>
          </a:p>
          <a:p>
            <a:pPr defTabSz="406400"/>
            <a:r>
              <a:rPr lang="en-CA" altLang="en-US" b="0" dirty="0">
                <a:solidFill>
                  <a:schemeClr val="tx1"/>
                </a:solidFill>
              </a:rPr>
              <a:t>In 2008, banks were in trouble. They had made loans that borrowers couldn’t repay and they were holding securities the values of which had crashed. </a:t>
            </a:r>
          </a:p>
          <a:p>
            <a:pPr defTabSz="406400"/>
            <a:r>
              <a:rPr lang="en-CA" altLang="en-US" b="0" dirty="0">
                <a:solidFill>
                  <a:schemeClr val="tx1"/>
                </a:solidFill>
              </a:rPr>
              <a:t>Banks’ choices to take deposits and make loans are made in self-interest, but does this lending and borrowing serve the social interest? </a:t>
            </a:r>
          </a:p>
          <a:p>
            <a:pPr defTabSz="406400"/>
            <a:r>
              <a:rPr lang="en-CA" altLang="en-US" b="0" dirty="0">
                <a:solidFill>
                  <a:schemeClr val="tx1"/>
                </a:solidFill>
              </a:rPr>
              <a:t>Do banks lend too much in the pursuit of profit? </a:t>
            </a:r>
            <a:r>
              <a:rPr lang="en-US" altLang="en-US" dirty="0">
                <a:solidFill>
                  <a:schemeClr val="tx1"/>
                </a:solidFill>
              </a:rPr>
              <a:t> </a:t>
            </a:r>
          </a:p>
        </p:txBody>
      </p:sp>
      <p:sp>
        <p:nvSpPr>
          <p:cNvPr id="29698" name="Title 1"/>
          <p:cNvSpPr>
            <a:spLocks noGrp="1"/>
          </p:cNvSpPr>
          <p:nvPr>
            <p:ph type="title"/>
          </p:nvPr>
        </p:nvSpPr>
        <p:spPr/>
        <p:txBody>
          <a:bodyPr/>
          <a:lstStyle/>
          <a:p>
            <a:r>
              <a:rPr lang="en-US" altLang="en-US"/>
              <a:t>Two Big Economic Questions</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eaLnBrk="1" hangingPunct="1">
              <a:tabLst>
                <a:tab pos="457200" algn="l"/>
              </a:tabLst>
            </a:pPr>
            <a:r>
              <a:rPr lang="en-US" altLang="en-US" dirty="0"/>
              <a:t>Six key ideas define the economic way of thinking:</a:t>
            </a:r>
          </a:p>
          <a:p>
            <a:pPr marL="414900" lvl="1" indent="-342900" eaLnBrk="1" hangingPunct="1">
              <a:buClr>
                <a:srgbClr val="1A71B7"/>
              </a:buClr>
              <a:buSzPct val="100000"/>
              <a:buFont typeface="Arial" panose="020B0604020202020204" pitchFamily="34" charset="0"/>
              <a:buChar char="■"/>
              <a:tabLst>
                <a:tab pos="457200" algn="l"/>
              </a:tabLst>
            </a:pPr>
            <a:r>
              <a:rPr lang="en-US" altLang="en-US" dirty="0"/>
              <a:t>A choice is a </a:t>
            </a:r>
            <a:r>
              <a:rPr lang="en-US" altLang="en-US" i="1" dirty="0"/>
              <a:t>tradeoff</a:t>
            </a:r>
            <a:r>
              <a:rPr lang="en-US" altLang="en-US" dirty="0"/>
              <a:t>.</a:t>
            </a:r>
          </a:p>
          <a:p>
            <a:pPr marL="414900" lvl="1" indent="-342900" eaLnBrk="1" hangingPunct="1">
              <a:buClr>
                <a:srgbClr val="1A71B7"/>
              </a:buClr>
              <a:buSzPct val="100000"/>
              <a:buFont typeface="Arial" panose="020B0604020202020204" pitchFamily="34" charset="0"/>
              <a:buChar char="■"/>
              <a:tabLst>
                <a:tab pos="457200" algn="l"/>
              </a:tabLst>
            </a:pPr>
            <a:r>
              <a:rPr lang="en-US" altLang="en-US" dirty="0"/>
              <a:t>People make </a:t>
            </a:r>
            <a:r>
              <a:rPr lang="en-US" altLang="en-US" i="1" dirty="0"/>
              <a:t>rational choices</a:t>
            </a:r>
            <a:r>
              <a:rPr lang="en-US" altLang="en-US" dirty="0"/>
              <a:t> by comparing </a:t>
            </a:r>
            <a:r>
              <a:rPr lang="en-US" altLang="en-US" i="1" dirty="0"/>
              <a:t>benefits and costs</a:t>
            </a:r>
            <a:r>
              <a:rPr lang="en-US" altLang="en-US" dirty="0"/>
              <a:t>.</a:t>
            </a:r>
          </a:p>
          <a:p>
            <a:pPr marL="414900" lvl="1" indent="-342900" eaLnBrk="1" hangingPunct="1">
              <a:buClr>
                <a:srgbClr val="1A71B7"/>
              </a:buClr>
              <a:buSzPct val="100000"/>
              <a:buFont typeface="Arial" panose="020B0604020202020204" pitchFamily="34" charset="0"/>
              <a:buChar char="■"/>
              <a:tabLst>
                <a:tab pos="457200" algn="l"/>
              </a:tabLst>
            </a:pPr>
            <a:r>
              <a:rPr lang="en-US" altLang="en-US" i="1" dirty="0"/>
              <a:t>Benefit</a:t>
            </a:r>
            <a:r>
              <a:rPr lang="en-US" altLang="en-US" dirty="0"/>
              <a:t> is </a:t>
            </a:r>
            <a:r>
              <a:rPr lang="en-US" altLang="en-US" i="1" dirty="0"/>
              <a:t>what you gain</a:t>
            </a:r>
            <a:r>
              <a:rPr lang="en-US" altLang="en-US" dirty="0"/>
              <a:t> from something.</a:t>
            </a:r>
          </a:p>
          <a:p>
            <a:pPr marL="414900" lvl="1" indent="-342900" eaLnBrk="1" hangingPunct="1">
              <a:buClr>
                <a:srgbClr val="1A71B7"/>
              </a:buClr>
              <a:buSzPct val="100000"/>
              <a:buFont typeface="Arial" panose="020B0604020202020204" pitchFamily="34" charset="0"/>
              <a:buChar char="■"/>
              <a:tabLst>
                <a:tab pos="457200" algn="l"/>
              </a:tabLst>
            </a:pPr>
            <a:r>
              <a:rPr lang="en-US" altLang="en-US" i="1" dirty="0"/>
              <a:t>Cost </a:t>
            </a:r>
            <a:r>
              <a:rPr lang="en-US" altLang="en-US" dirty="0"/>
              <a:t>is what you </a:t>
            </a:r>
            <a:r>
              <a:rPr lang="en-US" altLang="en-US" i="1" dirty="0"/>
              <a:t>must give up </a:t>
            </a:r>
            <a:r>
              <a:rPr lang="en-US" altLang="en-US" dirty="0"/>
              <a:t>to get something.</a:t>
            </a:r>
          </a:p>
          <a:p>
            <a:pPr marL="414900" lvl="1" indent="-342900" eaLnBrk="1" hangingPunct="1">
              <a:buClr>
                <a:srgbClr val="1A71B7"/>
              </a:buClr>
              <a:buSzPct val="100000"/>
              <a:buFont typeface="Arial" panose="020B0604020202020204" pitchFamily="34" charset="0"/>
              <a:buChar char="■"/>
              <a:tabLst>
                <a:tab pos="457200" algn="l"/>
              </a:tabLst>
            </a:pPr>
            <a:r>
              <a:rPr lang="en-US" altLang="en-US" dirty="0"/>
              <a:t>Most choices are </a:t>
            </a:r>
            <a:r>
              <a:rPr lang="en-US" altLang="en-US" i="1" dirty="0"/>
              <a:t>“how-much” </a:t>
            </a:r>
            <a:r>
              <a:rPr lang="en-US" altLang="en-US" dirty="0"/>
              <a:t>choices made at the </a:t>
            </a:r>
            <a:r>
              <a:rPr lang="en-US" altLang="en-US" i="1" dirty="0"/>
              <a:t>margin</a:t>
            </a:r>
            <a:r>
              <a:rPr lang="en-US" altLang="en-US" dirty="0"/>
              <a:t>.</a:t>
            </a:r>
          </a:p>
          <a:p>
            <a:pPr marL="414900" lvl="1" indent="-342900" eaLnBrk="1" hangingPunct="1">
              <a:buClr>
                <a:srgbClr val="1A71B7"/>
              </a:buClr>
              <a:buSzPct val="100000"/>
              <a:buFont typeface="Arial" panose="020B0604020202020204" pitchFamily="34" charset="0"/>
              <a:buChar char="■"/>
              <a:tabLst>
                <a:tab pos="457200" algn="l"/>
              </a:tabLst>
            </a:pPr>
            <a:r>
              <a:rPr lang="en-US" altLang="en-US" dirty="0"/>
              <a:t>Choices respond to </a:t>
            </a:r>
            <a:r>
              <a:rPr lang="en-US" altLang="en-US" i="1" dirty="0"/>
              <a:t>incentives</a:t>
            </a:r>
            <a:r>
              <a:rPr lang="en-US" altLang="en-US" dirty="0"/>
              <a:t>.</a:t>
            </a:r>
          </a:p>
        </p:txBody>
      </p:sp>
      <p:sp>
        <p:nvSpPr>
          <p:cNvPr id="30722" name="Title 1"/>
          <p:cNvSpPr>
            <a:spLocks noGrp="1"/>
          </p:cNvSpPr>
          <p:nvPr>
            <p:ph type="title"/>
          </p:nvPr>
        </p:nvSpPr>
        <p:spPr/>
        <p:txBody>
          <a:bodyPr/>
          <a:lstStyle/>
          <a:p>
            <a:r>
              <a:rPr lang="en-US" altLang="en-US"/>
              <a:t>Economic Way of Thinking</a:t>
            </a:r>
            <a:endParaRPr lang="en-CA"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10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r>
              <a:rPr lang="en-US" altLang="en-US" dirty="0"/>
              <a:t>A Choice Is a Tradeoff</a:t>
            </a:r>
            <a:endParaRPr lang="en-US" altLang="en-US" b="0" dirty="0"/>
          </a:p>
          <a:p>
            <a:pPr lvl="1" eaLnBrk="1" hangingPunct="1"/>
            <a:r>
              <a:rPr lang="en-US" altLang="en-US" dirty="0"/>
              <a:t>The</a:t>
            </a:r>
            <a:r>
              <a:rPr lang="en-US" altLang="en-US" i="1" dirty="0"/>
              <a:t> economic way of thinking</a:t>
            </a:r>
            <a:r>
              <a:rPr lang="en-US" altLang="en-US" dirty="0"/>
              <a:t> places </a:t>
            </a:r>
            <a:r>
              <a:rPr lang="en-US" altLang="en-US" i="1" dirty="0"/>
              <a:t>scarcity</a:t>
            </a:r>
            <a:r>
              <a:rPr lang="en-US" altLang="en-US" dirty="0"/>
              <a:t> and its implication, </a:t>
            </a:r>
            <a:r>
              <a:rPr lang="en-US" altLang="en-US" i="1" dirty="0"/>
              <a:t>choice</a:t>
            </a:r>
            <a:r>
              <a:rPr lang="en-US" altLang="en-US" dirty="0"/>
              <a:t>, at center stage.</a:t>
            </a:r>
          </a:p>
          <a:p>
            <a:pPr lvl="1" eaLnBrk="1" hangingPunct="1"/>
            <a:r>
              <a:rPr lang="en-US" altLang="en-US" dirty="0"/>
              <a:t>You can think about every choice as a </a:t>
            </a:r>
            <a:r>
              <a:rPr lang="en-US" altLang="en-US" b="1" dirty="0"/>
              <a:t>tradeoff</a:t>
            </a:r>
            <a:r>
              <a:rPr lang="en-US" altLang="en-US" i="1" dirty="0"/>
              <a:t>—</a:t>
            </a:r>
            <a:r>
              <a:rPr lang="en-US" altLang="en-US" dirty="0"/>
              <a:t>an exchange—giving up one thing to get something else.</a:t>
            </a:r>
          </a:p>
          <a:p>
            <a:pPr lvl="1" eaLnBrk="1" hangingPunct="1"/>
            <a:r>
              <a:rPr lang="en-US" altLang="en-US" dirty="0"/>
              <a:t>On Saturday night, will you study or have fun?</a:t>
            </a:r>
          </a:p>
          <a:p>
            <a:pPr lvl="1" eaLnBrk="1" hangingPunct="1"/>
            <a:r>
              <a:rPr lang="en-US" altLang="en-US" dirty="0"/>
              <a:t>You can’t study and have fun at the same time, so </a:t>
            </a:r>
            <a:r>
              <a:rPr lang="en-US" altLang="en-US" i="1" dirty="0"/>
              <a:t>y</a:t>
            </a:r>
            <a:r>
              <a:rPr lang="en-US" altLang="en-US" dirty="0"/>
              <a:t>ou must make a choice. </a:t>
            </a:r>
          </a:p>
          <a:p>
            <a:pPr lvl="1" eaLnBrk="1" hangingPunct="1"/>
            <a:r>
              <a:rPr lang="en-US" altLang="en-US" dirty="0"/>
              <a:t>Whatever you choose, you could have chosen something else. Your choice is a tradeoff.</a:t>
            </a:r>
            <a:endParaRPr lang="en-US" altLang="en-US" i="1" dirty="0"/>
          </a:p>
        </p:txBody>
      </p:sp>
      <p:sp>
        <p:nvSpPr>
          <p:cNvPr id="31746" name="Title 1"/>
          <p:cNvSpPr>
            <a:spLocks noGrp="1"/>
          </p:cNvSpPr>
          <p:nvPr>
            <p:ph type="title"/>
          </p:nvPr>
        </p:nvSpPr>
        <p:spPr/>
        <p:txBody>
          <a:bodyPr/>
          <a:lstStyle/>
          <a:p>
            <a:r>
              <a:rPr lang="en-US" altLang="en-US"/>
              <a:t>Economic Way of Thinking</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r>
              <a:rPr lang="en-US" altLang="en-US" dirty="0"/>
              <a:t>Making a Rational Choice</a:t>
            </a:r>
            <a:endParaRPr lang="en-US" altLang="en-US" b="0" dirty="0"/>
          </a:p>
          <a:p>
            <a:pPr lvl="1" eaLnBrk="1" hangingPunct="1"/>
            <a:r>
              <a:rPr lang="en-US" altLang="en-US" dirty="0"/>
              <a:t>A </a:t>
            </a:r>
            <a:r>
              <a:rPr lang="en-US" altLang="en-US" b="1" dirty="0"/>
              <a:t>rational choice</a:t>
            </a:r>
            <a:r>
              <a:rPr lang="en-US" altLang="en-US" dirty="0"/>
              <a:t> is one that compares costs and benefits and achieves the greatest benefit over cost for the person making the choice.</a:t>
            </a:r>
          </a:p>
          <a:p>
            <a:pPr lvl="1" eaLnBrk="1" hangingPunct="1"/>
            <a:r>
              <a:rPr lang="en-US" altLang="en-US" dirty="0"/>
              <a:t>Only the wants of the person making a choice are relevant to determine its rationality.</a:t>
            </a:r>
          </a:p>
          <a:p>
            <a:pPr lvl="1" eaLnBrk="1" hangingPunct="1"/>
            <a:r>
              <a:rPr lang="en-US" altLang="en-US" dirty="0"/>
              <a:t>The idea of rational choice provides an answer to the first question: </a:t>
            </a:r>
            <a:r>
              <a:rPr lang="en-US" altLang="en-US" i="1" dirty="0"/>
              <a:t>What</a:t>
            </a:r>
            <a:r>
              <a:rPr lang="en-US" altLang="en-US" dirty="0"/>
              <a:t> goods and services will be produced and in what quantities? </a:t>
            </a:r>
          </a:p>
          <a:p>
            <a:pPr lvl="1" eaLnBrk="1" hangingPunct="1"/>
            <a:r>
              <a:rPr lang="en-US" altLang="en-US" dirty="0"/>
              <a:t>The answer is: Those that people rationally choose to buy!</a:t>
            </a:r>
          </a:p>
        </p:txBody>
      </p:sp>
      <p:sp>
        <p:nvSpPr>
          <p:cNvPr id="32770" name="Title 1"/>
          <p:cNvSpPr>
            <a:spLocks noGrp="1"/>
          </p:cNvSpPr>
          <p:nvPr>
            <p:ph type="title"/>
          </p:nvPr>
        </p:nvSpPr>
        <p:spPr/>
        <p:txBody>
          <a:bodyPr/>
          <a:lstStyle/>
          <a:p>
            <a:r>
              <a:rPr lang="en-US" altLang="en-US"/>
              <a:t>Economic Way of Thinking</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spcAft>
                <a:spcPts val="600"/>
              </a:spcAft>
            </a:pPr>
            <a:r>
              <a:rPr lang="en-US" altLang="en-US" b="0" dirty="0">
                <a:solidFill>
                  <a:schemeClr val="tx1"/>
                </a:solidFill>
              </a:rPr>
              <a:t>How do people choose rationally?</a:t>
            </a:r>
            <a:r>
              <a:rPr lang="en-US" altLang="en-US" sz="2000" dirty="0"/>
              <a:t> </a:t>
            </a:r>
          </a:p>
          <a:p>
            <a:pPr eaLnBrk="1" hangingPunct="1">
              <a:spcAft>
                <a:spcPts val="600"/>
              </a:spcAft>
            </a:pPr>
            <a:r>
              <a:rPr lang="en-US" altLang="en-US" b="0" dirty="0">
                <a:solidFill>
                  <a:schemeClr val="tx1"/>
                </a:solidFill>
              </a:rPr>
              <a:t>The answers turn on benefits and costs.</a:t>
            </a:r>
          </a:p>
          <a:p>
            <a:pPr eaLnBrk="1" hangingPunct="1">
              <a:spcAft>
                <a:spcPts val="600"/>
              </a:spcAft>
            </a:pPr>
            <a:r>
              <a:rPr lang="en-US" altLang="en-US" dirty="0"/>
              <a:t>Benefit: What you Gain</a:t>
            </a:r>
            <a:endParaRPr lang="en-US" altLang="en-US" b="0" dirty="0"/>
          </a:p>
          <a:p>
            <a:pPr eaLnBrk="1" hangingPunct="1">
              <a:spcAft>
                <a:spcPts val="600"/>
              </a:spcAft>
            </a:pPr>
            <a:r>
              <a:rPr lang="en-US" altLang="en-US" b="0" dirty="0">
                <a:solidFill>
                  <a:schemeClr val="tx1"/>
                </a:solidFill>
              </a:rPr>
              <a:t>The </a:t>
            </a:r>
            <a:r>
              <a:rPr lang="en-US" altLang="en-US" dirty="0">
                <a:solidFill>
                  <a:schemeClr val="tx1"/>
                </a:solidFill>
              </a:rPr>
              <a:t>benefit</a:t>
            </a:r>
            <a:r>
              <a:rPr lang="en-US" altLang="en-US" b="0" dirty="0">
                <a:solidFill>
                  <a:schemeClr val="tx1"/>
                </a:solidFill>
              </a:rPr>
              <a:t> of something is the gain or pleasure that it brings and is determined by preferences</a:t>
            </a:r>
          </a:p>
          <a:p>
            <a:pPr eaLnBrk="1" hangingPunct="1">
              <a:spcAft>
                <a:spcPts val="600"/>
              </a:spcAft>
            </a:pPr>
            <a:r>
              <a:rPr lang="en-US" altLang="en-US" dirty="0">
                <a:solidFill>
                  <a:schemeClr val="tx1"/>
                </a:solidFill>
              </a:rPr>
              <a:t>Preferences</a:t>
            </a:r>
            <a:r>
              <a:rPr lang="en-US" altLang="en-US" b="0" dirty="0">
                <a:solidFill>
                  <a:schemeClr val="tx1"/>
                </a:solidFill>
              </a:rPr>
              <a:t> are what a person likes and dislikes and the intensity of those feelings.</a:t>
            </a:r>
          </a:p>
        </p:txBody>
      </p:sp>
      <p:sp>
        <p:nvSpPr>
          <p:cNvPr id="33794" name="Title 1"/>
          <p:cNvSpPr>
            <a:spLocks noGrp="1"/>
          </p:cNvSpPr>
          <p:nvPr>
            <p:ph type="title"/>
          </p:nvPr>
        </p:nvSpPr>
        <p:spPr/>
        <p:txBody>
          <a:bodyPr/>
          <a:lstStyle/>
          <a:p>
            <a:r>
              <a:rPr lang="en-US" altLang="en-US"/>
              <a:t>The Economic Way of Thinking</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sz="2500" b="1" dirty="0">
                <a:solidFill>
                  <a:srgbClr val="F04B22"/>
                </a:solidFill>
                <a:cs typeface="Arial" panose="020B0604020202020204" pitchFamily="34" charset="0"/>
              </a:rPr>
              <a:t>After studying this chapter, you will be able to:</a:t>
            </a:r>
            <a:endParaRPr lang="en-US" altLang="en-US" sz="2500" b="1" dirty="0">
              <a:solidFill>
                <a:srgbClr val="F04B22"/>
              </a:solidFill>
            </a:endParaRPr>
          </a:p>
        </p:txBody>
      </p:sp>
      <p:sp>
        <p:nvSpPr>
          <p:cNvPr id="386051" name="Rectangle 3"/>
          <p:cNvSpPr>
            <a:spLocks noGrp="1" noChangeArrowheads="1"/>
          </p:cNvSpPr>
          <p:nvPr>
            <p:ph idx="4294967295"/>
          </p:nvPr>
        </p:nvSpPr>
        <p:spPr bwMode="auto">
          <a:xfrm>
            <a:off x="684213" y="1600200"/>
            <a:ext cx="7926387" cy="4746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Define economics and distinguish between microeconomics and macroeconomics</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the two big questions of economics</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the key ideas that define the economic way </a:t>
            </a:r>
            <a:br>
              <a:rPr lang="en-CA" altLang="en-US" sz="2400" dirty="0">
                <a:cs typeface="Arial" panose="020B0604020202020204" pitchFamily="34" charset="0"/>
              </a:rPr>
            </a:br>
            <a:r>
              <a:rPr lang="en-CA" altLang="en-US" sz="2400" dirty="0">
                <a:cs typeface="Arial" panose="020B0604020202020204" pitchFamily="34" charset="0"/>
              </a:rPr>
              <a:t>of thinking</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how economists go about their work as social scientists and policy advisers</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Describe the jobs available for an economics major</a:t>
            </a:r>
          </a:p>
        </p:txBody>
      </p:sp>
    </p:spTree>
    <p:extLst>
      <p:ext uri="{BB962C8B-B14F-4D97-AF65-F5344CB8AC3E}">
        <p14:creationId xmlns:p14="http://schemas.microsoft.com/office/powerpoint/2010/main" val="207095271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wipe(left)">
                                      <p:cBhvr>
                                        <p:cTn id="22" dur="750"/>
                                        <p:tgtEl>
                                          <p:spTgt spid="3860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86051">
                                            <p:txEl>
                                              <p:pRg st="4" end="4"/>
                                            </p:txEl>
                                          </p:spTgt>
                                        </p:tgtEl>
                                        <p:attrNameLst>
                                          <p:attrName>style.visibility</p:attrName>
                                        </p:attrNameLst>
                                      </p:cBhvr>
                                      <p:to>
                                        <p:strVal val="visible"/>
                                      </p:to>
                                    </p:set>
                                    <p:animEffect transition="in" filter="wipe(left)">
                                      <p:cBhvr>
                                        <p:cTn id="27" dur="750"/>
                                        <p:tgtEl>
                                          <p:spTgt spid="386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tabLst>
                <a:tab pos="457200" algn="l"/>
              </a:tabLst>
            </a:pPr>
            <a:r>
              <a:rPr lang="en-US" altLang="en-US" dirty="0"/>
              <a:t>Cost: What you </a:t>
            </a:r>
            <a:r>
              <a:rPr lang="en-US" altLang="en-US" i="1" dirty="0"/>
              <a:t>Must</a:t>
            </a:r>
            <a:r>
              <a:rPr lang="en-US" altLang="en-US" dirty="0"/>
              <a:t> Give Up</a:t>
            </a:r>
            <a:endParaRPr lang="en-US" altLang="en-US" b="0" dirty="0"/>
          </a:p>
          <a:p>
            <a:pPr lvl="1" eaLnBrk="1" hangingPunct="1">
              <a:tabLst>
                <a:tab pos="457200" algn="l"/>
              </a:tabLst>
            </a:pPr>
            <a:r>
              <a:rPr lang="en-US" altLang="en-US" dirty="0"/>
              <a:t>The </a:t>
            </a:r>
            <a:r>
              <a:rPr lang="en-US" altLang="en-US" b="1" dirty="0"/>
              <a:t>opportunity cost</a:t>
            </a:r>
            <a:r>
              <a:rPr lang="en-US" altLang="en-US" dirty="0"/>
              <a:t> of something is the highest-valued alternative that </a:t>
            </a:r>
            <a:r>
              <a:rPr lang="en-US" altLang="en-US" i="1" dirty="0"/>
              <a:t>must</a:t>
            </a:r>
            <a:r>
              <a:rPr lang="en-US" altLang="en-US" dirty="0"/>
              <a:t> be given up to get it.</a:t>
            </a:r>
          </a:p>
          <a:p>
            <a:pPr lvl="1" eaLnBrk="1" hangingPunct="1">
              <a:tabLst>
                <a:tab pos="457200" algn="l"/>
              </a:tabLst>
            </a:pPr>
            <a:r>
              <a:rPr lang="en-US" altLang="en-US" dirty="0"/>
              <a:t>What is your opportunity cost of going to a live concert?</a:t>
            </a:r>
          </a:p>
          <a:p>
            <a:pPr lvl="1" eaLnBrk="1" hangingPunct="1">
              <a:tabLst>
                <a:tab pos="457200" algn="l"/>
              </a:tabLst>
            </a:pPr>
            <a:r>
              <a:rPr lang="en-US" altLang="en-US" dirty="0"/>
              <a:t>Opportunity cost has two components: </a:t>
            </a:r>
          </a:p>
          <a:p>
            <a:pPr lvl="1" eaLnBrk="1" hangingPunct="1">
              <a:tabLst>
                <a:tab pos="457200" algn="l"/>
              </a:tabLst>
            </a:pPr>
            <a:r>
              <a:rPr lang="en-US" altLang="en-US" dirty="0"/>
              <a:t>1. The things you can’t afford to buy if you purchase the 	concert ticket. </a:t>
            </a:r>
          </a:p>
          <a:p>
            <a:pPr lvl="1" eaLnBrk="1" hangingPunct="1">
              <a:tabLst>
                <a:tab pos="457200" algn="l"/>
              </a:tabLst>
            </a:pPr>
            <a:r>
              <a:rPr lang="en-US" altLang="en-US" dirty="0"/>
              <a:t>2. The things you can’t do with your time if you attend the 	concert.</a:t>
            </a:r>
          </a:p>
        </p:txBody>
      </p:sp>
      <p:sp>
        <p:nvSpPr>
          <p:cNvPr id="34818" name="Title 1"/>
          <p:cNvSpPr>
            <a:spLocks noGrp="1"/>
          </p:cNvSpPr>
          <p:nvPr>
            <p:ph type="title"/>
          </p:nvPr>
        </p:nvSpPr>
        <p:spPr/>
        <p:txBody>
          <a:bodyPr/>
          <a:lstStyle/>
          <a:p>
            <a:r>
              <a:rPr lang="en-US" altLang="en-US"/>
              <a:t>The Economic Way of Thinking</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r>
              <a:rPr lang="en-US" altLang="en-US" dirty="0"/>
              <a:t>How Much? Choosing at the Margin</a:t>
            </a:r>
          </a:p>
          <a:p>
            <a:pPr eaLnBrk="1" hangingPunct="1"/>
            <a:r>
              <a:rPr lang="en-US" altLang="en-US" b="0" dirty="0">
                <a:solidFill>
                  <a:schemeClr val="tx1"/>
                </a:solidFill>
              </a:rPr>
              <a:t>You can allocate the next hour between studying and instant messaging your friends. </a:t>
            </a:r>
          </a:p>
          <a:p>
            <a:pPr eaLnBrk="1" hangingPunct="1"/>
            <a:r>
              <a:rPr lang="en-US" altLang="en-US" b="0" dirty="0">
                <a:solidFill>
                  <a:schemeClr val="tx1"/>
                </a:solidFill>
              </a:rPr>
              <a:t>The choice is not all or nothing, but you must decide how many minutes to allocate to each activity.</a:t>
            </a:r>
          </a:p>
          <a:p>
            <a:pPr eaLnBrk="1" hangingPunct="1"/>
            <a:r>
              <a:rPr lang="en-US" altLang="en-US" b="0" dirty="0">
                <a:solidFill>
                  <a:schemeClr val="tx1"/>
                </a:solidFill>
              </a:rPr>
              <a:t>To make this decision, you compare the benefit of a little bit more study time with its cost—you make your choice at the </a:t>
            </a:r>
            <a:r>
              <a:rPr lang="en-US" altLang="en-US" dirty="0">
                <a:solidFill>
                  <a:schemeClr val="tx1"/>
                </a:solidFill>
              </a:rPr>
              <a:t>margin</a:t>
            </a:r>
            <a:r>
              <a:rPr lang="en-US" altLang="en-US" b="0" dirty="0">
                <a:solidFill>
                  <a:schemeClr val="tx1"/>
                </a:solidFill>
              </a:rPr>
              <a:t>.</a:t>
            </a:r>
          </a:p>
        </p:txBody>
      </p:sp>
      <p:sp>
        <p:nvSpPr>
          <p:cNvPr id="35842" name="Title 1"/>
          <p:cNvSpPr>
            <a:spLocks noGrp="1"/>
          </p:cNvSpPr>
          <p:nvPr>
            <p:ph type="title"/>
          </p:nvPr>
        </p:nvSpPr>
        <p:spPr/>
        <p:txBody>
          <a:bodyPr/>
          <a:lstStyle/>
          <a:p>
            <a:r>
              <a:rPr lang="en-US" altLang="en-US" dirty="0"/>
              <a:t>The Economic Way of Thinking</a:t>
            </a:r>
            <a:endParaRPr lang="en-CA"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eaLnBrk="1" hangingPunct="1"/>
            <a:r>
              <a:rPr lang="en-US" altLang="en-US" dirty="0"/>
              <a:t>To make a choice at the</a:t>
            </a:r>
            <a:r>
              <a:rPr lang="en-US" altLang="en-US" i="1" dirty="0"/>
              <a:t> </a:t>
            </a:r>
            <a:r>
              <a:rPr lang="en-US" altLang="en-US" dirty="0"/>
              <a:t>margin, you evaluate the consequences of making </a:t>
            </a:r>
            <a:r>
              <a:rPr lang="en-US" altLang="en-US" i="1" dirty="0"/>
              <a:t>incremental changes</a:t>
            </a:r>
            <a:r>
              <a:rPr lang="en-US" altLang="en-US" dirty="0"/>
              <a:t> in the use of your time.</a:t>
            </a:r>
          </a:p>
          <a:p>
            <a:pPr lvl="1" eaLnBrk="1" hangingPunct="1"/>
            <a:r>
              <a:rPr lang="en-US" altLang="en-US" dirty="0"/>
              <a:t>The benefit from pursuing an incremental increase in an activity is its </a:t>
            </a:r>
            <a:r>
              <a:rPr lang="en-US" altLang="en-US" b="1" dirty="0"/>
              <a:t>marginal benefit</a:t>
            </a:r>
            <a:r>
              <a:rPr lang="en-US" altLang="en-US" dirty="0"/>
              <a:t>.</a:t>
            </a:r>
          </a:p>
          <a:p>
            <a:pPr lvl="1" eaLnBrk="1" hangingPunct="1"/>
            <a:r>
              <a:rPr lang="en-US" altLang="en-US" dirty="0"/>
              <a:t>The opportunity cost of pursuing an incremental increase in an activity is its </a:t>
            </a:r>
            <a:r>
              <a:rPr lang="en-US" altLang="en-US" b="1" dirty="0"/>
              <a:t>marginal cost</a:t>
            </a:r>
            <a:r>
              <a:rPr lang="en-US" altLang="en-US" dirty="0"/>
              <a:t>.</a:t>
            </a:r>
          </a:p>
          <a:p>
            <a:pPr lvl="1" eaLnBrk="1" hangingPunct="1"/>
            <a:r>
              <a:rPr lang="en-US" altLang="en-US" dirty="0"/>
              <a:t>If the marginal benefit from an incremental increase in an activity exceeds its marginal cost, your rational choice is to do more of that activity.</a:t>
            </a:r>
          </a:p>
        </p:txBody>
      </p:sp>
      <p:sp>
        <p:nvSpPr>
          <p:cNvPr id="36866" name="Title 1"/>
          <p:cNvSpPr>
            <a:spLocks noGrp="1"/>
          </p:cNvSpPr>
          <p:nvPr>
            <p:ph type="title"/>
          </p:nvPr>
        </p:nvSpPr>
        <p:spPr/>
        <p:txBody>
          <a:bodyPr/>
          <a:lstStyle/>
          <a:p>
            <a:r>
              <a:rPr lang="en-US" altLang="en-US"/>
              <a:t>The Economic Way of Thinking</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r>
              <a:rPr lang="en-US" altLang="en-US" dirty="0"/>
              <a:t>Choices Respond to Incentives</a:t>
            </a:r>
            <a:endParaRPr lang="en-US" altLang="en-US" b="0" dirty="0"/>
          </a:p>
          <a:p>
            <a:pPr lvl="1" eaLnBrk="1" hangingPunct="1"/>
            <a:r>
              <a:rPr lang="en-US" altLang="en-US" dirty="0"/>
              <a:t>A change in marginal cost or a change in marginal benefit changes the incentives that we face and leads us to change our choice.</a:t>
            </a:r>
          </a:p>
          <a:p>
            <a:pPr lvl="1" eaLnBrk="1" hangingPunct="1"/>
            <a:r>
              <a:rPr lang="en-US" altLang="en-US" dirty="0"/>
              <a:t>The central idea of economics is that we can predict how choices will change by looking at changes in incentives.</a:t>
            </a:r>
          </a:p>
          <a:p>
            <a:pPr lvl="1" eaLnBrk="1" hangingPunct="1"/>
            <a:r>
              <a:rPr lang="en-US" altLang="en-US" dirty="0"/>
              <a:t>Incentives are also the key to reconciling self-interest and the social interest.</a:t>
            </a:r>
          </a:p>
        </p:txBody>
      </p:sp>
      <p:sp>
        <p:nvSpPr>
          <p:cNvPr id="37890" name="Title 1"/>
          <p:cNvSpPr>
            <a:spLocks noGrp="1"/>
          </p:cNvSpPr>
          <p:nvPr>
            <p:ph type="title"/>
          </p:nvPr>
        </p:nvSpPr>
        <p:spPr/>
        <p:txBody>
          <a:bodyPr/>
          <a:lstStyle/>
          <a:p>
            <a:r>
              <a:rPr lang="en-US" altLang="en-US"/>
              <a:t>The Economic Way of Thinking</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p:txBody>
          <a:bodyPr/>
          <a:lstStyle/>
          <a:p>
            <a:pPr lvl="1" eaLnBrk="1" hangingPunct="1"/>
            <a:r>
              <a:rPr lang="en-US" altLang="en-US" b="1" dirty="0">
                <a:solidFill>
                  <a:srgbClr val="1A71B7"/>
                </a:solidFill>
              </a:rPr>
              <a:t>Economist as Social Scientist</a:t>
            </a:r>
          </a:p>
          <a:p>
            <a:pPr lvl="1" eaLnBrk="1" hangingPunct="1"/>
            <a:r>
              <a:rPr lang="en-US" altLang="en-US" dirty="0"/>
              <a:t>Economists distinguish between two types of statement:</a:t>
            </a:r>
            <a:endParaRPr lang="en-US" altLang="en-US" sz="2800" dirty="0"/>
          </a:p>
          <a:p>
            <a:pPr marL="414900" lvl="2" indent="-342900" eaLnBrk="1" hangingPunct="1">
              <a:spcBef>
                <a:spcPts val="600"/>
              </a:spcBef>
              <a:spcAft>
                <a:spcPts val="600"/>
              </a:spcAft>
              <a:buClr>
                <a:srgbClr val="9B2590"/>
              </a:buClr>
              <a:buSzPct val="100000"/>
              <a:buFont typeface="Arial" panose="020B0604020202020204" pitchFamily="34" charset="0"/>
              <a:buChar char="■"/>
            </a:pPr>
            <a:r>
              <a:rPr lang="en-US" altLang="en-US" sz="2400" dirty="0"/>
              <a:t>Positive statements</a:t>
            </a:r>
          </a:p>
          <a:p>
            <a:pPr marL="414900" lvl="2" indent="-342900" eaLnBrk="1" hangingPunct="1">
              <a:spcBef>
                <a:spcPts val="600"/>
              </a:spcBef>
              <a:spcAft>
                <a:spcPts val="600"/>
              </a:spcAft>
              <a:buClr>
                <a:srgbClr val="9B2590"/>
              </a:buClr>
              <a:buSzPct val="100000"/>
              <a:buFont typeface="Arial" panose="020B0604020202020204" pitchFamily="34" charset="0"/>
              <a:buChar char="■"/>
            </a:pPr>
            <a:r>
              <a:rPr lang="en-US" altLang="en-US" sz="2400" dirty="0"/>
              <a:t>Normative statements</a:t>
            </a:r>
          </a:p>
          <a:p>
            <a:pPr lvl="1" eaLnBrk="1" hangingPunct="1"/>
            <a:r>
              <a:rPr lang="en-US" altLang="en-US" dirty="0"/>
              <a:t>A</a:t>
            </a:r>
            <a:r>
              <a:rPr lang="en-US" altLang="en-US" i="1" dirty="0"/>
              <a:t> positive </a:t>
            </a:r>
            <a:r>
              <a:rPr lang="en-US" altLang="en-US" dirty="0"/>
              <a:t>statement can be tested by checking it against facts.</a:t>
            </a:r>
          </a:p>
          <a:p>
            <a:pPr lvl="1" eaLnBrk="1" hangingPunct="1"/>
            <a:r>
              <a:rPr lang="en-US" altLang="en-US" dirty="0"/>
              <a:t>A </a:t>
            </a:r>
            <a:r>
              <a:rPr lang="en-US" altLang="en-US" i="1" dirty="0"/>
              <a:t>normative</a:t>
            </a:r>
            <a:r>
              <a:rPr lang="en-US" altLang="en-US" dirty="0"/>
              <a:t> statement expresses an opinion and cannot be tested.</a:t>
            </a:r>
          </a:p>
        </p:txBody>
      </p:sp>
      <p:sp>
        <p:nvSpPr>
          <p:cNvPr id="38915" name="Title 1"/>
          <p:cNvSpPr>
            <a:spLocks noGrp="1"/>
          </p:cNvSpPr>
          <p:nvPr>
            <p:ph type="title"/>
          </p:nvPr>
        </p:nvSpPr>
        <p:spPr/>
        <p:txBody>
          <a:bodyPr/>
          <a:lstStyle/>
          <a:p>
            <a:r>
              <a:rPr lang="en-US" altLang="en-US"/>
              <a:t>Economics: A Social Science and Policy Tool</a:t>
            </a:r>
            <a:endParaRPr lang="en-CA"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animEffect transition="in" filter="wipe(left)">
                                      <p:cBhvr>
                                        <p:cTn id="7" dur="500"/>
                                        <p:tgtEl>
                                          <p:spTgt spid="552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299">
                                            <p:txEl>
                                              <p:pRg st="2" end="2"/>
                                            </p:txEl>
                                          </p:spTgt>
                                        </p:tgtEl>
                                        <p:attrNameLst>
                                          <p:attrName>style.visibility</p:attrName>
                                        </p:attrNameLst>
                                      </p:cBhvr>
                                      <p:to>
                                        <p:strVal val="visible"/>
                                      </p:to>
                                    </p:set>
                                    <p:animEffect transition="in" filter="wipe(left)">
                                      <p:cBhvr>
                                        <p:cTn id="12" dur="1000"/>
                                        <p:tgtEl>
                                          <p:spTgt spid="552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299">
                                            <p:txEl>
                                              <p:pRg st="3" end="3"/>
                                            </p:txEl>
                                          </p:spTgt>
                                        </p:tgtEl>
                                        <p:attrNameLst>
                                          <p:attrName>style.visibility</p:attrName>
                                        </p:attrNameLst>
                                      </p:cBhvr>
                                      <p:to>
                                        <p:strVal val="visible"/>
                                      </p:to>
                                    </p:set>
                                    <p:animEffect transition="in" filter="wipe(left)">
                                      <p:cBhvr>
                                        <p:cTn id="17" dur="1000"/>
                                        <p:tgtEl>
                                          <p:spTgt spid="552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299">
                                            <p:txEl>
                                              <p:pRg st="4" end="4"/>
                                            </p:txEl>
                                          </p:spTgt>
                                        </p:tgtEl>
                                        <p:attrNameLst>
                                          <p:attrName>style.visibility</p:attrName>
                                        </p:attrNameLst>
                                      </p:cBhvr>
                                      <p:to>
                                        <p:strVal val="visible"/>
                                      </p:to>
                                    </p:set>
                                    <p:animEffect transition="in" filter="wipe(left)">
                                      <p:cBhvr>
                                        <p:cTn id="22" dur="1000"/>
                                        <p:tgtEl>
                                          <p:spTgt spid="5529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299">
                                            <p:txEl>
                                              <p:pRg st="5" end="5"/>
                                            </p:txEl>
                                          </p:spTgt>
                                        </p:tgtEl>
                                        <p:attrNameLst>
                                          <p:attrName>style.visibility</p:attrName>
                                        </p:attrNameLst>
                                      </p:cBhvr>
                                      <p:to>
                                        <p:strVal val="visible"/>
                                      </p:to>
                                    </p:set>
                                    <p:animEffect transition="in" filter="wipe(left)">
                                      <p:cBhvr>
                                        <p:cTn id="27" dur="1000"/>
                                        <p:tgtEl>
                                          <p:spTgt spid="552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bldLvl="3"/>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eaLnBrk="1" hangingPunct="1"/>
            <a:r>
              <a:rPr lang="en-US" altLang="en-US" b="1" dirty="0">
                <a:solidFill>
                  <a:srgbClr val="9B2590"/>
                </a:solidFill>
              </a:rPr>
              <a:t>Unscrambling Cause and Effect</a:t>
            </a:r>
          </a:p>
          <a:p>
            <a:pPr lvl="1" eaLnBrk="1" hangingPunct="1"/>
            <a:r>
              <a:rPr lang="en-US" altLang="en-US" dirty="0"/>
              <a:t>The task of economic science is to discover positive statements that are consistent with what we observe in the world and that enable us to understand how the economic world works.</a:t>
            </a:r>
          </a:p>
          <a:p>
            <a:pPr lvl="1" eaLnBrk="1" hangingPunct="1"/>
            <a:r>
              <a:rPr lang="en-US" altLang="en-US" dirty="0"/>
              <a:t>Economists create and test economic models.</a:t>
            </a:r>
          </a:p>
          <a:p>
            <a:pPr lvl="1" eaLnBrk="1" hangingPunct="1"/>
            <a:r>
              <a:rPr lang="en-US" altLang="en-US" dirty="0"/>
              <a:t>An </a:t>
            </a:r>
            <a:r>
              <a:rPr lang="en-US" altLang="en-US" b="1" dirty="0"/>
              <a:t>economic model</a:t>
            </a:r>
            <a:r>
              <a:rPr lang="en-US" altLang="en-US" dirty="0"/>
              <a:t> is a description of some aspect of the economic world that includes only those features that are needed for the purpose at hand.</a:t>
            </a:r>
          </a:p>
        </p:txBody>
      </p:sp>
      <p:sp>
        <p:nvSpPr>
          <p:cNvPr id="39938" name="Title 1"/>
          <p:cNvSpPr>
            <a:spLocks noGrp="1"/>
          </p:cNvSpPr>
          <p:nvPr>
            <p:ph type="title"/>
          </p:nvPr>
        </p:nvSpPr>
        <p:spPr/>
        <p:txBody>
          <a:bodyPr/>
          <a:lstStyle/>
          <a:p>
            <a:r>
              <a:rPr lang="en-US" altLang="en-US"/>
              <a:t>Economics: A Social Science and Policy Tool</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eaLnBrk="1" hangingPunct="1"/>
            <a:r>
              <a:rPr lang="en-US" altLang="en-US" dirty="0"/>
              <a:t>A model is tested by comparing its predictions with the facts.</a:t>
            </a:r>
          </a:p>
          <a:p>
            <a:pPr lvl="1" eaLnBrk="1" hangingPunct="1"/>
            <a:r>
              <a:rPr lang="en-US" altLang="en-US" dirty="0"/>
              <a:t>But testing an economic model is difficult, so economists also use:</a:t>
            </a:r>
          </a:p>
          <a:p>
            <a:pPr marL="414900" lvl="1" indent="-342900" eaLnBrk="1" hangingPunct="1">
              <a:buClrTx/>
              <a:buSzPct val="100000"/>
              <a:buFont typeface="Arial" panose="020B0604020202020204" pitchFamily="34" charset="0"/>
              <a:buChar char="■"/>
            </a:pPr>
            <a:r>
              <a:rPr lang="en-US" altLang="en-US" dirty="0"/>
              <a:t>Natural experiments</a:t>
            </a:r>
          </a:p>
          <a:p>
            <a:pPr marL="414900" lvl="1" indent="-342900" eaLnBrk="1" hangingPunct="1">
              <a:buClrTx/>
              <a:buSzPct val="100000"/>
              <a:buFont typeface="Arial" panose="020B0604020202020204" pitchFamily="34" charset="0"/>
              <a:buChar char="■"/>
            </a:pPr>
            <a:r>
              <a:rPr lang="en-US" altLang="en-US" dirty="0"/>
              <a:t>Statistical investigations</a:t>
            </a:r>
          </a:p>
          <a:p>
            <a:pPr marL="414900" lvl="1" indent="-342900" eaLnBrk="1" hangingPunct="1">
              <a:buClrTx/>
              <a:buSzPct val="100000"/>
              <a:buFont typeface="Arial" panose="020B0604020202020204" pitchFamily="34" charset="0"/>
              <a:buChar char="■"/>
            </a:pPr>
            <a:r>
              <a:rPr lang="en-US" altLang="en-US" dirty="0"/>
              <a:t>Economic experiments</a:t>
            </a:r>
          </a:p>
        </p:txBody>
      </p:sp>
      <p:sp>
        <p:nvSpPr>
          <p:cNvPr id="40962" name="Title 1"/>
          <p:cNvSpPr>
            <a:spLocks noGrp="1"/>
          </p:cNvSpPr>
          <p:nvPr>
            <p:ph type="title"/>
          </p:nvPr>
        </p:nvSpPr>
        <p:spPr/>
        <p:txBody>
          <a:bodyPr/>
          <a:lstStyle/>
          <a:p>
            <a:r>
              <a:rPr lang="en-US" altLang="en-US"/>
              <a:t>Economics: A Social Science and Policy Tool</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eaLnBrk="1" hangingPunct="1"/>
            <a:r>
              <a:rPr lang="en-US" altLang="en-US" b="1" dirty="0">
                <a:solidFill>
                  <a:srgbClr val="1A71B7"/>
                </a:solidFill>
              </a:rPr>
              <a:t>Economist as Policy Adviser</a:t>
            </a:r>
          </a:p>
          <a:p>
            <a:pPr lvl="1" eaLnBrk="1" hangingPunct="1"/>
            <a:r>
              <a:rPr lang="en-US" altLang="en-US" dirty="0"/>
              <a:t>Economics is a toolkit for advising governments and businesses and for making personal decisions.</a:t>
            </a:r>
          </a:p>
          <a:p>
            <a:pPr lvl="1" eaLnBrk="1" hangingPunct="1"/>
            <a:r>
              <a:rPr lang="en-US" altLang="en-US" dirty="0"/>
              <a:t>All the policy questions on which economists provide advice involve a blend of the positive and the normative.</a:t>
            </a:r>
          </a:p>
          <a:p>
            <a:pPr lvl="1" eaLnBrk="1" hangingPunct="1"/>
            <a:r>
              <a:rPr lang="en-US" altLang="en-US" dirty="0"/>
              <a:t>Economics can’t help with the normative part—the goal. </a:t>
            </a:r>
          </a:p>
          <a:p>
            <a:pPr lvl="1" eaLnBrk="1" hangingPunct="1"/>
            <a:r>
              <a:rPr lang="en-US" altLang="en-US" dirty="0"/>
              <a:t>But for a given goal, economics provides a method of evaluating alternative solutions—comparing marginal benefits and marginal costs.</a:t>
            </a:r>
          </a:p>
        </p:txBody>
      </p:sp>
      <p:sp>
        <p:nvSpPr>
          <p:cNvPr id="41986" name="Title 1"/>
          <p:cNvSpPr>
            <a:spLocks noGrp="1"/>
          </p:cNvSpPr>
          <p:nvPr>
            <p:ph type="title"/>
          </p:nvPr>
        </p:nvSpPr>
        <p:spPr/>
        <p:txBody>
          <a:bodyPr/>
          <a:lstStyle/>
          <a:p>
            <a:r>
              <a:rPr lang="en-US" altLang="en-US"/>
              <a:t>Economics: A Social Science and Policy Tool</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eaLnBrk="1" hangingPunct="1"/>
            <a:r>
              <a:rPr lang="en-AU" altLang="en-US" dirty="0"/>
              <a:t>What are the jobs available to an economics major? </a:t>
            </a:r>
          </a:p>
          <a:p>
            <a:pPr lvl="1" eaLnBrk="1" hangingPunct="1"/>
            <a:r>
              <a:rPr lang="en-AU" altLang="en-US" dirty="0"/>
              <a:t>Is the number of economics jobs expected to grow or shrink? </a:t>
            </a:r>
          </a:p>
          <a:p>
            <a:pPr lvl="1" eaLnBrk="1" hangingPunct="1"/>
            <a:r>
              <a:rPr lang="en-AU" altLang="en-US" dirty="0"/>
              <a:t>How much do economics graduates earn? </a:t>
            </a:r>
          </a:p>
          <a:p>
            <a:pPr lvl="1" eaLnBrk="1" hangingPunct="1"/>
            <a:r>
              <a:rPr lang="en-AU" altLang="en-US" dirty="0"/>
              <a:t>What are the skills needed for an economics job?</a:t>
            </a:r>
            <a:endParaRPr lang="en-US" altLang="en-US" dirty="0"/>
          </a:p>
        </p:txBody>
      </p:sp>
      <p:sp>
        <p:nvSpPr>
          <p:cNvPr id="41986" name="Title 1"/>
          <p:cNvSpPr>
            <a:spLocks noGrp="1"/>
          </p:cNvSpPr>
          <p:nvPr>
            <p:ph type="title"/>
          </p:nvPr>
        </p:nvSpPr>
        <p:spPr/>
        <p:txBody>
          <a:bodyPr/>
          <a:lstStyle/>
          <a:p>
            <a:r>
              <a:rPr lang="en-US" altLang="en-US" dirty="0"/>
              <a:t>Economists in the Economy</a:t>
            </a:r>
            <a:endParaRPr lang="en-CA" altLang="en-US" dirty="0"/>
          </a:p>
        </p:txBody>
      </p:sp>
    </p:spTree>
    <p:extLst>
      <p:ext uri="{BB962C8B-B14F-4D97-AF65-F5344CB8AC3E}">
        <p14:creationId xmlns:p14="http://schemas.microsoft.com/office/powerpoint/2010/main" val="252625060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eaLnBrk="1" hangingPunct="1"/>
            <a:r>
              <a:rPr lang="en-US" altLang="en-US" b="1" dirty="0">
                <a:solidFill>
                  <a:srgbClr val="1A71B7"/>
                </a:solidFill>
              </a:rPr>
              <a:t>Jobs for an Economics Major</a:t>
            </a:r>
          </a:p>
          <a:p>
            <a:pPr lvl="1" eaLnBrk="1" hangingPunct="1"/>
            <a:r>
              <a:rPr lang="en-AU" altLang="en-US" dirty="0"/>
              <a:t>A major in economics opens the door to the pursuit of a masters or PhD and a career as an </a:t>
            </a:r>
            <a:r>
              <a:rPr lang="en-AU" altLang="en-US" i="1" dirty="0"/>
              <a:t>economist</a:t>
            </a:r>
            <a:r>
              <a:rPr lang="en-AU" altLang="en-US" dirty="0"/>
              <a:t>. </a:t>
            </a:r>
          </a:p>
          <a:p>
            <a:pPr lvl="1" eaLnBrk="1" hangingPunct="1"/>
            <a:r>
              <a:rPr lang="en-AU" altLang="en-US" dirty="0"/>
              <a:t>The work of economists varies enormously but it includes collecting and </a:t>
            </a:r>
            <a:r>
              <a:rPr lang="en-AU" altLang="en-US" dirty="0" err="1"/>
              <a:t>analyzing</a:t>
            </a:r>
            <a:r>
              <a:rPr lang="en-AU" altLang="en-US" dirty="0"/>
              <a:t> data on the production and use of resources, goods, and services; predicting future trends; and studying ways of using resources more efficiently</a:t>
            </a:r>
            <a:r>
              <a:rPr lang="en-US" altLang="en-US" dirty="0"/>
              <a:t>.</a:t>
            </a:r>
          </a:p>
          <a:p>
            <a:pPr lvl="1" eaLnBrk="1" hangingPunct="1"/>
            <a:r>
              <a:rPr lang="en-US" altLang="en-US" dirty="0"/>
              <a:t>Economists work in private firms, government, and international organizations.</a:t>
            </a:r>
          </a:p>
        </p:txBody>
      </p:sp>
      <p:sp>
        <p:nvSpPr>
          <p:cNvPr id="41986" name="Title 1"/>
          <p:cNvSpPr>
            <a:spLocks noGrp="1"/>
          </p:cNvSpPr>
          <p:nvPr>
            <p:ph type="title"/>
          </p:nvPr>
        </p:nvSpPr>
        <p:spPr/>
        <p:txBody>
          <a:bodyPr/>
          <a:lstStyle/>
          <a:p>
            <a:r>
              <a:rPr lang="en-US" altLang="en-US" dirty="0"/>
              <a:t>Economists in the Economy</a:t>
            </a:r>
            <a:endParaRPr lang="en-CA" altLang="en-US" dirty="0"/>
          </a:p>
        </p:txBody>
      </p:sp>
    </p:spTree>
    <p:extLst>
      <p:ext uri="{BB962C8B-B14F-4D97-AF65-F5344CB8AC3E}">
        <p14:creationId xmlns:p14="http://schemas.microsoft.com/office/powerpoint/2010/main" val="38800300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p:txBody>
          <a:bodyPr/>
          <a:lstStyle/>
          <a:p>
            <a:pPr lvl="1" eaLnBrk="1" hangingPunct="1"/>
            <a:r>
              <a:rPr lang="en-US" altLang="en-US" dirty="0"/>
              <a:t>All economic questions arise because we want more than we can get.</a:t>
            </a:r>
          </a:p>
          <a:p>
            <a:pPr lvl="1" eaLnBrk="1" hangingPunct="1"/>
            <a:r>
              <a:rPr lang="en-US" altLang="en-US" dirty="0"/>
              <a:t>Our inability to satisfy all our wants is called </a:t>
            </a:r>
            <a:r>
              <a:rPr lang="en-US" altLang="en-US" b="1" dirty="0"/>
              <a:t>scarcity</a:t>
            </a:r>
            <a:r>
              <a:rPr lang="en-US" altLang="en-US" dirty="0"/>
              <a:t>.</a:t>
            </a:r>
          </a:p>
          <a:p>
            <a:pPr lvl="1" eaLnBrk="1" hangingPunct="1"/>
            <a:r>
              <a:rPr lang="en-US" altLang="en-US" dirty="0"/>
              <a:t>Because we face scarcity, we must make </a:t>
            </a:r>
            <a:r>
              <a:rPr lang="en-US" altLang="en-US" b="1" i="1" dirty="0"/>
              <a:t>choices</a:t>
            </a:r>
            <a:r>
              <a:rPr lang="en-US" altLang="en-US" dirty="0"/>
              <a:t>.</a:t>
            </a:r>
          </a:p>
          <a:p>
            <a:pPr lvl="1" eaLnBrk="1" hangingPunct="1"/>
            <a:r>
              <a:rPr lang="en-US" altLang="en-US" dirty="0"/>
              <a:t>The choices we make depend on the incentives we face.</a:t>
            </a:r>
          </a:p>
          <a:p>
            <a:pPr lvl="1" eaLnBrk="1" hangingPunct="1"/>
            <a:r>
              <a:rPr lang="en-US" altLang="en-US" dirty="0"/>
              <a:t>An </a:t>
            </a:r>
            <a:r>
              <a:rPr lang="en-US" altLang="en-US" b="1" dirty="0"/>
              <a:t>incentive</a:t>
            </a:r>
            <a:r>
              <a:rPr lang="en-US" altLang="en-US" dirty="0"/>
              <a:t> is a reward that encourages an action or a penalty that discourages an action.</a:t>
            </a:r>
          </a:p>
        </p:txBody>
      </p:sp>
      <p:sp>
        <p:nvSpPr>
          <p:cNvPr id="8195" name="Title 3"/>
          <p:cNvSpPr>
            <a:spLocks noGrp="1"/>
          </p:cNvSpPr>
          <p:nvPr>
            <p:ph type="title"/>
          </p:nvPr>
        </p:nvSpPr>
        <p:spPr/>
        <p:txBody>
          <a:bodyPr/>
          <a:lstStyle/>
          <a:p>
            <a:r>
              <a:rPr lang="en-US" altLang="en-US"/>
              <a:t>Definition of Economics</a:t>
            </a:r>
            <a:endParaRPr lang="en-CA"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wipe(left)">
                                      <p:cBhvr>
                                        <p:cTn id="7" dur="1000"/>
                                        <p:tgtEl>
                                          <p:spTgt spid="8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8194">
                                            <p:txEl>
                                              <p:pRg st="1" end="1"/>
                                            </p:txEl>
                                          </p:spTgt>
                                        </p:tgtEl>
                                        <p:attrNameLst>
                                          <p:attrName>style.visibility</p:attrName>
                                        </p:attrNameLst>
                                      </p:cBhvr>
                                      <p:to>
                                        <p:strVal val="visible"/>
                                      </p:to>
                                    </p:set>
                                    <p:animEffect transition="in" filter="wipe(left)">
                                      <p:cBhvr>
                                        <p:cTn id="12" dur="1000"/>
                                        <p:tgtEl>
                                          <p:spTgt spid="81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8194">
                                            <p:txEl>
                                              <p:pRg st="2" end="2"/>
                                            </p:txEl>
                                          </p:spTgt>
                                        </p:tgtEl>
                                        <p:attrNameLst>
                                          <p:attrName>style.visibility</p:attrName>
                                        </p:attrNameLst>
                                      </p:cBhvr>
                                      <p:to>
                                        <p:strVal val="visible"/>
                                      </p:to>
                                    </p:set>
                                    <p:animEffect transition="in" filter="wipe(left)">
                                      <p:cBhvr>
                                        <p:cTn id="17" dur="1000"/>
                                        <p:tgtEl>
                                          <p:spTgt spid="81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1" nodeType="clickEffect">
                                  <p:stCondLst>
                                    <p:cond delay="0"/>
                                  </p:stCondLst>
                                  <p:childTnLst>
                                    <p:set>
                                      <p:cBhvr>
                                        <p:cTn id="21" dur="1" fill="hold">
                                          <p:stCondLst>
                                            <p:cond delay="0"/>
                                          </p:stCondLst>
                                        </p:cTn>
                                        <p:tgtEl>
                                          <p:spTgt spid="8194">
                                            <p:txEl>
                                              <p:pRg st="3" end="3"/>
                                            </p:txEl>
                                          </p:spTgt>
                                        </p:tgtEl>
                                        <p:attrNameLst>
                                          <p:attrName>style.visibility</p:attrName>
                                        </p:attrNameLst>
                                      </p:cBhvr>
                                      <p:to>
                                        <p:strVal val="visible"/>
                                      </p:to>
                                    </p:set>
                                    <p:animEffect transition="in" filter="wipe(left)">
                                      <p:cBhvr>
                                        <p:cTn id="22" dur="1000"/>
                                        <p:tgtEl>
                                          <p:spTgt spid="81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1" nodeType="clickEffect">
                                  <p:stCondLst>
                                    <p:cond delay="0"/>
                                  </p:stCondLst>
                                  <p:childTnLst>
                                    <p:set>
                                      <p:cBhvr>
                                        <p:cTn id="26" dur="1" fill="hold">
                                          <p:stCondLst>
                                            <p:cond delay="0"/>
                                          </p:stCondLst>
                                        </p:cTn>
                                        <p:tgtEl>
                                          <p:spTgt spid="8194">
                                            <p:txEl>
                                              <p:pRg st="4" end="4"/>
                                            </p:txEl>
                                          </p:spTgt>
                                        </p:tgtEl>
                                        <p:attrNameLst>
                                          <p:attrName>style.visibility</p:attrName>
                                        </p:attrNameLst>
                                      </p:cBhvr>
                                      <p:to>
                                        <p:strVal val="visible"/>
                                      </p:to>
                                    </p:set>
                                    <p:animEffect transition="in" filter="wipe(left)">
                                      <p:cBhvr>
                                        <p:cTn id="27" dur="1000"/>
                                        <p:tgtEl>
                                          <p:spTgt spid="81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1" uiExpand="1"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363" y="1584325"/>
            <a:ext cx="3297237" cy="4525963"/>
          </a:xfrm>
        </p:spPr>
        <p:txBody>
          <a:bodyPr/>
          <a:lstStyle/>
          <a:p>
            <a:pPr lvl="1" eaLnBrk="1" hangingPunct="1"/>
            <a:r>
              <a:rPr lang="en-AU" altLang="en-US" dirty="0"/>
              <a:t>Economics majors also work as market research analysts, financial analysts,  and budget analysts</a:t>
            </a:r>
            <a:r>
              <a:rPr lang="en-US" altLang="en-US" dirty="0"/>
              <a:t>.</a:t>
            </a:r>
          </a:p>
          <a:p>
            <a:pPr lvl="1" eaLnBrk="1" hangingPunct="1"/>
            <a:r>
              <a:rPr lang="en-AU" altLang="en-US" dirty="0"/>
              <a:t>Figure 1.3 shows the </a:t>
            </a:r>
            <a:r>
              <a:rPr lang="en-GB" altLang="en-US" dirty="0"/>
              <a:t>the relative number of jobs for economists and analysts that use economic ideas and tools.</a:t>
            </a:r>
            <a:endParaRPr lang="en-US" altLang="en-US" dirty="0"/>
          </a:p>
        </p:txBody>
      </p:sp>
      <p:sp>
        <p:nvSpPr>
          <p:cNvPr id="41986" name="Title 1"/>
          <p:cNvSpPr>
            <a:spLocks noGrp="1"/>
          </p:cNvSpPr>
          <p:nvPr>
            <p:ph type="title"/>
          </p:nvPr>
        </p:nvSpPr>
        <p:spPr/>
        <p:txBody>
          <a:bodyPr/>
          <a:lstStyle/>
          <a:p>
            <a:r>
              <a:rPr lang="en-US" altLang="en-US" dirty="0"/>
              <a:t>Economists in the Economy</a:t>
            </a:r>
            <a:endParaRPr lang="en-CA" alt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1676400"/>
            <a:ext cx="4695825" cy="36004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1676400"/>
            <a:ext cx="4695825" cy="360045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1400" y="1676400"/>
            <a:ext cx="4695825" cy="360045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81400" y="1676400"/>
            <a:ext cx="4695825" cy="360045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81400" y="1676400"/>
            <a:ext cx="4695825" cy="3600450"/>
          </a:xfrm>
          <a:prstGeom prst="rect">
            <a:avLst/>
          </a:prstGeom>
        </p:spPr>
      </p:pic>
      <p:pic>
        <p:nvPicPr>
          <p:cNvPr id="9" name="Picture 7">
            <a:hlinkClick r:id="rId8" action="ppaction://hlinksldjump" tooltip="Click to expand the figure"/>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406436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70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14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210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524000"/>
            <a:ext cx="4695825" cy="36004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1524000"/>
            <a:ext cx="4695825" cy="360045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0" y="1524000"/>
            <a:ext cx="4695825" cy="360045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0" y="1524000"/>
            <a:ext cx="4695825" cy="360045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86000" y="1524000"/>
            <a:ext cx="4695825" cy="3600450"/>
          </a:xfrm>
          <a:prstGeom prst="rect">
            <a:avLst/>
          </a:prstGeom>
        </p:spPr>
      </p:pic>
    </p:spTree>
    <p:extLst>
      <p:ext uri="{BB962C8B-B14F-4D97-AF65-F5344CB8AC3E}">
        <p14:creationId xmlns:p14="http://schemas.microsoft.com/office/powerpoint/2010/main" val="20460663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eaLnBrk="1" hangingPunct="1"/>
            <a:r>
              <a:rPr lang="en-US" altLang="en-US" b="1" dirty="0">
                <a:solidFill>
                  <a:srgbClr val="1A71B7"/>
                </a:solidFill>
              </a:rPr>
              <a:t>Will Jobs for Economists Grow?</a:t>
            </a:r>
          </a:p>
          <a:p>
            <a:pPr lvl="1" eaLnBrk="1" hangingPunct="1"/>
            <a:r>
              <a:rPr lang="en-AU" altLang="en-US" dirty="0"/>
              <a:t>The BLS forecasts that jobs for:</a:t>
            </a:r>
          </a:p>
          <a:p>
            <a:pPr lvl="1" eaLnBrk="1" hangingPunct="1"/>
            <a:r>
              <a:rPr lang="en-AU" altLang="en-US" dirty="0"/>
              <a:t>1. Economists with a PhD will grow by 6 percent.</a:t>
            </a:r>
          </a:p>
          <a:p>
            <a:pPr lvl="1" eaLnBrk="1" hangingPunct="1"/>
            <a:r>
              <a:rPr lang="en-AU" altLang="en-US" dirty="0"/>
              <a:t>2. Budget analysts will grow by 2 percent.</a:t>
            </a:r>
          </a:p>
          <a:p>
            <a:pPr lvl="1" eaLnBrk="1" hangingPunct="1"/>
            <a:r>
              <a:rPr lang="en-AU" altLang="en-US" dirty="0"/>
              <a:t>3. Financial analysts will grow by 12 percent.</a:t>
            </a:r>
          </a:p>
          <a:p>
            <a:pPr lvl="1" eaLnBrk="1" hangingPunct="1"/>
            <a:r>
              <a:rPr lang="en-AU" altLang="en-US" dirty="0"/>
              <a:t>4. Market research analysts will grow by 19 percent.</a:t>
            </a:r>
            <a:endParaRPr lang="en-US" altLang="en-US" dirty="0"/>
          </a:p>
        </p:txBody>
      </p:sp>
      <p:sp>
        <p:nvSpPr>
          <p:cNvPr id="41986" name="Title 1"/>
          <p:cNvSpPr>
            <a:spLocks noGrp="1"/>
          </p:cNvSpPr>
          <p:nvPr>
            <p:ph type="title"/>
          </p:nvPr>
        </p:nvSpPr>
        <p:spPr/>
        <p:txBody>
          <a:bodyPr/>
          <a:lstStyle/>
          <a:p>
            <a:r>
              <a:rPr lang="en-US" altLang="en-US" dirty="0"/>
              <a:t>Economists in the Economy</a:t>
            </a:r>
            <a:endParaRPr lang="en-CA" altLang="en-US" dirty="0"/>
          </a:p>
        </p:txBody>
      </p:sp>
    </p:spTree>
    <p:extLst>
      <p:ext uri="{BB962C8B-B14F-4D97-AF65-F5344CB8AC3E}">
        <p14:creationId xmlns:p14="http://schemas.microsoft.com/office/powerpoint/2010/main" val="159925127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363" y="1584325"/>
            <a:ext cx="3678237" cy="4525963"/>
          </a:xfrm>
        </p:spPr>
        <p:txBody>
          <a:bodyPr/>
          <a:lstStyle/>
          <a:p>
            <a:pPr lvl="1" eaLnBrk="1" hangingPunct="1"/>
            <a:r>
              <a:rPr lang="en-US" altLang="en-US" b="1" dirty="0">
                <a:solidFill>
                  <a:srgbClr val="1A71B7"/>
                </a:solidFill>
              </a:rPr>
              <a:t>Earnings of </a:t>
            </a:r>
            <a:br>
              <a:rPr lang="en-US" altLang="en-US" b="1" dirty="0">
                <a:solidFill>
                  <a:srgbClr val="1A71B7"/>
                </a:solidFill>
              </a:rPr>
            </a:br>
            <a:r>
              <a:rPr lang="en-US" altLang="en-US" b="1" dirty="0">
                <a:solidFill>
                  <a:srgbClr val="1A71B7"/>
                </a:solidFill>
              </a:rPr>
              <a:t>Economics Majors</a:t>
            </a:r>
          </a:p>
          <a:p>
            <a:pPr lvl="1" eaLnBrk="1" hangingPunct="1"/>
            <a:r>
              <a:rPr lang="en-AU" altLang="en-US" dirty="0"/>
              <a:t>Earnings of economics majors vary a lot depending on the job and their qualifications.</a:t>
            </a:r>
          </a:p>
          <a:p>
            <a:pPr lvl="1" eaLnBrk="1" hangingPunct="1"/>
            <a:r>
              <a:rPr lang="en-AU" altLang="en-US" dirty="0"/>
              <a:t>Economists with a PhD would expect to earn about $100,000 a year by mid-career.</a:t>
            </a:r>
            <a:endParaRPr lang="en-US" altLang="en-US" dirty="0"/>
          </a:p>
        </p:txBody>
      </p:sp>
      <p:sp>
        <p:nvSpPr>
          <p:cNvPr id="41986" name="Title 1"/>
          <p:cNvSpPr>
            <a:spLocks noGrp="1"/>
          </p:cNvSpPr>
          <p:nvPr>
            <p:ph type="title"/>
          </p:nvPr>
        </p:nvSpPr>
        <p:spPr/>
        <p:txBody>
          <a:bodyPr/>
          <a:lstStyle/>
          <a:p>
            <a:r>
              <a:rPr lang="en-US" altLang="en-US" dirty="0"/>
              <a:t>Economists in the Economy</a:t>
            </a:r>
            <a:endParaRPr lang="en-CA" alt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676404"/>
            <a:ext cx="4452938" cy="354615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1676404"/>
            <a:ext cx="4452938" cy="3546158"/>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600" y="1676404"/>
            <a:ext cx="4452938" cy="3546158"/>
          </a:xfrm>
          <a:prstGeom prst="rect">
            <a:avLst/>
          </a:prstGeom>
        </p:spPr>
      </p:pic>
      <p:pic>
        <p:nvPicPr>
          <p:cNvPr id="7" name="Picture 7">
            <a:hlinkClick r:id="rId6" action="ppaction://hlinksldjump" tooltip="Click to expand the figur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795151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1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10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219200"/>
            <a:ext cx="5238750" cy="41719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1219200"/>
            <a:ext cx="5238750" cy="417195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5000" y="1219200"/>
            <a:ext cx="5238750" cy="4171950"/>
          </a:xfrm>
          <a:prstGeom prst="rect">
            <a:avLst/>
          </a:prstGeom>
        </p:spPr>
      </p:pic>
    </p:spTree>
    <p:extLst>
      <p:ext uri="{BB962C8B-B14F-4D97-AF65-F5344CB8AC3E}">
        <p14:creationId xmlns:p14="http://schemas.microsoft.com/office/powerpoint/2010/main" val="28874042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363" y="1584325"/>
            <a:ext cx="3678237" cy="4525963"/>
          </a:xfrm>
        </p:spPr>
        <p:txBody>
          <a:bodyPr/>
          <a:lstStyle/>
          <a:p>
            <a:pPr lvl="1" eaLnBrk="1" hangingPunct="1"/>
            <a:r>
              <a:rPr lang="en-AU" altLang="en-US" dirty="0"/>
              <a:t>Economists working as analysts earn more than the national average.</a:t>
            </a:r>
            <a:endParaRPr lang="en-US" altLang="en-US" dirty="0"/>
          </a:p>
        </p:txBody>
      </p:sp>
      <p:sp>
        <p:nvSpPr>
          <p:cNvPr id="41986" name="Title 1"/>
          <p:cNvSpPr>
            <a:spLocks noGrp="1"/>
          </p:cNvSpPr>
          <p:nvPr>
            <p:ph type="title"/>
          </p:nvPr>
        </p:nvSpPr>
        <p:spPr/>
        <p:txBody>
          <a:bodyPr/>
          <a:lstStyle/>
          <a:p>
            <a:r>
              <a:rPr lang="en-US" altLang="en-US" dirty="0"/>
              <a:t>Economists in the Economy</a:t>
            </a:r>
            <a:endParaRPr lang="en-CA" alt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676404"/>
            <a:ext cx="4452938" cy="354615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1676404"/>
            <a:ext cx="4452938" cy="3546158"/>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600" y="1676404"/>
            <a:ext cx="4452938" cy="3546158"/>
          </a:xfrm>
          <a:prstGeom prst="rect">
            <a:avLst/>
          </a:prstGeom>
        </p:spPr>
      </p:pic>
    </p:spTree>
    <p:extLst>
      <p:ext uri="{BB962C8B-B14F-4D97-AF65-F5344CB8AC3E}">
        <p14:creationId xmlns:p14="http://schemas.microsoft.com/office/powerpoint/2010/main" val="255566620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eaLnBrk="1" hangingPunct="1"/>
            <a:r>
              <a:rPr lang="en-US" altLang="en-US" b="1" dirty="0">
                <a:solidFill>
                  <a:srgbClr val="1A71B7"/>
                </a:solidFill>
              </a:rPr>
              <a:t>Skills Needed for Economics Jobs</a:t>
            </a:r>
          </a:p>
          <a:p>
            <a:pPr lvl="1" eaLnBrk="1" hangingPunct="1"/>
            <a:r>
              <a:rPr lang="en-AU" altLang="en-US" dirty="0"/>
              <a:t>Employers look for five skills:</a:t>
            </a:r>
          </a:p>
          <a:p>
            <a:pPr lvl="1" eaLnBrk="1" hangingPunct="1"/>
            <a:r>
              <a:rPr lang="en-AU" altLang="en-US" dirty="0"/>
              <a:t>1. Critical-thinking skills.</a:t>
            </a:r>
          </a:p>
          <a:p>
            <a:pPr lvl="1" eaLnBrk="1" hangingPunct="1"/>
            <a:r>
              <a:rPr lang="en-AU" altLang="en-US" dirty="0"/>
              <a:t>2. Analytical skills</a:t>
            </a:r>
          </a:p>
          <a:p>
            <a:pPr lvl="1" eaLnBrk="1" hangingPunct="1"/>
            <a:r>
              <a:rPr lang="en-AU" altLang="en-US" dirty="0"/>
              <a:t>3. Math skills</a:t>
            </a:r>
          </a:p>
          <a:p>
            <a:pPr lvl="1" eaLnBrk="1" hangingPunct="1"/>
            <a:r>
              <a:rPr lang="en-AU" altLang="en-US" dirty="0"/>
              <a:t>4. Writing skills</a:t>
            </a:r>
          </a:p>
          <a:p>
            <a:pPr lvl="1" eaLnBrk="1" hangingPunct="1"/>
            <a:r>
              <a:rPr lang="en-AU" altLang="en-US" dirty="0"/>
              <a:t>5. Oral communication skills</a:t>
            </a:r>
            <a:endParaRPr lang="en-US" altLang="en-US" dirty="0"/>
          </a:p>
        </p:txBody>
      </p:sp>
      <p:sp>
        <p:nvSpPr>
          <p:cNvPr id="41986" name="Title 1"/>
          <p:cNvSpPr>
            <a:spLocks noGrp="1"/>
          </p:cNvSpPr>
          <p:nvPr>
            <p:ph type="title"/>
          </p:nvPr>
        </p:nvSpPr>
        <p:spPr/>
        <p:txBody>
          <a:bodyPr/>
          <a:lstStyle/>
          <a:p>
            <a:r>
              <a:rPr lang="en-US" altLang="en-US" dirty="0"/>
              <a:t>Economists in the Economy</a:t>
            </a:r>
            <a:endParaRPr lang="en-CA" altLang="en-US" dirty="0"/>
          </a:p>
        </p:txBody>
      </p:sp>
    </p:spTree>
    <p:extLst>
      <p:ext uri="{BB962C8B-B14F-4D97-AF65-F5344CB8AC3E}">
        <p14:creationId xmlns:p14="http://schemas.microsoft.com/office/powerpoint/2010/main" val="33694858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304800" y="3276600"/>
            <a:ext cx="6934200" cy="1447800"/>
          </a:xfrm>
          <a:prstGeom prst="rect">
            <a:avLst/>
          </a:prstGeom>
          <a:noFill/>
          <a:ln>
            <a:miter lim="800000"/>
            <a:headEnd/>
            <a:tailEnd/>
          </a:ln>
        </p:spPr>
        <p:txBody>
          <a:bodyPr/>
          <a:lstStyle/>
          <a:p>
            <a:pPr marL="342900" indent="-342900" eaLnBrk="1" hangingPunct="1">
              <a:spcBef>
                <a:spcPct val="20000"/>
              </a:spcBef>
              <a:defRPr/>
            </a:pPr>
            <a:r>
              <a:rPr lang="en-CA" sz="4800" kern="0" dirty="0">
                <a:solidFill>
                  <a:srgbClr val="46949D"/>
                </a:solidFill>
                <a:latin typeface="Futura Book" pitchFamily="34" charset="0"/>
              </a:rPr>
              <a:t>Graphs in Economics</a:t>
            </a:r>
          </a:p>
        </p:txBody>
      </p:sp>
      <p:sp>
        <p:nvSpPr>
          <p:cNvPr id="43011" name="TextBox 1"/>
          <p:cNvSpPr txBox="1">
            <a:spLocks noChangeArrowheads="1"/>
          </p:cNvSpPr>
          <p:nvPr/>
        </p:nvSpPr>
        <p:spPr bwMode="auto">
          <a:xfrm>
            <a:off x="304800" y="2630488"/>
            <a:ext cx="8534400" cy="646112"/>
          </a:xfrm>
          <a:prstGeom prst="rect">
            <a:avLst/>
          </a:prstGeom>
          <a:solidFill>
            <a:srgbClr val="46949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CA" altLang="en-US" sz="3600" b="1"/>
              <a:t>     </a:t>
            </a:r>
            <a:r>
              <a:rPr lang="en-CA" altLang="en-US" sz="3600" b="1">
                <a:solidFill>
                  <a:schemeClr val="bg1"/>
                </a:solidFill>
              </a:rPr>
              <a:t>APPENDIX</a:t>
            </a:r>
          </a:p>
        </p:txBody>
      </p:sp>
    </p:spTree>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sz="2500" b="1" dirty="0">
                <a:solidFill>
                  <a:srgbClr val="F04B22"/>
                </a:solidFill>
                <a:cs typeface="Arial" panose="020B0604020202020204" pitchFamily="34" charset="0"/>
              </a:rPr>
              <a:t>After studying this chapter, you will be able to:</a:t>
            </a:r>
            <a:endParaRPr lang="en-US" altLang="en-US" sz="2500" b="1" dirty="0">
              <a:solidFill>
                <a:srgbClr val="F04B22"/>
              </a:solidFill>
            </a:endParaRPr>
          </a:p>
        </p:txBody>
      </p:sp>
      <p:sp>
        <p:nvSpPr>
          <p:cNvPr id="386051" name="Rectangle 3"/>
          <p:cNvSpPr>
            <a:spLocks noGrp="1" noChangeArrowheads="1"/>
          </p:cNvSpPr>
          <p:nvPr>
            <p:ph idx="4294967295"/>
          </p:nvPr>
        </p:nvSpPr>
        <p:spPr bwMode="auto">
          <a:xfrm>
            <a:off x="684213" y="1600200"/>
            <a:ext cx="7926387" cy="4746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Make and interpret a scatter diagram</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Identify linear and nonlinear relationships and relationships that have a maximum and a minimum</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Define and calculate the slope of a line</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Graph relationships among more than two variables</a:t>
            </a:r>
          </a:p>
        </p:txBody>
      </p:sp>
    </p:spTree>
    <p:extLst>
      <p:ext uri="{BB962C8B-B14F-4D97-AF65-F5344CB8AC3E}">
        <p14:creationId xmlns:p14="http://schemas.microsoft.com/office/powerpoint/2010/main" val="347609507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wipe(left)">
                                      <p:cBhvr>
                                        <p:cTn id="22" dur="750"/>
                                        <p:tgtEl>
                                          <p:spTgt spid="386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363" y="1584325"/>
            <a:ext cx="4592637" cy="4525963"/>
          </a:xfrm>
        </p:spPr>
        <p:txBody>
          <a:bodyPr/>
          <a:lstStyle/>
          <a:p>
            <a:pPr lvl="1" eaLnBrk="1" hangingPunct="1"/>
            <a:r>
              <a:rPr lang="en-US" altLang="en-US" dirty="0"/>
              <a:t>A graph reveals a relationship.</a:t>
            </a:r>
          </a:p>
          <a:p>
            <a:pPr lvl="1" eaLnBrk="1" hangingPunct="1"/>
            <a:r>
              <a:rPr lang="en-US" altLang="en-US" dirty="0"/>
              <a:t>A graph represents “quantity” as a distance.</a:t>
            </a:r>
          </a:p>
          <a:p>
            <a:pPr lvl="1" eaLnBrk="1" hangingPunct="1"/>
            <a:r>
              <a:rPr lang="en-US" altLang="en-US" dirty="0"/>
              <a:t>A two-variable graph uses two perpendicular scale lines.</a:t>
            </a:r>
          </a:p>
          <a:p>
            <a:pPr lvl="1" eaLnBrk="1" hangingPunct="1"/>
            <a:r>
              <a:rPr lang="en-US" altLang="en-US" dirty="0"/>
              <a:t>The vertical line is the </a:t>
            </a:r>
            <a:r>
              <a:rPr lang="en-US" altLang="en-US" i="1" dirty="0"/>
              <a:t>y</a:t>
            </a:r>
            <a:r>
              <a:rPr lang="en-US" altLang="en-US" dirty="0"/>
              <a:t>-axis.</a:t>
            </a:r>
          </a:p>
          <a:p>
            <a:pPr lvl="1" eaLnBrk="1" hangingPunct="1"/>
            <a:r>
              <a:rPr lang="en-US" altLang="en-US" dirty="0"/>
              <a:t>The horizontal line is the </a:t>
            </a:r>
            <a:r>
              <a:rPr lang="en-US" altLang="en-US" i="1" dirty="0"/>
              <a:t>x</a:t>
            </a:r>
            <a:r>
              <a:rPr lang="en-US" altLang="en-US" dirty="0"/>
              <a:t>-axis.</a:t>
            </a:r>
          </a:p>
          <a:p>
            <a:pPr lvl="1" eaLnBrk="1" hangingPunct="1"/>
            <a:r>
              <a:rPr lang="en-US" altLang="en-US" dirty="0"/>
              <a:t>The zero point in common to both axes is the </a:t>
            </a:r>
            <a:r>
              <a:rPr lang="en-US" altLang="en-US" i="1" dirty="0"/>
              <a:t>origin</a:t>
            </a:r>
            <a:r>
              <a:rPr lang="en-US" altLang="en-US" dirty="0"/>
              <a:t>.</a:t>
            </a:r>
          </a:p>
          <a:p>
            <a:endParaRPr lang="en-CA" altLang="en-US" dirty="0"/>
          </a:p>
        </p:txBody>
      </p:sp>
      <p:sp>
        <p:nvSpPr>
          <p:cNvPr id="45058" name="Title 1"/>
          <p:cNvSpPr>
            <a:spLocks noGrp="1"/>
          </p:cNvSpPr>
          <p:nvPr>
            <p:ph type="title"/>
          </p:nvPr>
        </p:nvSpPr>
        <p:spPr/>
        <p:txBody>
          <a:bodyPr/>
          <a:lstStyle/>
          <a:p>
            <a:r>
              <a:rPr lang="en-CA" altLang="en-US"/>
              <a:t>Graphing Data</a:t>
            </a:r>
          </a:p>
        </p:txBody>
      </p:sp>
      <p:pic>
        <p:nvPicPr>
          <p:cNvPr id="45059" name="Picture 12" descr="ap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00" y="1656000"/>
            <a:ext cx="3921919"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3901" name="Picture 13" descr="apx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00" y="1656000"/>
            <a:ext cx="3921919"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3902" name="Picture 14" descr="apx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000" y="1656000"/>
            <a:ext cx="3921919"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3903" name="Picture 15" descr="apx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00" y="1656000"/>
            <a:ext cx="3921919"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3904" name="Picture 16" descr="apx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000" y="1656000"/>
            <a:ext cx="3921919"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3905" name="Picture 17" descr="apx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0000" y="1656000"/>
            <a:ext cx="3921919"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3906" name="Picture 18" descr="apx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60000" y="1656000"/>
            <a:ext cx="3921919"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3907" name="Picture 19" descr="apx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0000" y="1656000"/>
            <a:ext cx="3921919"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a:hlinkClick r:id="rId11" action="ppaction://hlinksldjump" tooltip="Click to expand the figure"/>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10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93901"/>
                                        </p:tgtEl>
                                        <p:attrNameLst>
                                          <p:attrName>style.visibility</p:attrName>
                                        </p:attrNameLst>
                                      </p:cBhvr>
                                      <p:to>
                                        <p:strVal val="visible"/>
                                      </p:to>
                                    </p:set>
                                    <p:animEffect transition="in" filter="wipe(left)">
                                      <p:cBhvr>
                                        <p:cTn id="32" dur="1000"/>
                                        <p:tgtEl>
                                          <p:spTgt spid="2939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293902"/>
                                        </p:tgtEl>
                                        <p:attrNameLst>
                                          <p:attrName>style.visibility</p:attrName>
                                        </p:attrNameLst>
                                      </p:cBhvr>
                                      <p:to>
                                        <p:strVal val="visible"/>
                                      </p:to>
                                    </p:set>
                                    <p:animEffect transition="in" filter="wipe(right)">
                                      <p:cBhvr>
                                        <p:cTn id="37" dur="1000"/>
                                        <p:tgtEl>
                                          <p:spTgt spid="29390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293903"/>
                                        </p:tgtEl>
                                        <p:attrNameLst>
                                          <p:attrName>style.visibility</p:attrName>
                                        </p:attrNameLst>
                                      </p:cBhvr>
                                      <p:to>
                                        <p:strVal val="visible"/>
                                      </p:to>
                                    </p:set>
                                    <p:animEffect transition="in" filter="wipe(down)">
                                      <p:cBhvr>
                                        <p:cTn id="42" dur="1000"/>
                                        <p:tgtEl>
                                          <p:spTgt spid="2939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293904"/>
                                        </p:tgtEl>
                                        <p:attrNameLst>
                                          <p:attrName>style.visibility</p:attrName>
                                        </p:attrNameLst>
                                      </p:cBhvr>
                                      <p:to>
                                        <p:strVal val="visible"/>
                                      </p:to>
                                    </p:set>
                                    <p:animEffect transition="in" filter="wipe(up)">
                                      <p:cBhvr>
                                        <p:cTn id="47" dur="1000"/>
                                        <p:tgtEl>
                                          <p:spTgt spid="2939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nodeType="clickEffect">
                                  <p:stCondLst>
                                    <p:cond delay="0"/>
                                  </p:stCondLst>
                                  <p:childTnLst>
                                    <p:set>
                                      <p:cBhvr>
                                        <p:cTn id="51" dur="1" fill="hold">
                                          <p:stCondLst>
                                            <p:cond delay="0"/>
                                          </p:stCondLst>
                                        </p:cTn>
                                        <p:tgtEl>
                                          <p:spTgt spid="293905"/>
                                        </p:tgtEl>
                                        <p:attrNameLst>
                                          <p:attrName>style.visibility</p:attrName>
                                        </p:attrNameLst>
                                      </p:cBhvr>
                                      <p:to>
                                        <p:strVal val="visible"/>
                                      </p:to>
                                    </p:set>
                                    <p:animEffect transition="in" filter="fade">
                                      <p:cBhvr>
                                        <p:cTn id="52" dur="500"/>
                                        <p:tgtEl>
                                          <p:spTgt spid="29390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nodeType="clickEffect">
                                  <p:stCondLst>
                                    <p:cond delay="0"/>
                                  </p:stCondLst>
                                  <p:childTnLst>
                                    <p:set>
                                      <p:cBhvr>
                                        <p:cTn id="56" dur="1" fill="hold">
                                          <p:stCondLst>
                                            <p:cond delay="0"/>
                                          </p:stCondLst>
                                        </p:cTn>
                                        <p:tgtEl>
                                          <p:spTgt spid="293906"/>
                                        </p:tgtEl>
                                        <p:attrNameLst>
                                          <p:attrName>style.visibility</p:attrName>
                                        </p:attrNameLst>
                                      </p:cBhvr>
                                      <p:to>
                                        <p:strVal val="visible"/>
                                      </p:to>
                                    </p:set>
                                    <p:animEffect transition="in" filter="fade">
                                      <p:cBhvr>
                                        <p:cTn id="57" dur="500"/>
                                        <p:tgtEl>
                                          <p:spTgt spid="29390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nodeType="clickEffect">
                                  <p:stCondLst>
                                    <p:cond delay="0"/>
                                  </p:stCondLst>
                                  <p:childTnLst>
                                    <p:set>
                                      <p:cBhvr>
                                        <p:cTn id="61" dur="1" fill="hold">
                                          <p:stCondLst>
                                            <p:cond delay="0"/>
                                          </p:stCondLst>
                                        </p:cTn>
                                        <p:tgtEl>
                                          <p:spTgt spid="293907"/>
                                        </p:tgtEl>
                                        <p:attrNameLst>
                                          <p:attrName>style.visibility</p:attrName>
                                        </p:attrNameLst>
                                      </p:cBhvr>
                                      <p:to>
                                        <p:strVal val="visible"/>
                                      </p:to>
                                    </p:set>
                                    <p:animEffect transition="in" filter="fade">
                                      <p:cBhvr>
                                        <p:cTn id="62" dur="500"/>
                                        <p:tgtEl>
                                          <p:spTgt spid="293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3"/>
          <p:cNvSpPr>
            <a:spLocks noGrp="1" noChangeArrowheads="1"/>
          </p:cNvSpPr>
          <p:nvPr>
            <p:ph idx="1"/>
          </p:nvPr>
        </p:nvSpPr>
        <p:spPr/>
        <p:txBody>
          <a:bodyPr/>
          <a:lstStyle/>
          <a:p>
            <a:pPr marL="120650" lvl="1" defTabSz="457200" eaLnBrk="1" hangingPunct="1">
              <a:defRPr/>
            </a:pPr>
            <a:r>
              <a:rPr lang="en-US" b="1" dirty="0"/>
              <a:t>Economics</a:t>
            </a:r>
            <a:r>
              <a:rPr lang="en-US" dirty="0"/>
              <a:t> is the social science that studies the </a:t>
            </a:r>
            <a:r>
              <a:rPr lang="en-US" i="1" dirty="0"/>
              <a:t>choices</a:t>
            </a:r>
            <a:r>
              <a:rPr lang="en-US" dirty="0"/>
              <a:t> that individuals, businesses, governments, and entire societies make as they cope with </a:t>
            </a:r>
            <a:r>
              <a:rPr lang="en-US" i="1" dirty="0"/>
              <a:t>scarcity </a:t>
            </a:r>
            <a:r>
              <a:rPr lang="en-US" dirty="0"/>
              <a:t>and the </a:t>
            </a:r>
            <a:r>
              <a:rPr lang="en-US" i="1" dirty="0"/>
              <a:t>incentives</a:t>
            </a:r>
            <a:r>
              <a:rPr lang="en-US" dirty="0"/>
              <a:t> that influence and reconcile those choices.</a:t>
            </a:r>
          </a:p>
          <a:p>
            <a:pPr marL="120650" lvl="1" defTabSz="457200" eaLnBrk="1" hangingPunct="1">
              <a:defRPr/>
            </a:pPr>
            <a:r>
              <a:rPr lang="en-US" dirty="0"/>
              <a:t>Economics divides in two main parts:</a:t>
            </a:r>
          </a:p>
          <a:p>
            <a:pPr marL="450850" lvl="1" indent="-342900" eaLnBrk="1" hangingPunct="1">
              <a:buClrTx/>
              <a:buSzPct val="100000"/>
              <a:buFont typeface="Arial" panose="020B0604020202020204" pitchFamily="34" charset="0"/>
              <a:buChar char="■"/>
            </a:pPr>
            <a:r>
              <a:rPr lang="en-CA" dirty="0">
                <a:solidFill>
                  <a:srgbClr val="000000"/>
                </a:solidFill>
              </a:rPr>
              <a:t>Microeconomics</a:t>
            </a:r>
          </a:p>
          <a:p>
            <a:pPr marL="450850" lvl="1" indent="-342900" eaLnBrk="1" hangingPunct="1">
              <a:buClrTx/>
              <a:buSzPct val="100000"/>
              <a:buFont typeface="Arial" panose="020B0604020202020204" pitchFamily="34" charset="0"/>
              <a:buChar char="■"/>
            </a:pPr>
            <a:r>
              <a:rPr lang="en-CA" dirty="0">
                <a:solidFill>
                  <a:srgbClr val="000000"/>
                </a:solidFill>
              </a:rPr>
              <a:t>Macroeconomics</a:t>
            </a:r>
          </a:p>
        </p:txBody>
      </p:sp>
      <p:sp>
        <p:nvSpPr>
          <p:cNvPr id="9219" name="Title 2"/>
          <p:cNvSpPr>
            <a:spLocks noGrp="1"/>
          </p:cNvSpPr>
          <p:nvPr>
            <p:ph type="title"/>
          </p:nvPr>
        </p:nvSpPr>
        <p:spPr/>
        <p:txBody>
          <a:bodyPr/>
          <a:lstStyle/>
          <a:p>
            <a:r>
              <a:rPr lang="en-US" altLang="en-US"/>
              <a:t>Definition of Economics</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6082" name="Picture 12" descr="ap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388" y="714375"/>
            <a:ext cx="522922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6125" name="Picture 13" descr="apx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388" y="714375"/>
            <a:ext cx="522922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6126" name="Picture 14" descr="apx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7388" y="714375"/>
            <a:ext cx="522922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6127" name="Picture 15" descr="apx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7388" y="714375"/>
            <a:ext cx="522922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6128" name="Picture 16" descr="apx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7388" y="714375"/>
            <a:ext cx="522922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6129" name="Picture 17" descr="apx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7388" y="714375"/>
            <a:ext cx="522922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6130" name="Picture 18" descr="apx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57388" y="714375"/>
            <a:ext cx="522922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6131" name="Picture 19" descr="apx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57388" y="714375"/>
            <a:ext cx="522922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6125"/>
                                        </p:tgtEl>
                                        <p:attrNameLst>
                                          <p:attrName>style.visibility</p:attrName>
                                        </p:attrNameLst>
                                      </p:cBhvr>
                                      <p:to>
                                        <p:strVal val="visible"/>
                                      </p:to>
                                    </p:set>
                                    <p:animEffect transition="in" filter="wipe(left)">
                                      <p:cBhvr>
                                        <p:cTn id="7" dur="1000"/>
                                        <p:tgtEl>
                                          <p:spTgt spid="3461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46126"/>
                                        </p:tgtEl>
                                        <p:attrNameLst>
                                          <p:attrName>style.visibility</p:attrName>
                                        </p:attrNameLst>
                                      </p:cBhvr>
                                      <p:to>
                                        <p:strVal val="visible"/>
                                      </p:to>
                                    </p:set>
                                    <p:animEffect transition="in" filter="wipe(right)">
                                      <p:cBhvr>
                                        <p:cTn id="12" dur="1000"/>
                                        <p:tgtEl>
                                          <p:spTgt spid="3461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46127"/>
                                        </p:tgtEl>
                                        <p:attrNameLst>
                                          <p:attrName>style.visibility</p:attrName>
                                        </p:attrNameLst>
                                      </p:cBhvr>
                                      <p:to>
                                        <p:strVal val="visible"/>
                                      </p:to>
                                    </p:set>
                                    <p:animEffect transition="in" filter="wipe(down)">
                                      <p:cBhvr>
                                        <p:cTn id="17" dur="1000"/>
                                        <p:tgtEl>
                                          <p:spTgt spid="3461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46128"/>
                                        </p:tgtEl>
                                        <p:attrNameLst>
                                          <p:attrName>style.visibility</p:attrName>
                                        </p:attrNameLst>
                                      </p:cBhvr>
                                      <p:to>
                                        <p:strVal val="visible"/>
                                      </p:to>
                                    </p:set>
                                    <p:animEffect transition="in" filter="wipe(up)">
                                      <p:cBhvr>
                                        <p:cTn id="22" dur="1000"/>
                                        <p:tgtEl>
                                          <p:spTgt spid="3461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46129"/>
                                        </p:tgtEl>
                                        <p:attrNameLst>
                                          <p:attrName>style.visibility</p:attrName>
                                        </p:attrNameLst>
                                      </p:cBhvr>
                                      <p:to>
                                        <p:strVal val="visible"/>
                                      </p:to>
                                    </p:set>
                                    <p:animEffect transition="in" filter="fade">
                                      <p:cBhvr>
                                        <p:cTn id="27" dur="500"/>
                                        <p:tgtEl>
                                          <p:spTgt spid="3461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46130"/>
                                        </p:tgtEl>
                                        <p:attrNameLst>
                                          <p:attrName>style.visibility</p:attrName>
                                        </p:attrNameLst>
                                      </p:cBhvr>
                                      <p:to>
                                        <p:strVal val="visible"/>
                                      </p:to>
                                    </p:set>
                                    <p:animEffect transition="in" filter="fade">
                                      <p:cBhvr>
                                        <p:cTn id="32" dur="500"/>
                                        <p:tgtEl>
                                          <p:spTgt spid="3461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346131"/>
                                        </p:tgtEl>
                                        <p:attrNameLst>
                                          <p:attrName>style.visibility</p:attrName>
                                        </p:attrNameLst>
                                      </p:cBhvr>
                                      <p:to>
                                        <p:strVal val="visible"/>
                                      </p:to>
                                    </p:set>
                                    <p:animEffect transition="in" filter="fade">
                                      <p:cBhvr>
                                        <p:cTn id="37" dur="500"/>
                                        <p:tgtEl>
                                          <p:spTgt spid="346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9011" name="Rectangle 3"/>
          <p:cNvSpPr>
            <a:spLocks noGrp="1" noChangeArrowheads="1"/>
          </p:cNvSpPr>
          <p:nvPr>
            <p:ph idx="1"/>
          </p:nvPr>
        </p:nvSpPr>
        <p:spPr/>
        <p:txBody>
          <a:bodyPr/>
          <a:lstStyle/>
          <a:p>
            <a:pPr lvl="1" eaLnBrk="1" hangingPunct="1">
              <a:spcBef>
                <a:spcPts val="1400"/>
              </a:spcBef>
            </a:pPr>
            <a:r>
              <a:rPr lang="en-US" altLang="en-US"/>
              <a:t>Economists measure variables that describe </a:t>
            </a:r>
            <a:r>
              <a:rPr lang="en-US" altLang="en-US" i="1"/>
              <a:t>what</a:t>
            </a:r>
            <a:r>
              <a:rPr lang="en-US" altLang="en-US"/>
              <a:t>, </a:t>
            </a:r>
            <a:r>
              <a:rPr lang="en-US" altLang="en-US" i="1"/>
              <a:t>how</a:t>
            </a:r>
            <a:r>
              <a:rPr lang="en-US" altLang="en-US"/>
              <a:t>, and </a:t>
            </a:r>
            <a:r>
              <a:rPr lang="en-US" altLang="en-US" i="1"/>
              <a:t>for whom </a:t>
            </a:r>
            <a:r>
              <a:rPr lang="en-US" altLang="en-US"/>
              <a:t>goods and services are produced.</a:t>
            </a:r>
          </a:p>
          <a:p>
            <a:pPr lvl="1" eaLnBrk="1" hangingPunct="1">
              <a:spcBef>
                <a:spcPts val="1400"/>
              </a:spcBef>
            </a:pPr>
            <a:r>
              <a:rPr lang="en-US" altLang="en-US"/>
              <a:t>These variables are quantities produced and prices.</a:t>
            </a:r>
          </a:p>
          <a:p>
            <a:pPr lvl="1" eaLnBrk="1" hangingPunct="1">
              <a:spcBef>
                <a:spcPts val="1400"/>
              </a:spcBef>
            </a:pPr>
            <a:r>
              <a:rPr lang="en-US" altLang="en-US"/>
              <a:t>Figure A1.2 shows two examples of economic graphs.</a:t>
            </a:r>
          </a:p>
        </p:txBody>
      </p:sp>
      <p:sp>
        <p:nvSpPr>
          <p:cNvPr id="47107" name="Title 1"/>
          <p:cNvSpPr>
            <a:spLocks noGrp="1"/>
          </p:cNvSpPr>
          <p:nvPr>
            <p:ph type="title"/>
          </p:nvPr>
        </p:nvSpPr>
        <p:spPr/>
        <p:txBody>
          <a:bodyPr/>
          <a:lstStyle/>
          <a:p>
            <a:r>
              <a:rPr lang="en-CA" altLang="en-US"/>
              <a:t>Graphing Data</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9011">
                                            <p:txEl>
                                              <p:pRg st="1" end="1"/>
                                            </p:txEl>
                                          </p:spTgt>
                                        </p:tgtEl>
                                        <p:attrNameLst>
                                          <p:attrName>style.visibility</p:attrName>
                                        </p:attrNameLst>
                                      </p:cBhvr>
                                      <p:to>
                                        <p:strVal val="visible"/>
                                      </p:to>
                                    </p:set>
                                    <p:animEffect transition="in" filter="wipe(left)">
                                      <p:cBhvr>
                                        <p:cTn id="7" dur="1000"/>
                                        <p:tgtEl>
                                          <p:spTgt spid="2990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9011">
                                            <p:txEl>
                                              <p:pRg st="2" end="2"/>
                                            </p:txEl>
                                          </p:spTgt>
                                        </p:tgtEl>
                                        <p:attrNameLst>
                                          <p:attrName>style.visibility</p:attrName>
                                        </p:attrNameLst>
                                      </p:cBhvr>
                                      <p:to>
                                        <p:strVal val="visible"/>
                                      </p:to>
                                    </p:set>
                                    <p:animEffect transition="in" filter="wipe(left)">
                                      <p:cBhvr>
                                        <p:cTn id="12" dur="1000"/>
                                        <p:tgtEl>
                                          <p:spTgt spid="2990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bldLvl="3"/>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115200" indent="0" eaLnBrk="1" hangingPunct="1">
              <a:spcBef>
                <a:spcPts val="720"/>
              </a:spcBef>
              <a:spcAft>
                <a:spcPts val="720"/>
              </a:spcAft>
              <a:defRPr/>
            </a:pPr>
            <a:r>
              <a:rPr lang="en-US" altLang="en-US" b="0" dirty="0">
                <a:solidFill>
                  <a:schemeClr val="tx1"/>
                </a:solidFill>
              </a:rPr>
              <a:t>Figure A1.2 shows how to make an economics graph.</a:t>
            </a:r>
          </a:p>
          <a:p>
            <a:pPr marL="115200" indent="0" eaLnBrk="1" hangingPunct="1">
              <a:spcBef>
                <a:spcPts val="720"/>
              </a:spcBef>
              <a:spcAft>
                <a:spcPts val="720"/>
              </a:spcAft>
              <a:defRPr/>
            </a:pPr>
            <a:r>
              <a:rPr lang="en-US" altLang="en-US" b="0" dirty="0">
                <a:solidFill>
                  <a:schemeClr val="tx1"/>
                </a:solidFill>
              </a:rPr>
              <a:t>Point </a:t>
            </a:r>
            <a:r>
              <a:rPr lang="en-US" altLang="en-US" b="0" i="1" dirty="0">
                <a:solidFill>
                  <a:schemeClr val="tx1"/>
                </a:solidFill>
              </a:rPr>
              <a:t>A </a:t>
            </a:r>
            <a:r>
              <a:rPr lang="en-US" altLang="en-US" b="0" dirty="0">
                <a:solidFill>
                  <a:schemeClr val="tx1"/>
                </a:solidFill>
              </a:rPr>
              <a:t>tells us the quantity of tickets bought in 2016 and the average price of a ticket.</a:t>
            </a:r>
          </a:p>
          <a:p>
            <a:pPr marL="115200" indent="0" eaLnBrk="1" hangingPunct="1">
              <a:spcBef>
                <a:spcPts val="720"/>
              </a:spcBef>
              <a:spcAft>
                <a:spcPts val="720"/>
              </a:spcAft>
              <a:defRPr/>
            </a:pPr>
            <a:r>
              <a:rPr lang="en-US" altLang="en-US" b="0" dirty="0">
                <a:solidFill>
                  <a:schemeClr val="tx1"/>
                </a:solidFill>
              </a:rPr>
              <a:t>You can “read” this graph as telling you that in 2016:</a:t>
            </a:r>
          </a:p>
          <a:p>
            <a:pPr marL="115200" indent="0" eaLnBrk="1" hangingPunct="1">
              <a:spcBef>
                <a:spcPts val="720"/>
              </a:spcBef>
              <a:spcAft>
                <a:spcPts val="720"/>
              </a:spcAft>
              <a:defRPr/>
            </a:pPr>
            <a:r>
              <a:rPr lang="en-US" altLang="en-US" b="0" dirty="0">
                <a:solidFill>
                  <a:schemeClr val="tx1"/>
                </a:solidFill>
              </a:rPr>
              <a:t>1.3 billion movie tickets were bought at a price of $8.43 a ticket.</a:t>
            </a:r>
          </a:p>
          <a:p>
            <a:pPr>
              <a:defRPr/>
            </a:pPr>
            <a:endParaRPr lang="en-CA" dirty="0"/>
          </a:p>
        </p:txBody>
      </p:sp>
      <p:sp>
        <p:nvSpPr>
          <p:cNvPr id="48130" name="Title 1"/>
          <p:cNvSpPr>
            <a:spLocks noGrp="1"/>
          </p:cNvSpPr>
          <p:nvPr>
            <p:ph type="title"/>
          </p:nvPr>
        </p:nvSpPr>
        <p:spPr/>
        <p:txBody>
          <a:bodyPr/>
          <a:lstStyle/>
          <a:p>
            <a:r>
              <a:rPr lang="en-CA" altLang="en-US"/>
              <a:t>Graphing Data</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0" y="1676400"/>
            <a:ext cx="4355783" cy="428291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0" y="1676400"/>
            <a:ext cx="4355783" cy="428291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0" y="1676400"/>
            <a:ext cx="4355783" cy="4282916"/>
          </a:xfrm>
          <a:prstGeom prst="rect">
            <a:avLst/>
          </a:prstGeom>
        </p:spPr>
      </p:pic>
      <p:pic>
        <p:nvPicPr>
          <p:cNvPr id="7" name="Picture 7">
            <a:hlinkClick r:id="rId6" action="ppaction://hlinksldjump" tooltip="Click to expand the figur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1000"/>
                                        <p:tgtEl>
                                          <p:spTgt spid="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1000"/>
                                        <p:tgtEl>
                                          <p:spTgt spid="4">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838200"/>
            <a:ext cx="5124450" cy="50387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838200"/>
            <a:ext cx="5124450" cy="50387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1200" y="838200"/>
            <a:ext cx="5124450" cy="50387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14300" eaLnBrk="1" hangingPunct="1"/>
            <a:r>
              <a:rPr lang="en-US" altLang="en-US" dirty="0">
                <a:solidFill>
                  <a:srgbClr val="46949D"/>
                </a:solidFill>
              </a:rPr>
              <a:t>Scatter Diagrams</a:t>
            </a:r>
          </a:p>
          <a:p>
            <a:pPr lvl="1" eaLnBrk="1" hangingPunct="1">
              <a:spcBef>
                <a:spcPct val="20000"/>
              </a:spcBef>
              <a:spcAft>
                <a:spcPct val="50000"/>
              </a:spcAft>
            </a:pPr>
            <a:r>
              <a:rPr lang="en-US" altLang="en-US" dirty="0"/>
              <a:t>A </a:t>
            </a:r>
            <a:r>
              <a:rPr lang="en-US" altLang="en-US" b="1" dirty="0"/>
              <a:t>scatter diagram </a:t>
            </a:r>
            <a:r>
              <a:rPr lang="en-US" altLang="en-US" dirty="0"/>
              <a:t>plots the value of one variable against the value of another variable for a number of different values of each variable.</a:t>
            </a:r>
          </a:p>
          <a:p>
            <a:pPr lvl="1" eaLnBrk="1" hangingPunct="1">
              <a:spcBef>
                <a:spcPct val="20000"/>
              </a:spcBef>
              <a:spcAft>
                <a:spcPct val="50000"/>
              </a:spcAft>
            </a:pPr>
            <a:r>
              <a:rPr lang="en-US" altLang="en-US" dirty="0"/>
              <a:t>A scatter diagram reveals whether a relationship exists between the two variables.</a:t>
            </a:r>
          </a:p>
          <a:p>
            <a:pPr lvl="1" eaLnBrk="1" hangingPunct="1">
              <a:spcBef>
                <a:spcPct val="20000"/>
              </a:spcBef>
              <a:spcAft>
                <a:spcPct val="50000"/>
              </a:spcAft>
            </a:pPr>
            <a:r>
              <a:rPr lang="en-US" altLang="en-US" dirty="0"/>
              <a:t>Figure A1.3 shows </a:t>
            </a:r>
            <a:r>
              <a:rPr lang="en-AU" altLang="en-US" dirty="0"/>
              <a:t>the production budget for ten popular movies and their worldwide box office revenues</a:t>
            </a:r>
            <a:r>
              <a:rPr lang="en-US" altLang="en-US" dirty="0"/>
              <a:t>.</a:t>
            </a:r>
          </a:p>
          <a:p>
            <a:pPr lvl="1" eaLnBrk="1" hangingPunct="1">
              <a:spcBef>
                <a:spcPct val="20000"/>
              </a:spcBef>
              <a:spcAft>
                <a:spcPct val="50000"/>
              </a:spcAft>
            </a:pPr>
            <a:r>
              <a:rPr lang="en-US" altLang="en-US" dirty="0"/>
              <a:t>The table gives the data and the graph describes the relationship between each movie’s production budget and its box office revenue.</a:t>
            </a:r>
          </a:p>
          <a:p>
            <a:pPr marL="114300"/>
            <a:endParaRPr lang="en-CA" altLang="en-US" dirty="0"/>
          </a:p>
        </p:txBody>
      </p:sp>
      <p:sp>
        <p:nvSpPr>
          <p:cNvPr id="52226" name="Title 1"/>
          <p:cNvSpPr>
            <a:spLocks noGrp="1"/>
          </p:cNvSpPr>
          <p:nvPr>
            <p:ph type="title"/>
          </p:nvPr>
        </p:nvSpPr>
        <p:spPr/>
        <p:txBody>
          <a:bodyPr/>
          <a:lstStyle/>
          <a:p>
            <a:r>
              <a:rPr lang="en-CA" altLang="en-US"/>
              <a:t>Graphing Data</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Title 2"/>
          <p:cNvSpPr>
            <a:spLocks noGrp="1"/>
          </p:cNvSpPr>
          <p:nvPr>
            <p:ph type="title"/>
          </p:nvPr>
        </p:nvSpPr>
        <p:spPr/>
        <p:txBody>
          <a:bodyPr/>
          <a:lstStyle/>
          <a:p>
            <a:r>
              <a:rPr lang="en-CA" altLang="en-US"/>
              <a:t>Graphing Data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584000"/>
            <a:ext cx="7677150" cy="48958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1584000"/>
            <a:ext cx="7677150" cy="489585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 y="1584000"/>
            <a:ext cx="7677150" cy="489585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800" y="1584000"/>
            <a:ext cx="7677150" cy="489585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5800" y="1584000"/>
            <a:ext cx="7677150" cy="4895850"/>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5800" y="1584000"/>
            <a:ext cx="7677150" cy="4895850"/>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5800" y="1584000"/>
            <a:ext cx="7677150" cy="4895850"/>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5800" y="1584000"/>
            <a:ext cx="7677150" cy="4895850"/>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5800" y="1584000"/>
            <a:ext cx="7677150" cy="4895850"/>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5800" y="1584000"/>
            <a:ext cx="7677150" cy="4895850"/>
          </a:xfrm>
          <a:prstGeom prst="rect">
            <a:avLst/>
          </a:prstGeom>
        </p:spPr>
      </p:pic>
      <p:pic>
        <p:nvPicPr>
          <p:cNvPr id="16" name="Picture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5800" y="1584000"/>
            <a:ext cx="7677150" cy="489585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10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10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000" y="1584000"/>
            <a:ext cx="7677150" cy="489585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000" y="1584000"/>
            <a:ext cx="7677150" cy="4895850"/>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000" y="1584000"/>
            <a:ext cx="7677150" cy="4895850"/>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4000" y="1584000"/>
            <a:ext cx="7677150" cy="489585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4000" y="1584000"/>
            <a:ext cx="7677150" cy="4895850"/>
          </a:xfrm>
          <a:prstGeom prst="rect">
            <a:avLst/>
          </a:prstGeom>
        </p:spPr>
      </p:pic>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4000" y="1584000"/>
            <a:ext cx="7677150" cy="4895850"/>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4000" y="1584000"/>
            <a:ext cx="7677150" cy="4895850"/>
          </a:xfrm>
          <a:prstGeom prst="rect">
            <a:avLst/>
          </a:prstGeom>
        </p:spPr>
      </p:pic>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4000" y="1584000"/>
            <a:ext cx="7677150" cy="4895850"/>
          </a:xfrm>
          <a:prstGeom prst="rect">
            <a:avLst/>
          </a:prstGeom>
        </p:spPr>
      </p:pic>
      <p:pic>
        <p:nvPicPr>
          <p:cNvPr id="29" name="Picture 2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44000" y="1584000"/>
            <a:ext cx="7677150" cy="4895850"/>
          </a:xfrm>
          <a:prstGeom prst="rect">
            <a:avLst/>
          </a:prstGeom>
        </p:spPr>
      </p:pic>
      <p:pic>
        <p:nvPicPr>
          <p:cNvPr id="30" name="Picture 2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44000" y="1584000"/>
            <a:ext cx="7677150" cy="4895850"/>
          </a:xfrm>
          <a:prstGeom prst="rect">
            <a:avLst/>
          </a:prstGeom>
        </p:spPr>
      </p:pic>
      <p:pic>
        <p:nvPicPr>
          <p:cNvPr id="31" name="Picture 3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4000" y="1584000"/>
            <a:ext cx="7677150" cy="4895850"/>
          </a:xfrm>
          <a:prstGeom prst="rect">
            <a:avLst/>
          </a:prstGeom>
        </p:spPr>
      </p:pic>
      <p:pic>
        <p:nvPicPr>
          <p:cNvPr id="32" name="Picture 3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44000" y="1584000"/>
            <a:ext cx="7677150" cy="4895850"/>
          </a:xfrm>
          <a:prstGeom prst="rect">
            <a:avLst/>
          </a:prstGeom>
        </p:spPr>
      </p:pic>
      <p:sp>
        <p:nvSpPr>
          <p:cNvPr id="54274" name="Title 1"/>
          <p:cNvSpPr>
            <a:spLocks noGrp="1"/>
          </p:cNvSpPr>
          <p:nvPr>
            <p:ph type="title"/>
          </p:nvPr>
        </p:nvSpPr>
        <p:spPr/>
        <p:txBody>
          <a:bodyPr/>
          <a:lstStyle/>
          <a:p>
            <a:r>
              <a:rPr lang="en-CA" altLang="en-US"/>
              <a:t>Graphing Data</a:t>
            </a:r>
          </a:p>
        </p:txBody>
      </p:sp>
      <p:sp>
        <p:nvSpPr>
          <p:cNvPr id="2" name="Rectangle 1"/>
          <p:cNvSpPr/>
          <p:nvPr/>
        </p:nvSpPr>
        <p:spPr>
          <a:xfrm>
            <a:off x="346916" y="1584000"/>
            <a:ext cx="3581400"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1698" name="Rectangle 2"/>
          <p:cNvSpPr>
            <a:spLocks noGrp="1" noChangeArrowheads="1"/>
          </p:cNvSpPr>
          <p:nvPr>
            <p:ph idx="1"/>
          </p:nvPr>
        </p:nvSpPr>
        <p:spPr>
          <a:xfrm>
            <a:off x="360363" y="1584325"/>
            <a:ext cx="3678237" cy="4525963"/>
          </a:xfrm>
        </p:spPr>
        <p:txBody>
          <a:bodyPr/>
          <a:lstStyle/>
          <a:p>
            <a:pPr marL="114300" indent="0" eaLnBrk="1" hangingPunct="1">
              <a:spcBef>
                <a:spcPts val="575"/>
              </a:spcBef>
              <a:spcAft>
                <a:spcPts val="575"/>
              </a:spcAft>
            </a:pPr>
            <a:r>
              <a:rPr lang="en-US" altLang="en-US" b="0" dirty="0">
                <a:solidFill>
                  <a:schemeClr val="tx1"/>
                </a:solidFill>
              </a:rPr>
              <a:t>Point </a:t>
            </a:r>
            <a:r>
              <a:rPr lang="en-US" altLang="en-US" b="0" i="1" dirty="0">
                <a:solidFill>
                  <a:schemeClr val="tx1"/>
                </a:solidFill>
              </a:rPr>
              <a:t>A </a:t>
            </a:r>
            <a:r>
              <a:rPr lang="en-US" altLang="en-US" b="0" dirty="0">
                <a:solidFill>
                  <a:schemeClr val="tx1"/>
                </a:solidFill>
              </a:rPr>
              <a:t>tells us that   </a:t>
            </a:r>
            <a:r>
              <a:rPr lang="en-AU" altLang="en-US" b="0" i="1" dirty="0">
                <a:solidFill>
                  <a:schemeClr val="tx1"/>
                </a:solidFill>
              </a:rPr>
              <a:t>Star Wars: The Force Awakens </a:t>
            </a:r>
            <a:r>
              <a:rPr lang="en-AU" altLang="en-US" b="0" dirty="0">
                <a:solidFill>
                  <a:schemeClr val="tx1"/>
                </a:solidFill>
              </a:rPr>
              <a:t>cost $306 million to produce and brought in $2,059  million at the box office.</a:t>
            </a:r>
          </a:p>
          <a:p>
            <a:pPr marL="114300" indent="0" eaLnBrk="1" hangingPunct="1">
              <a:spcBef>
                <a:spcPts val="575"/>
              </a:spcBef>
              <a:spcAft>
                <a:spcPts val="575"/>
              </a:spcAft>
            </a:pPr>
            <a:r>
              <a:rPr lang="en-US" altLang="en-US" b="0" dirty="0">
                <a:solidFill>
                  <a:schemeClr val="tx1"/>
                </a:solidFill>
              </a:rPr>
              <a:t>The pattern of the  points reveal that there is no clear tendency    for </a:t>
            </a:r>
            <a:r>
              <a:rPr lang="en-AU" altLang="en-US" b="0" dirty="0">
                <a:solidFill>
                  <a:schemeClr val="tx1"/>
                </a:solidFill>
              </a:rPr>
              <a:t>a larger production budget to bring a greater box office revenue.</a:t>
            </a:r>
            <a:endParaRPr lang="en-US" altLang="en-US" b="0" dirty="0">
              <a:solidFill>
                <a:schemeClr val="tx1"/>
              </a:solidFill>
            </a:endParaRPr>
          </a:p>
        </p:txBody>
      </p:sp>
      <p:pic>
        <p:nvPicPr>
          <p:cNvPr id="17" name="Picture 7">
            <a:hlinkClick r:id="rId15" action="ppaction://hlinksldjump" tooltip="Click to expand the figure"/>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1698">
                                            <p:txEl>
                                              <p:pRg st="0" end="0"/>
                                            </p:txEl>
                                          </p:spTgt>
                                        </p:tgtEl>
                                        <p:attrNameLst>
                                          <p:attrName>style.visibility</p:attrName>
                                        </p:attrNameLst>
                                      </p:cBhvr>
                                      <p:to>
                                        <p:strVal val="visible"/>
                                      </p:to>
                                    </p:set>
                                    <p:animEffect transition="in" filter="wipe(left)">
                                      <p:cBhvr>
                                        <p:cTn id="7" dur="1000"/>
                                        <p:tgtEl>
                                          <p:spTgt spid="541698">
                                            <p:txEl>
                                              <p:pRg st="0" end="0"/>
                                            </p:txEl>
                                          </p:spTgt>
                                        </p:tgtEl>
                                      </p:cBhvr>
                                    </p:animEffect>
                                  </p:childTnLst>
                                </p:cTn>
                              </p:par>
                              <p:par>
                                <p:cTn id="8" presetID="10" presetClass="entr" presetSubtype="0" fill="hold" nodeType="withEffect">
                                  <p:stCondLst>
                                    <p:cond delay="60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41698">
                                            <p:txEl>
                                              <p:pRg st="1" end="1"/>
                                            </p:txEl>
                                          </p:spTgt>
                                        </p:tgtEl>
                                        <p:attrNameLst>
                                          <p:attrName>style.visibility</p:attrName>
                                        </p:attrNameLst>
                                      </p:cBhvr>
                                      <p:to>
                                        <p:strVal val="visible"/>
                                      </p:to>
                                    </p:set>
                                    <p:animEffect transition="in" filter="wipe(left)">
                                      <p:cBhvr>
                                        <p:cTn id="15" dur="1000"/>
                                        <p:tgtEl>
                                          <p:spTgt spid="5416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914400"/>
            <a:ext cx="7677150" cy="48958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914400"/>
            <a:ext cx="7677150" cy="48958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 y="914400"/>
            <a:ext cx="7677150" cy="489585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800" y="914400"/>
            <a:ext cx="7677150" cy="489585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5800" y="914400"/>
            <a:ext cx="7677150" cy="4895850"/>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5800" y="914400"/>
            <a:ext cx="7677150" cy="4895850"/>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5800" y="914400"/>
            <a:ext cx="7677150" cy="489585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5800" y="914400"/>
            <a:ext cx="7677150" cy="4895850"/>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5800" y="914400"/>
            <a:ext cx="7677150" cy="4895850"/>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5800" y="914400"/>
            <a:ext cx="7677150" cy="4895850"/>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5800" y="914400"/>
            <a:ext cx="7677150" cy="4895850"/>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85800" y="914400"/>
            <a:ext cx="7677150" cy="489585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1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10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1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10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10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10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15200" indent="0" eaLnBrk="1" hangingPunct="1">
              <a:spcAft>
                <a:spcPts val="576"/>
              </a:spcAft>
              <a:defRPr/>
            </a:pPr>
            <a:r>
              <a:rPr lang="en-US" altLang="en-US" b="0" dirty="0">
                <a:solidFill>
                  <a:schemeClr val="tx1"/>
                </a:solidFill>
              </a:rPr>
              <a:t>Figure A1.4(a) is a scatter diagram of income and expenditure, on average, from 2001 to 2016.</a:t>
            </a:r>
          </a:p>
          <a:p>
            <a:pPr marL="115200" indent="0" eaLnBrk="1" hangingPunct="1">
              <a:spcAft>
                <a:spcPts val="576"/>
              </a:spcAft>
              <a:defRPr/>
            </a:pPr>
            <a:r>
              <a:rPr lang="en-US" altLang="en-US" b="0" dirty="0">
                <a:solidFill>
                  <a:schemeClr val="tx1"/>
                </a:solidFill>
              </a:rPr>
              <a:t>Point </a:t>
            </a:r>
            <a:r>
              <a:rPr lang="en-US" altLang="en-US" b="0" i="1" dirty="0">
                <a:solidFill>
                  <a:schemeClr val="tx1"/>
                </a:solidFill>
              </a:rPr>
              <a:t>A </a:t>
            </a:r>
            <a:r>
              <a:rPr lang="en-US" altLang="en-US" b="0" dirty="0">
                <a:solidFill>
                  <a:schemeClr val="tx1"/>
                </a:solidFill>
              </a:rPr>
              <a:t>shows that in 2011, income was $38,000 and expenditure was $34,000.</a:t>
            </a:r>
          </a:p>
          <a:p>
            <a:pPr marL="115200" indent="0" eaLnBrk="1" hangingPunct="1">
              <a:spcAft>
                <a:spcPts val="576"/>
              </a:spcAft>
              <a:defRPr/>
            </a:pPr>
            <a:r>
              <a:rPr lang="en-US" altLang="en-US" b="0" dirty="0">
                <a:solidFill>
                  <a:schemeClr val="tx1"/>
                </a:solidFill>
              </a:rPr>
              <a:t>The graph shows that as income increases, so does expenditure, and that the relationship is a close one.</a:t>
            </a:r>
          </a:p>
          <a:p>
            <a:pPr>
              <a:defRPr/>
            </a:pPr>
            <a:endParaRPr lang="en-CA" dirty="0"/>
          </a:p>
        </p:txBody>
      </p:sp>
      <p:sp>
        <p:nvSpPr>
          <p:cNvPr id="56325" name="Title 1"/>
          <p:cNvSpPr>
            <a:spLocks noGrp="1"/>
          </p:cNvSpPr>
          <p:nvPr>
            <p:ph type="title"/>
          </p:nvPr>
        </p:nvSpPr>
        <p:spPr/>
        <p:txBody>
          <a:bodyPr/>
          <a:lstStyle/>
          <a:p>
            <a:r>
              <a:rPr lang="en-CA" altLang="en-US"/>
              <a:t>Graphing Data</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8000" y="1620000"/>
            <a:ext cx="4038600" cy="38481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8000" y="1620000"/>
            <a:ext cx="4038600" cy="38481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8000" y="1620000"/>
            <a:ext cx="4038600" cy="3848100"/>
          </a:xfrm>
          <a:prstGeom prst="rect">
            <a:avLst/>
          </a:prstGeom>
        </p:spPr>
      </p:pic>
      <p:pic>
        <p:nvPicPr>
          <p:cNvPr id="10" name="Picture 7">
            <a:hlinkClick r:id="rId6" action="ppaction://hlinksldjump" tooltip="Click to expand the figur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225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left)">
                                      <p:cBhvr>
                                        <p:cTn id="23"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6000" y="1080000"/>
            <a:ext cx="4038600" cy="38481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6000" y="1080000"/>
            <a:ext cx="4038600" cy="38481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6000" y="1080000"/>
            <a:ext cx="4038600" cy="38481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lvl="1" eaLnBrk="1" hangingPunct="1"/>
            <a:r>
              <a:rPr lang="en-US" altLang="en-US" b="1" dirty="0"/>
              <a:t>Microeconomics</a:t>
            </a:r>
            <a:r>
              <a:rPr lang="en-US" altLang="en-US" dirty="0"/>
              <a:t> is the study of choices that individuals and businesses make, the way those choices interact in markets, and the influence of governments.</a:t>
            </a:r>
          </a:p>
          <a:p>
            <a:pPr lvl="1" eaLnBrk="1" hangingPunct="1"/>
            <a:r>
              <a:rPr lang="en-US" altLang="en-US" dirty="0"/>
              <a:t>An example of a microeconomic question is: Why are people downloading more movies? Would a tax on downloads change the number of movies downloaded?</a:t>
            </a:r>
          </a:p>
          <a:p>
            <a:pPr lvl="1" eaLnBrk="1" hangingPunct="1"/>
            <a:r>
              <a:rPr lang="en-US" altLang="en-US" b="1" dirty="0"/>
              <a:t>Macroeconomics</a:t>
            </a:r>
            <a:r>
              <a:rPr lang="en-US" altLang="en-US" dirty="0"/>
              <a:t> is the study of the performance of the national and global economies.</a:t>
            </a:r>
          </a:p>
          <a:p>
            <a:pPr lvl="1" eaLnBrk="1" hangingPunct="1"/>
            <a:r>
              <a:rPr lang="en-US" altLang="en-US" dirty="0"/>
              <a:t>An example of a macroeconomic question is: Why does the unemployment rate fluctuate?</a:t>
            </a:r>
            <a:endParaRPr lang="en-US" altLang="en-US" dirty="0">
              <a:latin typeface="AGaramond" pitchFamily="18" charset="0"/>
            </a:endParaRPr>
          </a:p>
        </p:txBody>
      </p:sp>
      <p:sp>
        <p:nvSpPr>
          <p:cNvPr id="10242" name="Title 1"/>
          <p:cNvSpPr>
            <a:spLocks noGrp="1"/>
          </p:cNvSpPr>
          <p:nvPr>
            <p:ph type="title"/>
          </p:nvPr>
        </p:nvSpPr>
        <p:spPr/>
        <p:txBody>
          <a:bodyPr/>
          <a:lstStyle/>
          <a:p>
            <a:r>
              <a:rPr lang="en-US" altLang="en-US"/>
              <a:t>Definition of Economics</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00"/>
                                        <p:tgtEl>
                                          <p:spTgt spid="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14300" indent="0" eaLnBrk="1" hangingPunct="1">
              <a:spcBef>
                <a:spcPts val="575"/>
              </a:spcBef>
              <a:spcAft>
                <a:spcPts val="575"/>
              </a:spcAft>
            </a:pPr>
            <a:r>
              <a:rPr lang="en-US" altLang="en-US" b="0" dirty="0">
                <a:solidFill>
                  <a:schemeClr val="tx1"/>
                </a:solidFill>
              </a:rPr>
              <a:t>Figure A1.4(b) is a scatter diagram of inflation and unemployment in the United States from 2001 through. </a:t>
            </a:r>
          </a:p>
          <a:p>
            <a:pPr marL="114300" indent="0" eaLnBrk="1" hangingPunct="1">
              <a:spcBef>
                <a:spcPts val="575"/>
              </a:spcBef>
              <a:spcAft>
                <a:spcPts val="575"/>
              </a:spcAft>
            </a:pPr>
            <a:r>
              <a:rPr lang="en-US" altLang="en-US" b="0" dirty="0">
                <a:solidFill>
                  <a:schemeClr val="tx1"/>
                </a:solidFill>
              </a:rPr>
              <a:t>The points show a weak relationship between the two variables.</a:t>
            </a:r>
          </a:p>
        </p:txBody>
      </p:sp>
      <p:sp>
        <p:nvSpPr>
          <p:cNvPr id="58372" name="Title 1"/>
          <p:cNvSpPr>
            <a:spLocks noGrp="1"/>
          </p:cNvSpPr>
          <p:nvPr>
            <p:ph type="title"/>
          </p:nvPr>
        </p:nvSpPr>
        <p:spPr/>
        <p:txBody>
          <a:bodyPr/>
          <a:lstStyle/>
          <a:p>
            <a:r>
              <a:rPr lang="en-CA" altLang="en-US"/>
              <a:t>Graphing Data</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8000" y="1620000"/>
            <a:ext cx="4038600" cy="38481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8000" y="1620000"/>
            <a:ext cx="4038600" cy="3848100"/>
          </a:xfrm>
          <a:prstGeom prst="rect">
            <a:avLst/>
          </a:prstGeom>
        </p:spPr>
      </p:pic>
      <p:pic>
        <p:nvPicPr>
          <p:cNvPr id="8" name="Picture 7">
            <a:hlinkClick r:id="rId5" action="ppaction://hlinksldjump" tooltip="Click to expand the figure"/>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20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000" y="1080000"/>
            <a:ext cx="4038600" cy="38481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0000" y="1080000"/>
            <a:ext cx="4038600" cy="38481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227" name="Rectangle 3"/>
          <p:cNvSpPr>
            <a:spLocks noGrp="1" noChangeArrowheads="1"/>
          </p:cNvSpPr>
          <p:nvPr>
            <p:ph idx="1"/>
          </p:nvPr>
        </p:nvSpPr>
        <p:spPr/>
        <p:txBody>
          <a:bodyPr/>
          <a:lstStyle/>
          <a:p>
            <a:pPr lvl="1" eaLnBrk="1" hangingPunct="1"/>
            <a:r>
              <a:rPr lang="en-US" altLang="en-US" dirty="0"/>
              <a:t>Graphs are used in economic models to show the relationship between variables.</a:t>
            </a:r>
          </a:p>
          <a:p>
            <a:pPr lvl="1" eaLnBrk="1" hangingPunct="1"/>
            <a:r>
              <a:rPr lang="en-US" altLang="en-US" dirty="0"/>
              <a:t>The patterns to look for in graphs are the four cases in which</a:t>
            </a:r>
          </a:p>
          <a:p>
            <a:pPr lvl="1" eaLnBrk="1" hangingPunct="1">
              <a:buClr>
                <a:srgbClr val="1A71B7"/>
              </a:buClr>
              <a:buSzPct val="120000"/>
              <a:buFont typeface="Wingdings" panose="05000000000000000000" pitchFamily="2" charset="2"/>
              <a:buChar char="§"/>
            </a:pPr>
            <a:r>
              <a:rPr lang="en-US" altLang="en-US" dirty="0"/>
              <a:t> Variables move in the same direction.</a:t>
            </a:r>
          </a:p>
          <a:p>
            <a:pPr lvl="1" eaLnBrk="1" hangingPunct="1">
              <a:buClr>
                <a:srgbClr val="1A71B7"/>
              </a:buClr>
              <a:buSzPct val="120000"/>
              <a:buFont typeface="Wingdings" panose="05000000000000000000" pitchFamily="2" charset="2"/>
              <a:buChar char="§"/>
            </a:pPr>
            <a:r>
              <a:rPr lang="en-US" altLang="en-US" dirty="0"/>
              <a:t> Variables move in opposite directions.</a:t>
            </a:r>
          </a:p>
          <a:p>
            <a:pPr lvl="1" eaLnBrk="1" hangingPunct="1">
              <a:buClr>
                <a:srgbClr val="1A71B7"/>
              </a:buClr>
              <a:buSzPct val="120000"/>
              <a:buFont typeface="Wingdings" panose="05000000000000000000" pitchFamily="2" charset="2"/>
              <a:buChar char="§"/>
            </a:pPr>
            <a:r>
              <a:rPr lang="en-US" altLang="en-US" dirty="0"/>
              <a:t> Variables have a maximum or a minimum.</a:t>
            </a:r>
          </a:p>
          <a:p>
            <a:pPr lvl="1" eaLnBrk="1" hangingPunct="1">
              <a:buClr>
                <a:srgbClr val="1A71B7"/>
              </a:buClr>
              <a:buSzPct val="120000"/>
              <a:buFont typeface="Wingdings" panose="05000000000000000000" pitchFamily="2" charset="2"/>
              <a:buChar char="§"/>
            </a:pPr>
            <a:r>
              <a:rPr lang="en-US" altLang="en-US" dirty="0"/>
              <a:t> Variables are unrelated.</a:t>
            </a:r>
          </a:p>
        </p:txBody>
      </p:sp>
      <p:sp>
        <p:nvSpPr>
          <p:cNvPr id="60419" name="Title 1"/>
          <p:cNvSpPr>
            <a:spLocks noGrp="1"/>
          </p:cNvSpPr>
          <p:nvPr>
            <p:ph type="title"/>
          </p:nvPr>
        </p:nvSpPr>
        <p:spPr/>
        <p:txBody>
          <a:bodyPr/>
          <a:lstStyle/>
          <a:p>
            <a:r>
              <a:rPr lang="en-CA" altLang="en-US"/>
              <a:t>Graphs used in Economic Models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8227">
                                            <p:txEl>
                                              <p:pRg st="1" end="1"/>
                                            </p:txEl>
                                          </p:spTgt>
                                        </p:tgtEl>
                                        <p:attrNameLst>
                                          <p:attrName>style.visibility</p:attrName>
                                        </p:attrNameLst>
                                      </p:cBhvr>
                                      <p:to>
                                        <p:strVal val="visible"/>
                                      </p:to>
                                    </p:set>
                                    <p:animEffect transition="in" filter="wipe(left)">
                                      <p:cBhvr>
                                        <p:cTn id="7" dur="1000"/>
                                        <p:tgtEl>
                                          <p:spTgt spid="3082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8227">
                                            <p:txEl>
                                              <p:pRg st="2" end="2"/>
                                            </p:txEl>
                                          </p:spTgt>
                                        </p:tgtEl>
                                        <p:attrNameLst>
                                          <p:attrName>style.visibility</p:attrName>
                                        </p:attrNameLst>
                                      </p:cBhvr>
                                      <p:to>
                                        <p:strVal val="visible"/>
                                      </p:to>
                                    </p:set>
                                    <p:animEffect transition="in" filter="wipe(left)">
                                      <p:cBhvr>
                                        <p:cTn id="12" dur="1000"/>
                                        <p:tgtEl>
                                          <p:spTgt spid="3082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8227">
                                            <p:txEl>
                                              <p:pRg st="3" end="3"/>
                                            </p:txEl>
                                          </p:spTgt>
                                        </p:tgtEl>
                                        <p:attrNameLst>
                                          <p:attrName>style.visibility</p:attrName>
                                        </p:attrNameLst>
                                      </p:cBhvr>
                                      <p:to>
                                        <p:strVal val="visible"/>
                                      </p:to>
                                    </p:set>
                                    <p:animEffect transition="in" filter="wipe(left)">
                                      <p:cBhvr>
                                        <p:cTn id="17" dur="1000"/>
                                        <p:tgtEl>
                                          <p:spTgt spid="3082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8227">
                                            <p:txEl>
                                              <p:pRg st="4" end="4"/>
                                            </p:txEl>
                                          </p:spTgt>
                                        </p:tgtEl>
                                        <p:attrNameLst>
                                          <p:attrName>style.visibility</p:attrName>
                                        </p:attrNameLst>
                                      </p:cBhvr>
                                      <p:to>
                                        <p:strVal val="visible"/>
                                      </p:to>
                                    </p:set>
                                    <p:animEffect transition="in" filter="wipe(left)">
                                      <p:cBhvr>
                                        <p:cTn id="22" dur="1000"/>
                                        <p:tgtEl>
                                          <p:spTgt spid="30822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8227">
                                            <p:txEl>
                                              <p:pRg st="5" end="5"/>
                                            </p:txEl>
                                          </p:spTgt>
                                        </p:tgtEl>
                                        <p:attrNameLst>
                                          <p:attrName>style.visibility</p:attrName>
                                        </p:attrNameLst>
                                      </p:cBhvr>
                                      <p:to>
                                        <p:strVal val="visible"/>
                                      </p:to>
                                    </p:set>
                                    <p:animEffect transition="in" filter="wipe(left)">
                                      <p:cBhvr>
                                        <p:cTn id="27" dur="1000"/>
                                        <p:tgtEl>
                                          <p:spTgt spid="308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uiExpand="1" build="p" bldLvl="3"/>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6659" name="Rectangle 3"/>
          <p:cNvSpPr>
            <a:spLocks noGrp="1" noChangeArrowheads="1"/>
          </p:cNvSpPr>
          <p:nvPr>
            <p:ph idx="1"/>
          </p:nvPr>
        </p:nvSpPr>
        <p:spPr/>
        <p:txBody>
          <a:bodyPr/>
          <a:lstStyle/>
          <a:p>
            <a:pPr marL="114300" eaLnBrk="1" hangingPunct="1"/>
            <a:r>
              <a:rPr lang="en-US" altLang="en-US" dirty="0"/>
              <a:t>Variables That Move in the Same Direction</a:t>
            </a:r>
          </a:p>
          <a:p>
            <a:pPr lvl="1" eaLnBrk="1" hangingPunct="1"/>
            <a:r>
              <a:rPr lang="en-US" altLang="en-US" dirty="0"/>
              <a:t>A relationship between two variables that move in the same direction is called a </a:t>
            </a:r>
            <a:r>
              <a:rPr lang="en-US" altLang="en-US" b="1" dirty="0"/>
              <a:t>positive relationship</a:t>
            </a:r>
            <a:r>
              <a:rPr lang="en-US" altLang="en-US" dirty="0"/>
              <a:t> or a </a:t>
            </a:r>
            <a:r>
              <a:rPr lang="en-US" altLang="en-US" b="1" dirty="0"/>
              <a:t>direct relationship</a:t>
            </a:r>
            <a:r>
              <a:rPr lang="en-US" altLang="en-US" dirty="0"/>
              <a:t>.</a:t>
            </a:r>
          </a:p>
          <a:p>
            <a:pPr lvl="1" eaLnBrk="1" hangingPunct="1"/>
            <a:r>
              <a:rPr lang="en-US" altLang="en-US" dirty="0"/>
              <a:t>A line that slopes upward shows a positive relationship.</a:t>
            </a:r>
          </a:p>
          <a:p>
            <a:pPr lvl="1" eaLnBrk="1" hangingPunct="1"/>
            <a:r>
              <a:rPr lang="en-US" altLang="en-US" dirty="0"/>
              <a:t>A relationship shown by a straight line is called a </a:t>
            </a:r>
            <a:r>
              <a:rPr lang="en-US" altLang="en-US" b="1" dirty="0"/>
              <a:t>linear relationship</a:t>
            </a:r>
            <a:r>
              <a:rPr lang="en-US" altLang="en-US" dirty="0"/>
              <a:t>.</a:t>
            </a:r>
          </a:p>
          <a:p>
            <a:pPr lvl="1" eaLnBrk="1" hangingPunct="1"/>
            <a:r>
              <a:rPr lang="en-US" altLang="en-US" dirty="0"/>
              <a:t>The three graphs on the next slide show positive relationships.</a:t>
            </a:r>
          </a:p>
        </p:txBody>
      </p:sp>
      <p:sp>
        <p:nvSpPr>
          <p:cNvPr id="61443" name="Title 1"/>
          <p:cNvSpPr>
            <a:spLocks noGrp="1"/>
          </p:cNvSpPr>
          <p:nvPr>
            <p:ph type="title"/>
          </p:nvPr>
        </p:nvSpPr>
        <p:spPr/>
        <p:txBody>
          <a:bodyPr/>
          <a:lstStyle/>
          <a:p>
            <a:r>
              <a:rPr lang="en-CA" altLang="en-US" dirty="0"/>
              <a:t>Graphs Used in Economic Models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6659">
                                            <p:txEl>
                                              <p:pRg st="1" end="1"/>
                                            </p:txEl>
                                          </p:spTgt>
                                        </p:tgtEl>
                                        <p:attrNameLst>
                                          <p:attrName>style.visibility</p:attrName>
                                        </p:attrNameLst>
                                      </p:cBhvr>
                                      <p:to>
                                        <p:strVal val="visible"/>
                                      </p:to>
                                    </p:set>
                                    <p:animEffect transition="in" filter="wipe(left)">
                                      <p:cBhvr>
                                        <p:cTn id="7" dur="1000"/>
                                        <p:tgtEl>
                                          <p:spTgt spid="3266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6659">
                                            <p:txEl>
                                              <p:pRg st="2" end="2"/>
                                            </p:txEl>
                                          </p:spTgt>
                                        </p:tgtEl>
                                        <p:attrNameLst>
                                          <p:attrName>style.visibility</p:attrName>
                                        </p:attrNameLst>
                                      </p:cBhvr>
                                      <p:to>
                                        <p:strVal val="visible"/>
                                      </p:to>
                                    </p:set>
                                    <p:animEffect transition="in" filter="wipe(left)">
                                      <p:cBhvr>
                                        <p:cTn id="12" dur="1000"/>
                                        <p:tgtEl>
                                          <p:spTgt spid="3266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6659">
                                            <p:txEl>
                                              <p:pRg st="3" end="3"/>
                                            </p:txEl>
                                          </p:spTgt>
                                        </p:tgtEl>
                                        <p:attrNameLst>
                                          <p:attrName>style.visibility</p:attrName>
                                        </p:attrNameLst>
                                      </p:cBhvr>
                                      <p:to>
                                        <p:strVal val="visible"/>
                                      </p:to>
                                    </p:set>
                                    <p:animEffect transition="in" filter="wipe(left)">
                                      <p:cBhvr>
                                        <p:cTn id="17" dur="1000"/>
                                        <p:tgtEl>
                                          <p:spTgt spid="32665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6659">
                                            <p:txEl>
                                              <p:pRg st="4" end="4"/>
                                            </p:txEl>
                                          </p:spTgt>
                                        </p:tgtEl>
                                        <p:attrNameLst>
                                          <p:attrName>style.visibility</p:attrName>
                                        </p:attrNameLst>
                                      </p:cBhvr>
                                      <p:to>
                                        <p:strVal val="visible"/>
                                      </p:to>
                                    </p:set>
                                    <p:animEffect transition="in" filter="wipe(left)">
                                      <p:cBhvr>
                                        <p:cTn id="22" dur="1000"/>
                                        <p:tgtEl>
                                          <p:spTgt spid="3266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build="p" bldLvl="3"/>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5" descr="ap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57450"/>
            <a:ext cx="2447925"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1782" name="Picture 6" descr="apx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57450"/>
            <a:ext cx="2447925"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1783" name="Picture 7" descr="apx01">
            <a:hlinkClick r:id="rId5" action="ppaction://hlinksldjump"/>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457450"/>
            <a:ext cx="2447925"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8" descr="apx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2462213"/>
            <a:ext cx="239077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1785" name="Picture 9" descr="apx01">
            <a:hlinkClick r:id="rId8" action="ppaction://hlinksldjump"/>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2200" y="2462213"/>
            <a:ext cx="239077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10" descr="apx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1850" y="2466975"/>
            <a:ext cx="24003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1787" name="Picture 11" descr="apx01">
            <a:hlinkClick r:id="rId11" action="ppaction://hlinksldjump"/>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71850" y="2466975"/>
            <a:ext cx="24003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p:txBody>
          <a:bodyPr/>
          <a:lstStyle/>
          <a:p>
            <a:endParaRPr lang="en-CA"/>
          </a:p>
        </p:txBody>
      </p:sp>
      <p:sp>
        <p:nvSpPr>
          <p:cNvPr id="62473" name="Title 1"/>
          <p:cNvSpPr>
            <a:spLocks noGrp="1"/>
          </p:cNvSpPr>
          <p:nvPr>
            <p:ph type="title"/>
          </p:nvPr>
        </p:nvSpPr>
        <p:spPr/>
        <p:txBody>
          <a:bodyPr/>
          <a:lstStyle/>
          <a:p>
            <a:r>
              <a:rPr lang="en-CA" altLang="en-US"/>
              <a:t>Graphs used in Economic Models</a:t>
            </a:r>
          </a:p>
        </p:txBody>
      </p:sp>
      <p:pic>
        <p:nvPicPr>
          <p:cNvPr id="62474" name="Picture 18">
            <a:hlinkClick r:id="rId13" action="ppaction://hlinksldjump" tooltip="Click to expand the figure"/>
          </p:cNvPr>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682875" y="5486400"/>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5" name="Picture 19">
            <a:hlinkClick r:id="rId15" action="ppaction://hlinksldjump" tooltip="Click to expand the figure"/>
          </p:cNvPr>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49900" y="5486400"/>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6" name="Picture 20">
            <a:hlinkClick r:id="rId16" action="ppaction://hlinksldjump" tooltip="Click to expand the figure"/>
          </p:cNvPr>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340725" y="5486400"/>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31782"/>
                                        </p:tgtEl>
                                        <p:attrNameLst>
                                          <p:attrName>style.visibility</p:attrName>
                                        </p:attrNameLst>
                                      </p:cBhvr>
                                      <p:to>
                                        <p:strVal val="visible"/>
                                      </p:to>
                                    </p:set>
                                    <p:animEffect transition="in" filter="fade">
                                      <p:cBhvr>
                                        <p:cTn id="7" dur="500"/>
                                        <p:tgtEl>
                                          <p:spTgt spid="3317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31783"/>
                                        </p:tgtEl>
                                        <p:attrNameLst>
                                          <p:attrName>style.visibility</p:attrName>
                                        </p:attrNameLst>
                                      </p:cBhvr>
                                      <p:to>
                                        <p:strVal val="visible"/>
                                      </p:to>
                                    </p:set>
                                    <p:animEffect transition="in" filter="wipe(down)">
                                      <p:cBhvr>
                                        <p:cTn id="12" dur="1000"/>
                                        <p:tgtEl>
                                          <p:spTgt spid="3317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31787"/>
                                        </p:tgtEl>
                                        <p:attrNameLst>
                                          <p:attrName>style.visibility</p:attrName>
                                        </p:attrNameLst>
                                      </p:cBhvr>
                                      <p:to>
                                        <p:strVal val="visible"/>
                                      </p:to>
                                    </p:set>
                                    <p:animEffect transition="in" filter="wipe(down)">
                                      <p:cBhvr>
                                        <p:cTn id="17" dur="1000"/>
                                        <p:tgtEl>
                                          <p:spTgt spid="3317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31785"/>
                                        </p:tgtEl>
                                        <p:attrNameLst>
                                          <p:attrName>style.visibility</p:attrName>
                                        </p:attrNameLst>
                                      </p:cBhvr>
                                      <p:to>
                                        <p:strVal val="visible"/>
                                      </p:to>
                                    </p:set>
                                    <p:animEffect transition="in" filter="wipe(down)">
                                      <p:cBhvr>
                                        <p:cTn id="22" dur="1000"/>
                                        <p:tgtEl>
                                          <p:spTgt spid="331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3490" name="Picture 14" descr="ap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438" y="1385888"/>
            <a:ext cx="3667125"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1" name="Picture 15" descr="apx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8438" y="1385888"/>
            <a:ext cx="3667125"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16" descr="apx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8438" y="1385888"/>
            <a:ext cx="3667125"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6">
            <a:hlinkClick r:id="rId6" action="ppaction://hlinksldjump" tooltip="Click to return to previous slid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4514" name="Picture 4" descr="ap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395413"/>
            <a:ext cx="360045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5" name="Picture 5" descr="apx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395413"/>
            <a:ext cx="360045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Picture 4">
            <a:hlinkClick r:id="rId5" action="ppaction://hlinksldjump" tooltip="Click to return to previous slide"/>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5538" name="Picture 4" descr="ap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1390650"/>
            <a:ext cx="35814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39" name="Picture 5" descr="apx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300" y="1390650"/>
            <a:ext cx="35814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4">
            <a:hlinkClick r:id="rId5" action="ppaction://hlinksldjump" tooltip="Click to return to previous slide"/>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83" name="Rectangle 3"/>
          <p:cNvSpPr>
            <a:spLocks noGrp="1" noChangeArrowheads="1"/>
          </p:cNvSpPr>
          <p:nvPr>
            <p:ph idx="1"/>
          </p:nvPr>
        </p:nvSpPr>
        <p:spPr/>
        <p:txBody>
          <a:bodyPr/>
          <a:lstStyle/>
          <a:p>
            <a:pPr marL="114300" eaLnBrk="1" hangingPunct="1"/>
            <a:r>
              <a:rPr lang="en-US" altLang="en-US" dirty="0"/>
              <a:t>Variables That Move in Opposite Directions</a:t>
            </a:r>
          </a:p>
          <a:p>
            <a:pPr lvl="1" eaLnBrk="1" hangingPunct="1"/>
            <a:r>
              <a:rPr lang="en-US" altLang="en-US" dirty="0"/>
              <a:t>A relationship between two variables that move in opposite directions is called a </a:t>
            </a:r>
            <a:r>
              <a:rPr lang="en-US" altLang="en-US" b="1" dirty="0"/>
              <a:t>negative relationship</a:t>
            </a:r>
            <a:r>
              <a:rPr lang="en-US" altLang="en-US" dirty="0"/>
              <a:t> or an </a:t>
            </a:r>
            <a:r>
              <a:rPr lang="en-US" altLang="en-US" b="1" dirty="0"/>
              <a:t>inverse relationship</a:t>
            </a:r>
            <a:r>
              <a:rPr lang="en-US" altLang="en-US" dirty="0"/>
              <a:t>.</a:t>
            </a:r>
          </a:p>
          <a:p>
            <a:pPr lvl="1" eaLnBrk="1" hangingPunct="1"/>
            <a:r>
              <a:rPr lang="en-US" altLang="en-US" dirty="0"/>
              <a:t>A line that slopes downward shows a negative relationship.</a:t>
            </a:r>
          </a:p>
          <a:p>
            <a:pPr lvl="1" eaLnBrk="1" hangingPunct="1"/>
            <a:r>
              <a:rPr lang="en-US" altLang="en-US" dirty="0"/>
              <a:t>The three graphs on the next slide show negative relationships.</a:t>
            </a:r>
          </a:p>
          <a:p>
            <a:pPr lvl="1" eaLnBrk="1" hangingPunct="1"/>
            <a:endParaRPr lang="en-US" altLang="en-US" dirty="0"/>
          </a:p>
        </p:txBody>
      </p:sp>
      <p:sp>
        <p:nvSpPr>
          <p:cNvPr id="66563" name="Title 1"/>
          <p:cNvSpPr>
            <a:spLocks noGrp="1"/>
          </p:cNvSpPr>
          <p:nvPr>
            <p:ph type="title"/>
          </p:nvPr>
        </p:nvSpPr>
        <p:spPr/>
        <p:txBody>
          <a:bodyPr/>
          <a:lstStyle/>
          <a:p>
            <a:r>
              <a:rPr lang="en-CA" altLang="en-US"/>
              <a:t>Graphs used in Economic Models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683">
                                            <p:txEl>
                                              <p:pRg st="1" end="1"/>
                                            </p:txEl>
                                          </p:spTgt>
                                        </p:tgtEl>
                                        <p:attrNameLst>
                                          <p:attrName>style.visibility</p:attrName>
                                        </p:attrNameLst>
                                      </p:cBhvr>
                                      <p:to>
                                        <p:strVal val="visible"/>
                                      </p:to>
                                    </p:set>
                                    <p:animEffect transition="in" filter="wipe(left)">
                                      <p:cBhvr>
                                        <p:cTn id="7" dur="1000"/>
                                        <p:tgtEl>
                                          <p:spTgt spid="3276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683">
                                            <p:txEl>
                                              <p:pRg st="2" end="2"/>
                                            </p:txEl>
                                          </p:spTgt>
                                        </p:tgtEl>
                                        <p:attrNameLst>
                                          <p:attrName>style.visibility</p:attrName>
                                        </p:attrNameLst>
                                      </p:cBhvr>
                                      <p:to>
                                        <p:strVal val="visible"/>
                                      </p:to>
                                    </p:set>
                                    <p:animEffect transition="in" filter="wipe(left)">
                                      <p:cBhvr>
                                        <p:cTn id="12" dur="1000"/>
                                        <p:tgtEl>
                                          <p:spTgt spid="3276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683">
                                            <p:txEl>
                                              <p:pRg st="3" end="3"/>
                                            </p:txEl>
                                          </p:spTgt>
                                        </p:tgtEl>
                                        <p:attrNameLst>
                                          <p:attrName>style.visibility</p:attrName>
                                        </p:attrNameLst>
                                      </p:cBhvr>
                                      <p:to>
                                        <p:strVal val="visible"/>
                                      </p:to>
                                    </p:set>
                                    <p:animEffect transition="in" filter="wipe(left)">
                                      <p:cBhvr>
                                        <p:cTn id="17" dur="1000"/>
                                        <p:tgtEl>
                                          <p:spTgt spid="3276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bldLvl="3"/>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5" descr="ap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433638"/>
            <a:ext cx="235267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2806" name="Picture 6" descr="apx01">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433638"/>
            <a:ext cx="235267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8" name="Picture 7" descr="apx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2433638"/>
            <a:ext cx="2438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2808" name="Picture 8" descr="apx01">
            <a:hlinkClick r:id="rId7" action="ppaction://hlinksldjump"/>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2433638"/>
            <a:ext cx="2438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9" descr="apx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2428875"/>
            <a:ext cx="243840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2810" name="Picture 10" descr="apx01">
            <a:hlinkClick r:id="rId10" action="ppaction://hlinksldjump"/>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2800" y="2428875"/>
            <a:ext cx="243840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p:txBody>
          <a:bodyPr/>
          <a:lstStyle/>
          <a:p>
            <a:endParaRPr lang="en-CA"/>
          </a:p>
        </p:txBody>
      </p:sp>
      <p:sp>
        <p:nvSpPr>
          <p:cNvPr id="67592" name="Title 1"/>
          <p:cNvSpPr>
            <a:spLocks noGrp="1"/>
          </p:cNvSpPr>
          <p:nvPr>
            <p:ph type="title"/>
          </p:nvPr>
        </p:nvSpPr>
        <p:spPr/>
        <p:txBody>
          <a:bodyPr/>
          <a:lstStyle/>
          <a:p>
            <a:r>
              <a:rPr lang="en-CA" altLang="en-US"/>
              <a:t>Graphs used in Economic Models</a:t>
            </a:r>
          </a:p>
        </p:txBody>
      </p:sp>
      <p:pic>
        <p:nvPicPr>
          <p:cNvPr id="67593" name="Picture 17">
            <a:hlinkClick r:id="rId12" action="ppaction://hlinksldjump" tooltip="Click to expand the figure"/>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86075" y="5486400"/>
            <a:ext cx="223838"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4" name="Picture 18">
            <a:hlinkClick r:id="rId14" action="ppaction://hlinksldjump" tooltip="Click to expand the figure"/>
          </p:cNvPr>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568950" y="5486400"/>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5" name="Picture 19">
            <a:hlinkClick r:id="rId16" action="ppaction://hlinksldjump" tooltip="Click to expand the figure"/>
          </p:cNvPr>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235950" y="5486400"/>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2806"/>
                                        </p:tgtEl>
                                        <p:attrNameLst>
                                          <p:attrName>style.visibility</p:attrName>
                                        </p:attrNameLst>
                                      </p:cBhvr>
                                      <p:to>
                                        <p:strVal val="visible"/>
                                      </p:to>
                                    </p:set>
                                    <p:animEffect transition="in" filter="wipe(up)">
                                      <p:cBhvr>
                                        <p:cTn id="7" dur="500"/>
                                        <p:tgtEl>
                                          <p:spTgt spid="3328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32810"/>
                                        </p:tgtEl>
                                        <p:attrNameLst>
                                          <p:attrName>style.visibility</p:attrName>
                                        </p:attrNameLst>
                                      </p:cBhvr>
                                      <p:to>
                                        <p:strVal val="visible"/>
                                      </p:to>
                                    </p:set>
                                    <p:animEffect transition="in" filter="wipe(up)">
                                      <p:cBhvr>
                                        <p:cTn id="12" dur="500"/>
                                        <p:tgtEl>
                                          <p:spTgt spid="3328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32808"/>
                                        </p:tgtEl>
                                        <p:attrNameLst>
                                          <p:attrName>style.visibility</p:attrName>
                                        </p:attrNameLst>
                                      </p:cBhvr>
                                      <p:to>
                                        <p:strVal val="visible"/>
                                      </p:to>
                                    </p:set>
                                    <p:animEffect transition="in" filter="wipe(up)">
                                      <p:cBhvr>
                                        <p:cTn id="17" dur="500"/>
                                        <p:tgtEl>
                                          <p:spTgt spid="332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Content Placeholder 2"/>
          <p:cNvSpPr>
            <a:spLocks noGrp="1"/>
          </p:cNvSpPr>
          <p:nvPr>
            <p:ph idx="1"/>
          </p:nvPr>
        </p:nvSpPr>
        <p:spPr/>
        <p:txBody>
          <a:bodyPr/>
          <a:lstStyle/>
          <a:p>
            <a:pPr marL="406400" lvl="1" indent="-292100" eaLnBrk="1" hangingPunct="1"/>
            <a:r>
              <a:rPr lang="en-US" altLang="en-US" dirty="0"/>
              <a:t>Two big questions summarize the scope of economics:</a:t>
            </a:r>
          </a:p>
          <a:p>
            <a:pPr marL="457200" lvl="1" indent="-342900" eaLnBrk="1" hangingPunct="1">
              <a:buClr>
                <a:srgbClr val="1A71B7"/>
              </a:buClr>
              <a:buSzPct val="100000"/>
              <a:buFont typeface="Arial" panose="020B0604020202020204" pitchFamily="34" charset="0"/>
              <a:buChar char="■"/>
            </a:pPr>
            <a:r>
              <a:rPr lang="en-US" altLang="en-US" dirty="0"/>
              <a:t>How do choices end up determining </a:t>
            </a:r>
            <a:r>
              <a:rPr lang="en-US" altLang="en-US" b="1" i="1" dirty="0"/>
              <a:t>what</a:t>
            </a:r>
            <a:r>
              <a:rPr lang="en-US" altLang="en-US" dirty="0"/>
              <a:t>, </a:t>
            </a:r>
            <a:r>
              <a:rPr lang="en-US" altLang="en-US" b="1" i="1" dirty="0"/>
              <a:t>how</a:t>
            </a:r>
            <a:r>
              <a:rPr lang="en-US" altLang="en-US" dirty="0"/>
              <a:t>, and </a:t>
            </a:r>
            <a:br>
              <a:rPr lang="en-US" altLang="en-US" dirty="0"/>
            </a:br>
            <a:r>
              <a:rPr lang="en-US" altLang="en-US" b="1" i="1" dirty="0"/>
              <a:t>for whom</a:t>
            </a:r>
            <a:r>
              <a:rPr lang="en-US" altLang="en-US" dirty="0"/>
              <a:t> goods and services get produced?</a:t>
            </a:r>
          </a:p>
          <a:p>
            <a:pPr marL="457200" lvl="1" indent="-342900" eaLnBrk="1" hangingPunct="1">
              <a:buClr>
                <a:srgbClr val="1A71B7"/>
              </a:buClr>
              <a:buSzPct val="100000"/>
              <a:buFont typeface="Arial" panose="020B0604020202020204" pitchFamily="34" charset="0"/>
              <a:buChar char="■"/>
            </a:pPr>
            <a:r>
              <a:rPr lang="en-US" altLang="en-US" dirty="0"/>
              <a:t>When do choices made in the pursuit of </a:t>
            </a:r>
            <a:r>
              <a:rPr lang="en-US" altLang="en-US" b="1" i="1" dirty="0"/>
              <a:t>self-interest</a:t>
            </a:r>
            <a:r>
              <a:rPr lang="en-US" altLang="en-US" dirty="0"/>
              <a:t> also promote the </a:t>
            </a:r>
            <a:r>
              <a:rPr lang="en-US" altLang="en-US" b="1" i="1" dirty="0"/>
              <a:t>social interest</a:t>
            </a:r>
            <a:r>
              <a:rPr lang="en-US" altLang="en-US" dirty="0"/>
              <a:t>?</a:t>
            </a:r>
          </a:p>
        </p:txBody>
      </p:sp>
      <p:sp>
        <p:nvSpPr>
          <p:cNvPr id="11267" name="Title 1"/>
          <p:cNvSpPr>
            <a:spLocks noGrp="1"/>
          </p:cNvSpPr>
          <p:nvPr>
            <p:ph type="title"/>
          </p:nvPr>
        </p:nvSpPr>
        <p:spPr/>
        <p:txBody>
          <a:bodyPr/>
          <a:lstStyle/>
          <a:p>
            <a:r>
              <a:rPr lang="en-US" altLang="en-US"/>
              <a:t>Two Big Economic Questions</a:t>
            </a:r>
            <a:endParaRPr lang="en-CA"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wipe(left)">
                                      <p:cBhvr>
                                        <p:cTn id="7" dur="1000"/>
                                        <p:tgtEl>
                                          <p:spTgt spid="112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1266">
                                            <p:txEl>
                                              <p:pRg st="1" end="1"/>
                                            </p:txEl>
                                          </p:spTgt>
                                        </p:tgtEl>
                                        <p:attrNameLst>
                                          <p:attrName>style.visibility</p:attrName>
                                        </p:attrNameLst>
                                      </p:cBhvr>
                                      <p:to>
                                        <p:strVal val="visible"/>
                                      </p:to>
                                    </p:set>
                                    <p:animEffect transition="in" filter="wipe(left)">
                                      <p:cBhvr>
                                        <p:cTn id="12" dur="1000"/>
                                        <p:tgtEl>
                                          <p:spTgt spid="112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11266">
                                            <p:txEl>
                                              <p:pRg st="2" end="2"/>
                                            </p:txEl>
                                          </p:spTgt>
                                        </p:tgtEl>
                                        <p:attrNameLst>
                                          <p:attrName>style.visibility</p:attrName>
                                        </p:attrNameLst>
                                      </p:cBhvr>
                                      <p:to>
                                        <p:strVal val="visible"/>
                                      </p:to>
                                    </p:set>
                                    <p:animEffect transition="in" filter="wipe(left)">
                                      <p:cBhvr>
                                        <p:cTn id="17" dur="1000"/>
                                        <p:tgtEl>
                                          <p:spTgt spid="112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1" build="p" bldLvl="3"/>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8610" name="Picture 12" descr="ap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350" y="1066800"/>
            <a:ext cx="43751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0701" name="Picture 13" descr="apx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350" y="1066800"/>
            <a:ext cx="43751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2" name="Picture 5">
            <a:hlinkClick r:id="rId5" action="ppaction://hlinksldjump" tooltip="Click to return to previous slide"/>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70701"/>
                                        </p:tgtEl>
                                        <p:attrNameLst>
                                          <p:attrName>style.visibility</p:attrName>
                                        </p:attrNameLst>
                                      </p:cBhvr>
                                      <p:to>
                                        <p:strVal val="visible"/>
                                      </p:to>
                                    </p:set>
                                    <p:animEffect transition="in" filter="wipe(up)">
                                      <p:cBhvr>
                                        <p:cTn id="7" dur="1000"/>
                                        <p:tgtEl>
                                          <p:spTgt spid="370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9634" name="Picture 4" descr="ap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3938" y="990600"/>
            <a:ext cx="44132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5573" name="Picture 5" descr="apx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3938" y="990600"/>
            <a:ext cx="44132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5">
            <a:hlinkClick r:id="rId5" action="ppaction://hlinksldjump" tooltip="Click to return to previous slide"/>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65573"/>
                                        </p:tgtEl>
                                        <p:attrNameLst>
                                          <p:attrName>style.visibility</p:attrName>
                                        </p:attrNameLst>
                                      </p:cBhvr>
                                      <p:to>
                                        <p:strVal val="visible"/>
                                      </p:to>
                                    </p:set>
                                    <p:animEffect transition="in" filter="wipe(up)">
                                      <p:cBhvr>
                                        <p:cTn id="7" dur="1000"/>
                                        <p:tgtEl>
                                          <p:spTgt spid="365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0658" name="Picture 4" descr="ap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050" y="1143000"/>
            <a:ext cx="449421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4549" name="Picture 5" descr="apx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2050" y="1143000"/>
            <a:ext cx="449421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5">
            <a:hlinkClick r:id="rId5" action="ppaction://hlinksldjump" tooltip="Click to return to previous slide"/>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64549"/>
                                        </p:tgtEl>
                                        <p:attrNameLst>
                                          <p:attrName>style.visibility</p:attrName>
                                        </p:attrNameLst>
                                      </p:cBhvr>
                                      <p:to>
                                        <p:strVal val="visible"/>
                                      </p:to>
                                    </p:set>
                                    <p:animEffect transition="in" filter="wipe(up)">
                                      <p:cBhvr>
                                        <p:cTn id="7" dur="1000"/>
                                        <p:tgtEl>
                                          <p:spTgt spid="364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8707" name="Rectangle 3"/>
          <p:cNvSpPr>
            <a:spLocks noGrp="1" noChangeArrowheads="1"/>
          </p:cNvSpPr>
          <p:nvPr>
            <p:ph idx="1"/>
          </p:nvPr>
        </p:nvSpPr>
        <p:spPr/>
        <p:txBody>
          <a:bodyPr/>
          <a:lstStyle/>
          <a:p>
            <a:pPr marL="114300" eaLnBrk="1" hangingPunct="1"/>
            <a:r>
              <a:rPr lang="en-US" altLang="en-US" dirty="0"/>
              <a:t>Variables That Have a Maximum or a Minimum</a:t>
            </a:r>
          </a:p>
          <a:p>
            <a:pPr lvl="1" eaLnBrk="1" hangingPunct="1"/>
            <a:r>
              <a:rPr lang="en-US" altLang="en-US" dirty="0"/>
              <a:t>The two graphs on the next slide show relationships that have a maximum and a minimum.</a:t>
            </a:r>
          </a:p>
          <a:p>
            <a:pPr lvl="1" eaLnBrk="1" hangingPunct="1"/>
            <a:r>
              <a:rPr lang="en-US" altLang="en-US" dirty="0"/>
              <a:t>These relationships are positive over part of their range and negative over the other part.</a:t>
            </a:r>
          </a:p>
        </p:txBody>
      </p:sp>
      <p:sp>
        <p:nvSpPr>
          <p:cNvPr id="71683" name="Title 1"/>
          <p:cNvSpPr>
            <a:spLocks noGrp="1"/>
          </p:cNvSpPr>
          <p:nvPr>
            <p:ph type="title"/>
          </p:nvPr>
        </p:nvSpPr>
        <p:spPr/>
        <p:txBody>
          <a:bodyPr/>
          <a:lstStyle/>
          <a:p>
            <a:r>
              <a:rPr lang="en-CA" altLang="en-US"/>
              <a:t>Graphs used in Economic Models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8707">
                                            <p:txEl>
                                              <p:pRg st="1" end="1"/>
                                            </p:txEl>
                                          </p:spTgt>
                                        </p:tgtEl>
                                        <p:attrNameLst>
                                          <p:attrName>style.visibility</p:attrName>
                                        </p:attrNameLst>
                                      </p:cBhvr>
                                      <p:to>
                                        <p:strVal val="visible"/>
                                      </p:to>
                                    </p:set>
                                    <p:animEffect transition="in" filter="wipe(left)">
                                      <p:cBhvr>
                                        <p:cTn id="7" dur="1000"/>
                                        <p:tgtEl>
                                          <p:spTgt spid="3287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8707">
                                            <p:txEl>
                                              <p:pRg st="2" end="2"/>
                                            </p:txEl>
                                          </p:spTgt>
                                        </p:tgtEl>
                                        <p:attrNameLst>
                                          <p:attrName>style.visibility</p:attrName>
                                        </p:attrNameLst>
                                      </p:cBhvr>
                                      <p:to>
                                        <p:strVal val="visible"/>
                                      </p:to>
                                    </p:set>
                                    <p:animEffect transition="in" filter="wipe(left)">
                                      <p:cBhvr>
                                        <p:cTn id="12" dur="1000"/>
                                        <p:tgtEl>
                                          <p:spTgt spid="3287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bldLvl="3"/>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14" descr="ap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3905250" cy="386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3839" name="Picture 15" descr="apx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09800"/>
            <a:ext cx="3905250" cy="386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3840" name="Picture 16" descr="apx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209800"/>
            <a:ext cx="3905250" cy="386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17" descr="apx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2219325"/>
            <a:ext cx="3962400" cy="389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3842" name="Picture 18" descr="apx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2219325"/>
            <a:ext cx="3962400" cy="389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3843" name="Picture 19" descr="apx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2219325"/>
            <a:ext cx="3962400" cy="389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p:txBody>
          <a:bodyPr/>
          <a:lstStyle/>
          <a:p>
            <a:endParaRPr lang="en-CA"/>
          </a:p>
        </p:txBody>
      </p:sp>
      <p:sp>
        <p:nvSpPr>
          <p:cNvPr id="72712" name="Title 1"/>
          <p:cNvSpPr>
            <a:spLocks noGrp="1"/>
          </p:cNvSpPr>
          <p:nvPr>
            <p:ph type="title"/>
          </p:nvPr>
        </p:nvSpPr>
        <p:spPr/>
        <p:txBody>
          <a:bodyPr/>
          <a:lstStyle/>
          <a:p>
            <a:r>
              <a:rPr lang="en-CA" altLang="en-US"/>
              <a:t>Graphs used in Economic Models</a:t>
            </a:r>
          </a:p>
        </p:txBody>
      </p:sp>
      <p:pic>
        <p:nvPicPr>
          <p:cNvPr id="72713" name="Picture 15">
            <a:hlinkClick r:id="rId9" action="ppaction://hlinksldjump" tooltip="Click to expand the figure"/>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40200" y="6248400"/>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4" name="Picture 17">
            <a:hlinkClick r:id="rId11" action="ppaction://hlinksldjump" tooltip="Click to expand the figure"/>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88350" y="6248400"/>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3839"/>
                                        </p:tgtEl>
                                        <p:attrNameLst>
                                          <p:attrName>style.visibility</p:attrName>
                                        </p:attrNameLst>
                                      </p:cBhvr>
                                      <p:to>
                                        <p:strVal val="visible"/>
                                      </p:to>
                                    </p:set>
                                    <p:animEffect transition="in" filter="wipe(left)">
                                      <p:cBhvr>
                                        <p:cTn id="7" dur="1000"/>
                                        <p:tgtEl>
                                          <p:spTgt spid="3338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3840"/>
                                        </p:tgtEl>
                                        <p:attrNameLst>
                                          <p:attrName>style.visibility</p:attrName>
                                        </p:attrNameLst>
                                      </p:cBhvr>
                                      <p:to>
                                        <p:strVal val="visible"/>
                                      </p:to>
                                    </p:set>
                                    <p:animEffect transition="in" filter="wipe(left)">
                                      <p:cBhvr>
                                        <p:cTn id="12" dur="1000"/>
                                        <p:tgtEl>
                                          <p:spTgt spid="3338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3842"/>
                                        </p:tgtEl>
                                        <p:attrNameLst>
                                          <p:attrName>style.visibility</p:attrName>
                                        </p:attrNameLst>
                                      </p:cBhvr>
                                      <p:to>
                                        <p:strVal val="visible"/>
                                      </p:to>
                                    </p:set>
                                    <p:animEffect transition="in" filter="wipe(left)">
                                      <p:cBhvr>
                                        <p:cTn id="17" dur="1000"/>
                                        <p:tgtEl>
                                          <p:spTgt spid="3338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33843"/>
                                        </p:tgtEl>
                                        <p:attrNameLst>
                                          <p:attrName>style.visibility</p:attrName>
                                        </p:attrNameLst>
                                      </p:cBhvr>
                                      <p:to>
                                        <p:strVal val="visible"/>
                                      </p:to>
                                    </p:set>
                                    <p:animEffect transition="in" filter="wipe(left)">
                                      <p:cBhvr>
                                        <p:cTn id="22" dur="1000"/>
                                        <p:tgtEl>
                                          <p:spTgt spid="333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3730" name="Picture 12" descr="ap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762000"/>
            <a:ext cx="5181600"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3533" name="Picture 13" descr="apx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762000"/>
            <a:ext cx="5181600"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3534" name="Picture 14" descr="apx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762000"/>
            <a:ext cx="5181600"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6">
            <a:hlinkClick r:id="rId6" action="ppaction://hlinksldjump" tooltip="Click to return to previous slid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63533"/>
                                        </p:tgtEl>
                                        <p:attrNameLst>
                                          <p:attrName>style.visibility</p:attrName>
                                        </p:attrNameLst>
                                      </p:cBhvr>
                                      <p:to>
                                        <p:strVal val="visible"/>
                                      </p:to>
                                    </p:set>
                                    <p:animEffect transition="in" filter="wipe(left)">
                                      <p:cBhvr>
                                        <p:cTn id="7" dur="1000"/>
                                        <p:tgtEl>
                                          <p:spTgt spid="3635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3534"/>
                                        </p:tgtEl>
                                        <p:attrNameLst>
                                          <p:attrName>style.visibility</p:attrName>
                                        </p:attrNameLst>
                                      </p:cBhvr>
                                      <p:to>
                                        <p:strVal val="visible"/>
                                      </p:to>
                                    </p:set>
                                    <p:animEffect transition="in" filter="wipe(left)">
                                      <p:cBhvr>
                                        <p:cTn id="12" dur="1000"/>
                                        <p:tgtEl>
                                          <p:spTgt spid="363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4754" name="Picture 5" descr="ap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762000"/>
            <a:ext cx="525780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2502" name="Picture 6" descr="apx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762000"/>
            <a:ext cx="525780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2503" name="Picture 7" descr="apx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762000"/>
            <a:ext cx="525780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6">
            <a:hlinkClick r:id="rId6" action="ppaction://hlinksldjump" tooltip="Click to return to previous slid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62502"/>
                                        </p:tgtEl>
                                        <p:attrNameLst>
                                          <p:attrName>style.visibility</p:attrName>
                                        </p:attrNameLst>
                                      </p:cBhvr>
                                      <p:to>
                                        <p:strVal val="visible"/>
                                      </p:to>
                                    </p:set>
                                    <p:animEffect transition="in" filter="wipe(left)">
                                      <p:cBhvr>
                                        <p:cTn id="7" dur="1000"/>
                                        <p:tgtEl>
                                          <p:spTgt spid="3625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2503"/>
                                        </p:tgtEl>
                                        <p:attrNameLst>
                                          <p:attrName>style.visibility</p:attrName>
                                        </p:attrNameLst>
                                      </p:cBhvr>
                                      <p:to>
                                        <p:strVal val="visible"/>
                                      </p:to>
                                    </p:set>
                                    <p:animEffect transition="in" filter="wipe(left)">
                                      <p:cBhvr>
                                        <p:cTn id="12" dur="1000"/>
                                        <p:tgtEl>
                                          <p:spTgt spid="362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9731" name="Rectangle 3"/>
          <p:cNvSpPr>
            <a:spLocks noGrp="1" noChangeArrowheads="1"/>
          </p:cNvSpPr>
          <p:nvPr>
            <p:ph idx="1"/>
          </p:nvPr>
        </p:nvSpPr>
        <p:spPr/>
        <p:txBody>
          <a:bodyPr/>
          <a:lstStyle/>
          <a:p>
            <a:pPr marL="114300" eaLnBrk="1" hangingPunct="1"/>
            <a:r>
              <a:rPr lang="en-US" altLang="en-US" dirty="0"/>
              <a:t>Variables That are Unrelated</a:t>
            </a:r>
          </a:p>
          <a:p>
            <a:pPr lvl="1" eaLnBrk="1" hangingPunct="1"/>
            <a:r>
              <a:rPr lang="en-US" altLang="en-US" dirty="0"/>
              <a:t>Sometimes, we want to emphasize that two variables are unrelated.</a:t>
            </a:r>
          </a:p>
          <a:p>
            <a:pPr lvl="1" eaLnBrk="1" hangingPunct="1"/>
            <a:r>
              <a:rPr lang="en-US" altLang="en-US" dirty="0"/>
              <a:t>The two graphs on the next slide show examples of variables that are unrelated.</a:t>
            </a:r>
          </a:p>
        </p:txBody>
      </p:sp>
      <p:sp>
        <p:nvSpPr>
          <p:cNvPr id="75779" name="Title 1"/>
          <p:cNvSpPr>
            <a:spLocks noGrp="1"/>
          </p:cNvSpPr>
          <p:nvPr>
            <p:ph type="title"/>
          </p:nvPr>
        </p:nvSpPr>
        <p:spPr/>
        <p:txBody>
          <a:bodyPr/>
          <a:lstStyle/>
          <a:p>
            <a:r>
              <a:rPr lang="en-CA" altLang="en-US"/>
              <a:t>Graphs used in Economic Models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9731">
                                            <p:txEl>
                                              <p:pRg st="1" end="1"/>
                                            </p:txEl>
                                          </p:spTgt>
                                        </p:tgtEl>
                                        <p:attrNameLst>
                                          <p:attrName>style.visibility</p:attrName>
                                        </p:attrNameLst>
                                      </p:cBhvr>
                                      <p:to>
                                        <p:strVal val="visible"/>
                                      </p:to>
                                    </p:set>
                                    <p:animEffect transition="in" filter="wipe(left)">
                                      <p:cBhvr>
                                        <p:cTn id="7" dur="1000"/>
                                        <p:tgtEl>
                                          <p:spTgt spid="3297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31">
                                            <p:txEl>
                                              <p:pRg st="2" end="2"/>
                                            </p:txEl>
                                          </p:spTgt>
                                        </p:tgtEl>
                                        <p:attrNameLst>
                                          <p:attrName>style.visibility</p:attrName>
                                        </p:attrNameLst>
                                      </p:cBhvr>
                                      <p:to>
                                        <p:strVal val="visible"/>
                                      </p:to>
                                    </p:set>
                                    <p:animEffect transition="in" filter="wipe(left)">
                                      <p:cBhvr>
                                        <p:cTn id="12" dur="1000"/>
                                        <p:tgtEl>
                                          <p:spTgt spid="3297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bldLvl="3"/>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5" descr="apx01">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66950"/>
            <a:ext cx="3333750"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3" name="Picture 6" descr="apx01">
            <a:hlinkClick r:id="rId5" action="ppaction://hlinksldjump"/>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2266950"/>
            <a:ext cx="3362325"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p:txBody>
          <a:bodyPr/>
          <a:lstStyle/>
          <a:p>
            <a:endParaRPr lang="en-CA"/>
          </a:p>
        </p:txBody>
      </p:sp>
      <p:sp>
        <p:nvSpPr>
          <p:cNvPr id="76804" name="Title 1"/>
          <p:cNvSpPr>
            <a:spLocks noGrp="1"/>
          </p:cNvSpPr>
          <p:nvPr>
            <p:ph type="title"/>
          </p:nvPr>
        </p:nvSpPr>
        <p:spPr/>
        <p:txBody>
          <a:bodyPr/>
          <a:lstStyle/>
          <a:p>
            <a:r>
              <a:rPr lang="en-CA" altLang="en-US"/>
              <a:t>Graphs used in Economic Models</a:t>
            </a:r>
          </a:p>
        </p:txBody>
      </p:sp>
      <p:pic>
        <p:nvPicPr>
          <p:cNvPr id="76805" name="Picture 11">
            <a:hlinkClick r:id="rId7" action="ppaction://hlinksldjump" tooltip="Click to expand the figure"/>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97300" y="5867400"/>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12">
            <a:hlinkClick r:id="rId9" action="ppaction://hlinksldjump" tooltip="Click to expand the figure"/>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40675" y="5867400"/>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7826" name="Picture 5" descr="ap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925" y="1019175"/>
            <a:ext cx="501015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7" name="Picture 4">
            <a:hlinkClick r:id="rId4" action="ppaction://hlinksldjump" tooltip="Click to return to previous slide"/>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7" name="Rectangle 3"/>
          <p:cNvSpPr>
            <a:spLocks noGrp="1" noChangeArrowheads="1"/>
          </p:cNvSpPr>
          <p:nvPr>
            <p:ph idx="1"/>
          </p:nvPr>
        </p:nvSpPr>
        <p:spPr/>
        <p:txBody>
          <a:bodyPr/>
          <a:lstStyle/>
          <a:p>
            <a:pPr eaLnBrk="1" hangingPunct="1">
              <a:defRPr/>
            </a:pPr>
            <a:r>
              <a:rPr lang="en-US" altLang="en-US" dirty="0"/>
              <a:t>What, How, and For Whom?</a:t>
            </a:r>
            <a:endParaRPr lang="en-US" altLang="en-US" b="0" dirty="0"/>
          </a:p>
          <a:p>
            <a:pPr lvl="1" eaLnBrk="1" hangingPunct="1">
              <a:defRPr/>
            </a:pPr>
            <a:r>
              <a:rPr lang="en-US" altLang="en-US" b="1" dirty="0"/>
              <a:t>Goods and services</a:t>
            </a:r>
            <a:r>
              <a:rPr lang="en-US" altLang="en-US" dirty="0"/>
              <a:t> are the objects that people value and produce to satisfy human wants.</a:t>
            </a:r>
          </a:p>
          <a:p>
            <a:pPr marL="0" eaLnBrk="1" hangingPunct="1">
              <a:defRPr/>
            </a:pPr>
            <a:r>
              <a:rPr lang="en-CA" altLang="en-US" dirty="0">
                <a:solidFill>
                  <a:srgbClr val="9B2590"/>
                </a:solidFill>
                <a:cs typeface="Arial" panose="020B0604020202020204" pitchFamily="34" charset="0"/>
              </a:rPr>
              <a:t> What?</a:t>
            </a:r>
            <a:endParaRPr lang="en-US" altLang="en-US" b="0" dirty="0">
              <a:solidFill>
                <a:srgbClr val="9B2590"/>
              </a:solidFill>
            </a:endParaRPr>
          </a:p>
          <a:p>
            <a:pPr lvl="1" eaLnBrk="1" hangingPunct="1">
              <a:defRPr/>
            </a:pPr>
            <a:r>
              <a:rPr lang="en-US" altLang="en-US" dirty="0"/>
              <a:t>In the United States, agriculture accounts for less than </a:t>
            </a:r>
            <a:br>
              <a:rPr lang="en-US" altLang="en-US" dirty="0"/>
            </a:br>
            <a:r>
              <a:rPr lang="en-US" altLang="en-US" dirty="0"/>
              <a:t>1 percent of total production, manufactured goods for </a:t>
            </a:r>
            <a:br>
              <a:rPr lang="en-US" altLang="en-US" dirty="0"/>
            </a:br>
            <a:r>
              <a:rPr lang="en-US" altLang="en-US" dirty="0"/>
              <a:t>19 percent, and services for 80 percent. </a:t>
            </a:r>
          </a:p>
          <a:p>
            <a:pPr lvl="1" eaLnBrk="1" hangingPunct="1">
              <a:defRPr/>
            </a:pPr>
            <a:r>
              <a:rPr lang="en-US" altLang="en-US" dirty="0"/>
              <a:t>In </a:t>
            </a:r>
            <a:r>
              <a:rPr lang="en-GB" altLang="en-US" dirty="0"/>
              <a:t>low-income Ethiopia, agriculture accounts for </a:t>
            </a:r>
            <a:br>
              <a:rPr lang="en-GB" altLang="en-US" dirty="0"/>
            </a:br>
            <a:r>
              <a:rPr lang="en-GB" altLang="en-US" dirty="0"/>
              <a:t>36 percent of total production, manufactured goods for </a:t>
            </a:r>
            <a:br>
              <a:rPr lang="en-GB" altLang="en-US" dirty="0"/>
            </a:br>
            <a:r>
              <a:rPr lang="en-GB" altLang="en-US" dirty="0"/>
              <a:t>17 percent, and services for 47 percent</a:t>
            </a:r>
            <a:r>
              <a:rPr lang="en-US" altLang="en-US" dirty="0"/>
              <a:t>. </a:t>
            </a:r>
          </a:p>
        </p:txBody>
      </p:sp>
      <p:sp>
        <p:nvSpPr>
          <p:cNvPr id="12291" name="Title 1"/>
          <p:cNvSpPr>
            <a:spLocks noGrp="1"/>
          </p:cNvSpPr>
          <p:nvPr>
            <p:ph type="title"/>
          </p:nvPr>
        </p:nvSpPr>
        <p:spPr/>
        <p:txBody>
          <a:bodyPr/>
          <a:lstStyle/>
          <a:p>
            <a:r>
              <a:rPr lang="en-US" altLang="en-US"/>
              <a:t>Two Big Economic Questions</a:t>
            </a:r>
            <a:endParaRPr lang="en-CA"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987">
                                            <p:txEl>
                                              <p:pRg st="1" end="1"/>
                                            </p:txEl>
                                          </p:spTgt>
                                        </p:tgtEl>
                                        <p:attrNameLst>
                                          <p:attrName>style.visibility</p:attrName>
                                        </p:attrNameLst>
                                      </p:cBhvr>
                                      <p:to>
                                        <p:strVal val="visible"/>
                                      </p:to>
                                    </p:set>
                                    <p:animEffect transition="in" filter="wipe(left)">
                                      <p:cBhvr>
                                        <p:cTn id="7" dur="1000"/>
                                        <p:tgtEl>
                                          <p:spTgt spid="2979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987">
                                            <p:txEl>
                                              <p:pRg st="2" end="2"/>
                                            </p:txEl>
                                          </p:spTgt>
                                        </p:tgtEl>
                                        <p:attrNameLst>
                                          <p:attrName>style.visibility</p:attrName>
                                        </p:attrNameLst>
                                      </p:cBhvr>
                                      <p:to>
                                        <p:strVal val="visible"/>
                                      </p:to>
                                    </p:set>
                                    <p:animEffect transition="in" filter="wipe(left)">
                                      <p:cBhvr>
                                        <p:cTn id="12" dur="1000"/>
                                        <p:tgtEl>
                                          <p:spTgt spid="2979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7987">
                                            <p:txEl>
                                              <p:pRg st="3" end="3"/>
                                            </p:txEl>
                                          </p:spTgt>
                                        </p:tgtEl>
                                        <p:attrNameLst>
                                          <p:attrName>style.visibility</p:attrName>
                                        </p:attrNameLst>
                                      </p:cBhvr>
                                      <p:to>
                                        <p:strVal val="visible"/>
                                      </p:to>
                                    </p:set>
                                    <p:animEffect transition="in" filter="wipe(left)">
                                      <p:cBhvr>
                                        <p:cTn id="17" dur="1000"/>
                                        <p:tgtEl>
                                          <p:spTgt spid="2979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7987">
                                            <p:txEl>
                                              <p:pRg st="4" end="4"/>
                                            </p:txEl>
                                          </p:spTgt>
                                        </p:tgtEl>
                                        <p:attrNameLst>
                                          <p:attrName>style.visibility</p:attrName>
                                        </p:attrNameLst>
                                      </p:cBhvr>
                                      <p:to>
                                        <p:strVal val="visible"/>
                                      </p:to>
                                    </p:set>
                                    <p:animEffect transition="in" filter="wipe(left)">
                                      <p:cBhvr>
                                        <p:cTn id="22" dur="1000"/>
                                        <p:tgtEl>
                                          <p:spTgt spid="297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bldLvl="3"/>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8850" name="Picture 3" descr="ap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638" y="1019175"/>
            <a:ext cx="5038725"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1" name="Picture 6">
            <a:hlinkClick r:id="rId4" action="ppaction://hlinksldjump" tooltip="Click to return to previous slide"/>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5395" name="Rectangle 3"/>
          <p:cNvSpPr>
            <a:spLocks noGrp="1" noChangeArrowheads="1"/>
          </p:cNvSpPr>
          <p:nvPr>
            <p:ph idx="1"/>
          </p:nvPr>
        </p:nvSpPr>
        <p:spPr/>
        <p:txBody>
          <a:bodyPr/>
          <a:lstStyle/>
          <a:p>
            <a:pPr lvl="1" eaLnBrk="1" hangingPunct="1"/>
            <a:r>
              <a:rPr lang="en-US" altLang="en-US"/>
              <a:t>The </a:t>
            </a:r>
            <a:r>
              <a:rPr lang="en-US" altLang="en-US" b="1"/>
              <a:t>slope</a:t>
            </a:r>
            <a:r>
              <a:rPr lang="en-US" altLang="en-US"/>
              <a:t> of a relationship is the change in the value of the variable measured on the </a:t>
            </a:r>
            <a:r>
              <a:rPr lang="en-US" altLang="en-US" i="1"/>
              <a:t>y</a:t>
            </a:r>
            <a:r>
              <a:rPr lang="en-US" altLang="en-US"/>
              <a:t>-axis divided by the change in the value of the variable measured on the </a:t>
            </a:r>
            <a:r>
              <a:rPr lang="en-US" altLang="en-US" i="1"/>
              <a:t>x</a:t>
            </a:r>
            <a:r>
              <a:rPr lang="en-US" altLang="en-US"/>
              <a:t>-axis.</a:t>
            </a:r>
          </a:p>
          <a:p>
            <a:pPr lvl="1" eaLnBrk="1" hangingPunct="1"/>
            <a:r>
              <a:rPr lang="en-US" altLang="en-US"/>
              <a:t>We use the Greek letter </a:t>
            </a:r>
            <a:r>
              <a:rPr lang="en-US" altLang="en-US">
                <a:sym typeface="Symbol" panose="05050102010706020507" pitchFamily="18" charset="2"/>
              </a:rPr>
              <a:t></a:t>
            </a:r>
            <a:r>
              <a:rPr lang="en-US" altLang="en-US"/>
              <a:t> (capital delta) to represent “change in.”</a:t>
            </a:r>
          </a:p>
          <a:p>
            <a:pPr lvl="1" eaLnBrk="1" hangingPunct="1"/>
            <a:r>
              <a:rPr lang="en-US" altLang="en-US"/>
              <a:t>So </a:t>
            </a:r>
            <a:r>
              <a:rPr lang="en-US" altLang="en-US">
                <a:sym typeface="Symbol" panose="05050102010706020507" pitchFamily="18" charset="2"/>
              </a:rPr>
              <a:t></a:t>
            </a:r>
            <a:r>
              <a:rPr lang="en-US" altLang="en-US" i="1">
                <a:sym typeface="Symbol" panose="05050102010706020507" pitchFamily="18" charset="2"/>
              </a:rPr>
              <a:t>y</a:t>
            </a:r>
            <a:r>
              <a:rPr lang="en-US" altLang="en-US">
                <a:sym typeface="Symbol" panose="05050102010706020507" pitchFamily="18" charset="2"/>
              </a:rPr>
              <a:t> means </a:t>
            </a:r>
            <a:r>
              <a:rPr lang="en-US" altLang="en-US"/>
              <a:t>the change in the value of the variable measured on the </a:t>
            </a:r>
            <a:r>
              <a:rPr lang="en-US" altLang="en-US" i="1"/>
              <a:t>y</a:t>
            </a:r>
            <a:r>
              <a:rPr lang="en-US" altLang="en-US"/>
              <a:t>-axis and </a:t>
            </a:r>
            <a:r>
              <a:rPr lang="en-US" altLang="en-US">
                <a:sym typeface="Symbol" panose="05050102010706020507" pitchFamily="18" charset="2"/>
              </a:rPr>
              <a:t></a:t>
            </a:r>
            <a:r>
              <a:rPr lang="en-US" altLang="en-US" i="1">
                <a:sym typeface="Symbol" panose="05050102010706020507" pitchFamily="18" charset="2"/>
              </a:rPr>
              <a:t>x</a:t>
            </a:r>
            <a:r>
              <a:rPr lang="en-US" altLang="en-US">
                <a:sym typeface="Symbol" panose="05050102010706020507" pitchFamily="18" charset="2"/>
              </a:rPr>
              <a:t> means </a:t>
            </a:r>
            <a:r>
              <a:rPr lang="en-US" altLang="en-US"/>
              <a:t>the change in the value of the variable measured on the </a:t>
            </a:r>
            <a:r>
              <a:rPr lang="en-US" altLang="en-US" i="1"/>
              <a:t>x</a:t>
            </a:r>
            <a:r>
              <a:rPr lang="en-US" altLang="en-US"/>
              <a:t>-axis.</a:t>
            </a:r>
          </a:p>
          <a:p>
            <a:pPr lvl="1" eaLnBrk="1" hangingPunct="1"/>
            <a:r>
              <a:rPr lang="en-US" altLang="en-US"/>
              <a:t>Slope equals </a:t>
            </a:r>
            <a:r>
              <a:rPr lang="en-US" altLang="en-US">
                <a:sym typeface="Symbol" panose="05050102010706020507" pitchFamily="18" charset="2"/>
              </a:rPr>
              <a:t></a:t>
            </a:r>
            <a:r>
              <a:rPr lang="en-US" altLang="en-US" i="1">
                <a:sym typeface="Symbol" panose="05050102010706020507" pitchFamily="18" charset="2"/>
              </a:rPr>
              <a:t>y</a:t>
            </a:r>
            <a:r>
              <a:rPr lang="en-US" altLang="en-US">
                <a:sym typeface="Symbol" panose="05050102010706020507" pitchFamily="18" charset="2"/>
              </a:rPr>
              <a:t>/</a:t>
            </a:r>
            <a:r>
              <a:rPr lang="en-US" altLang="en-US" i="1">
                <a:sym typeface="Symbol" panose="05050102010706020507" pitchFamily="18" charset="2"/>
              </a:rPr>
              <a:t>x</a:t>
            </a:r>
            <a:r>
              <a:rPr lang="en-US" altLang="en-US">
                <a:sym typeface="Symbol" panose="05050102010706020507" pitchFamily="18" charset="2"/>
              </a:rPr>
              <a:t>.</a:t>
            </a:r>
            <a:endParaRPr lang="en-US" altLang="en-US" i="1">
              <a:sym typeface="Symbol" panose="05050102010706020507" pitchFamily="18" charset="2"/>
            </a:endParaRPr>
          </a:p>
        </p:txBody>
      </p:sp>
      <p:sp>
        <p:nvSpPr>
          <p:cNvPr id="79875" name="Title 2"/>
          <p:cNvSpPr>
            <a:spLocks noGrp="1"/>
          </p:cNvSpPr>
          <p:nvPr>
            <p:ph type="title"/>
          </p:nvPr>
        </p:nvSpPr>
        <p:spPr/>
        <p:txBody>
          <a:bodyPr/>
          <a:lstStyle/>
          <a:p>
            <a:r>
              <a:rPr lang="en-CA" altLang="en-US"/>
              <a:t>The Slope of a Relationship</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5395">
                                            <p:txEl>
                                              <p:pRg st="1" end="1"/>
                                            </p:txEl>
                                          </p:spTgt>
                                        </p:tgtEl>
                                        <p:attrNameLst>
                                          <p:attrName>style.visibility</p:attrName>
                                        </p:attrNameLst>
                                      </p:cBhvr>
                                      <p:to>
                                        <p:strVal val="visible"/>
                                      </p:to>
                                    </p:set>
                                    <p:animEffect transition="in" filter="wipe(left)">
                                      <p:cBhvr>
                                        <p:cTn id="7" dur="1000"/>
                                        <p:tgtEl>
                                          <p:spTgt spid="3153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5395">
                                            <p:txEl>
                                              <p:pRg st="2" end="2"/>
                                            </p:txEl>
                                          </p:spTgt>
                                        </p:tgtEl>
                                        <p:attrNameLst>
                                          <p:attrName>style.visibility</p:attrName>
                                        </p:attrNameLst>
                                      </p:cBhvr>
                                      <p:to>
                                        <p:strVal val="visible"/>
                                      </p:to>
                                    </p:set>
                                    <p:animEffect transition="in" filter="wipe(left)">
                                      <p:cBhvr>
                                        <p:cTn id="12" dur="1000"/>
                                        <p:tgtEl>
                                          <p:spTgt spid="3153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5395">
                                            <p:txEl>
                                              <p:pRg st="3" end="3"/>
                                            </p:txEl>
                                          </p:spTgt>
                                        </p:tgtEl>
                                        <p:attrNameLst>
                                          <p:attrName>style.visibility</p:attrName>
                                        </p:attrNameLst>
                                      </p:cBhvr>
                                      <p:to>
                                        <p:strVal val="visible"/>
                                      </p:to>
                                    </p:set>
                                    <p:animEffect transition="in" filter="wipe(left)">
                                      <p:cBhvr>
                                        <p:cTn id="17" dur="1000"/>
                                        <p:tgtEl>
                                          <p:spTgt spid="315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uiExpand="1" build="p" bldLvl="3"/>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5" name="Rectangle 3"/>
          <p:cNvSpPr>
            <a:spLocks noGrp="1" noChangeArrowheads="1"/>
          </p:cNvSpPr>
          <p:nvPr>
            <p:ph idx="1"/>
          </p:nvPr>
        </p:nvSpPr>
        <p:spPr/>
        <p:txBody>
          <a:bodyPr/>
          <a:lstStyle/>
          <a:p>
            <a:pPr marL="114300" indent="0" eaLnBrk="1" hangingPunct="1"/>
            <a:r>
              <a:rPr lang="en-US" altLang="en-US" dirty="0"/>
              <a:t>The Slope of a Straight Line</a:t>
            </a:r>
          </a:p>
          <a:p>
            <a:pPr lvl="1" eaLnBrk="1" hangingPunct="1"/>
            <a:r>
              <a:rPr lang="en-US" altLang="en-US" dirty="0"/>
              <a:t>The slope of a straight line is constant.</a:t>
            </a:r>
          </a:p>
          <a:p>
            <a:pPr lvl="1" eaLnBrk="1" hangingPunct="1"/>
            <a:r>
              <a:rPr lang="en-US" altLang="en-US" dirty="0"/>
              <a:t>Graphically, the slope is calculated as the “rise” over the “run.”</a:t>
            </a:r>
          </a:p>
          <a:p>
            <a:pPr lvl="1" eaLnBrk="1" hangingPunct="1"/>
            <a:r>
              <a:rPr lang="en-US" altLang="en-US" dirty="0"/>
              <a:t>The slope is positive if the line is upward sloping.</a:t>
            </a:r>
          </a:p>
        </p:txBody>
      </p:sp>
      <p:sp>
        <p:nvSpPr>
          <p:cNvPr id="80898" name="Title 1"/>
          <p:cNvSpPr>
            <a:spLocks noGrp="1"/>
          </p:cNvSpPr>
          <p:nvPr>
            <p:ph type="title"/>
          </p:nvPr>
        </p:nvSpPr>
        <p:spPr/>
        <p:txBody>
          <a:bodyPr/>
          <a:lstStyle/>
          <a:p>
            <a:r>
              <a:rPr lang="en-CA" altLang="en-US"/>
              <a:t>The Slope of a Relationship</a:t>
            </a:r>
          </a:p>
        </p:txBody>
      </p:sp>
      <p:pic>
        <p:nvPicPr>
          <p:cNvPr id="80900" name="Picture 11" descr="ap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950" y="1728788"/>
            <a:ext cx="4210050" cy="449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5884" name="Picture 12" descr="apx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950" y="1728788"/>
            <a:ext cx="4210050" cy="449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5885" name="Picture 13" descr="apx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9950" y="1728788"/>
            <a:ext cx="4210050" cy="449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5886" name="Picture 14" descr="apx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9950" y="1728788"/>
            <a:ext cx="4210050" cy="449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5887" name="Picture 15" descr="apx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9950" y="1728788"/>
            <a:ext cx="4210050" cy="449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5888" name="Picture 16" descr="apx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9950" y="1728788"/>
            <a:ext cx="4210050" cy="449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5889" name="Picture 17" descr="apx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9950" y="1728788"/>
            <a:ext cx="42100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a:hlinkClick r:id="rId10" action="ppaction://hlinksldjump" tooltip="Click to expand the figure"/>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5875">
                                            <p:txEl>
                                              <p:pRg st="1" end="1"/>
                                            </p:txEl>
                                          </p:spTgt>
                                        </p:tgtEl>
                                        <p:attrNameLst>
                                          <p:attrName>style.visibility</p:attrName>
                                        </p:attrNameLst>
                                      </p:cBhvr>
                                      <p:to>
                                        <p:strVal val="visible"/>
                                      </p:to>
                                    </p:set>
                                    <p:animEffect transition="in" filter="wipe(left)">
                                      <p:cBhvr>
                                        <p:cTn id="7" dur="1000"/>
                                        <p:tgtEl>
                                          <p:spTgt spid="3358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5875">
                                            <p:txEl>
                                              <p:pRg st="2" end="2"/>
                                            </p:txEl>
                                          </p:spTgt>
                                        </p:tgtEl>
                                        <p:attrNameLst>
                                          <p:attrName>style.visibility</p:attrName>
                                        </p:attrNameLst>
                                      </p:cBhvr>
                                      <p:to>
                                        <p:strVal val="visible"/>
                                      </p:to>
                                    </p:set>
                                    <p:animEffect transition="in" filter="wipe(left)">
                                      <p:cBhvr>
                                        <p:cTn id="12" dur="1000"/>
                                        <p:tgtEl>
                                          <p:spTgt spid="3358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5884"/>
                                        </p:tgtEl>
                                        <p:attrNameLst>
                                          <p:attrName>style.visibility</p:attrName>
                                        </p:attrNameLst>
                                      </p:cBhvr>
                                      <p:to>
                                        <p:strVal val="visible"/>
                                      </p:to>
                                    </p:set>
                                    <p:animEffect transition="in" filter="wipe(left)">
                                      <p:cBhvr>
                                        <p:cTn id="17" dur="1000"/>
                                        <p:tgtEl>
                                          <p:spTgt spid="3358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35885"/>
                                        </p:tgtEl>
                                        <p:attrNameLst>
                                          <p:attrName>style.visibility</p:attrName>
                                        </p:attrNameLst>
                                      </p:cBhvr>
                                      <p:to>
                                        <p:strVal val="visible"/>
                                      </p:to>
                                    </p:set>
                                    <p:animEffect transition="in" filter="wipe(left)">
                                      <p:cBhvr>
                                        <p:cTn id="22" dur="1000"/>
                                        <p:tgtEl>
                                          <p:spTgt spid="3358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35886"/>
                                        </p:tgtEl>
                                        <p:attrNameLst>
                                          <p:attrName>style.visibility</p:attrName>
                                        </p:attrNameLst>
                                      </p:cBhvr>
                                      <p:to>
                                        <p:strVal val="visible"/>
                                      </p:to>
                                    </p:set>
                                    <p:animEffect transition="in" filter="wipe(left)">
                                      <p:cBhvr>
                                        <p:cTn id="27" dur="1000"/>
                                        <p:tgtEl>
                                          <p:spTgt spid="3358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35887"/>
                                        </p:tgtEl>
                                        <p:attrNameLst>
                                          <p:attrName>style.visibility</p:attrName>
                                        </p:attrNameLst>
                                      </p:cBhvr>
                                      <p:to>
                                        <p:strVal val="visible"/>
                                      </p:to>
                                    </p:set>
                                    <p:animEffect transition="in" filter="wipe(down)">
                                      <p:cBhvr>
                                        <p:cTn id="32" dur="1000"/>
                                        <p:tgtEl>
                                          <p:spTgt spid="3358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335888"/>
                                        </p:tgtEl>
                                        <p:attrNameLst>
                                          <p:attrName>style.visibility</p:attrName>
                                        </p:attrNameLst>
                                      </p:cBhvr>
                                      <p:to>
                                        <p:strVal val="visible"/>
                                      </p:to>
                                    </p:set>
                                    <p:animEffect transition="in" filter="fade">
                                      <p:cBhvr>
                                        <p:cTn id="37" dur="500"/>
                                        <p:tgtEl>
                                          <p:spTgt spid="3358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335889"/>
                                        </p:tgtEl>
                                        <p:attrNameLst>
                                          <p:attrName>style.visibility</p:attrName>
                                        </p:attrNameLst>
                                      </p:cBhvr>
                                      <p:to>
                                        <p:strVal val="visible"/>
                                      </p:to>
                                    </p:set>
                                    <p:animEffect transition="in" filter="fade">
                                      <p:cBhvr>
                                        <p:cTn id="42" dur="500"/>
                                        <p:tgtEl>
                                          <p:spTgt spid="3358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5875">
                                            <p:txEl>
                                              <p:pRg st="3" end="3"/>
                                            </p:txEl>
                                          </p:spTgt>
                                        </p:tgtEl>
                                        <p:attrNameLst>
                                          <p:attrName>style.visibility</p:attrName>
                                        </p:attrNameLst>
                                      </p:cBhvr>
                                      <p:to>
                                        <p:strVal val="visible"/>
                                      </p:to>
                                    </p:set>
                                    <p:animEffect transition="in" filter="wipe(left)">
                                      <p:cBhvr>
                                        <p:cTn id="47" dur="1000"/>
                                        <p:tgtEl>
                                          <p:spTgt spid="3358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bldLvl="3"/>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22" name="Picture 24" descr="ap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609600"/>
            <a:ext cx="5208588"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25" name="Picture 25" descr="apx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609600"/>
            <a:ext cx="5208588"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26" name="Picture 26" descr="apx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609600"/>
            <a:ext cx="5208588"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27" name="Picture 27" descr="apx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609600"/>
            <a:ext cx="5208588"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28" name="Picture 28" descr="apx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609600"/>
            <a:ext cx="5208588"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29" name="Picture 29" descr="apx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609600"/>
            <a:ext cx="5208588"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30" name="Picture 30" descr="apx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609600"/>
            <a:ext cx="5208588"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8425"/>
                                        </p:tgtEl>
                                        <p:attrNameLst>
                                          <p:attrName>style.visibility</p:attrName>
                                        </p:attrNameLst>
                                      </p:cBhvr>
                                      <p:to>
                                        <p:strVal val="visible"/>
                                      </p:to>
                                    </p:set>
                                    <p:animEffect transition="in" filter="wipe(left)">
                                      <p:cBhvr>
                                        <p:cTn id="7" dur="1000"/>
                                        <p:tgtEl>
                                          <p:spTgt spid="3584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8426"/>
                                        </p:tgtEl>
                                        <p:attrNameLst>
                                          <p:attrName>style.visibility</p:attrName>
                                        </p:attrNameLst>
                                      </p:cBhvr>
                                      <p:to>
                                        <p:strVal val="visible"/>
                                      </p:to>
                                    </p:set>
                                    <p:animEffect transition="in" filter="wipe(left)">
                                      <p:cBhvr>
                                        <p:cTn id="12" dur="1000"/>
                                        <p:tgtEl>
                                          <p:spTgt spid="3584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58427"/>
                                        </p:tgtEl>
                                        <p:attrNameLst>
                                          <p:attrName>style.visibility</p:attrName>
                                        </p:attrNameLst>
                                      </p:cBhvr>
                                      <p:to>
                                        <p:strVal val="visible"/>
                                      </p:to>
                                    </p:set>
                                    <p:animEffect transition="in" filter="wipe(left)">
                                      <p:cBhvr>
                                        <p:cTn id="17" dur="1000"/>
                                        <p:tgtEl>
                                          <p:spTgt spid="3584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58428"/>
                                        </p:tgtEl>
                                        <p:attrNameLst>
                                          <p:attrName>style.visibility</p:attrName>
                                        </p:attrNameLst>
                                      </p:cBhvr>
                                      <p:to>
                                        <p:strVal val="visible"/>
                                      </p:to>
                                    </p:set>
                                    <p:animEffect transition="in" filter="wipe(down)">
                                      <p:cBhvr>
                                        <p:cTn id="22" dur="1000"/>
                                        <p:tgtEl>
                                          <p:spTgt spid="3584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58429"/>
                                        </p:tgtEl>
                                        <p:attrNameLst>
                                          <p:attrName>style.visibility</p:attrName>
                                        </p:attrNameLst>
                                      </p:cBhvr>
                                      <p:to>
                                        <p:strVal val="visible"/>
                                      </p:to>
                                    </p:set>
                                    <p:animEffect transition="in" filter="fade">
                                      <p:cBhvr>
                                        <p:cTn id="27" dur="500"/>
                                        <p:tgtEl>
                                          <p:spTgt spid="3584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58430"/>
                                        </p:tgtEl>
                                        <p:attrNameLst>
                                          <p:attrName>style.visibility</p:attrName>
                                        </p:attrNameLst>
                                      </p:cBhvr>
                                      <p:to>
                                        <p:strVal val="visible"/>
                                      </p:to>
                                    </p:set>
                                    <p:animEffect transition="in" filter="fade">
                                      <p:cBhvr>
                                        <p:cTn id="32" dur="500"/>
                                        <p:tgtEl>
                                          <p:spTgt spid="358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p:txBody>
          <a:bodyPr/>
          <a:lstStyle/>
          <a:p>
            <a:pPr lvl="1" eaLnBrk="1" hangingPunct="1"/>
            <a:r>
              <a:rPr lang="en-US" altLang="en-US"/>
              <a:t>The slope is negative if the line is downward sloping.</a:t>
            </a:r>
          </a:p>
          <a:p>
            <a:pPr lvl="1" eaLnBrk="1" hangingPunct="1"/>
            <a:endParaRPr lang="en-US" altLang="en-US"/>
          </a:p>
        </p:txBody>
      </p:sp>
      <p:sp>
        <p:nvSpPr>
          <p:cNvPr id="82946" name="Title 1"/>
          <p:cNvSpPr>
            <a:spLocks noGrp="1"/>
          </p:cNvSpPr>
          <p:nvPr>
            <p:ph type="title"/>
          </p:nvPr>
        </p:nvSpPr>
        <p:spPr/>
        <p:txBody>
          <a:bodyPr/>
          <a:lstStyle/>
          <a:p>
            <a:r>
              <a:rPr lang="en-CA" altLang="en-US"/>
              <a:t>The Slope of a Relationship</a:t>
            </a:r>
          </a:p>
        </p:txBody>
      </p:sp>
      <p:pic>
        <p:nvPicPr>
          <p:cNvPr id="82948" name="Picture 18" descr="ap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950" y="1728788"/>
            <a:ext cx="418941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39" name="Picture 19" descr="apx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950" y="1728788"/>
            <a:ext cx="418941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40" name="Picture 20" descr="apx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9950" y="1728788"/>
            <a:ext cx="418941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41" name="Picture 21" descr="apx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9950" y="1728788"/>
            <a:ext cx="418941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42" name="Picture 22" descr="apx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9950" y="1728788"/>
            <a:ext cx="418941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43" name="Picture 23" descr="apx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9950" y="1728788"/>
            <a:ext cx="418941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44" name="Picture 24" descr="apx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9950" y="1728788"/>
            <a:ext cx="418941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a:hlinkClick r:id="rId10" action="ppaction://hlinksldjump" tooltip="Click to expand the figure"/>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7939"/>
                                        </p:tgtEl>
                                        <p:attrNameLst>
                                          <p:attrName>style.visibility</p:attrName>
                                        </p:attrNameLst>
                                      </p:cBhvr>
                                      <p:to>
                                        <p:strVal val="visible"/>
                                      </p:to>
                                    </p:set>
                                    <p:animEffect transition="in" filter="wipe(left)">
                                      <p:cBhvr>
                                        <p:cTn id="7" dur="1000"/>
                                        <p:tgtEl>
                                          <p:spTgt spid="3379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7940"/>
                                        </p:tgtEl>
                                        <p:attrNameLst>
                                          <p:attrName>style.visibility</p:attrName>
                                        </p:attrNameLst>
                                      </p:cBhvr>
                                      <p:to>
                                        <p:strVal val="visible"/>
                                      </p:to>
                                    </p:set>
                                    <p:animEffect transition="in" filter="wipe(left)">
                                      <p:cBhvr>
                                        <p:cTn id="12" dur="1000"/>
                                        <p:tgtEl>
                                          <p:spTgt spid="3379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37941"/>
                                        </p:tgtEl>
                                        <p:attrNameLst>
                                          <p:attrName>style.visibility</p:attrName>
                                        </p:attrNameLst>
                                      </p:cBhvr>
                                      <p:to>
                                        <p:strVal val="visible"/>
                                      </p:to>
                                    </p:set>
                                    <p:animEffect transition="in" filter="wipe(up)">
                                      <p:cBhvr>
                                        <p:cTn id="17" dur="1000"/>
                                        <p:tgtEl>
                                          <p:spTgt spid="3379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37942"/>
                                        </p:tgtEl>
                                        <p:attrNameLst>
                                          <p:attrName>style.visibility</p:attrName>
                                        </p:attrNameLst>
                                      </p:cBhvr>
                                      <p:to>
                                        <p:strVal val="visible"/>
                                      </p:to>
                                    </p:set>
                                    <p:animEffect transition="in" filter="wipe(up)">
                                      <p:cBhvr>
                                        <p:cTn id="22" dur="1000"/>
                                        <p:tgtEl>
                                          <p:spTgt spid="3379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37943"/>
                                        </p:tgtEl>
                                        <p:attrNameLst>
                                          <p:attrName>style.visibility</p:attrName>
                                        </p:attrNameLst>
                                      </p:cBhvr>
                                      <p:to>
                                        <p:strVal val="visible"/>
                                      </p:to>
                                    </p:set>
                                    <p:animEffect transition="in" filter="fade">
                                      <p:cBhvr>
                                        <p:cTn id="27" dur="500"/>
                                        <p:tgtEl>
                                          <p:spTgt spid="3379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37944"/>
                                        </p:tgtEl>
                                        <p:attrNameLst>
                                          <p:attrName>style.visibility</p:attrName>
                                        </p:attrNameLst>
                                      </p:cBhvr>
                                      <p:to>
                                        <p:strVal val="visible"/>
                                      </p:to>
                                    </p:set>
                                    <p:animEffect transition="in" filter="fade">
                                      <p:cBhvr>
                                        <p:cTn id="32" dur="500"/>
                                        <p:tgtEl>
                                          <p:spTgt spid="337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3970" name="Picture 16" descr="ap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609600"/>
            <a:ext cx="5210175"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441" name="Picture 17" descr="apx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609600"/>
            <a:ext cx="5210175"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442" name="Picture 18" descr="apx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609600"/>
            <a:ext cx="5210175"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443" name="Picture 19" descr="apx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609600"/>
            <a:ext cx="5210175"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444" name="Picture 20" descr="apx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609600"/>
            <a:ext cx="5210175"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445" name="Picture 21" descr="apx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609600"/>
            <a:ext cx="5210175"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446" name="Picture 22" descr="apx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609600"/>
            <a:ext cx="5210175"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9441"/>
                                        </p:tgtEl>
                                        <p:attrNameLst>
                                          <p:attrName>style.visibility</p:attrName>
                                        </p:attrNameLst>
                                      </p:cBhvr>
                                      <p:to>
                                        <p:strVal val="visible"/>
                                      </p:to>
                                    </p:set>
                                    <p:animEffect transition="in" filter="wipe(left)">
                                      <p:cBhvr>
                                        <p:cTn id="7" dur="1000"/>
                                        <p:tgtEl>
                                          <p:spTgt spid="3594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9442"/>
                                        </p:tgtEl>
                                        <p:attrNameLst>
                                          <p:attrName>style.visibility</p:attrName>
                                        </p:attrNameLst>
                                      </p:cBhvr>
                                      <p:to>
                                        <p:strVal val="visible"/>
                                      </p:to>
                                    </p:set>
                                    <p:animEffect transition="in" filter="wipe(left)">
                                      <p:cBhvr>
                                        <p:cTn id="12" dur="1000"/>
                                        <p:tgtEl>
                                          <p:spTgt spid="3594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59443"/>
                                        </p:tgtEl>
                                        <p:attrNameLst>
                                          <p:attrName>style.visibility</p:attrName>
                                        </p:attrNameLst>
                                      </p:cBhvr>
                                      <p:to>
                                        <p:strVal val="visible"/>
                                      </p:to>
                                    </p:set>
                                    <p:animEffect transition="in" filter="wipe(up)">
                                      <p:cBhvr>
                                        <p:cTn id="17" dur="1000"/>
                                        <p:tgtEl>
                                          <p:spTgt spid="3594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59444"/>
                                        </p:tgtEl>
                                        <p:attrNameLst>
                                          <p:attrName>style.visibility</p:attrName>
                                        </p:attrNameLst>
                                      </p:cBhvr>
                                      <p:to>
                                        <p:strVal val="visible"/>
                                      </p:to>
                                    </p:set>
                                    <p:animEffect transition="in" filter="wipe(up)">
                                      <p:cBhvr>
                                        <p:cTn id="22" dur="1000"/>
                                        <p:tgtEl>
                                          <p:spTgt spid="3594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59445"/>
                                        </p:tgtEl>
                                        <p:attrNameLst>
                                          <p:attrName>style.visibility</p:attrName>
                                        </p:attrNameLst>
                                      </p:cBhvr>
                                      <p:to>
                                        <p:strVal val="visible"/>
                                      </p:to>
                                    </p:set>
                                    <p:animEffect transition="in" filter="fade">
                                      <p:cBhvr>
                                        <p:cTn id="27" dur="500"/>
                                        <p:tgtEl>
                                          <p:spTgt spid="3594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59446"/>
                                        </p:tgtEl>
                                        <p:attrNameLst>
                                          <p:attrName>style.visibility</p:attrName>
                                        </p:attrNameLst>
                                      </p:cBhvr>
                                      <p:to>
                                        <p:strVal val="visible"/>
                                      </p:to>
                                    </p:set>
                                    <p:animEffect transition="in" filter="fade">
                                      <p:cBhvr>
                                        <p:cTn id="32" dur="500"/>
                                        <p:tgtEl>
                                          <p:spTgt spid="359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6899" name="Rectangle 3"/>
          <p:cNvSpPr>
            <a:spLocks noGrp="1" noChangeArrowheads="1"/>
          </p:cNvSpPr>
          <p:nvPr>
            <p:ph idx="1"/>
          </p:nvPr>
        </p:nvSpPr>
        <p:spPr/>
        <p:txBody>
          <a:bodyPr/>
          <a:lstStyle/>
          <a:p>
            <a:pPr marL="114300" eaLnBrk="1" hangingPunct="1"/>
            <a:r>
              <a:rPr lang="en-US" altLang="en-US" dirty="0"/>
              <a:t>The Slope of a Curved Line</a:t>
            </a:r>
          </a:p>
          <a:p>
            <a:pPr lvl="1" eaLnBrk="1" hangingPunct="1"/>
            <a:r>
              <a:rPr lang="en-US" altLang="en-US" dirty="0"/>
              <a:t>The slope of a curved line at a point varies depending on where along the curve it is calculated.</a:t>
            </a:r>
          </a:p>
          <a:p>
            <a:pPr lvl="1" eaLnBrk="1" hangingPunct="1"/>
            <a:r>
              <a:rPr lang="en-US" altLang="en-US" dirty="0"/>
              <a:t>We can calculate the slope of a curved line either at a point or across an arc. </a:t>
            </a:r>
            <a:br>
              <a:rPr lang="en-US" altLang="en-US" dirty="0"/>
            </a:br>
            <a:endParaRPr lang="en-US" altLang="en-US" dirty="0"/>
          </a:p>
        </p:txBody>
      </p:sp>
      <p:sp>
        <p:nvSpPr>
          <p:cNvPr id="84995" name="Title 1"/>
          <p:cNvSpPr>
            <a:spLocks noGrp="1"/>
          </p:cNvSpPr>
          <p:nvPr>
            <p:ph type="title"/>
          </p:nvPr>
        </p:nvSpPr>
        <p:spPr/>
        <p:txBody>
          <a:bodyPr/>
          <a:lstStyle/>
          <a:p>
            <a:r>
              <a:rPr lang="en-CA" altLang="en-US"/>
              <a:t>The Slope of a Relationship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6899">
                                            <p:txEl>
                                              <p:pRg st="1" end="1"/>
                                            </p:txEl>
                                          </p:spTgt>
                                        </p:tgtEl>
                                        <p:attrNameLst>
                                          <p:attrName>style.visibility</p:attrName>
                                        </p:attrNameLst>
                                      </p:cBhvr>
                                      <p:to>
                                        <p:strVal val="visible"/>
                                      </p:to>
                                    </p:set>
                                    <p:animEffect transition="in" filter="wipe(left)">
                                      <p:cBhvr>
                                        <p:cTn id="7" dur="1000"/>
                                        <p:tgtEl>
                                          <p:spTgt spid="3368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6899">
                                            <p:txEl>
                                              <p:pRg st="2" end="2"/>
                                            </p:txEl>
                                          </p:spTgt>
                                        </p:tgtEl>
                                        <p:attrNameLst>
                                          <p:attrName>style.visibility</p:attrName>
                                        </p:attrNameLst>
                                      </p:cBhvr>
                                      <p:to>
                                        <p:strVal val="visible"/>
                                      </p:to>
                                    </p:set>
                                    <p:animEffect transition="in" filter="wipe(left)">
                                      <p:cBhvr>
                                        <p:cTn id="12" dur="1000"/>
                                        <p:tgtEl>
                                          <p:spTgt spid="3368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build="p" bldLvl="3"/>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7" name="Rectangle 3"/>
          <p:cNvSpPr>
            <a:spLocks noGrp="1" noChangeArrowheads="1"/>
          </p:cNvSpPr>
          <p:nvPr>
            <p:ph idx="1"/>
          </p:nvPr>
        </p:nvSpPr>
        <p:spPr/>
        <p:txBody>
          <a:bodyPr/>
          <a:lstStyle/>
          <a:p>
            <a:pPr marL="114300" indent="0" eaLnBrk="1" hangingPunct="1"/>
            <a:r>
              <a:rPr lang="en-US" altLang="en-US" dirty="0">
                <a:solidFill>
                  <a:srgbClr val="9B2590"/>
                </a:solidFill>
              </a:rPr>
              <a:t>Slope at a Point</a:t>
            </a:r>
          </a:p>
          <a:p>
            <a:pPr lvl="1" eaLnBrk="1" hangingPunct="1"/>
            <a:r>
              <a:rPr lang="en-US" altLang="en-US" dirty="0"/>
              <a:t>The slope of a curved line at a point is equal to the slope of a straight line that is the tangent to that point.</a:t>
            </a:r>
          </a:p>
          <a:p>
            <a:pPr lvl="1" eaLnBrk="1" hangingPunct="1"/>
            <a:r>
              <a:rPr lang="en-US" altLang="en-US" dirty="0"/>
              <a:t>Here, we calculate the slope of the curve at point </a:t>
            </a:r>
            <a:r>
              <a:rPr lang="en-US" altLang="en-US" i="1" dirty="0"/>
              <a:t>A</a:t>
            </a:r>
            <a:r>
              <a:rPr lang="en-US" altLang="en-US" dirty="0"/>
              <a:t>.</a:t>
            </a:r>
          </a:p>
        </p:txBody>
      </p:sp>
      <p:sp>
        <p:nvSpPr>
          <p:cNvPr id="86018" name="Title 1"/>
          <p:cNvSpPr>
            <a:spLocks noGrp="1"/>
          </p:cNvSpPr>
          <p:nvPr>
            <p:ph type="title"/>
          </p:nvPr>
        </p:nvSpPr>
        <p:spPr/>
        <p:txBody>
          <a:bodyPr/>
          <a:lstStyle/>
          <a:p>
            <a:r>
              <a:rPr lang="en-CA" altLang="en-US"/>
              <a:t>The Slope of a Relationship</a:t>
            </a:r>
          </a:p>
        </p:txBody>
      </p:sp>
      <p:pic>
        <p:nvPicPr>
          <p:cNvPr id="86020" name="Picture 12" descr="ap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828800"/>
            <a:ext cx="4367213"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957" name="Picture 13" descr="apx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828800"/>
            <a:ext cx="4367213"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958" name="Picture 14" descr="apx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828800"/>
            <a:ext cx="4367213"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959" name="Picture 15" descr="apx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1828800"/>
            <a:ext cx="4367213"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960" name="Picture 16" descr="apx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1828800"/>
            <a:ext cx="4367213"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961" name="Picture 17" descr="apx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1828800"/>
            <a:ext cx="4367213"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962" name="Picture 18" descr="apx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1828800"/>
            <a:ext cx="4367213"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963" name="Picture 19" descr="apx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1828800"/>
            <a:ext cx="4367213"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a:hlinkClick r:id="rId11" action="ppaction://hlinksldjump" tooltip="Click to expand the figure"/>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8947">
                                            <p:txEl>
                                              <p:pRg st="1" end="1"/>
                                            </p:txEl>
                                          </p:spTgt>
                                        </p:tgtEl>
                                        <p:attrNameLst>
                                          <p:attrName>style.visibility</p:attrName>
                                        </p:attrNameLst>
                                      </p:cBhvr>
                                      <p:to>
                                        <p:strVal val="visible"/>
                                      </p:to>
                                    </p:set>
                                    <p:animEffect transition="in" filter="wipe(left)">
                                      <p:cBhvr>
                                        <p:cTn id="7" dur="1000"/>
                                        <p:tgtEl>
                                          <p:spTgt spid="3389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8947">
                                            <p:txEl>
                                              <p:pRg st="2" end="2"/>
                                            </p:txEl>
                                          </p:spTgt>
                                        </p:tgtEl>
                                        <p:attrNameLst>
                                          <p:attrName>style.visibility</p:attrName>
                                        </p:attrNameLst>
                                      </p:cBhvr>
                                      <p:to>
                                        <p:strVal val="visible"/>
                                      </p:to>
                                    </p:set>
                                    <p:animEffect transition="in" filter="wipe(left)">
                                      <p:cBhvr>
                                        <p:cTn id="12" dur="1000"/>
                                        <p:tgtEl>
                                          <p:spTgt spid="3389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8957"/>
                                        </p:tgtEl>
                                        <p:attrNameLst>
                                          <p:attrName>style.visibility</p:attrName>
                                        </p:attrNameLst>
                                      </p:cBhvr>
                                      <p:to>
                                        <p:strVal val="visible"/>
                                      </p:to>
                                    </p:set>
                                    <p:animEffect transition="in" filter="wipe(left)">
                                      <p:cBhvr>
                                        <p:cTn id="17" dur="1000"/>
                                        <p:tgtEl>
                                          <p:spTgt spid="3389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38958"/>
                                        </p:tgtEl>
                                        <p:attrNameLst>
                                          <p:attrName>style.visibility</p:attrName>
                                        </p:attrNameLst>
                                      </p:cBhvr>
                                      <p:to>
                                        <p:strVal val="visible"/>
                                      </p:to>
                                    </p:set>
                                    <p:animEffect transition="in" filter="wipe(left)">
                                      <p:cBhvr>
                                        <p:cTn id="22" dur="1000"/>
                                        <p:tgtEl>
                                          <p:spTgt spid="3389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38959"/>
                                        </p:tgtEl>
                                        <p:attrNameLst>
                                          <p:attrName>style.visibility</p:attrName>
                                        </p:attrNameLst>
                                      </p:cBhvr>
                                      <p:to>
                                        <p:strVal val="visible"/>
                                      </p:to>
                                    </p:set>
                                    <p:animEffect transition="in" filter="wipe(left)">
                                      <p:cBhvr>
                                        <p:cTn id="27" dur="1000"/>
                                        <p:tgtEl>
                                          <p:spTgt spid="3389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38960"/>
                                        </p:tgtEl>
                                        <p:attrNameLst>
                                          <p:attrName>style.visibility</p:attrName>
                                        </p:attrNameLst>
                                      </p:cBhvr>
                                      <p:to>
                                        <p:strVal val="visible"/>
                                      </p:to>
                                    </p:set>
                                    <p:animEffect transition="in" filter="wipe(left)">
                                      <p:cBhvr>
                                        <p:cTn id="32" dur="1000"/>
                                        <p:tgtEl>
                                          <p:spTgt spid="3389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38961"/>
                                        </p:tgtEl>
                                        <p:attrNameLst>
                                          <p:attrName>style.visibility</p:attrName>
                                        </p:attrNameLst>
                                      </p:cBhvr>
                                      <p:to>
                                        <p:strVal val="visible"/>
                                      </p:to>
                                    </p:set>
                                    <p:animEffect transition="in" filter="wipe(down)">
                                      <p:cBhvr>
                                        <p:cTn id="37" dur="1000"/>
                                        <p:tgtEl>
                                          <p:spTgt spid="33896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338962"/>
                                        </p:tgtEl>
                                        <p:attrNameLst>
                                          <p:attrName>style.visibility</p:attrName>
                                        </p:attrNameLst>
                                      </p:cBhvr>
                                      <p:to>
                                        <p:strVal val="visible"/>
                                      </p:to>
                                    </p:set>
                                    <p:animEffect transition="in" filter="fade">
                                      <p:cBhvr>
                                        <p:cTn id="42" dur="500"/>
                                        <p:tgtEl>
                                          <p:spTgt spid="33896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338963"/>
                                        </p:tgtEl>
                                        <p:attrNameLst>
                                          <p:attrName>style.visibility</p:attrName>
                                        </p:attrNameLst>
                                      </p:cBhvr>
                                      <p:to>
                                        <p:strVal val="visible"/>
                                      </p:to>
                                    </p:set>
                                    <p:animEffect transition="in" filter="fade">
                                      <p:cBhvr>
                                        <p:cTn id="47" dur="500"/>
                                        <p:tgtEl>
                                          <p:spTgt spid="338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bldLvl="3"/>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7042" name="Picture 10" descr="ap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957263"/>
            <a:ext cx="489585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7387" name="Picture 11" descr="apx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957263"/>
            <a:ext cx="489585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7388" name="Picture 12" descr="apx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957263"/>
            <a:ext cx="489585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7389" name="Picture 13" descr="apx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957263"/>
            <a:ext cx="489585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7390" name="Picture 14" descr="apx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957263"/>
            <a:ext cx="489585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7391" name="Picture 15" descr="apx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957263"/>
            <a:ext cx="489585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7392" name="Picture 16" descr="apx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4075" y="957263"/>
            <a:ext cx="489585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7393" name="Picture 17" descr="apx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957263"/>
            <a:ext cx="489585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7387"/>
                                        </p:tgtEl>
                                        <p:attrNameLst>
                                          <p:attrName>style.visibility</p:attrName>
                                        </p:attrNameLst>
                                      </p:cBhvr>
                                      <p:to>
                                        <p:strVal val="visible"/>
                                      </p:to>
                                    </p:set>
                                    <p:animEffect transition="in" filter="wipe(left)">
                                      <p:cBhvr>
                                        <p:cTn id="7" dur="1000"/>
                                        <p:tgtEl>
                                          <p:spTgt spid="3573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7388"/>
                                        </p:tgtEl>
                                        <p:attrNameLst>
                                          <p:attrName>style.visibility</p:attrName>
                                        </p:attrNameLst>
                                      </p:cBhvr>
                                      <p:to>
                                        <p:strVal val="visible"/>
                                      </p:to>
                                    </p:set>
                                    <p:animEffect transition="in" filter="wipe(left)">
                                      <p:cBhvr>
                                        <p:cTn id="12" dur="1000"/>
                                        <p:tgtEl>
                                          <p:spTgt spid="3573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57389"/>
                                        </p:tgtEl>
                                        <p:attrNameLst>
                                          <p:attrName>style.visibility</p:attrName>
                                        </p:attrNameLst>
                                      </p:cBhvr>
                                      <p:to>
                                        <p:strVal val="visible"/>
                                      </p:to>
                                    </p:set>
                                    <p:animEffect transition="in" filter="wipe(left)">
                                      <p:cBhvr>
                                        <p:cTn id="17" dur="1000"/>
                                        <p:tgtEl>
                                          <p:spTgt spid="3573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57390"/>
                                        </p:tgtEl>
                                        <p:attrNameLst>
                                          <p:attrName>style.visibility</p:attrName>
                                        </p:attrNameLst>
                                      </p:cBhvr>
                                      <p:to>
                                        <p:strVal val="visible"/>
                                      </p:to>
                                    </p:set>
                                    <p:animEffect transition="in" filter="wipe(left)">
                                      <p:cBhvr>
                                        <p:cTn id="22" dur="1000"/>
                                        <p:tgtEl>
                                          <p:spTgt spid="3573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57391"/>
                                        </p:tgtEl>
                                        <p:attrNameLst>
                                          <p:attrName>style.visibility</p:attrName>
                                        </p:attrNameLst>
                                      </p:cBhvr>
                                      <p:to>
                                        <p:strVal val="visible"/>
                                      </p:to>
                                    </p:set>
                                    <p:animEffect transition="in" filter="wipe(down)">
                                      <p:cBhvr>
                                        <p:cTn id="27" dur="1000"/>
                                        <p:tgtEl>
                                          <p:spTgt spid="3573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57392"/>
                                        </p:tgtEl>
                                        <p:attrNameLst>
                                          <p:attrName>style.visibility</p:attrName>
                                        </p:attrNameLst>
                                      </p:cBhvr>
                                      <p:to>
                                        <p:strVal val="visible"/>
                                      </p:to>
                                    </p:set>
                                    <p:animEffect transition="in" filter="fade">
                                      <p:cBhvr>
                                        <p:cTn id="32" dur="500"/>
                                        <p:tgtEl>
                                          <p:spTgt spid="3573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357393"/>
                                        </p:tgtEl>
                                        <p:attrNameLst>
                                          <p:attrName>style.visibility</p:attrName>
                                        </p:attrNameLst>
                                      </p:cBhvr>
                                      <p:to>
                                        <p:strVal val="visible"/>
                                      </p:to>
                                    </p:set>
                                    <p:animEffect transition="in" filter="fade">
                                      <p:cBhvr>
                                        <p:cTn id="37" dur="500"/>
                                        <p:tgtEl>
                                          <p:spTgt spid="357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9971" name="Rectangle 3"/>
          <p:cNvSpPr>
            <a:spLocks noGrp="1" noChangeArrowheads="1"/>
          </p:cNvSpPr>
          <p:nvPr>
            <p:ph idx="1"/>
          </p:nvPr>
        </p:nvSpPr>
        <p:spPr/>
        <p:txBody>
          <a:bodyPr/>
          <a:lstStyle/>
          <a:p>
            <a:pPr marL="114300" indent="0" eaLnBrk="1" hangingPunct="1"/>
            <a:r>
              <a:rPr lang="en-US" altLang="en-US" dirty="0">
                <a:solidFill>
                  <a:srgbClr val="9B2590"/>
                </a:solidFill>
              </a:rPr>
              <a:t>Slope Across an Arc</a:t>
            </a:r>
          </a:p>
          <a:p>
            <a:pPr lvl="1" eaLnBrk="1" hangingPunct="1"/>
            <a:r>
              <a:rPr lang="en-US" altLang="en-US" dirty="0"/>
              <a:t>The </a:t>
            </a:r>
            <a:r>
              <a:rPr lang="en-US" altLang="en-US" i="1" dirty="0"/>
              <a:t>average</a:t>
            </a:r>
            <a:r>
              <a:rPr lang="en-US" altLang="en-US" dirty="0"/>
              <a:t> slope of a curved line across an arc is equal to the slope of a straight line that joins the endpoints of the arc.</a:t>
            </a:r>
          </a:p>
          <a:p>
            <a:pPr lvl="1" eaLnBrk="1" hangingPunct="1"/>
            <a:r>
              <a:rPr lang="en-US" altLang="en-US" dirty="0"/>
              <a:t>Here, we calculate the average slope of the curve along the arc </a:t>
            </a:r>
            <a:r>
              <a:rPr lang="en-US" altLang="en-US" i="1" dirty="0"/>
              <a:t>BC</a:t>
            </a:r>
            <a:r>
              <a:rPr lang="en-US" altLang="en-US" dirty="0"/>
              <a:t>.</a:t>
            </a:r>
          </a:p>
        </p:txBody>
      </p:sp>
      <p:sp>
        <p:nvSpPr>
          <p:cNvPr id="88066" name="Title 1"/>
          <p:cNvSpPr>
            <a:spLocks noGrp="1"/>
          </p:cNvSpPr>
          <p:nvPr>
            <p:ph type="title"/>
          </p:nvPr>
        </p:nvSpPr>
        <p:spPr/>
        <p:txBody>
          <a:bodyPr/>
          <a:lstStyle/>
          <a:p>
            <a:r>
              <a:rPr lang="en-CA" altLang="en-US"/>
              <a:t>The Slope of a Relationship</a:t>
            </a:r>
          </a:p>
        </p:txBody>
      </p:sp>
      <p:pic>
        <p:nvPicPr>
          <p:cNvPr id="88068" name="Picture 13" descr="apx01.11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39913"/>
            <a:ext cx="4429125" cy="425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apx01.11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839913"/>
            <a:ext cx="4429125" cy="425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apx01.11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839913"/>
            <a:ext cx="4429125" cy="425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apx01.11d.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839913"/>
            <a:ext cx="4429125" cy="425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descr="apx01.11e.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839913"/>
            <a:ext cx="4429125" cy="425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apx01.11f.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839913"/>
            <a:ext cx="4429125" cy="425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apx01.11g.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1839913"/>
            <a:ext cx="4429125" cy="425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a:hlinkClick r:id="rId10" action="ppaction://hlinksldjump" tooltip="Click to expand the figure"/>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9971">
                                            <p:txEl>
                                              <p:pRg st="1" end="1"/>
                                            </p:txEl>
                                          </p:spTgt>
                                        </p:tgtEl>
                                        <p:attrNameLst>
                                          <p:attrName>style.visibility</p:attrName>
                                        </p:attrNameLst>
                                      </p:cBhvr>
                                      <p:to>
                                        <p:strVal val="visible"/>
                                      </p:to>
                                    </p:set>
                                    <p:animEffect transition="in" filter="wipe(left)">
                                      <p:cBhvr>
                                        <p:cTn id="7" dur="1000"/>
                                        <p:tgtEl>
                                          <p:spTgt spid="3399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9971">
                                            <p:txEl>
                                              <p:pRg st="2" end="2"/>
                                            </p:txEl>
                                          </p:spTgt>
                                        </p:tgtEl>
                                        <p:attrNameLst>
                                          <p:attrName>style.visibility</p:attrName>
                                        </p:attrNameLst>
                                      </p:cBhvr>
                                      <p:to>
                                        <p:strVal val="visible"/>
                                      </p:to>
                                    </p:set>
                                    <p:animEffect transition="in" filter="wipe(left)">
                                      <p:cBhvr>
                                        <p:cTn id="12" dur="1000"/>
                                        <p:tgtEl>
                                          <p:spTgt spid="3399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10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1000"/>
                                        <p:tgtEl>
                                          <p:spTgt spid="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1676400"/>
            <a:ext cx="4420553" cy="3449003"/>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800" y="1676400"/>
            <a:ext cx="4420553" cy="3449003"/>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4800" y="1676400"/>
            <a:ext cx="4420553" cy="3449003"/>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14800" y="1676400"/>
            <a:ext cx="4420553" cy="3449003"/>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14800" y="1676400"/>
            <a:ext cx="4420553" cy="3449003"/>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14800" y="1676400"/>
            <a:ext cx="4420553" cy="3449003"/>
          </a:xfrm>
          <a:prstGeom prst="rect">
            <a:avLst/>
          </a:prstGeom>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14800" y="1676400"/>
            <a:ext cx="4420553" cy="3449003"/>
          </a:xfrm>
          <a:prstGeom prst="rect">
            <a:avLst/>
          </a:prstGeom>
        </p:spPr>
      </p:pic>
      <p:pic>
        <p:nvPicPr>
          <p:cNvPr id="24" name="Picture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14800" y="1676400"/>
            <a:ext cx="4420553" cy="3449003"/>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14800" y="1676400"/>
            <a:ext cx="4420553" cy="3449003"/>
          </a:xfrm>
          <a:prstGeom prst="rect">
            <a:avLst/>
          </a:prstGeom>
        </p:spPr>
      </p:pic>
      <p:pic>
        <p:nvPicPr>
          <p:cNvPr id="26" name="Picture 2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14800" y="1676400"/>
            <a:ext cx="4420553" cy="3449003"/>
          </a:xfrm>
          <a:prstGeom prst="rect">
            <a:avLst/>
          </a:prstGeom>
        </p:spPr>
      </p:pic>
      <p:sp>
        <p:nvSpPr>
          <p:cNvPr id="4" name="Content Placeholder 3"/>
          <p:cNvSpPr>
            <a:spLocks noGrp="1"/>
          </p:cNvSpPr>
          <p:nvPr>
            <p:ph idx="1"/>
          </p:nvPr>
        </p:nvSpPr>
        <p:spPr>
          <a:xfrm>
            <a:off x="360363" y="1584325"/>
            <a:ext cx="3754437" cy="4525963"/>
          </a:xfrm>
        </p:spPr>
        <p:txBody>
          <a:bodyPr/>
          <a:lstStyle/>
          <a:p>
            <a:pPr lvl="1" eaLnBrk="1" hangingPunct="1">
              <a:lnSpc>
                <a:spcPct val="90000"/>
              </a:lnSpc>
            </a:pPr>
            <a:r>
              <a:rPr lang="en-US" altLang="en-US" dirty="0"/>
              <a:t>Figure 1.1 shows these numbers for the United States, China, and Ethiopia. </a:t>
            </a:r>
          </a:p>
          <a:p>
            <a:pPr lvl="1" eaLnBrk="1" hangingPunct="1">
              <a:lnSpc>
                <a:spcPct val="90000"/>
              </a:lnSpc>
            </a:pPr>
            <a:r>
              <a:rPr lang="en-US" altLang="en-US" dirty="0"/>
              <a:t>What determines these patterns of production?</a:t>
            </a:r>
          </a:p>
          <a:p>
            <a:pPr lvl="1" eaLnBrk="1" hangingPunct="1">
              <a:lnSpc>
                <a:spcPct val="90000"/>
              </a:lnSpc>
            </a:pPr>
            <a:r>
              <a:rPr lang="en-US" altLang="en-US" dirty="0"/>
              <a:t>How do choices end up determining the quantity of each item produced in the United States and around the world? </a:t>
            </a:r>
          </a:p>
        </p:txBody>
      </p:sp>
      <p:sp>
        <p:nvSpPr>
          <p:cNvPr id="13323" name="Title 1"/>
          <p:cNvSpPr>
            <a:spLocks noGrp="1"/>
          </p:cNvSpPr>
          <p:nvPr>
            <p:ph type="title"/>
          </p:nvPr>
        </p:nvSpPr>
        <p:spPr/>
        <p:txBody>
          <a:bodyPr/>
          <a:lstStyle/>
          <a:p>
            <a:r>
              <a:rPr lang="en-US" altLang="en-US"/>
              <a:t>Two Big Economic Questions</a:t>
            </a:r>
            <a:endParaRPr lang="en-CA" altLang="en-US"/>
          </a:p>
        </p:txBody>
      </p:sp>
      <p:pic>
        <p:nvPicPr>
          <p:cNvPr id="14" name="Picture 7">
            <a:hlinkClick r:id="rId13" action="ppaction://hlinksldjump" tooltip="Click to expand the figure"/>
          </p:cNvPr>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1000"/>
                                        <p:tgtEl>
                                          <p:spTgt spid="18"/>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1000"/>
                                        <p:tgtEl>
                                          <p:spTgt spid="19"/>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1000"/>
                                        <p:tgtEl>
                                          <p:spTgt spid="20"/>
                                        </p:tgtEl>
                                      </p:cBhvr>
                                    </p:animEffect>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1000"/>
                                        <p:tgtEl>
                                          <p:spTgt spid="21"/>
                                        </p:tgtEl>
                                      </p:cBhvr>
                                    </p:animEffect>
                                  </p:childTnLst>
                                </p:cTn>
                              </p:par>
                            </p:childTnLst>
                          </p:cTn>
                        </p:par>
                        <p:par>
                          <p:cTn id="25" fill="hold">
                            <p:stCondLst>
                              <p:cond delay="4000"/>
                            </p:stCondLst>
                            <p:childTnLst>
                              <p:par>
                                <p:cTn id="26" presetID="22" presetClass="entr" presetSubtype="8"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1000"/>
                                        <p:tgtEl>
                                          <p:spTgt spid="22"/>
                                        </p:tgtEl>
                                      </p:cBhvr>
                                    </p:animEffect>
                                  </p:childTnLst>
                                </p:cTn>
                              </p:par>
                            </p:childTnLst>
                          </p:cTn>
                        </p:par>
                        <p:par>
                          <p:cTn id="29" fill="hold">
                            <p:stCondLst>
                              <p:cond delay="5000"/>
                            </p:stCondLst>
                            <p:childTnLst>
                              <p:par>
                                <p:cTn id="30" presetID="22" presetClass="entr" presetSubtype="8"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1000"/>
                                        <p:tgtEl>
                                          <p:spTgt spid="23"/>
                                        </p:tgtEl>
                                      </p:cBhvr>
                                    </p:animEffect>
                                  </p:childTnLst>
                                </p:cTn>
                              </p:par>
                            </p:childTnLst>
                          </p:cTn>
                        </p:par>
                        <p:par>
                          <p:cTn id="33" fill="hold">
                            <p:stCondLst>
                              <p:cond delay="60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1000"/>
                                        <p:tgtEl>
                                          <p:spTgt spid="24"/>
                                        </p:tgtEl>
                                      </p:cBhvr>
                                    </p:animEffect>
                                  </p:childTnLst>
                                </p:cTn>
                              </p:par>
                            </p:childTnLst>
                          </p:cTn>
                        </p:par>
                        <p:par>
                          <p:cTn id="37" fill="hold">
                            <p:stCondLst>
                              <p:cond delay="7000"/>
                            </p:stCondLst>
                            <p:childTnLst>
                              <p:par>
                                <p:cTn id="38" presetID="22" presetClass="entr" presetSubtype="8"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1000"/>
                                        <p:tgtEl>
                                          <p:spTgt spid="25"/>
                                        </p:tgtEl>
                                      </p:cBhvr>
                                    </p:animEffect>
                                  </p:childTnLst>
                                </p:cTn>
                              </p:par>
                            </p:childTnLst>
                          </p:cTn>
                        </p:par>
                        <p:par>
                          <p:cTn id="41" fill="hold">
                            <p:stCondLst>
                              <p:cond delay="8000"/>
                            </p:stCondLst>
                            <p:childTnLst>
                              <p:par>
                                <p:cTn id="42" presetID="22" presetClass="entr" presetSubtype="8" fill="hold"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left)">
                                      <p:cBhvr>
                                        <p:cTn id="44" dur="10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Effect transition="in" filter="wipe(left)">
                                      <p:cBhvr>
                                        <p:cTn id="49" dur="1000"/>
                                        <p:tgtEl>
                                          <p:spTgt spid="4">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4">
                                            <p:txEl>
                                              <p:pRg st="2" end="2"/>
                                            </p:txEl>
                                          </p:spTgt>
                                        </p:tgtEl>
                                        <p:attrNameLst>
                                          <p:attrName>style.visibility</p:attrName>
                                        </p:attrNameLst>
                                      </p:cBhvr>
                                      <p:to>
                                        <p:strVal val="visible"/>
                                      </p:to>
                                    </p:set>
                                    <p:animEffect transition="in" filter="wipe(left)">
                                      <p:cBhvr>
                                        <p:cTn id="54"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9090" name="Picture 16" descr="apx01.11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762000"/>
            <a:ext cx="519112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descr="apx01.11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762000"/>
            <a:ext cx="519112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apx01.11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762000"/>
            <a:ext cx="519112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apx01.11d.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762000"/>
            <a:ext cx="519112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descr="apx01.11e.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762000"/>
            <a:ext cx="519112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apx01.11f.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762000"/>
            <a:ext cx="519112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descr="apx01.11g.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762000"/>
            <a:ext cx="519112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10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1000"/>
                                        <p:tgtEl>
                                          <p:spTgt spid="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1000"/>
                                        <p:tgtEl>
                                          <p:spTgt spid="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6883" name="Rectangle 3"/>
          <p:cNvSpPr>
            <a:spLocks noGrp="1" noChangeArrowheads="1"/>
          </p:cNvSpPr>
          <p:nvPr>
            <p:ph idx="1"/>
          </p:nvPr>
        </p:nvSpPr>
        <p:spPr/>
        <p:txBody>
          <a:bodyPr/>
          <a:lstStyle/>
          <a:p>
            <a:pPr lvl="1" eaLnBrk="1" hangingPunct="1"/>
            <a:r>
              <a:rPr lang="en-US" altLang="en-US" dirty="0"/>
              <a:t>When a relationship involves more than two variables, we can plot the relationship between two of the variables by holding other variables constant—by using </a:t>
            </a:r>
            <a:r>
              <a:rPr lang="en-US" altLang="en-US" i="1" dirty="0"/>
              <a:t>ceteris paribus</a:t>
            </a:r>
            <a:r>
              <a:rPr lang="en-US" altLang="en-US" dirty="0"/>
              <a:t>.</a:t>
            </a:r>
          </a:p>
          <a:p>
            <a:pPr lvl="1" eaLnBrk="1" hangingPunct="1"/>
            <a:r>
              <a:rPr lang="en-US" altLang="en-US" b="1" i="1" dirty="0">
                <a:solidFill>
                  <a:srgbClr val="1A71B7"/>
                </a:solidFill>
              </a:rPr>
              <a:t>Ceteris paribus</a:t>
            </a:r>
          </a:p>
          <a:p>
            <a:pPr lvl="1" eaLnBrk="1" hangingPunct="1"/>
            <a:r>
              <a:rPr lang="en-US" altLang="en-US" b="1" i="1" dirty="0"/>
              <a:t>Ceteris paribus</a:t>
            </a:r>
            <a:r>
              <a:rPr lang="en-US" altLang="en-US" b="1" dirty="0"/>
              <a:t> </a:t>
            </a:r>
            <a:r>
              <a:rPr lang="en-US" altLang="en-US" dirty="0"/>
              <a:t>means “if all other relevant things remain the same.” </a:t>
            </a:r>
          </a:p>
          <a:p>
            <a:pPr lvl="1" eaLnBrk="1" hangingPunct="1">
              <a:lnSpc>
                <a:spcPct val="150000"/>
              </a:lnSpc>
            </a:pPr>
            <a:r>
              <a:rPr lang="en-US" altLang="en-US" dirty="0"/>
              <a:t>Figure A1.12 shows a relationship among three variables.</a:t>
            </a:r>
          </a:p>
        </p:txBody>
      </p:sp>
      <p:sp>
        <p:nvSpPr>
          <p:cNvPr id="90115" name="Title 4"/>
          <p:cNvSpPr>
            <a:spLocks noGrp="1"/>
          </p:cNvSpPr>
          <p:nvPr>
            <p:ph type="title"/>
          </p:nvPr>
        </p:nvSpPr>
        <p:spPr/>
        <p:txBody>
          <a:bodyPr/>
          <a:lstStyle/>
          <a:p>
            <a:r>
              <a:rPr lang="en-CA" altLang="en-US"/>
              <a:t>Graphing Relationships Among More Than Two Variables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83">
                                            <p:txEl>
                                              <p:pRg st="0" end="0"/>
                                            </p:txEl>
                                          </p:spTgt>
                                        </p:tgtEl>
                                        <p:attrNameLst>
                                          <p:attrName>style.visibility</p:attrName>
                                        </p:attrNameLst>
                                      </p:cBhvr>
                                      <p:to>
                                        <p:strVal val="visible"/>
                                      </p:to>
                                    </p:set>
                                    <p:animEffect transition="in" filter="wipe(left)">
                                      <p:cBhvr>
                                        <p:cTn id="7" dur="500"/>
                                        <p:tgtEl>
                                          <p:spTgt spid="506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6883">
                                            <p:txEl>
                                              <p:pRg st="1" end="1"/>
                                            </p:txEl>
                                          </p:spTgt>
                                        </p:tgtEl>
                                        <p:attrNameLst>
                                          <p:attrName>style.visibility</p:attrName>
                                        </p:attrNameLst>
                                      </p:cBhvr>
                                      <p:to>
                                        <p:strVal val="visible"/>
                                      </p:to>
                                    </p:set>
                                    <p:animEffect transition="in" filter="wipe(left)">
                                      <p:cBhvr>
                                        <p:cTn id="12" dur="500"/>
                                        <p:tgtEl>
                                          <p:spTgt spid="5068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6883">
                                            <p:txEl>
                                              <p:pRg st="2" end="2"/>
                                            </p:txEl>
                                          </p:spTgt>
                                        </p:tgtEl>
                                        <p:attrNameLst>
                                          <p:attrName>style.visibility</p:attrName>
                                        </p:attrNameLst>
                                      </p:cBhvr>
                                      <p:to>
                                        <p:strVal val="visible"/>
                                      </p:to>
                                    </p:set>
                                    <p:animEffect transition="in" filter="wipe(left)">
                                      <p:cBhvr>
                                        <p:cTn id="17" dur="500"/>
                                        <p:tgtEl>
                                          <p:spTgt spid="5068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6883">
                                            <p:txEl>
                                              <p:pRg st="3" end="3"/>
                                            </p:txEl>
                                          </p:spTgt>
                                        </p:tgtEl>
                                        <p:attrNameLst>
                                          <p:attrName>style.visibility</p:attrName>
                                        </p:attrNameLst>
                                      </p:cBhvr>
                                      <p:to>
                                        <p:strVal val="visible"/>
                                      </p:to>
                                    </p:set>
                                    <p:animEffect transition="in" filter="wipe(left)">
                                      <p:cBhvr>
                                        <p:cTn id="22" dur="500"/>
                                        <p:tgtEl>
                                          <p:spTgt spid="5068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build="p"/>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3"/>
          <p:cNvSpPr>
            <a:spLocks noGrp="1" noChangeArrowheads="1"/>
          </p:cNvSpPr>
          <p:nvPr>
            <p:ph idx="1"/>
          </p:nvPr>
        </p:nvSpPr>
        <p:spPr/>
        <p:txBody>
          <a:bodyPr/>
          <a:lstStyle/>
          <a:p>
            <a:pPr lvl="1" eaLnBrk="1" hangingPunct="1"/>
            <a:r>
              <a:rPr lang="en-US" altLang="en-US"/>
              <a:t>The table gives the quantity of ice cream consumed at different prices as the temperature varies.</a:t>
            </a:r>
          </a:p>
        </p:txBody>
      </p:sp>
      <p:sp>
        <p:nvSpPr>
          <p:cNvPr id="91138" name="Title 1"/>
          <p:cNvSpPr>
            <a:spLocks noGrp="1"/>
          </p:cNvSpPr>
          <p:nvPr>
            <p:ph type="title"/>
          </p:nvPr>
        </p:nvSpPr>
        <p:spPr/>
        <p:txBody>
          <a:bodyPr/>
          <a:lstStyle/>
          <a:p>
            <a:r>
              <a:rPr lang="en-CA" altLang="en-US"/>
              <a:t>Graphing Relationships Among More Than Two Variables</a:t>
            </a:r>
          </a:p>
        </p:txBody>
      </p:sp>
      <p:pic>
        <p:nvPicPr>
          <p:cNvPr id="91140" name="Picture 21" descr="apx01.12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1" name="Picture 22" descr="apx01.12a2.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2" name="Picture 23" descr="apx01.12a1.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3" name="Picture 24" descr="apx01.12a.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4" name="Picture 25" descr="apx01.12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5" name="Picture 26" descr="apx01.12c.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6" name="Picture 27" descr="apx01.12d.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7" name="Picture 28" descr="apx01.12e.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8" name="Picture 29" descr="apx01.12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a:hlinkClick r:id="rId10" action="ppaction://hlinksldjump" tooltip="Click to expand the figure"/>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3298">
                                            <p:txEl>
                                              <p:pRg st="0" end="0"/>
                                            </p:txEl>
                                          </p:spTgt>
                                        </p:tgtEl>
                                        <p:attrNameLst>
                                          <p:attrName>style.visibility</p:attrName>
                                        </p:attrNameLst>
                                      </p:cBhvr>
                                      <p:to>
                                        <p:strVal val="visible"/>
                                      </p:to>
                                    </p:set>
                                    <p:animEffect transition="in" filter="wipe(left)">
                                      <p:cBhvr>
                                        <p:cTn id="7" dur="1000"/>
                                        <p:tgtEl>
                                          <p:spTgt spid="1832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2162" name="Picture 22" descr="apx01.12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4788" y="1033463"/>
            <a:ext cx="8297862" cy="455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apx01.12a2.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4788" y="1033463"/>
            <a:ext cx="8297862" cy="455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descr="apx01.12a1.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4788" y="1033463"/>
            <a:ext cx="8297862" cy="455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descr="apx01.12a.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04788" y="1033463"/>
            <a:ext cx="8297862" cy="455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descr="apx01.12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4788" y="1033463"/>
            <a:ext cx="8297862" cy="455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descr="apx01.12c.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04788" y="1033463"/>
            <a:ext cx="8297862" cy="455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descr="apx01.12d.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04788" y="1033463"/>
            <a:ext cx="8297862" cy="455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descr="apx01.12e.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04788" y="1033463"/>
            <a:ext cx="8297862" cy="455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1" descr="apx01.12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4788" y="1033463"/>
            <a:ext cx="8297862" cy="455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descr="apx01.12g.gif"/>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04788" y="1033463"/>
            <a:ext cx="8297862" cy="455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descr="apx01.12h.gif"/>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04788" y="1033463"/>
            <a:ext cx="8297862" cy="455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1000"/>
                                        <p:tgtEl>
                                          <p:spTgt spid="25"/>
                                        </p:tgtEl>
                                      </p:cBhvr>
                                    </p:animEffect>
                                  </p:childTnLst>
                                </p:cTn>
                              </p:par>
                            </p:childTnLst>
                          </p:cTn>
                        </p:par>
                        <p:par>
                          <p:cTn id="13" fill="hold" nodeType="afterGroup">
                            <p:stCondLst>
                              <p:cond delay="1000"/>
                            </p:stCondLst>
                            <p:childTnLst>
                              <p:par>
                                <p:cTn id="14" presetID="10" presetClass="entr" presetSubtype="0"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par>
                          <p:cTn id="22" fill="hold" nodeType="afterGroup">
                            <p:stCondLst>
                              <p:cond delay="500"/>
                            </p:stCondLst>
                            <p:childTnLst>
                              <p:par>
                                <p:cTn id="23" presetID="10" presetClass="entr" presetSubtype="0"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up)">
                                      <p:cBhvr>
                                        <p:cTn id="30" dur="1000"/>
                                        <p:tgtEl>
                                          <p:spTgt spid="30"/>
                                        </p:tgtEl>
                                      </p:cBhvr>
                                    </p:animEffect>
                                  </p:childTnLst>
                                </p:cTn>
                              </p:par>
                            </p:childTnLst>
                          </p:cTn>
                        </p:par>
                        <p:par>
                          <p:cTn id="31" fill="hold" nodeType="afterGroup">
                            <p:stCondLst>
                              <p:cond delay="1000"/>
                            </p:stCondLst>
                            <p:childTnLst>
                              <p:par>
                                <p:cTn id="32" presetID="10" presetClass="entr" presetSubtype="0"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left)">
                                      <p:cBhvr>
                                        <p:cTn id="43" dur="1000"/>
                                        <p:tgtEl>
                                          <p:spTgt spid="3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left)">
                                      <p:cBhvr>
                                        <p:cTn id="48"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p:txBody>
          <a:bodyPr/>
          <a:lstStyle/>
          <a:p>
            <a:pPr lvl="1" eaLnBrk="1" hangingPunct="1">
              <a:lnSpc>
                <a:spcPct val="90000"/>
              </a:lnSpc>
            </a:pPr>
            <a:r>
              <a:rPr lang="en-US" altLang="en-US"/>
              <a:t>To plot this relationship we hold the temperature at 70°F.</a:t>
            </a:r>
          </a:p>
          <a:p>
            <a:pPr lvl="1" eaLnBrk="1" hangingPunct="1">
              <a:lnSpc>
                <a:spcPct val="90000"/>
              </a:lnSpc>
            </a:pPr>
            <a:r>
              <a:rPr lang="en-US" altLang="en-US"/>
              <a:t>At $2.75 a scoop, 10 gallons are consumed.</a:t>
            </a:r>
          </a:p>
        </p:txBody>
      </p:sp>
      <p:sp>
        <p:nvSpPr>
          <p:cNvPr id="93187" name="Title 1"/>
          <p:cNvSpPr>
            <a:spLocks noGrp="1"/>
          </p:cNvSpPr>
          <p:nvPr>
            <p:ph type="title"/>
          </p:nvPr>
        </p:nvSpPr>
        <p:spPr/>
        <p:txBody>
          <a:bodyPr/>
          <a:lstStyle/>
          <a:p>
            <a:r>
              <a:rPr lang="en-CA" altLang="en-US"/>
              <a:t>Graphing Relationships Among More Than Two Variables</a:t>
            </a:r>
          </a:p>
        </p:txBody>
      </p:sp>
      <p:pic>
        <p:nvPicPr>
          <p:cNvPr id="93188" name="Picture 9" descr="apx01.12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apx01.12a2.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apx01.12a1.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apx01.12a.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animEffect transition="in" filter="wipe(left)">
                                      <p:cBhvr>
                                        <p:cTn id="7" dur="1000"/>
                                        <p:tgtEl>
                                          <p:spTgt spid="563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22" presetClass="entr" presetSubtype="1"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1000"/>
                                        <p:tgtEl>
                                          <p:spTgt spid="1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56322">
                                            <p:txEl>
                                              <p:pRg st="1" end="1"/>
                                            </p:txEl>
                                          </p:spTgt>
                                        </p:tgtEl>
                                        <p:attrNameLst>
                                          <p:attrName>style.visibility</p:attrName>
                                        </p:attrNameLst>
                                      </p:cBhvr>
                                      <p:to>
                                        <p:strVal val="visible"/>
                                      </p:to>
                                    </p:set>
                                    <p:animEffect transition="in" filter="wipe(left)">
                                      <p:cBhvr>
                                        <p:cTn id="20" dur="500"/>
                                        <p:tgtEl>
                                          <p:spTgt spid="56322">
                                            <p:txEl>
                                              <p:pRg st="1" end="1"/>
                                            </p:txEl>
                                          </p:spTgt>
                                        </p:tgtEl>
                                      </p:cBhvr>
                                    </p:animEffect>
                                  </p:childTnLst>
                                </p:cTn>
                              </p:par>
                            </p:childTnLst>
                          </p:cTn>
                        </p:par>
                        <p:par>
                          <p:cTn id="21" fill="hold" nodeType="afterGroup">
                            <p:stCondLst>
                              <p:cond delay="500"/>
                            </p:stCondLst>
                            <p:childTnLst>
                              <p:par>
                                <p:cTn id="22" presetID="10" presetClass="entr" presetSubtype="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p:txBody>
          <a:bodyPr/>
          <a:lstStyle/>
          <a:p>
            <a:pPr lvl="1" eaLnBrk="1" hangingPunct="1">
              <a:lnSpc>
                <a:spcPct val="90000"/>
              </a:lnSpc>
            </a:pPr>
            <a:r>
              <a:rPr lang="en-US" altLang="en-US"/>
              <a:t>We can also plot this relationship by holding the temperature constant at 90°F.</a:t>
            </a:r>
          </a:p>
          <a:p>
            <a:pPr lvl="1" eaLnBrk="1" hangingPunct="1">
              <a:lnSpc>
                <a:spcPct val="90000"/>
              </a:lnSpc>
            </a:pPr>
            <a:r>
              <a:rPr lang="en-US" altLang="en-US"/>
              <a:t>At $2.75 a scoop, 20 gallons are consumed.</a:t>
            </a:r>
          </a:p>
        </p:txBody>
      </p:sp>
      <p:sp>
        <p:nvSpPr>
          <p:cNvPr id="94211" name="Title 1"/>
          <p:cNvSpPr>
            <a:spLocks noGrp="1"/>
          </p:cNvSpPr>
          <p:nvPr>
            <p:ph type="title"/>
          </p:nvPr>
        </p:nvSpPr>
        <p:spPr/>
        <p:txBody>
          <a:bodyPr/>
          <a:lstStyle/>
          <a:p>
            <a:r>
              <a:rPr lang="en-CA" altLang="en-US"/>
              <a:t>Graphing Relationships Among More Than Two Variables</a:t>
            </a:r>
          </a:p>
        </p:txBody>
      </p:sp>
      <p:pic>
        <p:nvPicPr>
          <p:cNvPr id="94212" name="Picture 19" descr="apx01.12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3" name="Picture 20" descr="apx01.12a2.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4" name="Picture 21" descr="apx01.12a1.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5" name="Picture 22" descr="apx01.12a.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6" name="Picture 23" descr="apx01.12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descr="apx01.12c.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descr="apx01.12d.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descr="apx01.12e.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animEffect transition="in" filter="wipe(left)">
                                      <p:cBhvr>
                                        <p:cTn id="7" dur="1000"/>
                                        <p:tgtEl>
                                          <p:spTgt spid="573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22" presetClass="entr" presetSubtype="1"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up)">
                                      <p:cBhvr>
                                        <p:cTn id="15" dur="1000"/>
                                        <p:tgtEl>
                                          <p:spTgt spid="2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57346">
                                            <p:txEl>
                                              <p:pRg st="1" end="1"/>
                                            </p:txEl>
                                          </p:spTgt>
                                        </p:tgtEl>
                                        <p:attrNameLst>
                                          <p:attrName>style.visibility</p:attrName>
                                        </p:attrNameLst>
                                      </p:cBhvr>
                                      <p:to>
                                        <p:strVal val="visible"/>
                                      </p:to>
                                    </p:set>
                                    <p:animEffect transition="in" filter="wipe(left)">
                                      <p:cBhvr>
                                        <p:cTn id="20" dur="500"/>
                                        <p:tgtEl>
                                          <p:spTgt spid="57346">
                                            <p:txEl>
                                              <p:pRg st="1" end="1"/>
                                            </p:txEl>
                                          </p:spTgt>
                                        </p:tgtEl>
                                      </p:cBhvr>
                                    </p:animEffect>
                                  </p:childTnLst>
                                </p:cTn>
                              </p:par>
                            </p:childTnLst>
                          </p:cTn>
                        </p:par>
                        <p:par>
                          <p:cTn id="21" fill="hold" nodeType="afterGroup">
                            <p:stCondLst>
                              <p:cond delay="500"/>
                            </p:stCondLst>
                            <p:childTnLst>
                              <p:par>
                                <p:cTn id="22" presetID="10" presetClass="entr" presetSubtype="0"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0" name="Rectangle 3"/>
          <p:cNvSpPr>
            <a:spLocks noGrp="1" noChangeArrowheads="1"/>
          </p:cNvSpPr>
          <p:nvPr>
            <p:ph idx="1"/>
          </p:nvPr>
        </p:nvSpPr>
        <p:spPr/>
        <p:txBody>
          <a:bodyPr/>
          <a:lstStyle/>
          <a:p>
            <a:pPr lvl="1" eaLnBrk="1" hangingPunct="1">
              <a:lnSpc>
                <a:spcPct val="90000"/>
              </a:lnSpc>
            </a:pPr>
            <a:r>
              <a:rPr lang="en-US" altLang="en-US"/>
              <a:t>When temperature is constant at 70°F and the price of ice cream changes, there is a movement along the blue curve.</a:t>
            </a:r>
          </a:p>
        </p:txBody>
      </p:sp>
      <p:sp>
        <p:nvSpPr>
          <p:cNvPr id="95235" name="Title 1"/>
          <p:cNvSpPr>
            <a:spLocks noGrp="1"/>
          </p:cNvSpPr>
          <p:nvPr>
            <p:ph type="title"/>
          </p:nvPr>
        </p:nvSpPr>
        <p:spPr/>
        <p:txBody>
          <a:bodyPr/>
          <a:lstStyle/>
          <a:p>
            <a:r>
              <a:rPr lang="en-CA" altLang="en-US"/>
              <a:t>Graphing Relationships Among More Than Two Variables</a:t>
            </a:r>
          </a:p>
        </p:txBody>
      </p:sp>
      <p:pic>
        <p:nvPicPr>
          <p:cNvPr id="95236" name="Picture 7" descr="apx01.12k.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1490">
                                            <p:txEl>
                                              <p:pRg st="0" end="0"/>
                                            </p:txEl>
                                          </p:spTgt>
                                        </p:tgtEl>
                                        <p:attrNameLst>
                                          <p:attrName>style.visibility</p:attrName>
                                        </p:attrNameLst>
                                      </p:cBhvr>
                                      <p:to>
                                        <p:strVal val="visible"/>
                                      </p:to>
                                    </p:set>
                                    <p:animEffect transition="in" filter="wipe(left)">
                                      <p:cBhvr>
                                        <p:cTn id="7" dur="1000"/>
                                        <p:tgtEl>
                                          <p:spTgt spid="1914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3"/>
          <p:cNvSpPr>
            <a:spLocks noGrp="1" noChangeArrowheads="1"/>
          </p:cNvSpPr>
          <p:nvPr>
            <p:ph idx="1"/>
          </p:nvPr>
        </p:nvSpPr>
        <p:spPr/>
        <p:txBody>
          <a:bodyPr/>
          <a:lstStyle/>
          <a:p>
            <a:pPr lvl="1" eaLnBrk="1" hangingPunct="1">
              <a:lnSpc>
                <a:spcPct val="90000"/>
              </a:lnSpc>
            </a:pPr>
            <a:r>
              <a:rPr lang="en-US" altLang="en-US"/>
              <a:t>When temperature is constant at 90°F and the price of ice cream changes, there is a movement along the red curve.</a:t>
            </a:r>
          </a:p>
        </p:txBody>
      </p:sp>
      <p:sp>
        <p:nvSpPr>
          <p:cNvPr id="96259" name="Title 1"/>
          <p:cNvSpPr>
            <a:spLocks noGrp="1"/>
          </p:cNvSpPr>
          <p:nvPr>
            <p:ph type="title"/>
          </p:nvPr>
        </p:nvSpPr>
        <p:spPr/>
        <p:txBody>
          <a:bodyPr/>
          <a:lstStyle/>
          <a:p>
            <a:r>
              <a:rPr lang="en-CA" altLang="en-US"/>
              <a:t>Graphing Relationships Among More Than Two Variables</a:t>
            </a:r>
          </a:p>
        </p:txBody>
      </p:sp>
      <p:pic>
        <p:nvPicPr>
          <p:cNvPr id="96260" name="Picture 6" descr="apx01.12k.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3538">
                                            <p:txEl>
                                              <p:pRg st="0" end="0"/>
                                            </p:txEl>
                                          </p:spTgt>
                                        </p:tgtEl>
                                        <p:attrNameLst>
                                          <p:attrName>style.visibility</p:attrName>
                                        </p:attrNameLst>
                                      </p:cBhvr>
                                      <p:to>
                                        <p:strVal val="visible"/>
                                      </p:to>
                                    </p:set>
                                    <p:animEffect transition="in" filter="wipe(left)">
                                      <p:cBhvr>
                                        <p:cTn id="7" dur="1000"/>
                                        <p:tgtEl>
                                          <p:spTgt spid="1935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p:txBody>
          <a:bodyPr/>
          <a:lstStyle/>
          <a:p>
            <a:pPr lvl="1" eaLnBrk="1" hangingPunct="1">
              <a:lnSpc>
                <a:spcPct val="90000"/>
              </a:lnSpc>
            </a:pPr>
            <a:r>
              <a:rPr lang="en-US" altLang="en-US" b="1" dirty="0">
                <a:solidFill>
                  <a:srgbClr val="1A71B7"/>
                </a:solidFill>
              </a:rPr>
              <a:t>When Other Things Change </a:t>
            </a:r>
          </a:p>
          <a:p>
            <a:pPr lvl="1" eaLnBrk="1" hangingPunct="1">
              <a:lnSpc>
                <a:spcPct val="90000"/>
              </a:lnSpc>
            </a:pPr>
            <a:r>
              <a:rPr lang="en-US" altLang="en-US" dirty="0"/>
              <a:t>The temperature is held constant along each curve, but in reality the temperature can change.</a:t>
            </a:r>
          </a:p>
        </p:txBody>
      </p:sp>
      <p:sp>
        <p:nvSpPr>
          <p:cNvPr id="97283" name="Title 1"/>
          <p:cNvSpPr>
            <a:spLocks noGrp="1"/>
          </p:cNvSpPr>
          <p:nvPr>
            <p:ph type="title"/>
          </p:nvPr>
        </p:nvSpPr>
        <p:spPr/>
        <p:txBody>
          <a:bodyPr/>
          <a:lstStyle/>
          <a:p>
            <a:r>
              <a:rPr lang="en-CA" altLang="en-US"/>
              <a:t>Graphing Relationships Among More Than Two Variables</a:t>
            </a:r>
          </a:p>
        </p:txBody>
      </p:sp>
      <p:pic>
        <p:nvPicPr>
          <p:cNvPr id="97284" name="Picture 7" descr="apx01.12k.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418">
                                            <p:txEl>
                                              <p:pRg st="1" end="1"/>
                                            </p:txEl>
                                          </p:spTgt>
                                        </p:tgtEl>
                                        <p:attrNameLst>
                                          <p:attrName>style.visibility</p:attrName>
                                        </p:attrNameLst>
                                      </p:cBhvr>
                                      <p:to>
                                        <p:strVal val="visible"/>
                                      </p:to>
                                    </p:set>
                                    <p:animEffect transition="in" filter="wipe(left)">
                                      <p:cBhvr>
                                        <p:cTn id="7" dur="500"/>
                                        <p:tgtEl>
                                          <p:spTgt spid="604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3"/>
          <p:cNvSpPr>
            <a:spLocks noGrp="1" noChangeArrowheads="1"/>
          </p:cNvSpPr>
          <p:nvPr>
            <p:ph idx="1"/>
          </p:nvPr>
        </p:nvSpPr>
        <p:spPr/>
        <p:txBody>
          <a:bodyPr/>
          <a:lstStyle/>
          <a:p>
            <a:pPr lvl="1" eaLnBrk="1" hangingPunct="1">
              <a:spcBef>
                <a:spcPct val="20000"/>
              </a:spcBef>
              <a:spcAft>
                <a:spcPct val="50000"/>
              </a:spcAft>
            </a:pPr>
            <a:r>
              <a:rPr lang="en-US" altLang="en-US"/>
              <a:t>When the temperature rises from 70°F to 90°F, the curve showing the relationship shifts rightward from the blue curve to the red curve.</a:t>
            </a:r>
          </a:p>
        </p:txBody>
      </p:sp>
      <p:sp>
        <p:nvSpPr>
          <p:cNvPr id="98307" name="Title 1"/>
          <p:cNvSpPr>
            <a:spLocks noGrp="1"/>
          </p:cNvSpPr>
          <p:nvPr>
            <p:ph type="title"/>
          </p:nvPr>
        </p:nvSpPr>
        <p:spPr/>
        <p:txBody>
          <a:bodyPr/>
          <a:lstStyle/>
          <a:p>
            <a:r>
              <a:rPr lang="en-CA" altLang="en-US"/>
              <a:t>Graphing Relationships Among More Than Two Variables</a:t>
            </a:r>
          </a:p>
        </p:txBody>
      </p:sp>
      <p:pic>
        <p:nvPicPr>
          <p:cNvPr id="98308" name="Picture 34" descr="apx01.12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9" name="Picture 35" descr="apx01.12a2.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0" name="Picture 36" descr="apx01.12a1.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1" name="Picture 37" descr="apx01.12a.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2" name="Picture 38" descr="apx01.12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3" name="Picture 39" descr="apx01.12c.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4" name="Picture 40" descr="apx01.12d.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5" name="Picture 41" descr="apx01.12e.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6" name="Picture 42" descr="apx01.12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7" name="Picture 43" descr="apx01.12g.gif"/>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4" descr="apx01.12h.gif"/>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447800" y="3124200"/>
            <a:ext cx="6462713"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1000"/>
                                        <p:tgtEl>
                                          <p:spTgt spid="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7634">
                                            <p:txEl>
                                              <p:pRg st="0" end="0"/>
                                            </p:txEl>
                                          </p:spTgt>
                                        </p:tgtEl>
                                        <p:attrNameLst>
                                          <p:attrName>style.visibility</p:attrName>
                                        </p:attrNameLst>
                                      </p:cBhvr>
                                      <p:to>
                                        <p:strVal val="visible"/>
                                      </p:to>
                                    </p:set>
                                    <p:animEffect transition="in" filter="wipe(left)">
                                      <p:cBhvr>
                                        <p:cTn id="12" dur="1000"/>
                                        <p:tgtEl>
                                          <p:spTgt spid="1976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43d222b4e4695cec2b5dd8b607db3511b51a81"/>
</p:tagLst>
</file>

<file path=ppt/theme/theme1.xml><?xml version="1.0" encoding="utf-8"?>
<a:theme xmlns:a="http://schemas.openxmlformats.org/drawingml/2006/main" name="2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6113</TotalTime>
  <Words>5106</Words>
  <Application>Microsoft Office PowerPoint</Application>
  <PresentationFormat>On-screen Show (4:3)</PresentationFormat>
  <Paragraphs>474</Paragraphs>
  <Slides>99</Slides>
  <Notes>98</Notes>
  <HiddenSlides>24</HiddenSlides>
  <MMClips>0</MMClips>
  <ScaleCrop>false</ScaleCrop>
  <HeadingPairs>
    <vt:vector size="8" baseType="variant">
      <vt:variant>
        <vt:lpstr>Fonts Used</vt:lpstr>
      </vt:variant>
      <vt:variant>
        <vt:i4>8</vt:i4>
      </vt:variant>
      <vt:variant>
        <vt:lpstr>Theme</vt:lpstr>
      </vt:variant>
      <vt:variant>
        <vt:i4>5</vt:i4>
      </vt:variant>
      <vt:variant>
        <vt:lpstr>Embedded OLE Servers</vt:lpstr>
      </vt:variant>
      <vt:variant>
        <vt:i4>1</vt:i4>
      </vt:variant>
      <vt:variant>
        <vt:lpstr>Slide Titles</vt:lpstr>
      </vt:variant>
      <vt:variant>
        <vt:i4>99</vt:i4>
      </vt:variant>
    </vt:vector>
  </HeadingPairs>
  <TitlesOfParts>
    <vt:vector size="113" baseType="lpstr">
      <vt:lpstr>AGaramond</vt:lpstr>
      <vt:lpstr>Arial</vt:lpstr>
      <vt:lpstr>Futura Book</vt:lpstr>
      <vt:lpstr>Futura Condensed</vt:lpstr>
      <vt:lpstr>Gill Sans MT</vt:lpstr>
      <vt:lpstr>Mundo Sans Std Light</vt:lpstr>
      <vt:lpstr>Symbol</vt:lpstr>
      <vt:lpstr>Wingdings</vt:lpstr>
      <vt:lpstr>2_Custom Design</vt:lpstr>
      <vt:lpstr>3_US6e</vt:lpstr>
      <vt:lpstr>4_US6e</vt:lpstr>
      <vt:lpstr>4_Custom Design</vt:lpstr>
      <vt:lpstr>6_Custom Design</vt:lpstr>
      <vt:lpstr>Image</vt:lpstr>
      <vt:lpstr>PowerPoint Presentation</vt:lpstr>
      <vt:lpstr>PowerPoint Presentation</vt:lpstr>
      <vt:lpstr>After studying this chapter, you will be able to:</vt:lpstr>
      <vt:lpstr>Definition of Economics</vt:lpstr>
      <vt:lpstr>Definition of Economics</vt:lpstr>
      <vt:lpstr>Definition of Economics</vt:lpstr>
      <vt:lpstr>Two Big Economic Questions</vt:lpstr>
      <vt:lpstr>Two Big Economic Questions</vt:lpstr>
      <vt:lpstr>Two Big Economic Questions</vt:lpstr>
      <vt:lpstr>PowerPoint Presentation</vt:lpstr>
      <vt:lpstr>Two Big Economic Questions</vt:lpstr>
      <vt:lpstr>Two Big Economic Questions</vt:lpstr>
      <vt:lpstr>Two Big Economic Questions</vt:lpstr>
      <vt:lpstr>PowerPoint Presentation</vt:lpstr>
      <vt:lpstr>Two Big Economic Questions</vt:lpstr>
      <vt:lpstr>Two Big Economic Questions</vt:lpstr>
      <vt:lpstr>Two Big Economic Questions</vt:lpstr>
      <vt:lpstr>Two Big Economic Questions</vt:lpstr>
      <vt:lpstr>Two Big Economic Questions</vt:lpstr>
      <vt:lpstr>Two Big Economic Questions</vt:lpstr>
      <vt:lpstr>Two Big Economic Questions</vt:lpstr>
      <vt:lpstr>Two Big Economic Questions</vt:lpstr>
      <vt:lpstr>Two Big Economic Questions</vt:lpstr>
      <vt:lpstr>Two Big Economic Questions</vt:lpstr>
      <vt:lpstr>Two Big Economic Questions</vt:lpstr>
      <vt:lpstr>Economic Way of Thinking</vt:lpstr>
      <vt:lpstr>Economic Way of Thinking</vt:lpstr>
      <vt:lpstr>Economic Way of Thinking</vt:lpstr>
      <vt:lpstr>The Economic Way of Thinking</vt:lpstr>
      <vt:lpstr>The Economic Way of Thinking</vt:lpstr>
      <vt:lpstr>The Economic Way of Thinking</vt:lpstr>
      <vt:lpstr>The Economic Way of Thinking</vt:lpstr>
      <vt:lpstr>The Economic Way of Thinking</vt:lpstr>
      <vt:lpstr>Economics: A Social Science and Policy Tool</vt:lpstr>
      <vt:lpstr>Economics: A Social Science and Policy Tool</vt:lpstr>
      <vt:lpstr>Economics: A Social Science and Policy Tool</vt:lpstr>
      <vt:lpstr>Economics: A Social Science and Policy Tool</vt:lpstr>
      <vt:lpstr>Economists in the Economy</vt:lpstr>
      <vt:lpstr>Economists in the Economy</vt:lpstr>
      <vt:lpstr>Economists in the Economy</vt:lpstr>
      <vt:lpstr>PowerPoint Presentation</vt:lpstr>
      <vt:lpstr>Economists in the Economy</vt:lpstr>
      <vt:lpstr>Economists in the Economy</vt:lpstr>
      <vt:lpstr>PowerPoint Presentation</vt:lpstr>
      <vt:lpstr>Economists in the Economy</vt:lpstr>
      <vt:lpstr>Economists in the Economy</vt:lpstr>
      <vt:lpstr>PowerPoint Presentation</vt:lpstr>
      <vt:lpstr>After studying this chapter, you will be able to:</vt:lpstr>
      <vt:lpstr>Graphing Data</vt:lpstr>
      <vt:lpstr>PowerPoint Presentation</vt:lpstr>
      <vt:lpstr>Graphing Data</vt:lpstr>
      <vt:lpstr>Graphing Data</vt:lpstr>
      <vt:lpstr>PowerPoint Presentation</vt:lpstr>
      <vt:lpstr>Graphing Data</vt:lpstr>
      <vt:lpstr>Graphing Data</vt:lpstr>
      <vt:lpstr>Graphing Data</vt:lpstr>
      <vt:lpstr>PowerPoint Presentation</vt:lpstr>
      <vt:lpstr>Graphing Data</vt:lpstr>
      <vt:lpstr>PowerPoint Presentation</vt:lpstr>
      <vt:lpstr>Graphing Data</vt:lpstr>
      <vt:lpstr>PowerPoint Presentation</vt:lpstr>
      <vt:lpstr>Graphs used in Economic Models</vt:lpstr>
      <vt:lpstr>Graphs Used in Economic Models</vt:lpstr>
      <vt:lpstr>Graphs used in Economic Models</vt:lpstr>
      <vt:lpstr>PowerPoint Presentation</vt:lpstr>
      <vt:lpstr>PowerPoint Presentation</vt:lpstr>
      <vt:lpstr>PowerPoint Presentation</vt:lpstr>
      <vt:lpstr>Graphs used in Economic Models</vt:lpstr>
      <vt:lpstr>Graphs used in Economic Models</vt:lpstr>
      <vt:lpstr>PowerPoint Presentation</vt:lpstr>
      <vt:lpstr>PowerPoint Presentation</vt:lpstr>
      <vt:lpstr>PowerPoint Presentation</vt:lpstr>
      <vt:lpstr>Graphs used in Economic Models</vt:lpstr>
      <vt:lpstr>Graphs used in Economic Models</vt:lpstr>
      <vt:lpstr>PowerPoint Presentation</vt:lpstr>
      <vt:lpstr>PowerPoint Presentation</vt:lpstr>
      <vt:lpstr>Graphs used in Economic Models</vt:lpstr>
      <vt:lpstr>Graphs used in Economic Models</vt:lpstr>
      <vt:lpstr>PowerPoint Presentation</vt:lpstr>
      <vt:lpstr>PowerPoint Presentation</vt:lpstr>
      <vt:lpstr>The Slope of a Relationship</vt:lpstr>
      <vt:lpstr>The Slope of a Relationship</vt:lpstr>
      <vt:lpstr>PowerPoint Presentation</vt:lpstr>
      <vt:lpstr>The Slope of a Relationship</vt:lpstr>
      <vt:lpstr>PowerPoint Presentation</vt:lpstr>
      <vt:lpstr>The Slope of a Relationship</vt:lpstr>
      <vt:lpstr>The Slope of a Relationship</vt:lpstr>
      <vt:lpstr>PowerPoint Presentation</vt:lpstr>
      <vt:lpstr>The Slope of a Relationship</vt:lpstr>
      <vt:lpstr>PowerPoint Presentation</vt:lpstr>
      <vt:lpstr>Graphing Relationships Among More Than Two Variables</vt:lpstr>
      <vt:lpstr>Graphing Relationships Among More Than Two Variables</vt:lpstr>
      <vt:lpstr>PowerPoint Presentation</vt:lpstr>
      <vt:lpstr>Graphing Relationships Among More Than Two Variables</vt:lpstr>
      <vt:lpstr>Graphing Relationships Among More Than Two Variables</vt:lpstr>
      <vt:lpstr>Graphing Relationships Among More Than Two Variables</vt:lpstr>
      <vt:lpstr>Graphing Relationships Among More Than Two Variables</vt:lpstr>
      <vt:lpstr>Graphing Relationships Among More Than Two Variables</vt:lpstr>
      <vt:lpstr>Graphing Relationships Among More Than Two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Choice, Change, Challenge, and Opportunity</dc:title>
  <dc:creator>Robin Bade</dc:creator>
  <cp:lastModifiedBy>Robin</cp:lastModifiedBy>
  <cp:revision>164</cp:revision>
  <dcterms:created xsi:type="dcterms:W3CDTF">2002-06-09T00:26:05Z</dcterms:created>
  <dcterms:modified xsi:type="dcterms:W3CDTF">2017-11-18T07:08:48Z</dcterms:modified>
</cp:coreProperties>
</file>