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64" r:id="rId1"/>
    <p:sldMasterId id="2147485168" r:id="rId2"/>
    <p:sldMasterId id="2147484929" r:id="rId3"/>
    <p:sldMasterId id="2147483761" r:id="rId4"/>
    <p:sldMasterId id="2147485172" r:id="rId5"/>
  </p:sldMasterIdLst>
  <p:notesMasterIdLst>
    <p:notesMasterId r:id="rId71"/>
  </p:notesMasterIdLst>
  <p:sldIdLst>
    <p:sldId id="486" r:id="rId6"/>
    <p:sldId id="481" r:id="rId7"/>
    <p:sldId id="485" r:id="rId8"/>
    <p:sldId id="459" r:id="rId9"/>
    <p:sldId id="317" r:id="rId10"/>
    <p:sldId id="322" r:id="rId11"/>
    <p:sldId id="323" r:id="rId12"/>
    <p:sldId id="325" r:id="rId13"/>
    <p:sldId id="471" r:id="rId14"/>
    <p:sldId id="472" r:id="rId15"/>
    <p:sldId id="327" r:id="rId16"/>
    <p:sldId id="390" r:id="rId17"/>
    <p:sldId id="400" r:id="rId18"/>
    <p:sldId id="328" r:id="rId19"/>
    <p:sldId id="330" r:id="rId20"/>
    <p:sldId id="401" r:id="rId21"/>
    <p:sldId id="329" r:id="rId22"/>
    <p:sldId id="333" r:id="rId23"/>
    <p:sldId id="334" r:id="rId24"/>
    <p:sldId id="391" r:id="rId25"/>
    <p:sldId id="393" r:id="rId26"/>
    <p:sldId id="392" r:id="rId27"/>
    <p:sldId id="335" r:id="rId28"/>
    <p:sldId id="404" r:id="rId29"/>
    <p:sldId id="336" r:id="rId30"/>
    <p:sldId id="337" r:id="rId31"/>
    <p:sldId id="339" r:id="rId32"/>
    <p:sldId id="411" r:id="rId33"/>
    <p:sldId id="373" r:id="rId34"/>
    <p:sldId id="374" r:id="rId35"/>
    <p:sldId id="375" r:id="rId36"/>
    <p:sldId id="319" r:id="rId37"/>
    <p:sldId id="340" r:id="rId38"/>
    <p:sldId id="341" r:id="rId39"/>
    <p:sldId id="461" r:id="rId40"/>
    <p:sldId id="342" r:id="rId41"/>
    <p:sldId id="343" r:id="rId42"/>
    <p:sldId id="394" r:id="rId43"/>
    <p:sldId id="395" r:id="rId44"/>
    <p:sldId id="397" r:id="rId45"/>
    <p:sldId id="346" r:id="rId46"/>
    <p:sldId id="473" r:id="rId47"/>
    <p:sldId id="377" r:id="rId48"/>
    <p:sldId id="462" r:id="rId49"/>
    <p:sldId id="463" r:id="rId50"/>
    <p:sldId id="464" r:id="rId51"/>
    <p:sldId id="347" r:id="rId52"/>
    <p:sldId id="320" r:id="rId53"/>
    <p:sldId id="348" r:id="rId54"/>
    <p:sldId id="349" r:id="rId55"/>
    <p:sldId id="350" r:id="rId56"/>
    <p:sldId id="465" r:id="rId57"/>
    <p:sldId id="378" r:id="rId58"/>
    <p:sldId id="379" r:id="rId59"/>
    <p:sldId id="380" r:id="rId60"/>
    <p:sldId id="381" r:id="rId61"/>
    <p:sldId id="351" r:id="rId62"/>
    <p:sldId id="431" r:id="rId63"/>
    <p:sldId id="352" r:id="rId64"/>
    <p:sldId id="433" r:id="rId65"/>
    <p:sldId id="382" r:id="rId66"/>
    <p:sldId id="385" r:id="rId67"/>
    <p:sldId id="353" r:id="rId68"/>
    <p:sldId id="474" r:id="rId69"/>
    <p:sldId id="386" r:id="rId70"/>
  </p:sldIdLst>
  <p:sldSz cx="9144000" cy="6858000" type="screen4x3"/>
  <p:notesSz cx="6858000" cy="9144000"/>
  <p:custDataLst>
    <p:tags r:id="rId72"/>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845">
          <p15:clr>
            <a:srgbClr val="A4A3A4"/>
          </p15:clr>
        </p15:guide>
        <p15:guide id="2" pos="3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1B7"/>
    <a:srgbClr val="009CAF"/>
    <a:srgbClr val="F2615F"/>
    <a:srgbClr val="6054A1"/>
    <a:srgbClr val="DB8657"/>
    <a:srgbClr val="C40075"/>
    <a:srgbClr val="93CDAD"/>
    <a:srgbClr val="0081B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231" autoAdjust="0"/>
    <p:restoredTop sz="88055" autoAdjust="0"/>
  </p:normalViewPr>
  <p:slideViewPr>
    <p:cSldViewPr>
      <p:cViewPr varScale="1">
        <p:scale>
          <a:sx n="110" d="100"/>
          <a:sy n="110" d="100"/>
        </p:scale>
        <p:origin x="1242" y="78"/>
      </p:cViewPr>
      <p:guideLst>
        <p:guide orient="horz" pos="1845"/>
        <p:guide pos="36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46"/>
    </p:cViewPr>
  </p:sorterViewPr>
  <p:notesViewPr>
    <p:cSldViewPr>
      <p:cViewPr varScale="1">
        <p:scale>
          <a:sx n="86" d="100"/>
          <a:sy n="86" d="100"/>
        </p:scale>
        <p:origin x="3864" y="84"/>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9A7F2A5-D1EA-4791-ACEF-CCB44FDCB978}" type="slidenum">
              <a:rPr lang="en-US" altLang="en-US"/>
              <a:pPr>
                <a:defRPr/>
              </a:pPr>
              <a:t>‹#›</a:t>
            </a:fld>
            <a:endParaRPr lang="en-US" altLang="en-US"/>
          </a:p>
        </p:txBody>
      </p:sp>
    </p:spTree>
    <p:extLst>
      <p:ext uri="{BB962C8B-B14F-4D97-AF65-F5344CB8AC3E}">
        <p14:creationId xmlns:p14="http://schemas.microsoft.com/office/powerpoint/2010/main" val="15972534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F4240F-40E2-46C5-948E-75B8757EB4DD}" type="slidenum">
              <a:rPr lang="en-US" altLang="en-US" smtClean="0">
                <a:solidFill>
                  <a:srgbClr val="000000"/>
                </a:solidFill>
                <a:cs typeface="Arial" panose="020B0604020202020204" pitchFamily="34" charset="0"/>
              </a:rPr>
              <a:pPr>
                <a:spcBef>
                  <a:spcPct val="0"/>
                </a:spcBef>
              </a:pPr>
              <a:t>1</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423873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9F3D10-612F-4D72-8C6F-98232AA162C4}" type="slidenum">
              <a:rPr lang="en-US" altLang="en-US" smtClean="0">
                <a:solidFill>
                  <a:srgbClr val="000000"/>
                </a:solidFill>
              </a:rPr>
              <a:pPr>
                <a:spcBef>
                  <a:spcPct val="0"/>
                </a:spcBef>
              </a:pPr>
              <a:t>10</a:t>
            </a:fld>
            <a:endParaRPr lang="en-US" altLang="en-US">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70691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C354A4-5EE4-47F2-823A-9EB37AFB6314}" type="slidenum">
              <a:rPr lang="en-US" altLang="en-US" smtClean="0"/>
              <a:pPr>
                <a:spcBef>
                  <a:spcPct val="0"/>
                </a:spcBef>
              </a:pPr>
              <a:t>11</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Marginal and average propensities.</a:t>
            </a:r>
            <a:r>
              <a:rPr lang="en-US" altLang="en-US" sz="1000"/>
              <a:t> The text defines the </a:t>
            </a:r>
            <a:r>
              <a:rPr lang="en-US" altLang="en-US" sz="1000" i="1"/>
              <a:t>MPC</a:t>
            </a:r>
            <a:r>
              <a:rPr lang="en-US" altLang="en-US" sz="1000"/>
              <a:t> and </a:t>
            </a:r>
            <a:r>
              <a:rPr lang="en-US" altLang="en-US" sz="1000" i="1"/>
              <a:t>MPS</a:t>
            </a:r>
            <a:r>
              <a:rPr lang="en-US" altLang="en-US" sz="1000"/>
              <a:t>, and shows that they sum to one because disposable income can only be consumed or saved. </a:t>
            </a:r>
          </a:p>
          <a:p>
            <a:pPr eaLnBrk="1" hangingPunct="1"/>
            <a:r>
              <a:rPr lang="en-US" altLang="en-US" sz="1000"/>
              <a:t>The textbook does </a:t>
            </a:r>
            <a:r>
              <a:rPr lang="en-US" altLang="en-US" sz="1000" i="1"/>
              <a:t>not</a:t>
            </a:r>
            <a:r>
              <a:rPr lang="en-US" altLang="en-US" sz="1000"/>
              <a:t> define and explain the </a:t>
            </a:r>
            <a:r>
              <a:rPr lang="en-US" altLang="en-US" sz="1000" i="1"/>
              <a:t>APC</a:t>
            </a:r>
            <a:r>
              <a:rPr lang="en-US" altLang="en-US" sz="1000"/>
              <a:t> and </a:t>
            </a:r>
            <a:r>
              <a:rPr lang="en-US" altLang="en-US" sz="1000" i="1"/>
              <a:t>APS</a:t>
            </a:r>
            <a:r>
              <a:rPr lang="en-US" altLang="en-US" sz="1000"/>
              <a:t>. These concepts have no operational significance and are not worth bringing to the student’s attention.</a:t>
            </a:r>
          </a:p>
          <a:p>
            <a:pPr eaLnBrk="1" hangingPunct="1"/>
            <a:endParaRPr lang="en-US" altLang="en-US" sz="1000"/>
          </a:p>
        </p:txBody>
      </p:sp>
    </p:spTree>
    <p:extLst>
      <p:ext uri="{BB962C8B-B14F-4D97-AF65-F5344CB8AC3E}">
        <p14:creationId xmlns:p14="http://schemas.microsoft.com/office/powerpoint/2010/main" val="1818596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31B51C-9F9E-4C2F-B9C9-D8D71A3290DA}" type="slidenum">
              <a:rPr lang="en-US" altLang="en-US" smtClean="0"/>
              <a:pPr>
                <a:spcBef>
                  <a:spcPct val="0"/>
                </a:spcBef>
              </a:pPr>
              <a:t>12</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3873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493D5C-358F-4A4C-924A-E9883CB5315B}" type="slidenum">
              <a:rPr lang="en-US" altLang="en-US" smtClean="0"/>
              <a:pPr>
                <a:spcBef>
                  <a:spcPct val="0"/>
                </a:spcBef>
              </a:pPr>
              <a:t>13</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77964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B16DAC-5B04-4286-911A-94B42F7598FA}" type="slidenum">
              <a:rPr lang="en-US" altLang="en-US" smtClean="0"/>
              <a:pPr>
                <a:spcBef>
                  <a:spcPct val="0"/>
                </a:spcBef>
              </a:pPr>
              <a:t>14</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66052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75CB74-9ECD-4429-B80B-293242E50BD3}" type="slidenum">
              <a:rPr lang="en-US" altLang="en-US" smtClean="0"/>
              <a:pPr>
                <a:spcBef>
                  <a:spcPct val="0"/>
                </a:spcBef>
              </a:pPr>
              <a:t>15</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15943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AF13BA-0C80-4C7A-A69F-0F161B18F8BB}" type="slidenum">
              <a:rPr lang="en-US" altLang="en-US" smtClean="0"/>
              <a:pPr>
                <a:spcBef>
                  <a:spcPct val="0"/>
                </a:spcBef>
              </a:pPr>
              <a:t>16</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98558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BAA3BD-ADB6-4B48-940F-E2C81985651D}" type="slidenum">
              <a:rPr lang="en-US" altLang="en-US" smtClean="0"/>
              <a:pPr>
                <a:spcBef>
                  <a:spcPct val="0"/>
                </a:spcBef>
              </a:pPr>
              <a:t>17</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9515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C13B4E-EA16-4BFE-A0F1-552E65A03660}" type="slidenum">
              <a:rPr lang="en-US" altLang="en-US" smtClean="0"/>
              <a:pPr>
                <a:spcBef>
                  <a:spcPct val="0"/>
                </a:spcBef>
              </a:pPr>
              <a:t>18</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U.S. Consumption Function</a:t>
            </a:r>
          </a:p>
        </p:txBody>
      </p:sp>
    </p:spTree>
    <p:extLst>
      <p:ext uri="{BB962C8B-B14F-4D97-AF65-F5344CB8AC3E}">
        <p14:creationId xmlns:p14="http://schemas.microsoft.com/office/powerpoint/2010/main" val="2860289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6E006D-F832-4454-B02D-D481C7AA0EE9}" type="slidenum">
              <a:rPr lang="en-US" altLang="en-US" smtClean="0"/>
              <a:pPr>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9822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t>Notes and teaching tips: 4, 11, 18, 20, 32, 34, 46, 47, 51, 59, 62, and 65.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 </a:t>
            </a:r>
            <a:r>
              <a:rPr lang="en-AU" altLang="en-US" i="1" dirty="0"/>
              <a:t>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E3CFED-3EDB-4EBA-8E69-DB457A541802}" type="slidenum">
              <a:rPr lang="en-US" altLang="en-US" smtClean="0">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424569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3BACD7-1D82-42AC-A309-992BCC78A10A}" type="slidenum">
              <a:rPr lang="en-US" altLang="en-US" smtClean="0"/>
              <a:pPr>
                <a:spcBef>
                  <a:spcPct val="0"/>
                </a:spcBef>
              </a:pPr>
              <a:t>20</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t>The main difference between the Keynesian cross model of the 1940s and the aggregate expenditure model of today is that from the 1940s through the mid-1960s, economists believed that the fixed price level assumption was an acceptable (if not exactly accurate) description of reality, so the model was seen as actually determining real GDP, and the multiplier was seen as an empirically relevant phenomenon. In contrast, today, we see the model as part of the aggregate demand story. The value of the model today—and it </a:t>
            </a:r>
            <a:r>
              <a:rPr lang="en-US" altLang="en-US" sz="1000" i="1"/>
              <a:t>is</a:t>
            </a:r>
            <a:r>
              <a:rPr lang="en-US" altLang="en-US" sz="1000"/>
              <a:t> valuable today and not, as some people claim, eclipsed by the </a:t>
            </a:r>
            <a:r>
              <a:rPr lang="en-US" altLang="en-US" sz="1000" i="1"/>
              <a:t>AS-AD</a:t>
            </a:r>
            <a:r>
              <a:rPr lang="en-US" altLang="en-US" sz="1000"/>
              <a:t> model and irrelevant—is that it explains the multiplier that translates a change in autonomous expenditure into a shift of the </a:t>
            </a:r>
            <a:r>
              <a:rPr lang="en-US" altLang="en-US" sz="1000" i="1"/>
              <a:t>AD</a:t>
            </a:r>
            <a:r>
              <a:rPr lang="en-US" altLang="en-US" sz="1000"/>
              <a:t> curve and it explains the multiplier convergence process that pulls the economy toward the </a:t>
            </a:r>
            <a:r>
              <a:rPr lang="en-US" altLang="en-US" sz="1000" i="1"/>
              <a:t>AD</a:t>
            </a:r>
            <a:r>
              <a:rPr lang="en-US" altLang="en-US" sz="1000"/>
              <a:t> curve. (When an </a:t>
            </a:r>
            <a:r>
              <a:rPr lang="en-US" altLang="en-US" sz="1000" i="1"/>
              <a:t>unintended</a:t>
            </a:r>
            <a:r>
              <a:rPr lang="en-US" altLang="en-US" sz="1000"/>
              <a:t> change in inventories occurs, the economy is </a:t>
            </a:r>
            <a:r>
              <a:rPr lang="en-US" altLang="en-US" sz="1000" i="1"/>
              <a:t>off</a:t>
            </a:r>
            <a:r>
              <a:rPr lang="en-US" altLang="en-US" sz="1000"/>
              <a:t> the </a:t>
            </a:r>
            <a:r>
              <a:rPr lang="en-US" altLang="en-US" sz="1000" i="1"/>
              <a:t>AD</a:t>
            </a:r>
            <a:r>
              <a:rPr lang="en-US" altLang="en-US" sz="1000"/>
              <a:t> curve but moving toward it.)</a:t>
            </a:r>
          </a:p>
        </p:txBody>
      </p:sp>
    </p:spTree>
    <p:extLst>
      <p:ext uri="{BB962C8B-B14F-4D97-AF65-F5344CB8AC3E}">
        <p14:creationId xmlns:p14="http://schemas.microsoft.com/office/powerpoint/2010/main" val="3406435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4B92C3-54A2-404B-9FBF-BA764085C390}" type="slidenum">
              <a:rPr lang="en-US" altLang="en-US" smtClean="0"/>
              <a:pPr>
                <a:spcBef>
                  <a:spcPct val="0"/>
                </a:spcBef>
              </a:pPr>
              <a:t>21</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28200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30584E-2D69-412D-B681-765D392A48CB}" type="slidenum">
              <a:rPr lang="en-US" altLang="en-US" smtClean="0"/>
              <a:pPr>
                <a:spcBef>
                  <a:spcPct val="0"/>
                </a:spcBef>
              </a:pPr>
              <a:t>22</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64087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C11361-05FF-4567-AE32-63B0C970D6E7}" type="slidenum">
              <a:rPr lang="en-US" altLang="en-US" smtClean="0"/>
              <a:pPr>
                <a:spcBef>
                  <a:spcPct val="0"/>
                </a:spcBef>
              </a:pPr>
              <a:t>23</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33176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5E36CB-E9BE-4EE3-B38D-E345A75D32EF}" type="slidenum">
              <a:rPr lang="en-US" altLang="en-US" smtClean="0"/>
              <a:pPr>
                <a:spcBef>
                  <a:spcPct val="0"/>
                </a:spcBef>
              </a:pPr>
              <a:t>24</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24695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53A1EA-2BD6-4C25-9375-EF81CA6AEC8F}" type="slidenum">
              <a:rPr lang="en-US" altLang="en-US" smtClean="0"/>
              <a:pPr>
                <a:spcBef>
                  <a:spcPct val="0"/>
                </a:spcBef>
              </a:pPr>
              <a:t>25</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82339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4CEA20-00DA-4A57-BB0E-292D0221AB8D}" type="slidenum">
              <a:rPr lang="en-US" altLang="en-US" smtClean="0"/>
              <a:pPr>
                <a:spcBef>
                  <a:spcPct val="0"/>
                </a:spcBef>
              </a:pPr>
              <a:t>26</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296722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7AC532-147D-4081-80FD-1A27500AB8A8}" type="slidenum">
              <a:rPr lang="en-US" altLang="en-US" smtClean="0"/>
              <a:pPr>
                <a:spcBef>
                  <a:spcPct val="0"/>
                </a:spcBef>
              </a:pPr>
              <a:t>27</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17045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DB0BC6-A935-448C-BF4A-C7D8DCA945F3}" type="slidenum">
              <a:rPr lang="en-US" altLang="en-US" smtClean="0"/>
              <a:pPr>
                <a:spcBef>
                  <a:spcPct val="0"/>
                </a:spcBef>
              </a:pPr>
              <a:t>28</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9452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FE8532-526D-4A99-8EC3-19E7FD42BB7F}" type="slidenum">
              <a:rPr lang="en-US" altLang="en-US" smtClean="0"/>
              <a:pPr>
                <a:spcBef>
                  <a:spcPct val="0"/>
                </a:spcBef>
              </a:pPr>
              <a:t>29</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171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70273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71E308-48A5-4337-B9C1-F682FFEC88C1}" type="slidenum">
              <a:rPr lang="en-US" altLang="en-US" smtClean="0"/>
              <a:pPr>
                <a:spcBef>
                  <a:spcPct val="0"/>
                </a:spcBef>
              </a:pPr>
              <a:t>30</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84863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16A9B2-0C57-452E-897A-5B2836C8B35D}" type="slidenum">
              <a:rPr lang="en-US" altLang="en-US" smtClean="0"/>
              <a:pPr>
                <a:spcBef>
                  <a:spcPct val="0"/>
                </a:spcBef>
              </a:pPr>
              <a:t>31</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45103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622768-890B-4B42-BBEC-557E7785DF62}" type="slidenum">
              <a:rPr lang="en-US" altLang="en-US" smtClean="0"/>
              <a:pPr>
                <a:spcBef>
                  <a:spcPct val="0"/>
                </a:spcBef>
              </a:pPr>
              <a:t>32</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dirty="0"/>
              <a:t>The basic idea and practice.</a:t>
            </a:r>
            <a:r>
              <a:rPr lang="en-US" altLang="en-US" sz="1000" i="1" dirty="0"/>
              <a:t> </a:t>
            </a:r>
            <a:r>
              <a:rPr lang="en-US" altLang="en-US" sz="1000" dirty="0"/>
              <a:t>Students need quite a lot of practice using multipliers. One good problem involves working out the effects on </a:t>
            </a:r>
            <a:r>
              <a:rPr lang="en-US" altLang="en-US" sz="1000" i="1" dirty="0"/>
              <a:t>consumption</a:t>
            </a:r>
            <a:r>
              <a:rPr lang="en-US" altLang="en-US" sz="1000" dirty="0"/>
              <a:t> as well as GDP of a change in investment (when the price level is fixed). The best way to present this problem to the students seems to be sequentially. Begin by giving them the data necessary to deduce how real GDP changes from an increase in investment. Tell them there is no foreign trade, so that there are no exports or imports, and no income taxes. Tell them that the marginal propensity to consume is </a:t>
            </a:r>
            <a:r>
              <a:rPr lang="en-US" altLang="en-US" sz="1000" i="1" dirty="0"/>
              <a:t>b</a:t>
            </a:r>
            <a:r>
              <a:rPr lang="en-US" altLang="en-US" sz="1000" dirty="0"/>
              <a:t> (pick any valid number you like), and that investment has changed by ∆</a:t>
            </a:r>
            <a:r>
              <a:rPr lang="en-US" altLang="en-US" sz="1000" i="1" dirty="0"/>
              <a:t>I</a:t>
            </a:r>
            <a:r>
              <a:rPr lang="en-US" altLang="en-US" sz="1000" dirty="0"/>
              <a:t> (pick any valid number you like). </a:t>
            </a:r>
          </a:p>
          <a:p>
            <a:pPr eaLnBrk="1" hangingPunct="1"/>
            <a:r>
              <a:rPr lang="en-US" altLang="en-US" sz="1000" dirty="0"/>
              <a:t>Then, after the students have computed the change in GDP, ask them what the change in consumption expenditure is.</a:t>
            </a:r>
          </a:p>
          <a:p>
            <a:pPr eaLnBrk="1" hangingPunct="1"/>
            <a:r>
              <a:rPr lang="en-US" altLang="en-US" sz="1000" dirty="0"/>
              <a:t>Review their attempts to answer this question as follows: The change in GDP, ∆</a:t>
            </a:r>
            <a:r>
              <a:rPr lang="en-US" altLang="en-US" sz="1000" i="1" dirty="0"/>
              <a:t>Y</a:t>
            </a:r>
            <a:r>
              <a:rPr lang="en-US" altLang="en-US" sz="1000" dirty="0"/>
              <a:t>, is given by the equation: ∆</a:t>
            </a:r>
            <a:r>
              <a:rPr lang="en-US" altLang="en-US" sz="1000" i="1" dirty="0"/>
              <a:t>Y = </a:t>
            </a:r>
            <a:r>
              <a:rPr lang="en-US" altLang="en-US" sz="1000" dirty="0"/>
              <a:t>∆</a:t>
            </a:r>
            <a:r>
              <a:rPr lang="en-US" altLang="en-US" sz="1000" i="1" dirty="0"/>
              <a:t>C</a:t>
            </a:r>
            <a:r>
              <a:rPr lang="en-US" altLang="en-US" sz="1000" dirty="0"/>
              <a:t> + ∆</a:t>
            </a:r>
            <a:r>
              <a:rPr lang="en-US" altLang="en-US" sz="1000" i="1" dirty="0"/>
              <a:t>I</a:t>
            </a:r>
            <a:r>
              <a:rPr lang="en-US" altLang="en-US" sz="1000" dirty="0"/>
              <a:t>. Given ∆</a:t>
            </a:r>
            <a:r>
              <a:rPr lang="en-US" altLang="en-US" sz="1000" i="1" dirty="0"/>
              <a:t>I </a:t>
            </a:r>
            <a:r>
              <a:rPr lang="en-US" altLang="en-US" sz="1000" dirty="0"/>
              <a:t>from the initial statement of the problem and ∆</a:t>
            </a:r>
            <a:r>
              <a:rPr lang="en-US" altLang="en-US" sz="1000" i="1" dirty="0"/>
              <a:t>Y </a:t>
            </a:r>
            <a:r>
              <a:rPr lang="en-US" altLang="en-US" sz="1000" dirty="0"/>
              <a:t>from the first set of calculations, the students can readily calculate ∆</a:t>
            </a:r>
            <a:r>
              <a:rPr lang="en-US" altLang="en-US" sz="1000" i="1" dirty="0"/>
              <a:t>C</a:t>
            </a:r>
            <a:r>
              <a:rPr lang="en-US" altLang="en-US" sz="1000" dirty="0"/>
              <a:t>. Focusing the students’ attention on the change in </a:t>
            </a:r>
            <a:r>
              <a:rPr lang="en-US" altLang="en-US" sz="1000" i="1" dirty="0"/>
              <a:t>consumption</a:t>
            </a:r>
            <a:r>
              <a:rPr lang="en-US" altLang="en-US" sz="1000" dirty="0"/>
              <a:t> is important because it reinforces the point that a change in autonomous expenditure (investment in this example) leads to an </a:t>
            </a:r>
            <a:r>
              <a:rPr lang="en-US" altLang="en-US" sz="1000" i="1" dirty="0"/>
              <a:t>induced</a:t>
            </a:r>
            <a:r>
              <a:rPr lang="en-US" altLang="en-US" sz="1000" dirty="0"/>
              <a:t> change in consumption expenditure and that this increase in consumption expenditure is the source of the multiplier.</a:t>
            </a:r>
            <a:endParaRPr lang="en-US" altLang="en-US" sz="1000" i="1" dirty="0"/>
          </a:p>
          <a:p>
            <a:pPr eaLnBrk="1" hangingPunct="1"/>
            <a:r>
              <a:rPr lang="en-US" altLang="en-US" sz="1000" b="1" i="1" dirty="0"/>
              <a:t>The multiplier and the circular flow.</a:t>
            </a:r>
            <a:r>
              <a:rPr lang="en-US" altLang="en-US" sz="1000" dirty="0"/>
              <a:t> Some instructors like to illustrate the multiplier, and give context to Figure 11.5, by using a circular flow diagram to trace out the effect round by round of an initial change in autonomous expenditure. If you do this exercise, use the concrete numbers of Figure 11.5 and initially omit consideration of government and the rest of the world.</a:t>
            </a:r>
          </a:p>
        </p:txBody>
      </p:sp>
    </p:spTree>
    <p:extLst>
      <p:ext uri="{BB962C8B-B14F-4D97-AF65-F5344CB8AC3E}">
        <p14:creationId xmlns:p14="http://schemas.microsoft.com/office/powerpoint/2010/main" val="2093165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D5AB38-B2CD-430E-9795-6EC79D63AC55}" type="slidenum">
              <a:rPr lang="en-US" altLang="en-US" smtClean="0"/>
              <a:pPr>
                <a:spcBef>
                  <a:spcPct val="0"/>
                </a:spcBef>
              </a:pPr>
              <a:t>33</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7241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BB8F2E-82BA-4F47-82A4-1067F1D0612D}" type="slidenum">
              <a:rPr lang="en-US" altLang="en-US" smtClean="0"/>
              <a:pPr>
                <a:spcBef>
                  <a:spcPct val="0"/>
                </a:spcBef>
              </a:pPr>
              <a:t>34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the News</a:t>
            </a:r>
            <a:r>
              <a:rPr lang="en-CA" altLang="en-US" dirty="0"/>
              <a:t>: Expenditure Changes in 2017 Expansion</a:t>
            </a:r>
          </a:p>
        </p:txBody>
      </p:sp>
    </p:spTree>
    <p:extLst>
      <p:ext uri="{BB962C8B-B14F-4D97-AF65-F5344CB8AC3E}">
        <p14:creationId xmlns:p14="http://schemas.microsoft.com/office/powerpoint/2010/main" val="1821093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36155A-B519-4AA4-9273-96579A51E668}" type="slidenum">
              <a:rPr lang="en-US" altLang="en-US" smtClean="0"/>
              <a:pPr>
                <a:spcBef>
                  <a:spcPct val="0"/>
                </a:spcBef>
              </a:pPr>
              <a:t>35</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36826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E1044B-EE4F-47B9-91C7-98B75547FBF4}" type="slidenum">
              <a:rPr lang="en-US" altLang="en-US" smtClean="0"/>
              <a:pPr>
                <a:spcBef>
                  <a:spcPct val="0"/>
                </a:spcBef>
              </a:pPr>
              <a:t>36</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589328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0607E2-6793-4939-9A06-66D8C5B1AADF}" type="slidenum">
              <a:rPr lang="en-US" altLang="en-US" smtClean="0"/>
              <a:pPr>
                <a:spcBef>
                  <a:spcPct val="0"/>
                </a:spcBef>
              </a:pPr>
              <a:t>37</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39574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75A14E-ACE8-465C-92FA-2DF5544610FF}" type="slidenum">
              <a:rPr lang="en-US" altLang="en-US" smtClean="0"/>
              <a:pPr>
                <a:spcBef>
                  <a:spcPct val="0"/>
                </a:spcBef>
              </a:pPr>
              <a:t>38</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08545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B8BDB1-CC5C-4D35-BD9B-457134A55C85}" type="slidenum">
              <a:rPr lang="en-US" altLang="en-US" smtClean="0"/>
              <a:pPr>
                <a:spcBef>
                  <a:spcPct val="0"/>
                </a:spcBef>
              </a:pPr>
              <a:t>39</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38026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450B00-89B3-45C0-86AE-B671244E7497}" type="slidenum">
              <a:rPr lang="en-US" altLang="en-US" smtClean="0"/>
              <a:pPr>
                <a:spcBef>
                  <a:spcPct val="0"/>
                </a:spcBef>
              </a:pPr>
              <a:t>4</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Historical background.</a:t>
            </a:r>
            <a:r>
              <a:rPr lang="en-US" altLang="en-US" sz="1000" i="1"/>
              <a:t> </a:t>
            </a:r>
            <a:r>
              <a:rPr lang="en-US" altLang="en-US" sz="1000"/>
              <a:t>If you want to talk about Keynes and his contribution to economics, this is probably the best place to do it. </a:t>
            </a:r>
          </a:p>
          <a:p>
            <a:pPr eaLnBrk="1" hangingPunct="1"/>
            <a:r>
              <a:rPr lang="en-US" altLang="en-US" sz="1000"/>
              <a:t>The Keynesian model, now generally called the aggregate expenditure model, presented in this section is the essence of Keynes </a:t>
            </a:r>
            <a:r>
              <a:rPr lang="en-US" altLang="en-US" sz="1000" i="1"/>
              <a:t>General Theory.</a:t>
            </a:r>
            <a:r>
              <a:rPr lang="en-US" altLang="en-US" sz="1000"/>
              <a:t> According to Don Patinkin, a leading historian of economic thought and Keynes scholar, the innovation of the General Theory was to replace price with income (GDP) as the equilibrating variable. This version of the model </a:t>
            </a:r>
            <a:r>
              <a:rPr lang="en-US" altLang="en-US" sz="1000" i="1"/>
              <a:t>cannot</a:t>
            </a:r>
            <a:r>
              <a:rPr lang="en-US" altLang="en-US" sz="1000"/>
              <a:t> be found in the General Theory, mainly because Keynes was writing before the national income accounting system had been developed. So he made up his own aggregates, based on employment and a money wage measure of the price level. But the words and equations of the </a:t>
            </a:r>
            <a:r>
              <a:rPr lang="en-US" altLang="en-US" sz="1000" i="1"/>
              <a:t>General Theory</a:t>
            </a:r>
            <a:r>
              <a:rPr lang="en-US" altLang="en-US" sz="1000"/>
              <a:t> can be translated readily into the textbook version of the model. This version of the model first appeared in Lorie Tarshis’ </a:t>
            </a:r>
            <a:r>
              <a:rPr lang="en-US" altLang="en-US" sz="1000" i="1"/>
              <a:t>The Elements of Economics</a:t>
            </a:r>
            <a:r>
              <a:rPr lang="en-US" altLang="en-US" sz="1000"/>
              <a:t>, a textbook published in 1947. It was popularized by Paul Samuelson in the first edition of his celebrated text published in 1948.</a:t>
            </a:r>
          </a:p>
        </p:txBody>
      </p:sp>
    </p:spTree>
    <p:extLst>
      <p:ext uri="{BB962C8B-B14F-4D97-AF65-F5344CB8AC3E}">
        <p14:creationId xmlns:p14="http://schemas.microsoft.com/office/powerpoint/2010/main" val="33524133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EFEA96-973D-455C-86BD-AEB367EC6A34}" type="slidenum">
              <a:rPr lang="en-US" altLang="en-US" smtClean="0"/>
              <a:pPr>
                <a:spcBef>
                  <a:spcPct val="0"/>
                </a:spcBef>
              </a:pPr>
              <a:t>40</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505029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F5F31E-0D73-4871-9C7C-EEF56E5AE980}" type="slidenum">
              <a:rPr lang="en-US" altLang="en-US" smtClean="0"/>
              <a:pPr>
                <a:spcBef>
                  <a:spcPct val="0"/>
                </a:spcBef>
              </a:pPr>
              <a:t>41</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89932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D283F9-806E-4F22-951A-B15BC3F50BDE}" type="slidenum">
              <a:rPr lang="en-US" altLang="en-US" smtClean="0"/>
              <a:pPr>
                <a:spcBef>
                  <a:spcPct val="0"/>
                </a:spcBef>
              </a:pPr>
              <a:t>42</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95005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1E0590-282D-49E6-9908-CF120373F410}" type="slidenum">
              <a:rPr lang="en-US" altLang="en-US" smtClean="0"/>
              <a:pPr>
                <a:spcBef>
                  <a:spcPct val="0"/>
                </a:spcBef>
              </a:pPr>
              <a:t>43</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07912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A5B487-C93B-455B-A2CC-0BD58D40290E}" type="slidenum">
              <a:rPr lang="en-US" altLang="en-US" smtClean="0"/>
              <a:pPr>
                <a:spcBef>
                  <a:spcPct val="0"/>
                </a:spcBef>
              </a:pPr>
              <a:t>44</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896173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E1D4F4-A999-4924-B472-AA58638A6576}" type="slidenum">
              <a:rPr lang="en-US" altLang="en-US" smtClean="0"/>
              <a:pPr>
                <a:spcBef>
                  <a:spcPct val="0"/>
                </a:spcBef>
              </a:pPr>
              <a:t>45</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67037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611961-205B-47D6-AF65-44B1CEB8D8A1}" type="slidenum">
              <a:rPr lang="en-US" altLang="en-US" smtClean="0"/>
              <a:pPr>
                <a:spcBef>
                  <a:spcPct val="0"/>
                </a:spcBef>
              </a:pPr>
              <a:t>46</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000" b="1" i="1"/>
              <a:t>The math of the multiplier process.</a:t>
            </a:r>
            <a:r>
              <a:rPr lang="en-US" altLang="en-US" sz="1000"/>
              <a:t> Some instructors like to illustrate that the multiplier is the sum of the increments at each “round” in the multiplier process. This illustration teaches the student the neat facts about the sum of a convergent geometric series.</a:t>
            </a:r>
          </a:p>
          <a:p>
            <a:pPr lvl="1" eaLnBrk="1" hangingPunct="1"/>
            <a:r>
              <a:rPr lang="en-US" altLang="en-US" sz="1000"/>
              <a:t>[To use this slide, unhide it by clicking Slide Show, Hide Slide]</a:t>
            </a:r>
          </a:p>
          <a:p>
            <a:pPr eaLnBrk="1" hangingPunct="1"/>
            <a:endParaRPr lang="en-US" altLang="en-US" sz="1000"/>
          </a:p>
        </p:txBody>
      </p:sp>
    </p:spTree>
    <p:extLst>
      <p:ext uri="{BB962C8B-B14F-4D97-AF65-F5344CB8AC3E}">
        <p14:creationId xmlns:p14="http://schemas.microsoft.com/office/powerpoint/2010/main" val="762431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5C5F97-3E31-4B22-9416-B500EFAA519A}" type="slidenum">
              <a:rPr lang="en-US" altLang="en-US" smtClean="0"/>
              <a:pPr>
                <a:spcBef>
                  <a:spcPct val="0"/>
                </a:spcBef>
              </a:pPr>
              <a:t>47</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Multiplier in the Great Depression</a:t>
            </a:r>
          </a:p>
        </p:txBody>
      </p:sp>
    </p:spTree>
    <p:extLst>
      <p:ext uri="{BB962C8B-B14F-4D97-AF65-F5344CB8AC3E}">
        <p14:creationId xmlns:p14="http://schemas.microsoft.com/office/powerpoint/2010/main" val="2694185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A513AF-8C97-4F91-ACA1-3D382FA9E92B}" type="slidenum">
              <a:rPr lang="en-US" altLang="en-US" smtClean="0"/>
              <a:pPr>
                <a:spcBef>
                  <a:spcPct val="0"/>
                </a:spcBef>
              </a:pPr>
              <a:t>48</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12987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F8C531-4096-4C4F-809C-A130BD7826EC}" type="slidenum">
              <a:rPr lang="en-US" altLang="en-US" smtClean="0"/>
              <a:pPr>
                <a:spcBef>
                  <a:spcPct val="0"/>
                </a:spcBef>
              </a:pPr>
              <a:t>49</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9461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09BD85-50E4-48C7-A0A5-F89DAFE303C3}" type="slidenum">
              <a:rPr lang="en-US" altLang="en-US" smtClean="0"/>
              <a:pPr>
                <a:spcBef>
                  <a:spcPct val="0"/>
                </a:spcBef>
              </a:pPr>
              <a:t>5</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23882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3CE0D1-CD3D-4953-B0A6-93E96A84046E}" type="slidenum">
              <a:rPr lang="en-US" altLang="en-US" smtClean="0"/>
              <a:pPr>
                <a:spcBef>
                  <a:spcPct val="0"/>
                </a:spcBef>
              </a:pPr>
              <a:t>50</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364628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7BA66D-F531-46B2-A917-BBEF97C3F188}" type="slidenum">
              <a:rPr lang="en-US" altLang="en-US" smtClean="0"/>
              <a:pPr>
                <a:spcBef>
                  <a:spcPct val="0"/>
                </a:spcBef>
              </a:pPr>
              <a:t>51</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dirty="0"/>
              <a:t>The mechanics of the relationship between the AE and AD curves.</a:t>
            </a:r>
            <a:r>
              <a:rPr lang="en-US" altLang="en-US" sz="1000" dirty="0"/>
              <a:t> Students need a lot of help and clear explanation of the mechanics of the link between these two curves. Here’s what to stress:</a:t>
            </a:r>
          </a:p>
          <a:p>
            <a:pPr eaLnBrk="1" hangingPunct="1"/>
            <a:r>
              <a:rPr lang="en-US" altLang="en-US" sz="1000" dirty="0"/>
              <a:t>1. The </a:t>
            </a:r>
            <a:r>
              <a:rPr lang="en-US" altLang="en-US" sz="1000" i="1" dirty="0"/>
              <a:t>AE</a:t>
            </a:r>
            <a:r>
              <a:rPr lang="en-US" altLang="en-US" sz="1000" dirty="0"/>
              <a:t> curve shows how aggregate planned expenditure depends on real GDP (through the effects of disposable income), other things remaining the same.</a:t>
            </a:r>
          </a:p>
          <a:p>
            <a:pPr eaLnBrk="1" hangingPunct="1"/>
            <a:r>
              <a:rPr lang="en-US" altLang="en-US" sz="1000" dirty="0"/>
              <a:t>2. The </a:t>
            </a:r>
            <a:r>
              <a:rPr lang="en-US" altLang="en-US" sz="1000" i="1" dirty="0"/>
              <a:t>AD</a:t>
            </a:r>
            <a:r>
              <a:rPr lang="en-US" altLang="en-US" sz="1000" dirty="0"/>
              <a:t> curve shows how </a:t>
            </a:r>
            <a:r>
              <a:rPr lang="en-US" altLang="en-US" sz="1000" i="1" dirty="0"/>
              <a:t>equilibrium</a:t>
            </a:r>
            <a:r>
              <a:rPr lang="en-US" altLang="en-US" sz="1000" dirty="0"/>
              <a:t> aggregate expenditure depends on the price level, other things remaining the same.</a:t>
            </a:r>
          </a:p>
          <a:p>
            <a:pPr eaLnBrk="1" hangingPunct="1"/>
            <a:r>
              <a:rPr lang="en-US" altLang="en-US" sz="1000" dirty="0"/>
              <a:t>The next two points are really hard for students:</a:t>
            </a:r>
          </a:p>
          <a:p>
            <a:pPr eaLnBrk="1" hangingPunct="1"/>
            <a:r>
              <a:rPr lang="en-US" altLang="en-US" sz="1000" dirty="0"/>
              <a:t>3. A change in the price level changes autonomous expenditure, which shifts the </a:t>
            </a:r>
            <a:r>
              <a:rPr lang="en-US" altLang="en-US" sz="1000" i="1" dirty="0"/>
              <a:t>AE</a:t>
            </a:r>
            <a:r>
              <a:rPr lang="en-US" altLang="en-US" sz="1000" dirty="0"/>
              <a:t> curve, generates a new level of equilibrium expenditure, and generates a new point on the </a:t>
            </a:r>
            <a:r>
              <a:rPr lang="en-US" altLang="en-US" sz="1000" i="1" dirty="0"/>
              <a:t>AD </a:t>
            </a:r>
            <a:r>
              <a:rPr lang="en-US" altLang="en-US" sz="1000" dirty="0"/>
              <a:t>curve—Figure 11.8.</a:t>
            </a:r>
          </a:p>
          <a:p>
            <a:pPr eaLnBrk="1" hangingPunct="1"/>
            <a:r>
              <a:rPr lang="en-US" altLang="en-US" sz="1000" dirty="0"/>
              <a:t>4. A change in autonomous expenditure at a given price level shifts the </a:t>
            </a:r>
            <a:r>
              <a:rPr lang="en-US" altLang="en-US" sz="1000" i="1" dirty="0"/>
              <a:t>AE</a:t>
            </a:r>
            <a:r>
              <a:rPr lang="en-US" altLang="en-US" sz="1000" dirty="0"/>
              <a:t> curve, generates a new level of equilibrium expenditure, and shifts the </a:t>
            </a:r>
            <a:r>
              <a:rPr lang="en-US" altLang="en-US" sz="1000" i="1" dirty="0"/>
              <a:t>AD</a:t>
            </a:r>
            <a:r>
              <a:rPr lang="en-US" altLang="en-US" sz="1000" dirty="0"/>
              <a:t> curve by an amount equal to the change in autonomous expenditure multiplied by the multiplier.</a:t>
            </a:r>
          </a:p>
          <a:p>
            <a:pPr eaLnBrk="1" hangingPunct="1"/>
            <a:r>
              <a:rPr lang="en-US" altLang="en-US" sz="1000" dirty="0"/>
              <a:t>Explain these last two points very painstakingly and illustrate them with Figure 11.8  and Figure 11.9.</a:t>
            </a:r>
            <a:endParaRPr lang="en-US" altLang="en-US" sz="1000" i="1" dirty="0"/>
          </a:p>
        </p:txBody>
      </p:sp>
    </p:spTree>
    <p:extLst>
      <p:ext uri="{BB962C8B-B14F-4D97-AF65-F5344CB8AC3E}">
        <p14:creationId xmlns:p14="http://schemas.microsoft.com/office/powerpoint/2010/main" val="28016155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328E10-937E-4C76-B0D1-37E55B8FE058}" type="slidenum">
              <a:rPr lang="en-US" altLang="en-US" smtClean="0"/>
              <a:pPr>
                <a:spcBef>
                  <a:spcPct val="0"/>
                </a:spcBef>
              </a:pPr>
              <a:t>52</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707480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7EC8AE-7971-4588-B12D-CCD13AF0927D}" type="slidenum">
              <a:rPr lang="en-US" altLang="en-US" smtClean="0"/>
              <a:pPr>
                <a:spcBef>
                  <a:spcPct val="0"/>
                </a:spcBef>
              </a:pPr>
              <a:t>53</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53838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A6A981-51A9-4D03-8967-F4069CF044E7}" type="slidenum">
              <a:rPr lang="en-US" altLang="en-US" smtClean="0"/>
              <a:pPr>
                <a:spcBef>
                  <a:spcPct val="0"/>
                </a:spcBef>
              </a:pPr>
              <a:t>54</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900095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E0C662-DF14-453A-95D1-703BF0656BDA}" type="slidenum">
              <a:rPr lang="en-US" altLang="en-US" smtClean="0"/>
              <a:pPr>
                <a:spcBef>
                  <a:spcPct val="0"/>
                </a:spcBef>
              </a:pPr>
              <a:t>55</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763952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9CD8DE-FF5E-44BD-B01E-A050040E81E6}" type="slidenum">
              <a:rPr lang="en-US" altLang="en-US" smtClean="0"/>
              <a:pPr>
                <a:spcBef>
                  <a:spcPct val="0"/>
                </a:spcBef>
              </a:pPr>
              <a:t>56</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165998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84C0F1-2C0E-4F78-84E8-796B895595DB}" type="slidenum">
              <a:rPr lang="en-US" altLang="en-US" smtClean="0"/>
              <a:pPr>
                <a:spcBef>
                  <a:spcPct val="0"/>
                </a:spcBef>
              </a:pPr>
              <a:t>57</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22613481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014713-0849-4AD0-8B49-7414CFAA23C4}" type="slidenum">
              <a:rPr lang="en-US" altLang="en-US" smtClean="0"/>
              <a:pPr>
                <a:spcBef>
                  <a:spcPct val="0"/>
                </a:spcBef>
              </a:pPr>
              <a:t>58</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474763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D07CDA-35EF-4C51-B9C4-EE2666562C2D}" type="slidenum">
              <a:rPr lang="en-US" altLang="en-US" smtClean="0"/>
              <a:pPr>
                <a:spcBef>
                  <a:spcPct val="0"/>
                </a:spcBef>
              </a:pPr>
              <a:t>59</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t>The key point</a:t>
            </a:r>
            <a:r>
              <a:rPr lang="en-US" altLang="en-US"/>
              <a:t>. Emphasize the key point of this section: That the </a:t>
            </a:r>
            <a:r>
              <a:rPr lang="en-US" altLang="en-US" i="1"/>
              <a:t>AE</a:t>
            </a:r>
            <a:r>
              <a:rPr lang="en-US" altLang="en-US"/>
              <a:t> model and the multiplier tell us how far the </a:t>
            </a:r>
            <a:r>
              <a:rPr lang="en-US" altLang="en-US" i="1"/>
              <a:t>AD</a:t>
            </a:r>
            <a:r>
              <a:rPr lang="en-US" altLang="en-US"/>
              <a:t> curve shifts when autonomous expenditure changes; and the multiplier process explains how expenditure and GDP respond to unplanned changes in inventories to bring real GDP and the price level to a new equilibrium.</a:t>
            </a:r>
            <a:endParaRPr lang="en-US" altLang="en-US" i="1"/>
          </a:p>
          <a:p>
            <a:pPr eaLnBrk="1" hangingPunct="1"/>
            <a:endParaRPr lang="en-US" altLang="en-US"/>
          </a:p>
        </p:txBody>
      </p:sp>
    </p:spTree>
    <p:extLst>
      <p:ext uri="{BB962C8B-B14F-4D97-AF65-F5344CB8AC3E}">
        <p14:creationId xmlns:p14="http://schemas.microsoft.com/office/powerpoint/2010/main" val="241943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E359D0-2CDA-45E5-BF19-C572BA23C793}" type="slidenum">
              <a:rPr lang="en-US" altLang="en-US" smtClean="0"/>
              <a:pPr>
                <a:spcBef>
                  <a:spcPct val="0"/>
                </a:spcBef>
              </a:pPr>
              <a:t>6</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444376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04DE9F-1698-4D02-AE1B-BCA198290C08}" type="slidenum">
              <a:rPr lang="en-US" altLang="en-US" smtClean="0"/>
              <a:pPr>
                <a:spcBef>
                  <a:spcPct val="0"/>
                </a:spcBef>
              </a:pPr>
              <a:t>60</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622941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875815-4FE6-4001-BE46-D2615084DD96}" type="slidenum">
              <a:rPr lang="en-US" altLang="en-US" smtClean="0"/>
              <a:pPr>
                <a:spcBef>
                  <a:spcPct val="0"/>
                </a:spcBef>
              </a:pPr>
              <a:t>61</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9179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074156-3D8F-4F20-8283-059ADC6D7FD6}" type="slidenum">
              <a:rPr lang="en-US" altLang="en-US" smtClean="0"/>
              <a:pPr>
                <a:spcBef>
                  <a:spcPct val="0"/>
                </a:spcBef>
              </a:pPr>
              <a:t>62</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dirty="0"/>
              <a:t>The multiplier in the short run.</a:t>
            </a:r>
            <a:r>
              <a:rPr lang="en-US" altLang="en-US" sz="1000" dirty="0"/>
              <a:t> By doing a careful job in explaining the effects of a change in autonomous expenditure on the </a:t>
            </a:r>
            <a:r>
              <a:rPr lang="en-US" altLang="en-US" sz="1000" i="1" dirty="0"/>
              <a:t>AE</a:t>
            </a:r>
            <a:r>
              <a:rPr lang="en-US" altLang="en-US" sz="1000" dirty="0"/>
              <a:t> curve, equilibrium expenditure, and the </a:t>
            </a:r>
            <a:r>
              <a:rPr lang="en-US" altLang="en-US" sz="1000" i="1" dirty="0"/>
              <a:t>AD</a:t>
            </a:r>
            <a:r>
              <a:rPr lang="en-US" altLang="en-US" sz="1000" dirty="0"/>
              <a:t> curve, you’ve laid the ground for your students to see how the multiplier is modified by a change in the price level in the adjustment to a new short-run equilibrium. Using Figure 11.10 as the illustration, tell the story like this:</a:t>
            </a:r>
          </a:p>
          <a:p>
            <a:pPr eaLnBrk="1" hangingPunct="1"/>
            <a:r>
              <a:rPr lang="en-US" altLang="en-US" sz="1000" dirty="0"/>
              <a:t>1. The initial equilibrium is at point </a:t>
            </a:r>
            <a:r>
              <a:rPr lang="en-US" altLang="en-US" sz="1000" i="1" dirty="0"/>
              <a:t>A</a:t>
            </a:r>
            <a:r>
              <a:rPr lang="en-US" altLang="en-US" sz="1000" dirty="0"/>
              <a:t> on </a:t>
            </a:r>
            <a:r>
              <a:rPr lang="en-US" altLang="en-US" sz="1000" i="1" dirty="0"/>
              <a:t>AE</a:t>
            </a:r>
            <a:r>
              <a:rPr lang="en-US" altLang="en-US" sz="1000" baseline="-25000" dirty="0"/>
              <a:t>0</a:t>
            </a:r>
            <a:r>
              <a:rPr lang="en-US" altLang="en-US" sz="1000" dirty="0"/>
              <a:t> and </a:t>
            </a:r>
            <a:r>
              <a:rPr lang="en-US" altLang="en-US" sz="1000" i="1" dirty="0"/>
              <a:t>AD</a:t>
            </a:r>
            <a:r>
              <a:rPr lang="en-US" altLang="en-US" sz="1000" baseline="-25000" dirty="0"/>
              <a:t>0</a:t>
            </a:r>
            <a:r>
              <a:rPr lang="en-US" altLang="en-US" sz="1000" dirty="0"/>
              <a:t>.</a:t>
            </a:r>
          </a:p>
          <a:p>
            <a:pPr eaLnBrk="1" hangingPunct="1"/>
            <a:r>
              <a:rPr lang="en-US" altLang="en-US" sz="1000" dirty="0"/>
              <a:t>2. An increase in autonomous expenditure shifts the </a:t>
            </a:r>
            <a:r>
              <a:rPr lang="en-US" altLang="en-US" sz="1000" i="1" dirty="0"/>
              <a:t>AE</a:t>
            </a:r>
            <a:r>
              <a:rPr lang="en-US" altLang="en-US" sz="1000" dirty="0"/>
              <a:t> curve to </a:t>
            </a:r>
            <a:r>
              <a:rPr lang="en-US" altLang="en-US" sz="1000" i="1" dirty="0"/>
              <a:t>AE</a:t>
            </a:r>
            <a:r>
              <a:rPr lang="en-US" altLang="en-US" sz="1000" baseline="-25000" dirty="0"/>
              <a:t>1</a:t>
            </a:r>
            <a:r>
              <a:rPr lang="en-US" altLang="en-US" sz="1000" dirty="0"/>
              <a:t> and shifts the </a:t>
            </a:r>
            <a:r>
              <a:rPr lang="en-US" altLang="en-US" sz="1000" i="1" dirty="0"/>
              <a:t>AD</a:t>
            </a:r>
            <a:r>
              <a:rPr lang="en-US" altLang="en-US" sz="1000" dirty="0"/>
              <a:t> curve to </a:t>
            </a:r>
            <a:r>
              <a:rPr lang="en-US" altLang="en-US" sz="1000" i="1" dirty="0"/>
              <a:t>AD</a:t>
            </a:r>
            <a:r>
              <a:rPr lang="en-US" altLang="en-US" sz="1000" baseline="-25000" dirty="0"/>
              <a:t>1</a:t>
            </a:r>
            <a:r>
              <a:rPr lang="en-US" altLang="en-US" sz="1000" dirty="0"/>
              <a:t>.</a:t>
            </a:r>
          </a:p>
          <a:p>
            <a:pPr eaLnBrk="1" hangingPunct="1"/>
            <a:r>
              <a:rPr lang="en-US" altLang="en-US" sz="1000" dirty="0"/>
              <a:t>3. At the initial equilibrium price level, equilibrium expenditure and real GDP are at point </a:t>
            </a:r>
            <a:r>
              <a:rPr lang="en-US" altLang="en-US" sz="1000" i="1" dirty="0"/>
              <a:t>B</a:t>
            </a:r>
            <a:r>
              <a:rPr lang="en-US" altLang="en-US" sz="1000" dirty="0"/>
              <a:t>.</a:t>
            </a:r>
          </a:p>
          <a:p>
            <a:pPr eaLnBrk="1" hangingPunct="1"/>
            <a:r>
              <a:rPr lang="en-US" altLang="en-US" sz="1000" dirty="0"/>
              <a:t>4. The economy is still at point </a:t>
            </a:r>
            <a:r>
              <a:rPr lang="en-US" altLang="en-US" sz="1000" i="1" dirty="0"/>
              <a:t>A</a:t>
            </a:r>
            <a:r>
              <a:rPr lang="en-US" altLang="en-US" sz="1000" dirty="0"/>
              <a:t>, but the new expenditure equilibrium is at point </a:t>
            </a:r>
            <a:r>
              <a:rPr lang="en-US" altLang="en-US" sz="1000" i="1" dirty="0"/>
              <a:t>B</a:t>
            </a:r>
            <a:r>
              <a:rPr lang="en-US" altLang="en-US" sz="1000" dirty="0"/>
              <a:t>.</a:t>
            </a:r>
          </a:p>
          <a:p>
            <a:pPr eaLnBrk="1" hangingPunct="1"/>
            <a:r>
              <a:rPr lang="en-US" altLang="en-US" sz="1000" dirty="0"/>
              <a:t>5. Because firms are producing at point </a:t>
            </a:r>
            <a:r>
              <a:rPr lang="en-US" altLang="en-US" sz="1000" i="1" dirty="0"/>
              <a:t>A</a:t>
            </a:r>
            <a:r>
              <a:rPr lang="en-US" altLang="en-US" sz="1000" dirty="0"/>
              <a:t> but planned expenditure has increased, an unplanned decrease in inventories occurs.</a:t>
            </a:r>
          </a:p>
          <a:p>
            <a:pPr eaLnBrk="1" hangingPunct="1"/>
            <a:r>
              <a:rPr lang="en-US" altLang="en-US" sz="1000" dirty="0"/>
              <a:t>6. With lower than planned inventories, firms increase production and raise prices. The economy moves along the </a:t>
            </a:r>
            <a:r>
              <a:rPr lang="en-US" altLang="en-US" sz="1000" i="1" dirty="0"/>
              <a:t>SAS</a:t>
            </a:r>
            <a:r>
              <a:rPr lang="en-US" altLang="en-US" sz="1000" dirty="0"/>
              <a:t> curve as real GDP increases and the price level rises.</a:t>
            </a:r>
          </a:p>
          <a:p>
            <a:pPr eaLnBrk="1" hangingPunct="1"/>
            <a:r>
              <a:rPr lang="en-US" altLang="en-US" sz="1000" dirty="0"/>
              <a:t>7. The rising price level lowers aggregate planned expenditure and the </a:t>
            </a:r>
            <a:r>
              <a:rPr lang="en-US" altLang="en-US" sz="1000" i="1" dirty="0"/>
              <a:t>AE</a:t>
            </a:r>
            <a:r>
              <a:rPr lang="en-US" altLang="en-US" sz="1000" dirty="0"/>
              <a:t> curve shifts downward from </a:t>
            </a:r>
            <a:r>
              <a:rPr lang="en-US" altLang="en-US" sz="1000" i="1" dirty="0"/>
              <a:t>AE</a:t>
            </a:r>
            <a:r>
              <a:rPr lang="en-US" altLang="en-US" sz="1000" baseline="-25000" dirty="0"/>
              <a:t>1</a:t>
            </a:r>
            <a:r>
              <a:rPr lang="en-US" altLang="en-US" sz="1000" dirty="0"/>
              <a:t> toward </a:t>
            </a:r>
            <a:r>
              <a:rPr lang="en-US" altLang="en-US" sz="1000" i="1" dirty="0"/>
              <a:t>AE</a:t>
            </a:r>
            <a:r>
              <a:rPr lang="en-US" altLang="en-US" sz="1000" baseline="-25000" dirty="0"/>
              <a:t>2</a:t>
            </a:r>
            <a:r>
              <a:rPr lang="en-US" altLang="en-US" sz="1000" dirty="0"/>
              <a:t>.</a:t>
            </a:r>
          </a:p>
          <a:p>
            <a:pPr eaLnBrk="1" hangingPunct="1"/>
            <a:r>
              <a:rPr lang="en-US" altLang="en-US" sz="1000" dirty="0"/>
              <a:t>8. So long as real GDP is to the left of the </a:t>
            </a:r>
            <a:r>
              <a:rPr lang="en-US" altLang="en-US" sz="1000" i="1" dirty="0"/>
              <a:t>AD</a:t>
            </a:r>
            <a:r>
              <a:rPr lang="en-US" altLang="en-US" sz="1000" dirty="0"/>
              <a:t> curve, aggregate planned expenditure exceeds actual expenditure, there is an unplanned decrease in inventories, and real GDP rises.</a:t>
            </a:r>
          </a:p>
          <a:p>
            <a:pPr eaLnBrk="1" hangingPunct="1"/>
            <a:r>
              <a:rPr lang="en-US" altLang="en-US" sz="1000" dirty="0"/>
              <a:t>9. Eventually, real GDP increases and the price level rises to point </a:t>
            </a:r>
            <a:r>
              <a:rPr lang="en-US" altLang="en-US" sz="1000" i="1" dirty="0"/>
              <a:t>C</a:t>
            </a:r>
            <a:r>
              <a:rPr lang="en-US" altLang="en-US" sz="1000" dirty="0"/>
              <a:t>, where there is a new short-run equilibrium.</a:t>
            </a:r>
          </a:p>
        </p:txBody>
      </p:sp>
    </p:spTree>
    <p:extLst>
      <p:ext uri="{BB962C8B-B14F-4D97-AF65-F5344CB8AC3E}">
        <p14:creationId xmlns:p14="http://schemas.microsoft.com/office/powerpoint/2010/main" val="25996428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6538A4-6F25-4432-90CF-87F94B55381B}" type="slidenum">
              <a:rPr lang="en-US" altLang="en-US" smtClean="0"/>
              <a:pPr>
                <a:spcBef>
                  <a:spcPct val="0"/>
                </a:spcBef>
              </a:pPr>
              <a:t>63</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419788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8A54A0-6ABB-43C5-A7CA-D97CA379D0F2}" type="slidenum">
              <a:rPr lang="en-US" altLang="en-US" smtClean="0"/>
              <a:pPr>
                <a:spcBef>
                  <a:spcPct val="0"/>
                </a:spcBef>
              </a:pPr>
              <a:t>64</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499477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FD02BC-8E35-46F6-A8D6-B7CD44A2BFA5}" type="slidenum">
              <a:rPr lang="en-US" altLang="en-US" smtClean="0"/>
              <a:pPr>
                <a:spcBef>
                  <a:spcPct val="0"/>
                </a:spcBef>
              </a:pPr>
              <a:t>65</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dirty="0"/>
              <a:t>The multiplier in the long run.</a:t>
            </a:r>
            <a:r>
              <a:rPr lang="en-US" altLang="en-US" sz="1000" dirty="0"/>
              <a:t> This analysis is a repeat of what you covered earlier in the </a:t>
            </a:r>
            <a:r>
              <a:rPr lang="en-US" altLang="en-US" sz="1000" i="1" dirty="0"/>
              <a:t>AS-AD</a:t>
            </a:r>
            <a:r>
              <a:rPr lang="en-US" altLang="en-US" sz="1000" dirty="0"/>
              <a:t> chapter and is reinforcement. The key point to emphasize is that there is no multiplier if we start at full employment.</a:t>
            </a:r>
          </a:p>
          <a:p>
            <a:pPr eaLnBrk="1" hangingPunct="1"/>
            <a:r>
              <a:rPr lang="en-US" altLang="en-US" sz="1000" dirty="0"/>
              <a:t>The multiplier is not an empirically relevant concept until it is combined with information about the state of the economy relative to full employment.</a:t>
            </a:r>
          </a:p>
          <a:p>
            <a:pPr eaLnBrk="1" hangingPunct="1"/>
            <a:endParaRPr lang="en-US" altLang="en-US" sz="1000" dirty="0"/>
          </a:p>
          <a:p>
            <a:r>
              <a:rPr lang="en-AU" altLang="en-US" sz="1000" dirty="0"/>
              <a:t>Applying the principles of economics to interpret and understand the news is a major goal of the principles course. You can encourage your students in this activity by using the two features: </a:t>
            </a:r>
            <a:r>
              <a:rPr lang="en-AU" altLang="en-US" sz="1000" i="1" dirty="0"/>
              <a:t>Economics in the News </a:t>
            </a:r>
            <a:r>
              <a:rPr lang="en-AU" altLang="en-US" sz="1000" dirty="0"/>
              <a:t>and</a:t>
            </a:r>
            <a:r>
              <a:rPr lang="en-AU" altLang="en-US" sz="1000" i="1" dirty="0"/>
              <a:t> Economics in Action</a:t>
            </a:r>
            <a:r>
              <a:rPr lang="en-AU" altLang="en-US" sz="1000" dirty="0"/>
              <a:t>.</a:t>
            </a:r>
            <a:endParaRPr lang="en-US" altLang="en-US" sz="1000" dirty="0"/>
          </a:p>
          <a:p>
            <a:r>
              <a:rPr lang="en-AU" altLang="en-US" sz="1000" dirty="0"/>
              <a:t>(1) </a:t>
            </a:r>
            <a:r>
              <a:rPr lang="en-AU" altLang="en-US" sz="1000" i="1" dirty="0"/>
              <a:t>Before each class</a:t>
            </a:r>
            <a:r>
              <a:rPr lang="en-AU" altLang="en-US" sz="1000"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sz="1000" dirty="0"/>
          </a:p>
          <a:p>
            <a:r>
              <a:rPr lang="en-AU" altLang="en-US" sz="1000" dirty="0"/>
              <a:t>(2) </a:t>
            </a:r>
            <a:r>
              <a:rPr lang="en-AU" altLang="en-US" sz="1000" i="1" dirty="0"/>
              <a:t>Once or twice a semester</a:t>
            </a:r>
            <a:r>
              <a:rPr lang="en-AU" altLang="en-US" sz="1000" dirty="0"/>
              <a:t>, set an assignment, for credit, with the following instructions:</a:t>
            </a:r>
            <a:endParaRPr lang="en-US" altLang="en-US" sz="1000" dirty="0"/>
          </a:p>
          <a:p>
            <a:pPr>
              <a:spcBef>
                <a:spcPts val="100"/>
              </a:spcBef>
            </a:pPr>
            <a:r>
              <a:rPr lang="en-AU" altLang="en-US" sz="1000" dirty="0"/>
              <a:t>(a) Find a news article about an economic topic that you find interesting.</a:t>
            </a:r>
            <a:endParaRPr lang="en-US" altLang="en-US" sz="1000" dirty="0"/>
          </a:p>
          <a:p>
            <a:pPr>
              <a:spcBef>
                <a:spcPts val="100"/>
              </a:spcBef>
            </a:pPr>
            <a:r>
              <a:rPr lang="en-AU" altLang="en-US" sz="1000" dirty="0"/>
              <a:t>(b) Make a short bullet-list summary of the article.</a:t>
            </a:r>
            <a:endParaRPr lang="en-US" altLang="en-US" sz="1000" dirty="0"/>
          </a:p>
          <a:p>
            <a:pPr>
              <a:spcBef>
                <a:spcPts val="100"/>
              </a:spcBef>
            </a:pPr>
            <a:r>
              <a:rPr lang="en-AU" altLang="en-US" sz="1000" dirty="0"/>
              <a:t>(c) Write and illustrate with appropriate graphs an economic analysis of the key points in the article.</a:t>
            </a:r>
            <a:endParaRPr lang="en-US" altLang="en-US" sz="1000" dirty="0"/>
          </a:p>
          <a:p>
            <a:r>
              <a:rPr lang="en-AU" altLang="en-US" sz="1000" dirty="0"/>
              <a:t>Use the </a:t>
            </a:r>
            <a:r>
              <a:rPr lang="en-AU" altLang="en-US" sz="1000" i="1" dirty="0"/>
              <a:t>Economics in the News</a:t>
            </a:r>
            <a:r>
              <a:rPr lang="en-AU" altLang="en-US" sz="1000" dirty="0"/>
              <a:t> feature in your textbook as a model.</a:t>
            </a:r>
            <a:endParaRPr lang="en-US" altLang="en-US" sz="1000" dirty="0"/>
          </a:p>
          <a:p>
            <a:pPr eaLnBrk="1" hangingPunct="1"/>
            <a:endParaRPr lang="en-US" altLang="en-US" sz="1000" dirty="0"/>
          </a:p>
          <a:p>
            <a:pPr eaLnBrk="1" hangingPunct="1"/>
            <a:endParaRPr lang="en-US" altLang="en-US" sz="1000" dirty="0"/>
          </a:p>
        </p:txBody>
      </p:sp>
    </p:spTree>
    <p:extLst>
      <p:ext uri="{BB962C8B-B14F-4D97-AF65-F5344CB8AC3E}">
        <p14:creationId xmlns:p14="http://schemas.microsoft.com/office/powerpoint/2010/main" val="664169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2D59B3-EA15-40EF-B621-C1019A213070}" type="slidenum">
              <a:rPr lang="en-US" altLang="en-US" smtClean="0"/>
              <a:pPr>
                <a:spcBef>
                  <a:spcPct val="0"/>
                </a:spcBef>
              </a:pPr>
              <a:t>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522923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9B3C08-A96C-4788-9EB1-5EB60E7EAABA}" type="slidenum">
              <a:rPr lang="en-US" altLang="en-US" smtClean="0"/>
              <a:pPr>
                <a:spcBef>
                  <a:spcPct val="0"/>
                </a:spcBef>
              </a:pPr>
              <a:t>8</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111201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79463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36140999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97506028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57792892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195940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08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378221"/>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94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66869"/>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2655921078"/>
      </p:ext>
    </p:extLst>
  </p:cSld>
  <p:clrMap bg1="lt1" tx1="dk1" bg2="lt2" tx2="dk2" accent1="accent1" accent2="accent2" accent3="accent3" accent4="accent4" accent5="accent5" accent6="accent6" hlink="hlink" folHlink="folHlink"/>
  <p:sldLayoutIdLst>
    <p:sldLayoutId id="2147485165" r:id="rId1"/>
    <p:sldLayoutId id="2147485166" r:id="rId2"/>
    <p:sldLayoutId id="2147485167" r:id="rId3"/>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1749766180"/>
      </p:ext>
    </p:extLst>
  </p:cSld>
  <p:clrMap bg1="lt1" tx1="dk1" bg2="lt2" tx2="dk2" accent1="accent1" accent2="accent2" accent3="accent3" accent4="accent4" accent5="accent5" accent6="accent6" hlink="hlink" folHlink="folHlink"/>
  <p:sldLayoutIdLst>
    <p:sldLayoutId id="2147485169" r:id="rId1"/>
    <p:sldLayoutId id="2147485170" r:id="rId2"/>
    <p:sldLayoutId id="2147485171" r:id="rId3"/>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5158"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59"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270873612"/>
      </p:ext>
    </p:extLst>
  </p:cSld>
  <p:clrMap bg1="lt1" tx1="dk1" bg2="lt2" tx2="dk2" accent1="accent1" accent2="accent2" accent3="accent3" accent4="accent4" accent5="accent5" accent6="accent6" hlink="hlink" folHlink="folHlink"/>
  <p:sldLayoutIdLst>
    <p:sldLayoutId id="2147485173"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0.xml"/><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1.jpeg"/><Relationship Id="rId4" Type="http://schemas.openxmlformats.org/officeDocument/2006/relationships/image" Target="../media/image42.png"/><Relationship Id="rId9"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1.jpeg"/><Relationship Id="rId4" Type="http://schemas.openxmlformats.org/officeDocument/2006/relationships/image" Target="../media/image48.png"/><Relationship Id="rId9" Type="http://schemas.openxmlformats.org/officeDocument/2006/relationships/slide" Target="slide16.xml"/></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8.gif"/><Relationship Id="rId3" Type="http://schemas.openxmlformats.org/officeDocument/2006/relationships/image" Target="../media/image53.gif"/><Relationship Id="rId7" Type="http://schemas.openxmlformats.org/officeDocument/2006/relationships/image" Target="../media/image57.gif"/><Relationship Id="rId12"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6.gif"/><Relationship Id="rId11" Type="http://schemas.openxmlformats.org/officeDocument/2006/relationships/slide" Target="slide24.xml"/><Relationship Id="rId5" Type="http://schemas.openxmlformats.org/officeDocument/2006/relationships/image" Target="../media/image55.gif"/><Relationship Id="rId10" Type="http://schemas.openxmlformats.org/officeDocument/2006/relationships/image" Target="../media/image60.gif"/><Relationship Id="rId4" Type="http://schemas.openxmlformats.org/officeDocument/2006/relationships/image" Target="../media/image54.gif"/><Relationship Id="rId9" Type="http://schemas.openxmlformats.org/officeDocument/2006/relationships/image" Target="../media/image59.gif"/></Relationships>
</file>

<file path=ppt/slides/_rels/slide24.xml.rels><?xml version="1.0" encoding="UTF-8" standalone="yes"?>
<Relationships xmlns="http://schemas.openxmlformats.org/package/2006/relationships"><Relationship Id="rId8" Type="http://schemas.openxmlformats.org/officeDocument/2006/relationships/image" Target="../media/image58.gif"/><Relationship Id="rId3" Type="http://schemas.openxmlformats.org/officeDocument/2006/relationships/image" Target="../media/image53.gif"/><Relationship Id="rId7" Type="http://schemas.openxmlformats.org/officeDocument/2006/relationships/image" Target="../media/image57.gi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6.gif"/><Relationship Id="rId5" Type="http://schemas.openxmlformats.org/officeDocument/2006/relationships/image" Target="../media/image55.gif"/><Relationship Id="rId10" Type="http://schemas.openxmlformats.org/officeDocument/2006/relationships/image" Target="../media/image60.gif"/><Relationship Id="rId4" Type="http://schemas.openxmlformats.org/officeDocument/2006/relationships/image" Target="../media/image54.gif"/><Relationship Id="rId9" Type="http://schemas.openxmlformats.org/officeDocument/2006/relationships/image" Target="../media/image59.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64.gif"/><Relationship Id="rId5" Type="http://schemas.openxmlformats.org/officeDocument/2006/relationships/image" Target="../media/image63.gif"/><Relationship Id="rId4" Type="http://schemas.openxmlformats.org/officeDocument/2006/relationships/image" Target="../media/image62.gif"/></Relationships>
</file>

<file path=ppt/slides/_rels/slide29.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62.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63.gif"/><Relationship Id="rId4" Type="http://schemas.openxmlformats.org/officeDocument/2006/relationships/image" Target="../media/image62.gif"/></Relationships>
</file>

<file path=ppt/slides/_rels/slide31.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64.gif"/><Relationship Id="rId5" Type="http://schemas.openxmlformats.org/officeDocument/2006/relationships/image" Target="../media/image63.gif"/><Relationship Id="rId4" Type="http://schemas.openxmlformats.org/officeDocument/2006/relationships/image" Target="../media/image62.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5.gif"/><Relationship Id="rId7"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image" Target="../media/image67.gif"/><Relationship Id="rId4" Type="http://schemas.openxmlformats.org/officeDocument/2006/relationships/image" Target="../media/image66.gif"/></Relationships>
</file>

<file path=ppt/slides/_rels/slide35.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67.gif"/><Relationship Id="rId4" Type="http://schemas.openxmlformats.org/officeDocument/2006/relationships/image" Target="../media/image66.gi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8.gif"/><Relationship Id="rId7"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image" Target="../media/image70.gif"/><Relationship Id="rId4" Type="http://schemas.openxmlformats.org/officeDocument/2006/relationships/image" Target="../media/image69.gif"/></Relationships>
</file>

<file path=ppt/slides/_rels/slide42.xml.rels><?xml version="1.0" encoding="UTF-8" standalone="yes"?>
<Relationships xmlns="http://schemas.openxmlformats.org/package/2006/relationships"><Relationship Id="rId3" Type="http://schemas.openxmlformats.org/officeDocument/2006/relationships/image" Target="../media/image71.gif"/><Relationship Id="rId7" Type="http://schemas.openxmlformats.org/officeDocument/2006/relationships/image" Target="../media/image75.gif"/><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74.gif"/><Relationship Id="rId5" Type="http://schemas.openxmlformats.org/officeDocument/2006/relationships/image" Target="../media/image73.gif"/><Relationship Id="rId4" Type="http://schemas.openxmlformats.org/officeDocument/2006/relationships/image" Target="../media/image72.gif"/></Relationships>
</file>

<file path=ppt/slides/_rels/slide43.xml.rels><?xml version="1.0" encoding="UTF-8" standalone="yes"?>
<Relationships xmlns="http://schemas.openxmlformats.org/package/2006/relationships"><Relationship Id="rId3" Type="http://schemas.openxmlformats.org/officeDocument/2006/relationships/image" Target="../media/image76.gif"/><Relationship Id="rId2" Type="http://schemas.openxmlformats.org/officeDocument/2006/relationships/notesSlide" Target="../notesSlides/notesSlide43.xml"/><Relationship Id="rId1" Type="http://schemas.openxmlformats.org/officeDocument/2006/relationships/slideLayout" Target="../slideLayouts/slideLayout5.xml"/><Relationship Id="rId5" Type="http://schemas.openxmlformats.org/officeDocument/2006/relationships/image" Target="../media/image78.gif"/><Relationship Id="rId4" Type="http://schemas.openxmlformats.org/officeDocument/2006/relationships/image" Target="../media/image77.gif"/></Relationships>
</file>

<file path=ppt/slides/_rels/slide44.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26" Type="http://schemas.openxmlformats.org/officeDocument/2006/relationships/image" Target="../media/image102.png"/><Relationship Id="rId3" Type="http://schemas.openxmlformats.org/officeDocument/2006/relationships/image" Target="../media/image79.png"/><Relationship Id="rId21" Type="http://schemas.openxmlformats.org/officeDocument/2006/relationships/image" Target="../media/image97.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5" Type="http://schemas.openxmlformats.org/officeDocument/2006/relationships/image" Target="../media/image101.png"/><Relationship Id="rId33" Type="http://schemas.openxmlformats.org/officeDocument/2006/relationships/slide" Target="slide45.xml"/><Relationship Id="rId2" Type="http://schemas.openxmlformats.org/officeDocument/2006/relationships/notesSlide" Target="../notesSlides/notesSlide44.xml"/><Relationship Id="rId16" Type="http://schemas.openxmlformats.org/officeDocument/2006/relationships/image" Target="../media/image92.png"/><Relationship Id="rId20" Type="http://schemas.openxmlformats.org/officeDocument/2006/relationships/image" Target="../media/image96.png"/><Relationship Id="rId29"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24" Type="http://schemas.openxmlformats.org/officeDocument/2006/relationships/image" Target="../media/image100.png"/><Relationship Id="rId32" Type="http://schemas.openxmlformats.org/officeDocument/2006/relationships/image" Target="../media/image1.jpeg"/><Relationship Id="rId5" Type="http://schemas.openxmlformats.org/officeDocument/2006/relationships/image" Target="../media/image81.png"/><Relationship Id="rId15" Type="http://schemas.openxmlformats.org/officeDocument/2006/relationships/image" Target="../media/image91.png"/><Relationship Id="rId23" Type="http://schemas.openxmlformats.org/officeDocument/2006/relationships/image" Target="../media/image99.png"/><Relationship Id="rId28" Type="http://schemas.openxmlformats.org/officeDocument/2006/relationships/image" Target="../media/image104.png"/><Relationship Id="rId10" Type="http://schemas.openxmlformats.org/officeDocument/2006/relationships/image" Target="../media/image86.png"/><Relationship Id="rId19" Type="http://schemas.openxmlformats.org/officeDocument/2006/relationships/image" Target="../media/image95.png"/><Relationship Id="rId31" Type="http://schemas.openxmlformats.org/officeDocument/2006/relationships/image" Target="../media/image107.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98.png"/><Relationship Id="rId27" Type="http://schemas.openxmlformats.org/officeDocument/2006/relationships/image" Target="../media/image103.png"/><Relationship Id="rId30" Type="http://schemas.openxmlformats.org/officeDocument/2006/relationships/image" Target="../media/image106.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26" Type="http://schemas.openxmlformats.org/officeDocument/2006/relationships/image" Target="../media/image102.png"/><Relationship Id="rId3" Type="http://schemas.openxmlformats.org/officeDocument/2006/relationships/image" Target="../media/image79.png"/><Relationship Id="rId21" Type="http://schemas.openxmlformats.org/officeDocument/2006/relationships/image" Target="../media/image97.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5" Type="http://schemas.openxmlformats.org/officeDocument/2006/relationships/image" Target="../media/image101.png"/><Relationship Id="rId2" Type="http://schemas.openxmlformats.org/officeDocument/2006/relationships/notesSlide" Target="../notesSlides/notesSlide45.xml"/><Relationship Id="rId16" Type="http://schemas.openxmlformats.org/officeDocument/2006/relationships/image" Target="../media/image92.png"/><Relationship Id="rId20" Type="http://schemas.openxmlformats.org/officeDocument/2006/relationships/image" Target="../media/image96.png"/><Relationship Id="rId29"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82.png"/><Relationship Id="rId11" Type="http://schemas.openxmlformats.org/officeDocument/2006/relationships/image" Target="../media/image87.png"/><Relationship Id="rId24" Type="http://schemas.openxmlformats.org/officeDocument/2006/relationships/image" Target="../media/image100.png"/><Relationship Id="rId5" Type="http://schemas.openxmlformats.org/officeDocument/2006/relationships/image" Target="../media/image81.png"/><Relationship Id="rId15" Type="http://schemas.openxmlformats.org/officeDocument/2006/relationships/image" Target="../media/image91.png"/><Relationship Id="rId23" Type="http://schemas.openxmlformats.org/officeDocument/2006/relationships/image" Target="../media/image99.png"/><Relationship Id="rId28" Type="http://schemas.openxmlformats.org/officeDocument/2006/relationships/image" Target="../media/image104.png"/><Relationship Id="rId10" Type="http://schemas.openxmlformats.org/officeDocument/2006/relationships/image" Target="../media/image86.png"/><Relationship Id="rId19" Type="http://schemas.openxmlformats.org/officeDocument/2006/relationships/image" Target="../media/image95.png"/><Relationship Id="rId31" Type="http://schemas.openxmlformats.org/officeDocument/2006/relationships/image" Target="../media/image107.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98.png"/><Relationship Id="rId27" Type="http://schemas.openxmlformats.org/officeDocument/2006/relationships/image" Target="../media/image103.png"/><Relationship Id="rId30" Type="http://schemas.openxmlformats.org/officeDocument/2006/relationships/image" Target="../media/image10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8.gi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slide" Target="slide52.xml"/><Relationship Id="rId4" Type="http://schemas.openxmlformats.org/officeDocument/2006/relationships/image" Target="../media/image109.gif"/></Relationships>
</file>

<file path=ppt/slides/_rels/slide52.xml.rels><?xml version="1.0" encoding="UTF-8" standalone="yes"?>
<Relationships xmlns="http://schemas.openxmlformats.org/package/2006/relationships"><Relationship Id="rId3" Type="http://schemas.openxmlformats.org/officeDocument/2006/relationships/image" Target="../media/image108.gif"/><Relationship Id="rId7" Type="http://schemas.openxmlformats.org/officeDocument/2006/relationships/image" Target="../media/image112.gif"/><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111.gif"/><Relationship Id="rId5" Type="http://schemas.openxmlformats.org/officeDocument/2006/relationships/image" Target="../media/image110.gif"/><Relationship Id="rId4" Type="http://schemas.openxmlformats.org/officeDocument/2006/relationships/image" Target="../media/image109.gif"/></Relationships>
</file>

<file path=ppt/slides/_rels/slide53.xml.rels><?xml version="1.0" encoding="UTF-8" standalone="yes"?>
<Relationships xmlns="http://schemas.openxmlformats.org/package/2006/relationships"><Relationship Id="rId3" Type="http://schemas.openxmlformats.org/officeDocument/2006/relationships/image" Target="../media/image108.gif"/><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openxmlformats.org/officeDocument/2006/relationships/image" Target="../media/image110.gif"/><Relationship Id="rId4" Type="http://schemas.openxmlformats.org/officeDocument/2006/relationships/image" Target="../media/image109.gif"/></Relationships>
</file>

<file path=ppt/slides/_rels/slide54.xml.rels><?xml version="1.0" encoding="UTF-8" standalone="yes"?>
<Relationships xmlns="http://schemas.openxmlformats.org/package/2006/relationships"><Relationship Id="rId3" Type="http://schemas.openxmlformats.org/officeDocument/2006/relationships/image" Target="../media/image108.gi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111.gif"/><Relationship Id="rId5" Type="http://schemas.openxmlformats.org/officeDocument/2006/relationships/image" Target="../media/image110.gif"/><Relationship Id="rId4" Type="http://schemas.openxmlformats.org/officeDocument/2006/relationships/image" Target="../media/image109.gif"/></Relationships>
</file>

<file path=ppt/slides/_rels/slide55.xml.rels><?xml version="1.0" encoding="UTF-8" standalone="yes"?>
<Relationships xmlns="http://schemas.openxmlformats.org/package/2006/relationships"><Relationship Id="rId3" Type="http://schemas.openxmlformats.org/officeDocument/2006/relationships/image" Target="../media/image108.gif"/><Relationship Id="rId7" Type="http://schemas.openxmlformats.org/officeDocument/2006/relationships/image" Target="../media/image112.gif"/><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111.gif"/><Relationship Id="rId5" Type="http://schemas.openxmlformats.org/officeDocument/2006/relationships/image" Target="../media/image110.gif"/><Relationship Id="rId4" Type="http://schemas.openxmlformats.org/officeDocument/2006/relationships/image" Target="../media/image109.gif"/></Relationships>
</file>

<file path=ppt/slides/_rels/slide56.xml.rels><?xml version="1.0" encoding="UTF-8" standalone="yes"?>
<Relationships xmlns="http://schemas.openxmlformats.org/package/2006/relationships"><Relationship Id="rId3" Type="http://schemas.openxmlformats.org/officeDocument/2006/relationships/image" Target="../media/image108.gif"/><Relationship Id="rId7" Type="http://schemas.openxmlformats.org/officeDocument/2006/relationships/image" Target="../media/image112.gif"/><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image" Target="../media/image111.gif"/><Relationship Id="rId5" Type="http://schemas.openxmlformats.org/officeDocument/2006/relationships/image" Target="../media/image110.gif"/><Relationship Id="rId4" Type="http://schemas.openxmlformats.org/officeDocument/2006/relationships/image" Target="../media/image109.gif"/></Relationships>
</file>

<file path=ppt/slides/_rels/slide5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13.gif"/><Relationship Id="rId7" Type="http://schemas.openxmlformats.org/officeDocument/2006/relationships/slide" Target="slide58.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16.gif"/><Relationship Id="rId5" Type="http://schemas.openxmlformats.org/officeDocument/2006/relationships/image" Target="../media/image115.gif"/><Relationship Id="rId4" Type="http://schemas.openxmlformats.org/officeDocument/2006/relationships/image" Target="../media/image114.gif"/></Relationships>
</file>

<file path=ppt/slides/_rels/slide58.xml.rels><?xml version="1.0" encoding="UTF-8" standalone="yes"?>
<Relationships xmlns="http://schemas.openxmlformats.org/package/2006/relationships"><Relationship Id="rId3" Type="http://schemas.openxmlformats.org/officeDocument/2006/relationships/image" Target="../media/image113.gif"/><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116.gif"/><Relationship Id="rId5" Type="http://schemas.openxmlformats.org/officeDocument/2006/relationships/image" Target="../media/image115.gif"/><Relationship Id="rId4" Type="http://schemas.openxmlformats.org/officeDocument/2006/relationships/image" Target="../media/image114.gif"/></Relationships>
</file>

<file path=ppt/slides/_rels/slide59.xml.rels><?xml version="1.0" encoding="UTF-8" standalone="yes"?>
<Relationships xmlns="http://schemas.openxmlformats.org/package/2006/relationships"><Relationship Id="rId3" Type="http://schemas.openxmlformats.org/officeDocument/2006/relationships/image" Target="../media/image117.gif"/><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slide" Target="slide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17.gif"/><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120.gif"/><Relationship Id="rId5" Type="http://schemas.openxmlformats.org/officeDocument/2006/relationships/image" Target="../media/image119.gif"/><Relationship Id="rId4" Type="http://schemas.openxmlformats.org/officeDocument/2006/relationships/image" Target="../media/image118.gif"/></Relationships>
</file>

<file path=ppt/slides/_rels/slide61.xml.rels><?xml version="1.0" encoding="UTF-8" standalone="yes"?>
<Relationships xmlns="http://schemas.openxmlformats.org/package/2006/relationships"><Relationship Id="rId3" Type="http://schemas.openxmlformats.org/officeDocument/2006/relationships/image" Target="../media/image117.gif"/><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119.gif"/><Relationship Id="rId4" Type="http://schemas.openxmlformats.org/officeDocument/2006/relationships/image" Target="../media/image118.gif"/></Relationships>
</file>

<file path=ppt/slides/_rels/slide62.xml.rels><?xml version="1.0" encoding="UTF-8" standalone="yes"?>
<Relationships xmlns="http://schemas.openxmlformats.org/package/2006/relationships"><Relationship Id="rId3" Type="http://schemas.openxmlformats.org/officeDocument/2006/relationships/image" Target="../media/image117.gif"/><Relationship Id="rId2" Type="http://schemas.openxmlformats.org/officeDocument/2006/relationships/notesSlide" Target="../notesSlides/notesSlide62.xml"/><Relationship Id="rId1" Type="http://schemas.openxmlformats.org/officeDocument/2006/relationships/slideLayout" Target="../slideLayouts/slideLayout5.xml"/><Relationship Id="rId6" Type="http://schemas.openxmlformats.org/officeDocument/2006/relationships/image" Target="../media/image120.gif"/><Relationship Id="rId5" Type="http://schemas.openxmlformats.org/officeDocument/2006/relationships/image" Target="../media/image119.gif"/><Relationship Id="rId4" Type="http://schemas.openxmlformats.org/officeDocument/2006/relationships/image" Target="../media/image118.gif"/></Relationships>
</file>

<file path=ppt/slides/_rels/slide63.xml.rels><?xml version="1.0" encoding="UTF-8" standalone="yes"?>
<Relationships xmlns="http://schemas.openxmlformats.org/package/2006/relationships"><Relationship Id="rId8" Type="http://schemas.openxmlformats.org/officeDocument/2006/relationships/image" Target="../media/image126.gif"/><Relationship Id="rId3" Type="http://schemas.openxmlformats.org/officeDocument/2006/relationships/image" Target="../media/image121.gif"/><Relationship Id="rId7" Type="http://schemas.openxmlformats.org/officeDocument/2006/relationships/image" Target="../media/image125.gif"/><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24.gif"/><Relationship Id="rId5" Type="http://schemas.openxmlformats.org/officeDocument/2006/relationships/image" Target="../media/image123.gif"/><Relationship Id="rId10" Type="http://schemas.openxmlformats.org/officeDocument/2006/relationships/image" Target="../media/image1.jpeg"/><Relationship Id="rId4" Type="http://schemas.openxmlformats.org/officeDocument/2006/relationships/image" Target="../media/image122.gif"/><Relationship Id="rId9" Type="http://schemas.openxmlformats.org/officeDocument/2006/relationships/slide" Target="slide64.xml"/></Relationships>
</file>

<file path=ppt/slides/_rels/slide64.xml.rels><?xml version="1.0" encoding="UTF-8" standalone="yes"?>
<Relationships xmlns="http://schemas.openxmlformats.org/package/2006/relationships"><Relationship Id="rId8" Type="http://schemas.openxmlformats.org/officeDocument/2006/relationships/image" Target="../media/image126.gif"/><Relationship Id="rId13" Type="http://schemas.openxmlformats.org/officeDocument/2006/relationships/image" Target="../media/image131.gif"/><Relationship Id="rId3" Type="http://schemas.openxmlformats.org/officeDocument/2006/relationships/image" Target="../media/image121.gif"/><Relationship Id="rId7" Type="http://schemas.openxmlformats.org/officeDocument/2006/relationships/image" Target="../media/image125.gif"/><Relationship Id="rId12" Type="http://schemas.openxmlformats.org/officeDocument/2006/relationships/image" Target="../media/image130.gif"/><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124.gif"/><Relationship Id="rId11" Type="http://schemas.openxmlformats.org/officeDocument/2006/relationships/image" Target="../media/image129.gif"/><Relationship Id="rId5" Type="http://schemas.openxmlformats.org/officeDocument/2006/relationships/image" Target="../media/image123.gif"/><Relationship Id="rId10" Type="http://schemas.openxmlformats.org/officeDocument/2006/relationships/image" Target="../media/image128.gif"/><Relationship Id="rId4" Type="http://schemas.openxmlformats.org/officeDocument/2006/relationships/image" Target="../media/image122.gif"/><Relationship Id="rId9" Type="http://schemas.openxmlformats.org/officeDocument/2006/relationships/image" Target="../media/image127.gif"/><Relationship Id="rId14" Type="http://schemas.openxmlformats.org/officeDocument/2006/relationships/image" Target="../media/image132.gif"/></Relationships>
</file>

<file path=ppt/slides/_rels/slide65.xml.rels><?xml version="1.0" encoding="UTF-8" standalone="yes"?>
<Relationships xmlns="http://schemas.openxmlformats.org/package/2006/relationships"><Relationship Id="rId8" Type="http://schemas.openxmlformats.org/officeDocument/2006/relationships/image" Target="../media/image126.gif"/><Relationship Id="rId13" Type="http://schemas.openxmlformats.org/officeDocument/2006/relationships/image" Target="../media/image131.gif"/><Relationship Id="rId3" Type="http://schemas.openxmlformats.org/officeDocument/2006/relationships/image" Target="../media/image121.gif"/><Relationship Id="rId7" Type="http://schemas.openxmlformats.org/officeDocument/2006/relationships/image" Target="../media/image125.gif"/><Relationship Id="rId12" Type="http://schemas.openxmlformats.org/officeDocument/2006/relationships/image" Target="../media/image130.gif"/><Relationship Id="rId2" Type="http://schemas.openxmlformats.org/officeDocument/2006/relationships/notesSlide" Target="../notesSlides/notesSlide65.xml"/><Relationship Id="rId1" Type="http://schemas.openxmlformats.org/officeDocument/2006/relationships/slideLayout" Target="../slideLayouts/slideLayout5.xml"/><Relationship Id="rId6" Type="http://schemas.openxmlformats.org/officeDocument/2006/relationships/image" Target="../media/image124.gif"/><Relationship Id="rId11" Type="http://schemas.openxmlformats.org/officeDocument/2006/relationships/image" Target="../media/image129.gif"/><Relationship Id="rId5" Type="http://schemas.openxmlformats.org/officeDocument/2006/relationships/image" Target="../media/image123.gif"/><Relationship Id="rId10" Type="http://schemas.openxmlformats.org/officeDocument/2006/relationships/image" Target="../media/image128.gif"/><Relationship Id="rId4" Type="http://schemas.openxmlformats.org/officeDocument/2006/relationships/image" Target="../media/image122.gif"/><Relationship Id="rId9" Type="http://schemas.openxmlformats.org/officeDocument/2006/relationships/image" Target="../media/image127.gif"/><Relationship Id="rId14" Type="http://schemas.openxmlformats.org/officeDocument/2006/relationships/image" Target="../media/image132.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1.jpe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9.xml"/><Relationship Id="rId16" Type="http://schemas.openxmlformats.org/officeDocument/2006/relationships/image" Target="../media/image20.png"/><Relationship Id="rId20" Type="http://schemas.openxmlformats.org/officeDocument/2006/relationships/slide" Target="slide10.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EA787-D5F0-4FB2-B349-51AE421ED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374045173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2627313" y="36513"/>
            <a:ext cx="4017962" cy="661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par>
                          <p:cTn id="8" fill="hold" nodeType="afterGroup">
                            <p:stCondLst>
                              <p:cond delay="75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childTnLst>
                                </p:cTn>
                              </p:par>
                            </p:childTnLst>
                          </p:cTn>
                        </p:par>
                        <p:par>
                          <p:cTn id="12" fill="hold" nodeType="afterGroup">
                            <p:stCondLst>
                              <p:cond delay="15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childTnLst>
                          </p:cTn>
                        </p:par>
                        <p:par>
                          <p:cTn id="16" fill="hold" nodeType="afterGroup">
                            <p:stCondLst>
                              <p:cond delay="225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childTnLst>
                          </p:cTn>
                        </p:par>
                        <p:par>
                          <p:cTn id="20" fill="hold" nodeType="afterGroup">
                            <p:stCondLst>
                              <p:cond delay="3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750"/>
                                        <p:tgtEl>
                                          <p:spTgt spid="12"/>
                                        </p:tgtEl>
                                      </p:cBhvr>
                                    </p:animEffect>
                                  </p:childTnLst>
                                </p:cTn>
                              </p:par>
                            </p:childTnLst>
                          </p:cTn>
                        </p:par>
                        <p:par>
                          <p:cTn id="24" fill="hold" nodeType="afterGroup">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75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750"/>
                                        <p:tgtEl>
                                          <p:spTgt spid="15"/>
                                        </p:tgtEl>
                                      </p:cBhvr>
                                    </p:animEffect>
                                  </p:childTnLst>
                                </p:cTn>
                              </p:par>
                            </p:childTnLst>
                          </p:cTn>
                        </p:par>
                        <p:par>
                          <p:cTn id="38" fill="hold" nodeType="afterGroup">
                            <p:stCondLst>
                              <p:cond delay="750"/>
                            </p:stCondLst>
                            <p:childTnLst>
                              <p:par>
                                <p:cTn id="39" presetID="10"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750"/>
                                        <p:tgtEl>
                                          <p:spTgt spid="16"/>
                                        </p:tgtEl>
                                      </p:cBhvr>
                                    </p:animEffect>
                                  </p:childTnLst>
                                </p:cTn>
                              </p:par>
                            </p:childTnLst>
                          </p:cTn>
                        </p:par>
                        <p:par>
                          <p:cTn id="42" fill="hold" nodeType="afterGroup">
                            <p:stCondLst>
                              <p:cond delay="1500"/>
                            </p:stCondLst>
                            <p:childTnLst>
                              <p:par>
                                <p:cTn id="43" presetID="10" presetClass="entr" presetSubtype="0"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750"/>
                                        <p:tgtEl>
                                          <p:spTgt spid="17"/>
                                        </p:tgtEl>
                                      </p:cBhvr>
                                    </p:animEffect>
                                  </p:childTnLst>
                                </p:cTn>
                              </p:par>
                            </p:childTnLst>
                          </p:cTn>
                        </p:par>
                        <p:par>
                          <p:cTn id="46" fill="hold" nodeType="afterGroup">
                            <p:stCondLst>
                              <p:cond delay="2250"/>
                            </p:stCondLst>
                            <p:childTnLst>
                              <p:par>
                                <p:cTn id="47" presetID="10"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750"/>
                                        <p:tgtEl>
                                          <p:spTgt spid="18"/>
                                        </p:tgtEl>
                                      </p:cBhvr>
                                    </p:animEffect>
                                  </p:childTnLst>
                                </p:cTn>
                              </p:par>
                            </p:childTnLst>
                          </p:cTn>
                        </p:par>
                        <p:par>
                          <p:cTn id="50" fill="hold" nodeType="afterGroup">
                            <p:stCondLst>
                              <p:cond delay="3000"/>
                            </p:stCondLst>
                            <p:childTnLst>
                              <p:par>
                                <p:cTn id="51" presetID="10" presetClass="entr" presetSubtype="0"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750"/>
                                        <p:tgtEl>
                                          <p:spTgt spid="19"/>
                                        </p:tgtEl>
                                      </p:cBhvr>
                                    </p:animEffect>
                                  </p:childTnLst>
                                </p:cTn>
                              </p:par>
                            </p:childTnLst>
                          </p:cTn>
                        </p:par>
                        <p:par>
                          <p:cTn id="54" fill="hold" nodeType="afterGroup">
                            <p:stCondLst>
                              <p:cond delay="3750"/>
                            </p:stCondLst>
                            <p:childTnLst>
                              <p:par>
                                <p:cTn id="55" presetID="10" presetClass="entr" presetSubtype="0"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750"/>
                                        <p:tgtEl>
                                          <p:spTgt spid="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750"/>
                                        <p:tgtEl>
                                          <p:spTgt spid="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750"/>
                                        <p:tgtEl>
                                          <p:spTgt spid="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107950" eaLnBrk="1" hangingPunct="1"/>
            <a:r>
              <a:rPr lang="en-CA" altLang="en-US" dirty="0"/>
              <a:t>Marginal Propensities to Consume and Save</a:t>
            </a:r>
          </a:p>
          <a:p>
            <a:pPr marL="107950" lvl="1" eaLnBrk="1" hangingPunct="1"/>
            <a:r>
              <a:rPr lang="en-CA" dirty="0"/>
              <a:t>The </a:t>
            </a:r>
            <a:r>
              <a:rPr lang="en-CA" b="1" dirty="0"/>
              <a:t>marginal propensity to consume </a:t>
            </a:r>
            <a:r>
              <a:rPr lang="en-CA" dirty="0"/>
              <a:t>(</a:t>
            </a:r>
            <a:r>
              <a:rPr lang="en-CA" i="1" dirty="0"/>
              <a:t>MPC</a:t>
            </a:r>
            <a:r>
              <a:rPr lang="en-CA" dirty="0"/>
              <a:t>) is the fraction of a change in disposable income spent on consumption.</a:t>
            </a:r>
          </a:p>
          <a:p>
            <a:pPr marL="107950" lvl="1" eaLnBrk="1" hangingPunct="1"/>
            <a:r>
              <a:rPr lang="en-CA" dirty="0"/>
              <a:t>It is calculated as the change in consumption expenditure, </a:t>
            </a:r>
            <a:r>
              <a:rPr lang="en-CA" dirty="0">
                <a:latin typeface="SymbolPS" panose="05050102010607020607" pitchFamily="18" charset="2"/>
                <a:cs typeface="Arial" panose="020B0604020202020204" pitchFamily="34" charset="0"/>
              </a:rPr>
              <a:t>D</a:t>
            </a:r>
            <a:r>
              <a:rPr lang="en-CA" i="1" dirty="0"/>
              <a:t>C</a:t>
            </a:r>
            <a:r>
              <a:rPr lang="en-CA" dirty="0"/>
              <a:t>, divided by the change in disposable income, </a:t>
            </a:r>
            <a:r>
              <a:rPr lang="en-CA" dirty="0">
                <a:latin typeface="SymbolPS" panose="05050102010607020607" pitchFamily="18" charset="2"/>
                <a:cs typeface="Arial" panose="020B0604020202020204" pitchFamily="34" charset="0"/>
              </a:rPr>
              <a:t>D</a:t>
            </a:r>
            <a:r>
              <a:rPr lang="en-CA" i="1" dirty="0"/>
              <a:t>YD</a:t>
            </a:r>
            <a:r>
              <a:rPr lang="en-CA" dirty="0"/>
              <a:t>, that brought it about.</a:t>
            </a:r>
          </a:p>
          <a:p>
            <a:pPr marL="107950" lvl="1" eaLnBrk="1" hangingPunct="1"/>
            <a:r>
              <a:rPr lang="en-CA" dirty="0"/>
              <a:t>That is,                      </a:t>
            </a:r>
            <a:r>
              <a:rPr lang="en-CA" i="1" dirty="0"/>
              <a:t>MPC</a:t>
            </a:r>
            <a:r>
              <a:rPr lang="en-CA" dirty="0"/>
              <a:t> = </a:t>
            </a:r>
            <a:r>
              <a:rPr lang="en-CA" dirty="0">
                <a:latin typeface="SymbolPS" panose="05050102010607020607" pitchFamily="18" charset="2"/>
                <a:cs typeface="Arial" panose="020B0604020202020204" pitchFamily="34" charset="0"/>
              </a:rPr>
              <a:t>D</a:t>
            </a:r>
            <a:r>
              <a:rPr lang="en-CA" i="1" dirty="0"/>
              <a:t>C</a:t>
            </a:r>
            <a:r>
              <a:rPr lang="en-CA" dirty="0"/>
              <a:t> </a:t>
            </a:r>
            <a:r>
              <a:rPr dirty="0">
                <a:cs typeface="Arial" panose="020B0604020202020204" pitchFamily="34" charset="0"/>
              </a:rPr>
              <a:t>÷ </a:t>
            </a:r>
            <a:r>
              <a:rPr lang="en-CA" dirty="0">
                <a:latin typeface="SymbolPS" panose="05050102010607020607" pitchFamily="18" charset="2"/>
                <a:cs typeface="Arial" panose="020B0604020202020204" pitchFamily="34" charset="0"/>
              </a:rPr>
              <a:t>D</a:t>
            </a:r>
            <a:r>
              <a:rPr lang="en-CA" i="1" dirty="0"/>
              <a:t>YD.</a:t>
            </a:r>
            <a:endParaRPr lang="en-CA" dirty="0"/>
          </a:p>
        </p:txBody>
      </p:sp>
      <p:sp>
        <p:nvSpPr>
          <p:cNvPr id="28674" name="Rectangle 2"/>
          <p:cNvSpPr>
            <a:spLocks noGrp="1" noChangeArrowheads="1"/>
          </p:cNvSpPr>
          <p:nvPr>
            <p:ph type="title"/>
          </p:nvPr>
        </p:nvSpPr>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wipe(left)">
                                      <p:cBhvr>
                                        <p:cTn id="7" dur="10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wipe(left)">
                                      <p:cBhvr>
                                        <p:cTn id="12" dur="10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wipe(left)">
                                      <p:cBhvr>
                                        <p:cTn id="17" dur="10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7" name="Rectangle 3"/>
          <p:cNvSpPr>
            <a:spLocks noGrp="1" noChangeArrowheads="1"/>
          </p:cNvSpPr>
          <p:nvPr>
            <p:ph idx="1"/>
          </p:nvPr>
        </p:nvSpPr>
        <p:spPr/>
        <p:txBody>
          <a:bodyPr/>
          <a:lstStyle/>
          <a:p>
            <a:pPr marL="107950" lvl="1" eaLnBrk="1" hangingPunct="1"/>
            <a:r>
              <a:rPr lang="en-CA" altLang="en-US" dirty="0"/>
              <a:t>Figure 11.2(a) shows that the </a:t>
            </a:r>
            <a:r>
              <a:rPr lang="en-CA" altLang="en-US" i="1" dirty="0"/>
              <a:t>MPC</a:t>
            </a:r>
            <a:r>
              <a:rPr lang="en-CA" altLang="en-US" dirty="0"/>
              <a:t> is the slope of the consumption function.</a:t>
            </a:r>
          </a:p>
          <a:p>
            <a:pPr marL="107950" lvl="1" eaLnBrk="1" hangingPunct="1"/>
            <a:r>
              <a:rPr lang="en-CA" altLang="en-US" dirty="0"/>
              <a:t>When disposable income increases by $2 trillion, …</a:t>
            </a:r>
          </a:p>
          <a:p>
            <a:pPr marL="107950" lvl="1" eaLnBrk="1" hangingPunct="1"/>
            <a:r>
              <a:rPr lang="en-CA" altLang="en-US" dirty="0"/>
              <a:t>consumption expenditure increases by $1.5 trillion.</a:t>
            </a:r>
          </a:p>
          <a:p>
            <a:pPr marL="107950" lvl="1" eaLnBrk="1" hangingPunct="1"/>
            <a:r>
              <a:rPr lang="en-CA" altLang="en-US" dirty="0"/>
              <a:t>The </a:t>
            </a:r>
            <a:r>
              <a:rPr lang="en-CA" altLang="en-US" i="1" dirty="0"/>
              <a:t>MPC</a:t>
            </a:r>
            <a:r>
              <a:rPr lang="en-CA" altLang="en-US" dirty="0"/>
              <a:t> is 0.75.</a:t>
            </a:r>
          </a:p>
        </p:txBody>
      </p:sp>
      <p:sp>
        <p:nvSpPr>
          <p:cNvPr id="30723" name="Rectangle 14"/>
          <p:cNvSpPr>
            <a:spLocks noGrp="1" noChangeArrowheads="1"/>
          </p:cNvSpPr>
          <p:nvPr>
            <p:ph type="title"/>
          </p:nvPr>
        </p:nvSpPr>
        <p:spPr>
          <a:noFill/>
          <a:ln/>
        </p:spPr>
        <p:txBody>
          <a:bodyPr/>
          <a:lstStyle/>
          <a:p>
            <a:pPr eaLnBrk="1" hangingPunct="1"/>
            <a:r>
              <a:rPr lang="en-CA" altLang="en-US"/>
              <a:t>Fixed Prices and Expenditure Plans</a:t>
            </a:r>
          </a:p>
        </p:txBody>
      </p:sp>
      <p:pic>
        <p:nvPicPr>
          <p:cNvPr id="3072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655763"/>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655763"/>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655763"/>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655763"/>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1655763"/>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1655763"/>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hlinkClick r:id="rId9" action="ppaction://hlinksldjump" tooltip="Click to expand the figure"/>
            <a:extLst>
              <a:ext uri="{FF2B5EF4-FFF2-40B4-BE49-F238E27FC236}">
                <a16:creationId xmlns:a16="http://schemas.microsoft.com/office/drawing/2014/main" id="{FC8D5104-E726-4960-8D37-17CABDDBDD71}"/>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75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4227">
                                            <p:txEl>
                                              <p:pRg st="1" end="1"/>
                                            </p:txEl>
                                          </p:spTgt>
                                        </p:tgtEl>
                                        <p:attrNameLst>
                                          <p:attrName>style.visibility</p:attrName>
                                        </p:attrNameLst>
                                      </p:cBhvr>
                                      <p:to>
                                        <p:strVal val="visible"/>
                                      </p:to>
                                    </p:set>
                                    <p:animEffect transition="in" filter="wipe(left)">
                                      <p:cBhvr>
                                        <p:cTn id="12" dur="1000"/>
                                        <p:tgtEl>
                                          <p:spTgt spid="56422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par>
                                <p:cTn id="16" presetID="10" presetClass="entr" presetSubtype="0" fill="hold" nodeType="withEffect">
                                  <p:stCondLst>
                                    <p:cond delay="9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750"/>
                                        <p:tgtEl>
                                          <p:spTgt spid="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64227">
                                            <p:txEl>
                                              <p:pRg st="2" end="2"/>
                                            </p:txEl>
                                          </p:spTgt>
                                        </p:tgtEl>
                                        <p:attrNameLst>
                                          <p:attrName>style.visibility</p:attrName>
                                        </p:attrNameLst>
                                      </p:cBhvr>
                                      <p:to>
                                        <p:strVal val="visible"/>
                                      </p:to>
                                    </p:set>
                                    <p:animEffect transition="in" filter="wipe(left)">
                                      <p:cBhvr>
                                        <p:cTn id="23" dur="1000"/>
                                        <p:tgtEl>
                                          <p:spTgt spid="564227">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75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4227">
                                            <p:txEl>
                                              <p:pRg st="3" end="3"/>
                                            </p:txEl>
                                          </p:spTgt>
                                        </p:tgtEl>
                                        <p:attrNameLst>
                                          <p:attrName>style.visibility</p:attrName>
                                        </p:attrNameLst>
                                      </p:cBhvr>
                                      <p:to>
                                        <p:strVal val="visible"/>
                                      </p:to>
                                    </p:set>
                                    <p:animEffect transition="in" filter="wipe(left)">
                                      <p:cBhvr>
                                        <p:cTn id="31" dur="1000"/>
                                        <p:tgtEl>
                                          <p:spTgt spid="564227">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uiExpand="1"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2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75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childTnLst>
                          </p:cTn>
                        </p:par>
                        <p:par>
                          <p:cTn id="13" fill="hold" nodeType="afterGroup">
                            <p:stCondLst>
                              <p:cond delay="75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750"/>
                                        <p:tgtEl>
                                          <p:spTgt spid="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750"/>
                                        <p:tgtEl>
                                          <p:spTgt spid="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750"/>
                                        <p:tgtEl>
                                          <p:spTgt spid="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750"/>
                                        <p:tgtEl>
                                          <p:spTgt spid="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childTnLst>
                          </p:cTn>
                        </p:par>
                        <p:par>
                          <p:cTn id="37" fill="hold" nodeType="afterGroup">
                            <p:stCondLst>
                              <p:cond delay="750"/>
                            </p:stCondLst>
                            <p:childTnLst>
                              <p:par>
                                <p:cTn id="38" presetID="10" presetClass="entr" presetSubtype="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750"/>
                                        <p:tgtEl>
                                          <p:spTgt spid="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75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lstStyle/>
          <a:p>
            <a:pPr marL="107950" lvl="1" eaLnBrk="1" hangingPunct="1"/>
            <a:r>
              <a:rPr lang="en-CA"/>
              <a:t>The </a:t>
            </a:r>
            <a:r>
              <a:rPr lang="en-CA" b="1"/>
              <a:t>marginal propensity to save </a:t>
            </a:r>
            <a:r>
              <a:rPr lang="en-CA"/>
              <a:t>(</a:t>
            </a:r>
            <a:r>
              <a:rPr lang="en-CA" i="1"/>
              <a:t>MPS</a:t>
            </a:r>
            <a:r>
              <a:rPr lang="en-CA"/>
              <a:t>) is the fraction of a change in disposable income that is saved.</a:t>
            </a:r>
          </a:p>
          <a:p>
            <a:pPr marL="107950" lvl="1" eaLnBrk="1" hangingPunct="1"/>
            <a:r>
              <a:rPr lang="en-CA"/>
              <a:t>It is calculated as the change in saving, </a:t>
            </a:r>
            <a:r>
              <a:rPr lang="en-CA">
                <a:latin typeface="SymbolPS" panose="05050102010607020607" pitchFamily="18" charset="2"/>
                <a:cs typeface="Arial" panose="020B0604020202020204" pitchFamily="34" charset="0"/>
              </a:rPr>
              <a:t>D</a:t>
            </a:r>
            <a:r>
              <a:rPr lang="en-CA" i="1"/>
              <a:t>S</a:t>
            </a:r>
            <a:r>
              <a:rPr lang="en-CA"/>
              <a:t>, divided by the change in disposable income, </a:t>
            </a:r>
            <a:r>
              <a:rPr lang="en-CA">
                <a:latin typeface="SymbolPS" panose="05050102010607020607" pitchFamily="18" charset="2"/>
                <a:cs typeface="Arial" panose="020B0604020202020204" pitchFamily="34" charset="0"/>
              </a:rPr>
              <a:t>D</a:t>
            </a:r>
            <a:r>
              <a:rPr lang="en-CA" i="1"/>
              <a:t>YD</a:t>
            </a:r>
            <a:r>
              <a:rPr lang="en-CA"/>
              <a:t>, that brought it about.</a:t>
            </a:r>
          </a:p>
          <a:p>
            <a:pPr marL="107950" lvl="1" eaLnBrk="1" hangingPunct="1"/>
            <a:r>
              <a:rPr lang="en-CA"/>
              <a:t>That is,</a:t>
            </a:r>
          </a:p>
          <a:p>
            <a:pPr marL="107950" lvl="1" algn="ctr" eaLnBrk="1" hangingPunct="1"/>
            <a:r>
              <a:rPr lang="en-CA" i="1"/>
              <a:t>MPS</a:t>
            </a:r>
            <a:r>
              <a:rPr lang="en-CA"/>
              <a:t> = </a:t>
            </a:r>
            <a:r>
              <a:rPr lang="en-CA">
                <a:latin typeface="SymbolPS" panose="05050102010607020607" pitchFamily="18" charset="2"/>
                <a:cs typeface="Arial" panose="020B0604020202020204" pitchFamily="34" charset="0"/>
              </a:rPr>
              <a:t>D</a:t>
            </a:r>
            <a:r>
              <a:rPr lang="en-CA" i="1"/>
              <a:t>S </a:t>
            </a:r>
            <a:r>
              <a:rPr i="1">
                <a:cs typeface="Arial" panose="020B0604020202020204" pitchFamily="34" charset="0"/>
              </a:rPr>
              <a:t>÷ </a:t>
            </a:r>
            <a:r>
              <a:rPr lang="en-CA">
                <a:latin typeface="SymbolPS" panose="05050102010607020607" pitchFamily="18" charset="2"/>
                <a:cs typeface="Arial" panose="020B0604020202020204" pitchFamily="34" charset="0"/>
              </a:rPr>
              <a:t>D</a:t>
            </a:r>
            <a:r>
              <a:rPr lang="en-CA" i="1"/>
              <a:t>YD.</a:t>
            </a:r>
          </a:p>
        </p:txBody>
      </p:sp>
      <p:sp>
        <p:nvSpPr>
          <p:cNvPr id="34818" name="Rectangle 2"/>
          <p:cNvSpPr>
            <a:spLocks noGrp="1" noChangeArrowheads="1"/>
          </p:cNvSpPr>
          <p:nvPr>
            <p:ph type="title"/>
          </p:nvPr>
        </p:nvSpPr>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animEffect transition="in" filter="wipe(left)">
                                      <p:cBhvr>
                                        <p:cTn id="7" dur="1000"/>
                                        <p:tgtEl>
                                          <p:spTgt spid="2201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0163">
                                            <p:txEl>
                                              <p:pRg st="2" end="2"/>
                                            </p:txEl>
                                          </p:spTgt>
                                        </p:tgtEl>
                                        <p:attrNameLst>
                                          <p:attrName>style.visibility</p:attrName>
                                        </p:attrNameLst>
                                      </p:cBhvr>
                                      <p:to>
                                        <p:strVal val="visible"/>
                                      </p:to>
                                    </p:set>
                                    <p:animEffect transition="in" filter="wipe(left)">
                                      <p:cBhvr>
                                        <p:cTn id="12" dur="1000"/>
                                        <p:tgtEl>
                                          <p:spTgt spid="220163">
                                            <p:txEl>
                                              <p:pRg st="2" end="2"/>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0163">
                                            <p:txEl>
                                              <p:pRg st="3" end="3"/>
                                            </p:txEl>
                                          </p:spTgt>
                                        </p:tgtEl>
                                        <p:attrNameLst>
                                          <p:attrName>style.visibility</p:attrName>
                                        </p:attrNameLst>
                                      </p:cBhvr>
                                      <p:to>
                                        <p:strVal val="visible"/>
                                      </p:to>
                                    </p:set>
                                    <p:animEffect transition="in" filter="wipe(left)">
                                      <p:cBhvr>
                                        <p:cTn id="16" dur="1000"/>
                                        <p:tgtEl>
                                          <p:spTgt spid="220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1" name="Rectangle 3"/>
          <p:cNvSpPr>
            <a:spLocks noGrp="1" noChangeArrowheads="1"/>
          </p:cNvSpPr>
          <p:nvPr>
            <p:ph idx="1"/>
          </p:nvPr>
        </p:nvSpPr>
        <p:spPr/>
        <p:txBody>
          <a:bodyPr/>
          <a:lstStyle/>
          <a:p>
            <a:pPr marL="107950" lvl="1" eaLnBrk="1" hangingPunct="1"/>
            <a:r>
              <a:rPr lang="en-CA" altLang="en-US" dirty="0"/>
              <a:t>Figure 11.2(b) shows that the </a:t>
            </a:r>
            <a:r>
              <a:rPr lang="en-CA" altLang="en-US" i="1" dirty="0"/>
              <a:t>MPS</a:t>
            </a:r>
            <a:r>
              <a:rPr lang="en-CA" altLang="en-US" dirty="0"/>
              <a:t> is the slope of the saving function.</a:t>
            </a:r>
          </a:p>
          <a:p>
            <a:pPr marL="107950" lvl="1" eaLnBrk="1" hangingPunct="1"/>
            <a:r>
              <a:rPr lang="en-CA" altLang="en-US" dirty="0"/>
              <a:t>When disposable income increases by $2 trillion, …</a:t>
            </a:r>
          </a:p>
          <a:p>
            <a:pPr marL="107950" lvl="1" eaLnBrk="1" hangingPunct="1"/>
            <a:r>
              <a:rPr lang="en-CA" altLang="en-US" dirty="0"/>
              <a:t>saving increases by </a:t>
            </a:r>
            <a:br>
              <a:rPr lang="en-CA" altLang="en-US" dirty="0"/>
            </a:br>
            <a:r>
              <a:rPr lang="en-CA" altLang="en-US" dirty="0"/>
              <a:t>$0.5 trillion.</a:t>
            </a:r>
          </a:p>
          <a:p>
            <a:pPr marL="107950" lvl="1" eaLnBrk="1" hangingPunct="1"/>
            <a:r>
              <a:rPr lang="en-CA" altLang="en-US" dirty="0"/>
              <a:t>The </a:t>
            </a:r>
            <a:r>
              <a:rPr lang="en-CA" altLang="en-US" i="1" dirty="0"/>
              <a:t>MPS</a:t>
            </a:r>
            <a:r>
              <a:rPr lang="en-CA" altLang="en-US" dirty="0"/>
              <a:t> is 0.25.</a:t>
            </a:r>
          </a:p>
        </p:txBody>
      </p:sp>
      <p:sp>
        <p:nvSpPr>
          <p:cNvPr id="36867" name="Rectangle 28"/>
          <p:cNvSpPr>
            <a:spLocks noGrp="1" noChangeArrowheads="1"/>
          </p:cNvSpPr>
          <p:nvPr>
            <p:ph type="title"/>
          </p:nvPr>
        </p:nvSpPr>
        <p:spPr>
          <a:noFill/>
          <a:ln/>
        </p:spPr>
        <p:txBody>
          <a:bodyPr/>
          <a:lstStyle/>
          <a:p>
            <a:pPr eaLnBrk="1" hangingPunct="1"/>
            <a:r>
              <a:rPr lang="en-CA" altLang="en-US"/>
              <a:t>Fixed Prices and Expenditure Plans</a:t>
            </a:r>
          </a:p>
        </p:txBody>
      </p:sp>
      <p:pic>
        <p:nvPicPr>
          <p:cNvPr id="36868"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655763"/>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655763"/>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655763"/>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655763"/>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1655763"/>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1655763"/>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hlinkClick r:id="rId9" action="ppaction://hlinksldjump" tooltip="Click to expand the figure"/>
            <a:extLst>
              <a:ext uri="{FF2B5EF4-FFF2-40B4-BE49-F238E27FC236}">
                <a16:creationId xmlns:a16="http://schemas.microsoft.com/office/drawing/2014/main" id="{F40F7E9F-826B-48F1-9FFD-4F757243F99C}"/>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75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wipe(left)">
                                      <p:cBhvr>
                                        <p:cTn id="12" dur="1000"/>
                                        <p:tgtEl>
                                          <p:spTgt spid="22221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750"/>
                                        <p:tgtEl>
                                          <p:spTgt spid="15"/>
                                        </p:tgtEl>
                                      </p:cBhvr>
                                    </p:animEffect>
                                  </p:childTnLst>
                                </p:cTn>
                              </p:par>
                              <p:par>
                                <p:cTn id="16" presetID="10" presetClass="entr" presetSubtype="0" fill="hold" nodeType="withEffect">
                                  <p:stCondLst>
                                    <p:cond delay="100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75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2211">
                                            <p:txEl>
                                              <p:pRg st="2" end="2"/>
                                            </p:txEl>
                                          </p:spTgt>
                                        </p:tgtEl>
                                        <p:attrNameLst>
                                          <p:attrName>style.visibility</p:attrName>
                                        </p:attrNameLst>
                                      </p:cBhvr>
                                      <p:to>
                                        <p:strVal val="visible"/>
                                      </p:to>
                                    </p:set>
                                    <p:animEffect transition="in" filter="wipe(left)">
                                      <p:cBhvr>
                                        <p:cTn id="23" dur="1000"/>
                                        <p:tgtEl>
                                          <p:spTgt spid="22221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750"/>
                                        <p:tgtEl>
                                          <p:spTgt spid="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2211">
                                            <p:txEl>
                                              <p:pRg st="3" end="3"/>
                                            </p:txEl>
                                          </p:spTgt>
                                        </p:tgtEl>
                                        <p:attrNameLst>
                                          <p:attrName>style.visibility</p:attrName>
                                        </p:attrNameLst>
                                      </p:cBhvr>
                                      <p:to>
                                        <p:strVal val="visible"/>
                                      </p:to>
                                    </p:set>
                                    <p:animEffect transition="in" filter="wipe(left)">
                                      <p:cBhvr>
                                        <p:cTn id="31" dur="1000"/>
                                        <p:tgtEl>
                                          <p:spTgt spid="222211">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4"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524000"/>
            <a:ext cx="36195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2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1524000"/>
            <a:ext cx="32956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75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childTnLst>
                          </p:cTn>
                        </p:par>
                        <p:par>
                          <p:cTn id="13" fill="hold" nodeType="afterGroup">
                            <p:stCondLst>
                              <p:cond delay="75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750"/>
                                        <p:tgtEl>
                                          <p:spTgt spid="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750"/>
                                        <p:tgtEl>
                                          <p:spTgt spid="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750"/>
                                        <p:tgtEl>
                                          <p:spTgt spid="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750"/>
                                        <p:tgtEl>
                                          <p:spTgt spid="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childTnLst>
                          </p:cTn>
                        </p:par>
                        <p:par>
                          <p:cTn id="37" fill="hold" nodeType="afterGroup">
                            <p:stCondLst>
                              <p:cond delay="750"/>
                            </p:stCondLst>
                            <p:childTnLst>
                              <p:par>
                                <p:cTn id="38" presetID="10" presetClass="entr" presetSubtype="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750"/>
                                        <p:tgtEl>
                                          <p:spTgt spid="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75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p:txBody>
          <a:bodyPr/>
          <a:lstStyle/>
          <a:p>
            <a:pPr marL="107950" lvl="1" eaLnBrk="1" hangingPunct="1"/>
            <a:r>
              <a:rPr lang="en-CA"/>
              <a:t>The </a:t>
            </a:r>
            <a:r>
              <a:rPr lang="en-CA" i="1"/>
              <a:t>MPC</a:t>
            </a:r>
            <a:r>
              <a:rPr lang="en-CA"/>
              <a:t> plus the </a:t>
            </a:r>
            <a:r>
              <a:rPr lang="en-CA" i="1"/>
              <a:t>MPS</a:t>
            </a:r>
            <a:r>
              <a:rPr lang="en-CA"/>
              <a:t> equals 1.</a:t>
            </a:r>
          </a:p>
          <a:p>
            <a:pPr marL="107950" lvl="1" eaLnBrk="1" hangingPunct="1"/>
            <a:r>
              <a:rPr lang="en-CA"/>
              <a:t>To see why, note that,</a:t>
            </a:r>
          </a:p>
          <a:p>
            <a:pPr marL="107950" lvl="1" algn="ctr" eaLnBrk="1" hangingPunct="1"/>
            <a:r>
              <a:rPr lang="en-CA">
                <a:latin typeface="SymbolPS" panose="05050102010607020607" pitchFamily="18" charset="2"/>
                <a:cs typeface="Arial" panose="020B0604020202020204" pitchFamily="34" charset="0"/>
              </a:rPr>
              <a:t>D</a:t>
            </a:r>
            <a:r>
              <a:rPr lang="en-CA" i="1"/>
              <a:t>C</a:t>
            </a:r>
            <a:r>
              <a:rPr lang="en-CA"/>
              <a:t> + </a:t>
            </a:r>
            <a:r>
              <a:rPr lang="en-CA">
                <a:latin typeface="SymbolPS" panose="05050102010607020607" pitchFamily="18" charset="2"/>
                <a:cs typeface="Arial" panose="020B0604020202020204" pitchFamily="34" charset="0"/>
              </a:rPr>
              <a:t>D</a:t>
            </a:r>
            <a:r>
              <a:rPr lang="en-CA" i="1"/>
              <a:t>S</a:t>
            </a:r>
            <a:r>
              <a:rPr lang="en-CA"/>
              <a:t> = </a:t>
            </a:r>
            <a:r>
              <a:rPr lang="en-CA">
                <a:latin typeface="SymbolPS" panose="05050102010607020607" pitchFamily="18" charset="2"/>
                <a:cs typeface="Arial" panose="020B0604020202020204" pitchFamily="34" charset="0"/>
              </a:rPr>
              <a:t>D</a:t>
            </a:r>
            <a:r>
              <a:rPr lang="en-CA" i="1"/>
              <a:t>YD</a:t>
            </a:r>
            <a:r>
              <a:rPr lang="en-CA"/>
              <a:t>.</a:t>
            </a:r>
          </a:p>
          <a:p>
            <a:pPr marL="107950" lvl="1" eaLnBrk="1" hangingPunct="1"/>
            <a:r>
              <a:rPr lang="en-CA"/>
              <a:t>Divide this equation by </a:t>
            </a:r>
            <a:r>
              <a:rPr lang="en-CA">
                <a:latin typeface="SymbolPS" panose="05050102010607020607" pitchFamily="18" charset="2"/>
                <a:cs typeface="Arial" panose="020B0604020202020204" pitchFamily="34" charset="0"/>
              </a:rPr>
              <a:t>D</a:t>
            </a:r>
            <a:r>
              <a:rPr lang="en-CA" i="1"/>
              <a:t>YD</a:t>
            </a:r>
            <a:r>
              <a:rPr lang="en-CA"/>
              <a:t> to obtain,</a:t>
            </a:r>
          </a:p>
          <a:p>
            <a:pPr marL="107950" lvl="1" algn="ctr" eaLnBrk="1" hangingPunct="1"/>
            <a:r>
              <a:rPr lang="en-CA">
                <a:latin typeface="SymbolPS" panose="05050102010607020607" pitchFamily="18" charset="2"/>
                <a:cs typeface="Arial" panose="020B0604020202020204" pitchFamily="34" charset="0"/>
              </a:rPr>
              <a:t>D</a:t>
            </a:r>
            <a:r>
              <a:rPr lang="en-CA" i="1"/>
              <a:t>C</a:t>
            </a:r>
            <a:r>
              <a:rPr lang="en-CA"/>
              <a:t>/</a:t>
            </a:r>
            <a:r>
              <a:rPr lang="en-CA">
                <a:latin typeface="SymbolPS" panose="05050102010607020607" pitchFamily="18" charset="2"/>
                <a:cs typeface="Arial" panose="020B0604020202020204" pitchFamily="34" charset="0"/>
              </a:rPr>
              <a:t>D</a:t>
            </a:r>
            <a:r>
              <a:rPr lang="en-CA" i="1"/>
              <a:t>YD</a:t>
            </a:r>
            <a:r>
              <a:rPr lang="en-CA"/>
              <a:t> + </a:t>
            </a:r>
            <a:r>
              <a:rPr lang="en-CA">
                <a:latin typeface="SymbolPS" panose="05050102010607020607" pitchFamily="18" charset="2"/>
                <a:cs typeface="Arial" panose="020B0604020202020204" pitchFamily="34" charset="0"/>
              </a:rPr>
              <a:t>D</a:t>
            </a:r>
            <a:r>
              <a:rPr lang="en-CA" i="1"/>
              <a:t>S</a:t>
            </a:r>
            <a:r>
              <a:rPr lang="en-CA"/>
              <a:t>/</a:t>
            </a:r>
            <a:r>
              <a:rPr lang="en-CA">
                <a:latin typeface="SymbolPS" panose="05050102010607020607" pitchFamily="18" charset="2"/>
                <a:cs typeface="Arial" panose="020B0604020202020204" pitchFamily="34" charset="0"/>
              </a:rPr>
              <a:t>D</a:t>
            </a:r>
            <a:r>
              <a:rPr lang="en-CA" i="1"/>
              <a:t>YD</a:t>
            </a:r>
            <a:r>
              <a:rPr lang="en-CA"/>
              <a:t> = </a:t>
            </a:r>
            <a:r>
              <a:rPr lang="en-CA">
                <a:latin typeface="SymbolPS" panose="05050102010607020607" pitchFamily="18" charset="2"/>
                <a:cs typeface="Arial" panose="020B0604020202020204" pitchFamily="34" charset="0"/>
              </a:rPr>
              <a:t>D</a:t>
            </a:r>
            <a:r>
              <a:rPr lang="en-CA" i="1"/>
              <a:t>YD</a:t>
            </a:r>
            <a:r>
              <a:rPr lang="en-CA"/>
              <a:t>/</a:t>
            </a:r>
            <a:r>
              <a:rPr lang="en-CA">
                <a:latin typeface="SymbolPS" panose="05050102010607020607" pitchFamily="18" charset="2"/>
                <a:cs typeface="Arial" panose="020B0604020202020204" pitchFamily="34" charset="0"/>
              </a:rPr>
              <a:t>D</a:t>
            </a:r>
            <a:r>
              <a:rPr lang="en-CA" i="1"/>
              <a:t>YD</a:t>
            </a:r>
            <a:endParaRPr lang="en-CA"/>
          </a:p>
          <a:p>
            <a:pPr marL="107950" lvl="1" eaLnBrk="1" hangingPunct="1"/>
            <a:r>
              <a:rPr lang="en-CA"/>
              <a:t>or</a:t>
            </a:r>
          </a:p>
          <a:p>
            <a:pPr marL="107950" lvl="1" algn="ctr" eaLnBrk="1" hangingPunct="1"/>
            <a:r>
              <a:rPr lang="en-CA" i="1"/>
              <a:t>MPC</a:t>
            </a:r>
            <a:r>
              <a:rPr lang="en-CA"/>
              <a:t> + </a:t>
            </a:r>
            <a:r>
              <a:rPr lang="en-CA" i="1"/>
              <a:t>MPS</a:t>
            </a:r>
            <a:r>
              <a:rPr lang="en-CA"/>
              <a:t> = 1.</a:t>
            </a:r>
          </a:p>
        </p:txBody>
      </p:sp>
      <p:sp>
        <p:nvSpPr>
          <p:cNvPr id="40962" name="Rectangle 7"/>
          <p:cNvSpPr>
            <a:spLocks noGrp="1" noChangeArrowheads="1"/>
          </p:cNvSpPr>
          <p:nvPr>
            <p:ph type="title"/>
          </p:nvPr>
        </p:nvSpPr>
        <p:spPr>
          <a:noFill/>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animEffect transition="in" filter="wipe(left)">
                                      <p:cBhvr>
                                        <p:cTn id="7" dur="1000"/>
                                        <p:tgtEl>
                                          <p:spTgt spid="221187">
                                            <p:txEl>
                                              <p:pRg st="1" end="1"/>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21187">
                                            <p:txEl>
                                              <p:pRg st="2" end="2"/>
                                            </p:txEl>
                                          </p:spTgt>
                                        </p:tgtEl>
                                        <p:attrNameLst>
                                          <p:attrName>style.visibility</p:attrName>
                                        </p:attrNameLst>
                                      </p:cBhvr>
                                      <p:to>
                                        <p:strVal val="visible"/>
                                      </p:to>
                                    </p:set>
                                    <p:animEffect transition="in" filter="wipe(left)">
                                      <p:cBhvr>
                                        <p:cTn id="11" dur="1000"/>
                                        <p:tgtEl>
                                          <p:spTgt spid="221187">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1187">
                                            <p:txEl>
                                              <p:pRg st="3" end="3"/>
                                            </p:txEl>
                                          </p:spTgt>
                                        </p:tgtEl>
                                        <p:attrNameLst>
                                          <p:attrName>style.visibility</p:attrName>
                                        </p:attrNameLst>
                                      </p:cBhvr>
                                      <p:to>
                                        <p:strVal val="visible"/>
                                      </p:to>
                                    </p:set>
                                    <p:animEffect transition="in" filter="wipe(left)">
                                      <p:cBhvr>
                                        <p:cTn id="16" dur="1000"/>
                                        <p:tgtEl>
                                          <p:spTgt spid="221187">
                                            <p:txEl>
                                              <p:pRg st="3" end="3"/>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1187">
                                            <p:txEl>
                                              <p:pRg st="4" end="4"/>
                                            </p:txEl>
                                          </p:spTgt>
                                        </p:tgtEl>
                                        <p:attrNameLst>
                                          <p:attrName>style.visibility</p:attrName>
                                        </p:attrNameLst>
                                      </p:cBhvr>
                                      <p:to>
                                        <p:strVal val="visible"/>
                                      </p:to>
                                    </p:set>
                                    <p:animEffect transition="in" filter="wipe(left)">
                                      <p:cBhvr>
                                        <p:cTn id="20" dur="1000"/>
                                        <p:tgtEl>
                                          <p:spTgt spid="22118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1187">
                                            <p:txEl>
                                              <p:pRg st="5" end="5"/>
                                            </p:txEl>
                                          </p:spTgt>
                                        </p:tgtEl>
                                        <p:attrNameLst>
                                          <p:attrName>style.visibility</p:attrName>
                                        </p:attrNameLst>
                                      </p:cBhvr>
                                      <p:to>
                                        <p:strVal val="visible"/>
                                      </p:to>
                                    </p:set>
                                    <p:animEffect transition="in" filter="wipe(left)">
                                      <p:cBhvr>
                                        <p:cTn id="25" dur="1000"/>
                                        <p:tgtEl>
                                          <p:spTgt spid="221187">
                                            <p:txEl>
                                              <p:pRg st="5" end="5"/>
                                            </p:txEl>
                                          </p:spTgt>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21187">
                                            <p:txEl>
                                              <p:pRg st="6" end="6"/>
                                            </p:txEl>
                                          </p:spTgt>
                                        </p:tgtEl>
                                        <p:attrNameLst>
                                          <p:attrName>style.visibility</p:attrName>
                                        </p:attrNameLst>
                                      </p:cBhvr>
                                      <p:to>
                                        <p:strVal val="visible"/>
                                      </p:to>
                                    </p:set>
                                    <p:animEffect transition="in" filter="wipe(left)">
                                      <p:cBhvr>
                                        <p:cTn id="29" dur="1000"/>
                                        <p:tgtEl>
                                          <p:spTgt spid="221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uiExpand="1"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p:txBody>
          <a:bodyPr/>
          <a:lstStyle/>
          <a:p>
            <a:pPr marL="107950" eaLnBrk="1" hangingPunct="1"/>
            <a:r>
              <a:rPr lang="en-CA" altLang="en-US"/>
              <a:t>Consumption as a Function of Real GDP</a:t>
            </a:r>
          </a:p>
          <a:p>
            <a:pPr marL="107950" lvl="1" eaLnBrk="1" hangingPunct="1"/>
            <a:r>
              <a:rPr lang="en-CA"/>
              <a:t>Disposable income changes when either real GDP changes or net taxes change. </a:t>
            </a:r>
          </a:p>
          <a:p>
            <a:pPr marL="107950" lvl="1" eaLnBrk="1" hangingPunct="1"/>
            <a:r>
              <a:rPr lang="en-CA"/>
              <a:t>If tax rates don’t change, real GDP is the only influence on disposable income, so consumption expenditure is a function of real GDP. </a:t>
            </a:r>
          </a:p>
          <a:p>
            <a:pPr marL="107950" lvl="1" eaLnBrk="1" hangingPunct="1"/>
            <a:r>
              <a:rPr lang="en-CA"/>
              <a:t>We use this relationship to determine real GDP when the price level is fixed.</a:t>
            </a:r>
          </a:p>
        </p:txBody>
      </p:sp>
      <p:sp>
        <p:nvSpPr>
          <p:cNvPr id="43010" name="Rectangle 7"/>
          <p:cNvSpPr>
            <a:spLocks noGrp="1" noChangeArrowheads="1"/>
          </p:cNvSpPr>
          <p:nvPr>
            <p:ph type="title"/>
          </p:nvPr>
        </p:nvSpPr>
        <p:spPr>
          <a:noFill/>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wipe(left)">
                                      <p:cBhvr>
                                        <p:cTn id="7" dur="1000"/>
                                        <p:tgtEl>
                                          <p:spTgt spid="225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wipe(left)">
                                      <p:cBhvr>
                                        <p:cTn id="12" dur="1000"/>
                                        <p:tgtEl>
                                          <p:spTgt spid="225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3" end="3"/>
                                            </p:txEl>
                                          </p:spTgt>
                                        </p:tgtEl>
                                        <p:attrNameLst>
                                          <p:attrName>style.visibility</p:attrName>
                                        </p:attrNameLst>
                                      </p:cBhvr>
                                      <p:to>
                                        <p:strVal val="visible"/>
                                      </p:to>
                                    </p:set>
                                    <p:animEffect transition="in" filter="wipe(left)">
                                      <p:cBhvr>
                                        <p:cTn id="17" dur="1000"/>
                                        <p:tgtEl>
                                          <p:spTgt spid="22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107950" eaLnBrk="1" hangingPunct="1"/>
            <a:r>
              <a:rPr lang="en-CA" altLang="en-US"/>
              <a:t>Import Function</a:t>
            </a:r>
          </a:p>
          <a:p>
            <a:pPr marL="107950" lvl="1" eaLnBrk="1" hangingPunct="1"/>
            <a:r>
              <a:rPr lang="en-CA"/>
              <a:t>In the short run, U.S. imports are influenced primarily by U.S. real GDP.</a:t>
            </a:r>
          </a:p>
          <a:p>
            <a:pPr marL="107950" lvl="1" eaLnBrk="1" hangingPunct="1"/>
            <a:r>
              <a:rPr lang="en-CA"/>
              <a:t>The </a:t>
            </a:r>
            <a:r>
              <a:rPr lang="en-CA" b="1"/>
              <a:t>marginal propensity to import</a:t>
            </a:r>
            <a:r>
              <a:rPr lang="en-CA"/>
              <a:t> is the fraction of an increase in real GDP spent on imports.</a:t>
            </a:r>
          </a:p>
          <a:p>
            <a:pPr marL="107950" lvl="1" eaLnBrk="1" hangingPunct="1"/>
            <a:r>
              <a:rPr lang="en-CA"/>
              <a:t>If an increase in real GDP of $1 trillion increases imports by $0.25 trillion, the marginal propensity to import is 0.25.</a:t>
            </a:r>
          </a:p>
        </p:txBody>
      </p:sp>
      <p:sp>
        <p:nvSpPr>
          <p:cNvPr id="45058" name="Rectangle 5"/>
          <p:cNvSpPr>
            <a:spLocks noGrp="1" noChangeArrowheads="1"/>
          </p:cNvSpPr>
          <p:nvPr>
            <p:ph type="title"/>
          </p:nvPr>
        </p:nvSpPr>
        <p:spPr>
          <a:noFill/>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wipe(left)">
                                      <p:cBhvr>
                                        <p:cTn id="7" dur="1000"/>
                                        <p:tgtEl>
                                          <p:spTgt spid="226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wipe(left)">
                                      <p:cBhvr>
                                        <p:cTn id="12" dur="1000"/>
                                        <p:tgtEl>
                                          <p:spTgt spid="226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pRg st="3" end="3"/>
                                            </p:txEl>
                                          </p:spTgt>
                                        </p:tgtEl>
                                        <p:attrNameLst>
                                          <p:attrName>style.visibility</p:attrName>
                                        </p:attrNameLst>
                                      </p:cBhvr>
                                      <p:to>
                                        <p:strVal val="visible"/>
                                      </p:to>
                                    </p:set>
                                    <p:animEffect transition="in" filter="wipe(left)">
                                      <p:cBhvr>
                                        <p:cTn id="17" dur="1000"/>
                                        <p:tgtEl>
                                          <p:spTgt spid="226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bwMode="auto">
          <a:xfrm>
            <a:off x="2772000" y="4644000"/>
            <a:ext cx="5019389" cy="120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3600" b="1" dirty="0">
                <a:solidFill>
                  <a:srgbClr val="009A82"/>
                </a:solidFill>
                <a:latin typeface="Futura Condensed" pitchFamily="34" charset="0"/>
              </a:rPr>
              <a:t>EXPENDITURE MULTIPLIERS</a:t>
            </a:r>
          </a:p>
        </p:txBody>
      </p:sp>
      <p:graphicFrame>
        <p:nvGraphicFramePr>
          <p:cNvPr id="10" name="Object 9"/>
          <p:cNvGraphicFramePr>
            <a:graphicFrameLocks noChangeAspect="1"/>
          </p:cNvGraphicFramePr>
          <p:nvPr>
            <p:extLst>
              <p:ext uri="{D42A27DB-BD31-4B8C-83A1-F6EECF244321}">
                <p14:modId xmlns:p14="http://schemas.microsoft.com/office/powerpoint/2010/main" val="395157983"/>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10256"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11" name="Title 1"/>
          <p:cNvSpPr txBox="1">
            <a:spLocks/>
          </p:cNvSpPr>
          <p:nvPr/>
        </p:nvSpPr>
        <p:spPr bwMode="auto">
          <a:xfrm>
            <a:off x="792000" y="4320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12000">
                <a:solidFill>
                  <a:srgbClr val="9B2590"/>
                </a:solidFill>
                <a:latin typeface="Mundo Sans Std Light" panose="02000302020104020303" pitchFamily="50" charset="0"/>
              </a:rPr>
              <a:t>11</a:t>
            </a:r>
            <a:endParaRPr lang="en-CA" altLang="en-US" sz="12000" dirty="0">
              <a:solidFill>
                <a:srgbClr val="9B2590"/>
              </a:solidFill>
              <a:latin typeface="Mundo Sans Std Light" panose="02000302020104020303" pitchFamily="50"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0"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marL="107950" lvl="1" eaLnBrk="1" hangingPunct="1"/>
            <a:r>
              <a:rPr lang="en-CA"/>
              <a:t>When the price level is fixed, aggregate demand is determined by aggregate expenditure plans.</a:t>
            </a:r>
          </a:p>
          <a:p>
            <a:pPr marL="107950" lvl="1" eaLnBrk="1" hangingPunct="1"/>
            <a:r>
              <a:rPr lang="en-CA" b="1"/>
              <a:t>Aggregate planned expenditure </a:t>
            </a:r>
            <a:r>
              <a:rPr lang="en-CA"/>
              <a:t>is </a:t>
            </a:r>
            <a:r>
              <a:rPr lang="en-CA" i="1"/>
              <a:t>planned </a:t>
            </a:r>
            <a:r>
              <a:rPr lang="en-CA"/>
              <a:t>consumption expenditure plus </a:t>
            </a:r>
            <a:r>
              <a:rPr lang="en-CA" i="1"/>
              <a:t>planned </a:t>
            </a:r>
            <a:r>
              <a:rPr lang="en-CA"/>
              <a:t>investment plus </a:t>
            </a:r>
            <a:r>
              <a:rPr lang="en-CA" i="1"/>
              <a:t>planned </a:t>
            </a:r>
            <a:r>
              <a:rPr lang="en-CA"/>
              <a:t>government expenditure plus </a:t>
            </a:r>
            <a:r>
              <a:rPr lang="en-CA" i="1"/>
              <a:t>planned </a:t>
            </a:r>
            <a:r>
              <a:rPr lang="en-CA"/>
              <a:t>exports minus </a:t>
            </a:r>
            <a:r>
              <a:rPr lang="en-CA" i="1"/>
              <a:t>planned </a:t>
            </a:r>
            <a:r>
              <a:rPr lang="en-CA"/>
              <a:t>imports. </a:t>
            </a:r>
            <a:r>
              <a:rPr lang="en-CA" sz="2800"/>
              <a:t> </a:t>
            </a:r>
          </a:p>
        </p:txBody>
      </p:sp>
      <p:sp>
        <p:nvSpPr>
          <p:cNvPr id="47106" name="Rectangle 2"/>
          <p:cNvSpPr>
            <a:spLocks noGrp="1" noChangeArrowheads="1"/>
          </p:cNvSpPr>
          <p:nvPr>
            <p:ph type="title"/>
          </p:nvPr>
        </p:nvSpPr>
        <p:spPr/>
        <p:txBody>
          <a:bodyPr/>
          <a:lstStyle/>
          <a:p>
            <a:pPr eaLnBrk="1" hangingPunct="1"/>
            <a:r>
              <a:rPr lang="en-CA" altLang="en-US"/>
              <a:t>Real GDP with a Fixed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10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10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0371" name="Rectangle 3"/>
          <p:cNvSpPr>
            <a:spLocks noGrp="1" noChangeArrowheads="1"/>
          </p:cNvSpPr>
          <p:nvPr>
            <p:ph idx="1"/>
          </p:nvPr>
        </p:nvSpPr>
        <p:spPr/>
        <p:txBody>
          <a:bodyPr/>
          <a:lstStyle/>
          <a:p>
            <a:pPr marL="107950" lvl="1" eaLnBrk="1" hangingPunct="1"/>
            <a:r>
              <a:rPr lang="en-CA"/>
              <a:t>Planned consumption expenditure and planned imports are influenced by real GDP.</a:t>
            </a:r>
          </a:p>
          <a:p>
            <a:pPr marL="107950" lvl="1" eaLnBrk="1" hangingPunct="1"/>
            <a:r>
              <a:rPr lang="en-CA"/>
              <a:t>When real GDP increases, planned consumption expenditure and planned imports increase.</a:t>
            </a:r>
            <a:r>
              <a:rPr lang="en-CA" sz="2800"/>
              <a:t> </a:t>
            </a:r>
          </a:p>
          <a:p>
            <a:pPr marL="107950" lvl="1" eaLnBrk="1" hangingPunct="1"/>
            <a:r>
              <a:rPr lang="en-CA"/>
              <a:t>Planned investment plus planned government expenditure plus planned exports are not influenced by real GDP.</a:t>
            </a:r>
          </a:p>
        </p:txBody>
      </p:sp>
      <p:sp>
        <p:nvSpPr>
          <p:cNvPr id="49154" name="Rectangle 2"/>
          <p:cNvSpPr>
            <a:spLocks noGrp="1" noChangeArrowheads="1"/>
          </p:cNvSpPr>
          <p:nvPr>
            <p:ph type="title"/>
          </p:nvPr>
        </p:nvSpPr>
        <p:spPr/>
        <p:txBody>
          <a:bodyPr/>
          <a:lstStyle/>
          <a:p>
            <a:pPr eaLnBrk="1" hangingPunct="1"/>
            <a:r>
              <a:rPr lang="en-CA" altLang="en-US"/>
              <a:t>Real GDP with a Fixed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0371">
                                            <p:txEl>
                                              <p:pRg st="1" end="1"/>
                                            </p:txEl>
                                          </p:spTgt>
                                        </p:tgtEl>
                                        <p:attrNameLst>
                                          <p:attrName>style.visibility</p:attrName>
                                        </p:attrNameLst>
                                      </p:cBhvr>
                                      <p:to>
                                        <p:strVal val="visible"/>
                                      </p:to>
                                    </p:set>
                                    <p:animEffect transition="in" filter="wipe(left)">
                                      <p:cBhvr>
                                        <p:cTn id="7" dur="1000"/>
                                        <p:tgtEl>
                                          <p:spTgt spid="570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1">
                                            <p:txEl>
                                              <p:pRg st="2" end="2"/>
                                            </p:txEl>
                                          </p:spTgt>
                                        </p:tgtEl>
                                        <p:attrNameLst>
                                          <p:attrName>style.visibility</p:attrName>
                                        </p:attrNameLst>
                                      </p:cBhvr>
                                      <p:to>
                                        <p:strVal val="visible"/>
                                      </p:to>
                                    </p:set>
                                    <p:animEffect transition="in" filter="wipe(left)">
                                      <p:cBhvr>
                                        <p:cTn id="12" dur="1000"/>
                                        <p:tgtEl>
                                          <p:spTgt spid="570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3" name="Rectangle 3"/>
          <p:cNvSpPr>
            <a:spLocks noGrp="1" noChangeArrowheads="1"/>
          </p:cNvSpPr>
          <p:nvPr>
            <p:ph idx="1"/>
          </p:nvPr>
        </p:nvSpPr>
        <p:spPr/>
        <p:txBody>
          <a:bodyPr/>
          <a:lstStyle/>
          <a:p>
            <a:pPr marL="107950" eaLnBrk="1" hangingPunct="1"/>
            <a:r>
              <a:rPr lang="en-CA" altLang="en-US"/>
              <a:t>Aggregate Planned Expenditure</a:t>
            </a:r>
          </a:p>
          <a:p>
            <a:pPr marL="107950" lvl="1" eaLnBrk="1" hangingPunct="1"/>
            <a:r>
              <a:rPr lang="en-CA"/>
              <a:t>The relationship between aggregate planned expenditure and real GDP can be described by an </a:t>
            </a:r>
            <a:r>
              <a:rPr lang="en-CA" i="1"/>
              <a:t>aggregate expenditure schedule</a:t>
            </a:r>
            <a:r>
              <a:rPr lang="en-CA"/>
              <a:t>, which lists the level of aggregate expenditure planned at each level of real GDP.</a:t>
            </a:r>
          </a:p>
          <a:p>
            <a:pPr marL="107950" lvl="1" eaLnBrk="1" hangingPunct="1"/>
            <a:r>
              <a:rPr lang="en-CA"/>
              <a:t>The relationship can also be described by an </a:t>
            </a:r>
            <a:r>
              <a:rPr lang="en-CA" i="1"/>
              <a:t>aggregate expenditure curve</a:t>
            </a:r>
            <a:r>
              <a:rPr lang="en-CA"/>
              <a:t>, which is a graph of the aggregate expenditure schedule.</a:t>
            </a:r>
          </a:p>
        </p:txBody>
      </p:sp>
      <p:sp>
        <p:nvSpPr>
          <p:cNvPr id="51202" name="Rectangle 2"/>
          <p:cNvSpPr>
            <a:spLocks noGrp="1" noChangeArrowheads="1"/>
          </p:cNvSpPr>
          <p:nvPr>
            <p:ph type="title"/>
          </p:nvPr>
        </p:nvSpPr>
        <p:spPr/>
        <p:txBody>
          <a:bodyPr/>
          <a:lstStyle/>
          <a:p>
            <a:pPr eaLnBrk="1" hangingPunct="1"/>
            <a:r>
              <a:rPr lang="en-CA" altLang="en-US"/>
              <a:t>Real GDP with a Fixed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8323">
                                            <p:txEl>
                                              <p:pRg st="1" end="1"/>
                                            </p:txEl>
                                          </p:spTgt>
                                        </p:tgtEl>
                                        <p:attrNameLst>
                                          <p:attrName>style.visibility</p:attrName>
                                        </p:attrNameLst>
                                      </p:cBhvr>
                                      <p:to>
                                        <p:strVal val="visible"/>
                                      </p:to>
                                    </p:set>
                                    <p:animEffect transition="in" filter="wipe(left)">
                                      <p:cBhvr>
                                        <p:cTn id="7" dur="1000"/>
                                        <p:tgtEl>
                                          <p:spTgt spid="5683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8323">
                                            <p:txEl>
                                              <p:pRg st="2" end="2"/>
                                            </p:txEl>
                                          </p:spTgt>
                                        </p:tgtEl>
                                        <p:attrNameLst>
                                          <p:attrName>style.visibility</p:attrName>
                                        </p:attrNameLst>
                                      </p:cBhvr>
                                      <p:to>
                                        <p:strVal val="visible"/>
                                      </p:to>
                                    </p:set>
                                    <p:animEffect transition="in" filter="wipe(left)">
                                      <p:cBhvr>
                                        <p:cTn id="12" dur="1000"/>
                                        <p:tgtEl>
                                          <p:spTgt spid="568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60363" y="1584325"/>
            <a:ext cx="3443537" cy="4525963"/>
          </a:xfrm>
        </p:spPr>
        <p:txBody>
          <a:bodyPr/>
          <a:lstStyle/>
          <a:p>
            <a:pPr marL="107950" lvl="1" eaLnBrk="1" hangingPunct="1"/>
            <a:r>
              <a:rPr lang="en-CA" altLang="en-US" dirty="0"/>
              <a:t>Figure 11.3 shows how the aggregate expenditure curve (</a:t>
            </a:r>
            <a:r>
              <a:rPr lang="en-CA" altLang="en-US" i="1" dirty="0"/>
              <a:t>AE</a:t>
            </a:r>
            <a:r>
              <a:rPr lang="en-CA" altLang="en-US" dirty="0"/>
              <a:t>) is built from its components.</a:t>
            </a:r>
          </a:p>
        </p:txBody>
      </p:sp>
      <p:sp>
        <p:nvSpPr>
          <p:cNvPr id="53251" name="Rectangle 35"/>
          <p:cNvSpPr>
            <a:spLocks noGrp="1" noChangeArrowheads="1"/>
          </p:cNvSpPr>
          <p:nvPr>
            <p:ph type="title"/>
          </p:nvPr>
        </p:nvSpPr>
        <p:spPr>
          <a:noFill/>
          <a:ln/>
        </p:spPr>
        <p:txBody>
          <a:bodyPr/>
          <a:lstStyle/>
          <a:p>
            <a:pPr eaLnBrk="1" hangingPunct="1"/>
            <a:r>
              <a:rPr lang="en-CA" altLang="en-US"/>
              <a:t>Real GDP with a Fixed Price Level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0003" y="1584326"/>
            <a:ext cx="4783455" cy="4346258"/>
          </a:xfrm>
          <a:prstGeom prst="rect">
            <a:avLst/>
          </a:prstGeom>
        </p:spPr>
      </p:pic>
      <p:pic>
        <p:nvPicPr>
          <p:cNvPr id="20" name="Picture 7">
            <a:hlinkClick r:id="rId11" action="ppaction://hlinksldjump" tooltip="Click to expand the figure"/>
            <a:extLst>
              <a:ext uri="{FF2B5EF4-FFF2-40B4-BE49-F238E27FC236}">
                <a16:creationId xmlns:a16="http://schemas.microsoft.com/office/drawing/2014/main" id="{64C106AD-F8D1-47F9-9846-AD098C1AFF5D}"/>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1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000"/>
                                        <p:tgtEl>
                                          <p:spTgt spid="18"/>
                                        </p:tgtEl>
                                      </p:cBhvr>
                                    </p:animEffect>
                                  </p:childTnLst>
                                </p:cTn>
                              </p:par>
                              <p:par>
                                <p:cTn id="31" presetID="22" presetClass="entr" presetSubtype="1"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05000" y="838200"/>
            <a:ext cx="5314950" cy="48291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pPr marL="107950" lvl="1" eaLnBrk="1" hangingPunct="1"/>
            <a:r>
              <a:rPr lang="en-CA"/>
              <a:t>Consumption expenditure minus imports, which varies with real GDP, is </a:t>
            </a:r>
            <a:r>
              <a:rPr lang="en-CA" b="1"/>
              <a:t>induced expenditure</a:t>
            </a:r>
            <a:r>
              <a:rPr lang="en-CA"/>
              <a:t>.</a:t>
            </a:r>
          </a:p>
          <a:p>
            <a:pPr marL="107950" lvl="1" eaLnBrk="1" hangingPunct="1"/>
            <a:r>
              <a:rPr lang="en-CA"/>
              <a:t>The sum of investment, government expenditure, and exports, which does not vary with GDP, is </a:t>
            </a:r>
            <a:r>
              <a:rPr lang="en-CA" b="1"/>
              <a:t>autonomous expenditure</a:t>
            </a:r>
            <a:r>
              <a:rPr lang="en-CA"/>
              <a:t>.</a:t>
            </a:r>
          </a:p>
          <a:p>
            <a:pPr marL="107950" lvl="1" eaLnBrk="1" hangingPunct="1"/>
            <a:r>
              <a:rPr lang="en-CA"/>
              <a:t>(Consumption expenditure and imports can have an autonomous component.)</a:t>
            </a:r>
          </a:p>
        </p:txBody>
      </p:sp>
      <p:sp>
        <p:nvSpPr>
          <p:cNvPr id="57346" name="Rectangle 2"/>
          <p:cNvSpPr>
            <a:spLocks noGrp="1" noChangeArrowheads="1"/>
          </p:cNvSpPr>
          <p:nvPr>
            <p:ph type="title"/>
          </p:nvPr>
        </p:nvSpPr>
        <p:spPr/>
        <p:txBody>
          <a:bodyPr/>
          <a:lstStyle/>
          <a:p>
            <a:pPr eaLnBrk="1" hangingPunct="1"/>
            <a:r>
              <a:rPr lang="en-CA" altLang="en-US"/>
              <a:t>Real GDP with a Fixed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wipe(left)">
                                      <p:cBhvr>
                                        <p:cTn id="7" dur="10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wipe(left)">
                                      <p:cBhvr>
                                        <p:cTn id="12" dur="10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9" name="Rectangle 3"/>
          <p:cNvSpPr>
            <a:spLocks noGrp="1" noChangeArrowheads="1"/>
          </p:cNvSpPr>
          <p:nvPr>
            <p:ph idx="1"/>
          </p:nvPr>
        </p:nvSpPr>
        <p:spPr/>
        <p:txBody>
          <a:bodyPr/>
          <a:lstStyle/>
          <a:p>
            <a:pPr marL="107950" eaLnBrk="1" hangingPunct="1"/>
            <a:r>
              <a:rPr lang="en-CA" altLang="en-US"/>
              <a:t>Actual Expenditure, Planned Expenditure, and </a:t>
            </a:r>
            <a:br>
              <a:rPr lang="en-CA" altLang="en-US"/>
            </a:br>
            <a:r>
              <a:rPr lang="en-CA" altLang="en-US"/>
              <a:t>Real GDP</a:t>
            </a:r>
          </a:p>
          <a:p>
            <a:pPr marL="107950" lvl="1" eaLnBrk="1" hangingPunct="1"/>
            <a:r>
              <a:rPr lang="en-CA" i="1"/>
              <a:t>Actual aggregate expenditure</a:t>
            </a:r>
            <a:r>
              <a:rPr lang="en-CA"/>
              <a:t> is always equal to real GDP.</a:t>
            </a:r>
          </a:p>
          <a:p>
            <a:pPr marL="107950" lvl="1" eaLnBrk="1" hangingPunct="1"/>
            <a:r>
              <a:rPr lang="en-CA" i="1"/>
              <a:t>Aggregate planned expenditure</a:t>
            </a:r>
            <a:r>
              <a:rPr lang="en-CA"/>
              <a:t> may differ from actual aggregate expenditure because firms can have unplanned changes in inventories.</a:t>
            </a:r>
          </a:p>
          <a:p>
            <a:pPr marL="107950" eaLnBrk="1" hangingPunct="1"/>
            <a:r>
              <a:rPr lang="en-US" altLang="en-US"/>
              <a:t>Equilibrium Expenditure</a:t>
            </a:r>
          </a:p>
          <a:p>
            <a:pPr marL="107950" lvl="1" eaLnBrk="1" hangingPunct="1"/>
            <a:r>
              <a:rPr b="1"/>
              <a:t>Equilibrium expenditure</a:t>
            </a:r>
            <a:r>
              <a:t> is the level of aggregate expenditure that occurs when aggregate </a:t>
            </a:r>
            <a:r>
              <a:rPr i="1"/>
              <a:t>planned</a:t>
            </a:r>
            <a:r>
              <a:t> expenditure equals real GDP.</a:t>
            </a:r>
            <a:endParaRPr lang="en-CA"/>
          </a:p>
        </p:txBody>
      </p:sp>
      <p:sp>
        <p:nvSpPr>
          <p:cNvPr id="59394" name="Rectangle 2"/>
          <p:cNvSpPr>
            <a:spLocks noGrp="1" noChangeArrowheads="1"/>
          </p:cNvSpPr>
          <p:nvPr>
            <p:ph type="title"/>
          </p:nvPr>
        </p:nvSpPr>
        <p:spPr/>
        <p:txBody>
          <a:bodyPr/>
          <a:lstStyle/>
          <a:p>
            <a:pPr eaLnBrk="1" hangingPunct="1"/>
            <a:r>
              <a:rPr lang="en-CA" altLang="en-US"/>
              <a:t>Real GDP with a Fixed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1" end="1"/>
                                            </p:txEl>
                                          </p:spTgt>
                                        </p:tgtEl>
                                        <p:attrNameLst>
                                          <p:attrName>style.visibility</p:attrName>
                                        </p:attrNameLst>
                                      </p:cBhvr>
                                      <p:to>
                                        <p:strVal val="visible"/>
                                      </p:to>
                                    </p:set>
                                    <p:animEffect transition="in" filter="wipe(left)">
                                      <p:cBhvr>
                                        <p:cTn id="7" dur="1000"/>
                                        <p:tgtEl>
                                          <p:spTgt spid="229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pRg st="2" end="2"/>
                                            </p:txEl>
                                          </p:spTgt>
                                        </p:tgtEl>
                                        <p:attrNameLst>
                                          <p:attrName>style.visibility</p:attrName>
                                        </p:attrNameLst>
                                      </p:cBhvr>
                                      <p:to>
                                        <p:strVal val="visible"/>
                                      </p:to>
                                    </p:set>
                                    <p:animEffect transition="in" filter="wipe(left)">
                                      <p:cBhvr>
                                        <p:cTn id="12" dur="1000"/>
                                        <p:tgtEl>
                                          <p:spTgt spid="2293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pRg st="3" end="3"/>
                                            </p:txEl>
                                          </p:spTgt>
                                        </p:tgtEl>
                                        <p:attrNameLst>
                                          <p:attrName>style.visibility</p:attrName>
                                        </p:attrNameLst>
                                      </p:cBhvr>
                                      <p:to>
                                        <p:strVal val="visible"/>
                                      </p:to>
                                    </p:set>
                                    <p:animEffect transition="in" filter="wipe(left)">
                                      <p:cBhvr>
                                        <p:cTn id="17" dur="1000"/>
                                        <p:tgtEl>
                                          <p:spTgt spid="2293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79">
                                            <p:txEl>
                                              <p:pRg st="4" end="4"/>
                                            </p:txEl>
                                          </p:spTgt>
                                        </p:tgtEl>
                                        <p:attrNameLst>
                                          <p:attrName>style.visibility</p:attrName>
                                        </p:attrNameLst>
                                      </p:cBhvr>
                                      <p:to>
                                        <p:strVal val="visible"/>
                                      </p:to>
                                    </p:set>
                                    <p:animEffect transition="in" filter="wipe(left)">
                                      <p:cBhvr>
                                        <p:cTn id="22" dur="1000"/>
                                        <p:tgtEl>
                                          <p:spTgt spid="229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uiExpand="1"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7" name="Rectangle 3"/>
          <p:cNvSpPr>
            <a:spLocks noGrp="1" noChangeArrowheads="1"/>
          </p:cNvSpPr>
          <p:nvPr>
            <p:ph idx="1"/>
          </p:nvPr>
        </p:nvSpPr>
        <p:spPr>
          <a:xfrm>
            <a:off x="360363" y="1584325"/>
            <a:ext cx="4672497" cy="4525963"/>
          </a:xfrm>
        </p:spPr>
        <p:txBody>
          <a:bodyPr/>
          <a:lstStyle/>
          <a:p>
            <a:pPr marL="107950" lvl="1" eaLnBrk="1" hangingPunct="1"/>
            <a:r>
              <a:rPr lang="en-CA" altLang="en-US" dirty="0"/>
              <a:t>Figure 11.4 illustrates equilibrium expenditure.</a:t>
            </a:r>
          </a:p>
          <a:p>
            <a:pPr marL="107950" lvl="1" eaLnBrk="1" hangingPunct="1"/>
            <a:r>
              <a:rPr lang="en-CA" altLang="en-US" dirty="0"/>
              <a:t>Equilibrium occurs at the point at which the </a:t>
            </a:r>
            <a:r>
              <a:rPr lang="en-CA" altLang="en-US" i="1" dirty="0"/>
              <a:t>AE</a:t>
            </a:r>
            <a:r>
              <a:rPr lang="en-CA" altLang="en-US" dirty="0"/>
              <a:t> curve crosses the 45° line in part (a).</a:t>
            </a:r>
          </a:p>
          <a:p>
            <a:pPr marL="107950" lvl="1" eaLnBrk="1" hangingPunct="1"/>
            <a:r>
              <a:rPr lang="en-CA" altLang="en-US" dirty="0"/>
              <a:t>Equilibrium occurs when there are no unplanned changes in business inventories in part (b).</a:t>
            </a:r>
          </a:p>
        </p:txBody>
      </p:sp>
      <p:sp>
        <p:nvSpPr>
          <p:cNvPr id="61443" name="Rectangle 2"/>
          <p:cNvSpPr>
            <a:spLocks noGrp="1" noChangeArrowheads="1"/>
          </p:cNvSpPr>
          <p:nvPr>
            <p:ph type="title"/>
          </p:nvPr>
        </p:nvSpPr>
        <p:spPr>
          <a:ln/>
        </p:spPr>
        <p:txBody>
          <a:bodyPr/>
          <a:lstStyle/>
          <a:p>
            <a:pPr eaLnBrk="1" hangingPunct="1"/>
            <a:r>
              <a:rPr lang="en-CA" altLang="en-US"/>
              <a:t>Real GDP with a Fixed Price Level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00" y="1440000"/>
            <a:ext cx="2953226" cy="5002530"/>
          </a:xfrm>
          <a:prstGeom prst="rect">
            <a:avLst/>
          </a:prstGeom>
        </p:spPr>
      </p:pic>
      <p:pic>
        <p:nvPicPr>
          <p:cNvPr id="5" name="Picture 7">
            <a:hlinkClick r:id="rId4" action="ppaction://hlinksldjump" tooltip="Click to expand the figure"/>
            <a:extLst>
              <a:ext uri="{FF2B5EF4-FFF2-40B4-BE49-F238E27FC236}">
                <a16:creationId xmlns:a16="http://schemas.microsoft.com/office/drawing/2014/main" id="{868ACC24-E2E3-4EF6-BED3-D279D3CB9E8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Effect transition="in" filter="wipe(left)">
                                      <p:cBhvr>
                                        <p:cTn id="7" dur="1000"/>
                                        <p:tgtEl>
                                          <p:spTgt spid="2314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xEl>
                                              <p:pRg st="2" end="2"/>
                                            </p:txEl>
                                          </p:spTgt>
                                        </p:tgtEl>
                                        <p:attrNameLst>
                                          <p:attrName>style.visibility</p:attrName>
                                        </p:attrNameLst>
                                      </p:cBhvr>
                                      <p:to>
                                        <p:strVal val="visible"/>
                                      </p:to>
                                    </p:set>
                                    <p:animEffect transition="in" filter="wipe(left)">
                                      <p:cBhvr>
                                        <p:cTn id="12" dur="1000"/>
                                        <p:tgtEl>
                                          <p:spTgt spid="231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28600"/>
            <a:ext cx="3634740" cy="61569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228600"/>
            <a:ext cx="3634740" cy="61569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228600"/>
            <a:ext cx="3634740" cy="61569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228600"/>
            <a:ext cx="3634740" cy="61569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5" name="Rectangle 3"/>
          <p:cNvSpPr>
            <a:spLocks noGrp="1" noChangeArrowheads="1"/>
          </p:cNvSpPr>
          <p:nvPr>
            <p:ph idx="1"/>
          </p:nvPr>
        </p:nvSpPr>
        <p:spPr>
          <a:xfrm>
            <a:off x="360363" y="1584325"/>
            <a:ext cx="4634092" cy="4525963"/>
          </a:xfrm>
        </p:spPr>
        <p:txBody>
          <a:bodyPr/>
          <a:lstStyle/>
          <a:p>
            <a:pPr marL="107950" eaLnBrk="1" hangingPunct="1"/>
            <a:r>
              <a:rPr lang="en-CA" altLang="en-US" dirty="0"/>
              <a:t>Convergence to Equilibrium</a:t>
            </a:r>
          </a:p>
          <a:p>
            <a:pPr marL="107950" lvl="1" eaLnBrk="1" hangingPunct="1"/>
            <a:r>
              <a:rPr lang="en-CA" altLang="en-US" b="1" dirty="0">
                <a:solidFill>
                  <a:srgbClr val="7030A0"/>
                </a:solidFill>
              </a:rPr>
              <a:t>From Below Equilibrium</a:t>
            </a:r>
          </a:p>
          <a:p>
            <a:pPr marL="107950" lvl="1" eaLnBrk="1" hangingPunct="1"/>
            <a:r>
              <a:rPr lang="en-CA" altLang="en-US" dirty="0"/>
              <a:t>If aggregate planned </a:t>
            </a:r>
            <a:br>
              <a:rPr lang="en-CA" altLang="en-US" dirty="0"/>
            </a:br>
            <a:r>
              <a:rPr lang="en-CA" altLang="en-US" dirty="0"/>
              <a:t>expenditure exceeds real GDP, </a:t>
            </a:r>
          </a:p>
          <a:p>
            <a:pPr marL="107950" lvl="1" eaLnBrk="1" hangingPunct="1"/>
            <a:r>
              <a:rPr lang="en-CA" altLang="en-US" dirty="0"/>
              <a:t>there is an unplanned decrease in inventories.</a:t>
            </a:r>
          </a:p>
          <a:p>
            <a:pPr marL="107950" lvl="1" eaLnBrk="1" hangingPunct="1"/>
            <a:r>
              <a:rPr lang="en-CA" altLang="en-US" dirty="0"/>
              <a:t>To restore inventories, firms hire workers and increase production. </a:t>
            </a:r>
          </a:p>
          <a:p>
            <a:pPr marL="107950" lvl="1" eaLnBrk="1" hangingPunct="1"/>
            <a:r>
              <a:rPr lang="en-CA" altLang="en-US" dirty="0"/>
              <a:t>Real GDP increases.</a:t>
            </a:r>
          </a:p>
        </p:txBody>
      </p:sp>
      <p:sp>
        <p:nvSpPr>
          <p:cNvPr id="65539" name="Rectangle 2"/>
          <p:cNvSpPr>
            <a:spLocks noGrp="1" noChangeArrowheads="1"/>
          </p:cNvSpPr>
          <p:nvPr>
            <p:ph type="title"/>
          </p:nvPr>
        </p:nvSpPr>
        <p:spPr>
          <a:ln/>
        </p:spPr>
        <p:txBody>
          <a:bodyPr/>
          <a:lstStyle/>
          <a:p>
            <a:pPr eaLnBrk="1" hangingPunct="1"/>
            <a:r>
              <a:rPr lang="en-CA" altLang="en-US"/>
              <a:t>Real GDP with a Fixed Price Level</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00" y="1440000"/>
            <a:ext cx="2953226" cy="500253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00" y="1440000"/>
            <a:ext cx="2953226" cy="500253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animEffect transition="in" filter="wipe(left)">
                                      <p:cBhvr>
                                        <p:cTn id="7" dur="1000"/>
                                        <p:tgtEl>
                                          <p:spTgt spid="463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3875">
                                            <p:txEl>
                                              <p:pRg st="2" end="2"/>
                                            </p:txEl>
                                          </p:spTgt>
                                        </p:tgtEl>
                                        <p:attrNameLst>
                                          <p:attrName>style.visibility</p:attrName>
                                        </p:attrNameLst>
                                      </p:cBhvr>
                                      <p:to>
                                        <p:strVal val="visible"/>
                                      </p:to>
                                    </p:set>
                                    <p:animEffect transition="in" filter="wipe(left)">
                                      <p:cBhvr>
                                        <p:cTn id="12" dur="1000"/>
                                        <p:tgtEl>
                                          <p:spTgt spid="463875">
                                            <p:txEl>
                                              <p:pRg st="2" end="2"/>
                                            </p:txEl>
                                          </p:spTgt>
                                        </p:tgtEl>
                                      </p:cBhvr>
                                    </p:animEffect>
                                  </p:childTnLst>
                                </p:cTn>
                              </p:par>
                            </p:childTnLst>
                          </p:cTn>
                        </p:par>
                        <p:par>
                          <p:cTn id="13" fill="hold" nodeType="withGroup">
                            <p:stCondLst>
                              <p:cond delay="1000"/>
                            </p:stCondLst>
                            <p:childTnLst>
                              <p:par>
                                <p:cTn id="14" presetID="16" presetClass="entr" presetSubtype="4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Horizontal)">
                                      <p:cBhvr>
                                        <p:cTn id="16" dur="1000"/>
                                        <p:tgtEl>
                                          <p:spTgt spid="10"/>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63875">
                                            <p:txEl>
                                              <p:pRg st="3" end="3"/>
                                            </p:txEl>
                                          </p:spTgt>
                                        </p:tgtEl>
                                        <p:attrNameLst>
                                          <p:attrName>style.visibility</p:attrName>
                                        </p:attrNameLst>
                                      </p:cBhvr>
                                      <p:to>
                                        <p:strVal val="visible"/>
                                      </p:to>
                                    </p:set>
                                    <p:animEffect transition="in" filter="wipe(left)">
                                      <p:cBhvr>
                                        <p:cTn id="20" dur="1000"/>
                                        <p:tgtEl>
                                          <p:spTgt spid="4638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3875">
                                            <p:txEl>
                                              <p:pRg st="4" end="4"/>
                                            </p:txEl>
                                          </p:spTgt>
                                        </p:tgtEl>
                                        <p:attrNameLst>
                                          <p:attrName>style.visibility</p:attrName>
                                        </p:attrNameLst>
                                      </p:cBhvr>
                                      <p:to>
                                        <p:strVal val="visible"/>
                                      </p:to>
                                    </p:set>
                                    <p:animEffect transition="in" filter="wipe(left)">
                                      <p:cBhvr>
                                        <p:cTn id="25" dur="1000"/>
                                        <p:tgtEl>
                                          <p:spTgt spid="46387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63875">
                                            <p:txEl>
                                              <p:pRg st="5" end="5"/>
                                            </p:txEl>
                                          </p:spTgt>
                                        </p:tgtEl>
                                        <p:attrNameLst>
                                          <p:attrName>style.visibility</p:attrName>
                                        </p:attrNameLst>
                                      </p:cBhvr>
                                      <p:to>
                                        <p:strVal val="visible"/>
                                      </p:to>
                                    </p:set>
                                    <p:animEffect transition="in" filter="wipe(left)">
                                      <p:cBhvr>
                                        <p:cTn id="30" dur="1000"/>
                                        <p:tgtEl>
                                          <p:spTgt spid="463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expenditure plans are determined when the price level is fixed</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real GDP is determined when the price level is fixed</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expenditure multiplier</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relationship between aggregate expenditure and aggregate demand</a:t>
            </a:r>
          </a:p>
        </p:txBody>
      </p:sp>
    </p:spTree>
    <p:extLst>
      <p:ext uri="{BB962C8B-B14F-4D97-AF65-F5344CB8AC3E}">
        <p14:creationId xmlns:p14="http://schemas.microsoft.com/office/powerpoint/2010/main" val="28508980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4899" name="Rectangle 3"/>
          <p:cNvSpPr>
            <a:spLocks noGrp="1" noChangeArrowheads="1"/>
          </p:cNvSpPr>
          <p:nvPr>
            <p:ph idx="1"/>
          </p:nvPr>
        </p:nvSpPr>
        <p:spPr>
          <a:xfrm>
            <a:off x="360363" y="1584325"/>
            <a:ext cx="4672497" cy="4525963"/>
          </a:xfrm>
        </p:spPr>
        <p:txBody>
          <a:bodyPr/>
          <a:lstStyle/>
          <a:p>
            <a:pPr marL="107950" lvl="1" eaLnBrk="1" hangingPunct="1"/>
            <a:r>
              <a:rPr lang="en-CA" altLang="en-US" b="1" dirty="0">
                <a:solidFill>
                  <a:srgbClr val="7030A0"/>
                </a:solidFill>
              </a:rPr>
              <a:t>From Above Equilibrium</a:t>
            </a:r>
          </a:p>
          <a:p>
            <a:pPr marL="107950" lvl="1" eaLnBrk="1" hangingPunct="1"/>
            <a:r>
              <a:rPr lang="en-CA" altLang="en-US" dirty="0"/>
              <a:t>If real GDP exceeds  aggregate planned expenditure, …</a:t>
            </a:r>
          </a:p>
          <a:p>
            <a:pPr marL="107950" lvl="1" eaLnBrk="1" hangingPunct="1"/>
            <a:r>
              <a:rPr lang="en-CA" altLang="en-US" dirty="0"/>
              <a:t>there is an unplanned increase in inventories.</a:t>
            </a:r>
          </a:p>
          <a:p>
            <a:pPr marL="107950" lvl="1" eaLnBrk="1" hangingPunct="1"/>
            <a:r>
              <a:rPr lang="en-CA" altLang="en-US" dirty="0"/>
              <a:t>To reduce inventories, firms lay off workers and decrease production.</a:t>
            </a:r>
          </a:p>
          <a:p>
            <a:pPr marL="107950" lvl="1" eaLnBrk="1" hangingPunct="1"/>
            <a:r>
              <a:rPr lang="en-CA" altLang="en-US" dirty="0"/>
              <a:t>Real GDP decreases.</a:t>
            </a:r>
          </a:p>
        </p:txBody>
      </p:sp>
      <p:sp>
        <p:nvSpPr>
          <p:cNvPr id="69635" name="Rectangle 2"/>
          <p:cNvSpPr>
            <a:spLocks noGrp="1" noChangeArrowheads="1"/>
          </p:cNvSpPr>
          <p:nvPr>
            <p:ph type="title"/>
          </p:nvPr>
        </p:nvSpPr>
        <p:spPr>
          <a:ln/>
        </p:spPr>
        <p:txBody>
          <a:bodyPr/>
          <a:lstStyle/>
          <a:p>
            <a:pPr eaLnBrk="1" hangingPunct="1"/>
            <a:r>
              <a:rPr lang="en-CA" altLang="en-US"/>
              <a:t>Real GDP with a Fixed Price Level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02" y="1440000"/>
            <a:ext cx="2953226" cy="500253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02" y="1440000"/>
            <a:ext cx="2953226" cy="500253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02" y="1440000"/>
            <a:ext cx="2953226" cy="500253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4899">
                                            <p:txEl>
                                              <p:pRg st="1" end="1"/>
                                            </p:txEl>
                                          </p:spTgt>
                                        </p:tgtEl>
                                        <p:attrNameLst>
                                          <p:attrName>style.visibility</p:attrName>
                                        </p:attrNameLst>
                                      </p:cBhvr>
                                      <p:to>
                                        <p:strVal val="visible"/>
                                      </p:to>
                                    </p:set>
                                    <p:animEffect transition="in" filter="wipe(left)">
                                      <p:cBhvr>
                                        <p:cTn id="7" dur="500"/>
                                        <p:tgtEl>
                                          <p:spTgt spid="464899">
                                            <p:txEl>
                                              <p:pRg st="1" end="1"/>
                                            </p:txEl>
                                          </p:spTgt>
                                        </p:tgtEl>
                                      </p:cBhvr>
                                    </p:animEffect>
                                  </p:childTnLst>
                                </p:cTn>
                              </p:par>
                            </p:childTnLst>
                          </p:cTn>
                        </p:par>
                        <p:par>
                          <p:cTn id="8" fill="hold" nodeType="withGroup">
                            <p:stCondLst>
                              <p:cond delay="500"/>
                            </p:stCondLst>
                            <p:childTnLst>
                              <p:par>
                                <p:cTn id="9" presetID="16" presetClass="entr" presetSubtype="4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outHorizontal)">
                                      <p:cBhvr>
                                        <p:cTn id="11" dur="1000"/>
                                        <p:tgtEl>
                                          <p:spTgt spid="15"/>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64899">
                                            <p:txEl>
                                              <p:pRg st="2" end="2"/>
                                            </p:txEl>
                                          </p:spTgt>
                                        </p:tgtEl>
                                        <p:attrNameLst>
                                          <p:attrName>style.visibility</p:attrName>
                                        </p:attrNameLst>
                                      </p:cBhvr>
                                      <p:to>
                                        <p:strVal val="visible"/>
                                      </p:to>
                                    </p:set>
                                    <p:animEffect transition="in" filter="wipe(left)">
                                      <p:cBhvr>
                                        <p:cTn id="15" dur="500"/>
                                        <p:tgtEl>
                                          <p:spTgt spid="4648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4899">
                                            <p:txEl>
                                              <p:pRg st="3" end="3"/>
                                            </p:txEl>
                                          </p:spTgt>
                                        </p:tgtEl>
                                        <p:attrNameLst>
                                          <p:attrName>style.visibility</p:attrName>
                                        </p:attrNameLst>
                                      </p:cBhvr>
                                      <p:to>
                                        <p:strVal val="visible"/>
                                      </p:to>
                                    </p:set>
                                    <p:animEffect transition="in" filter="wipe(left)">
                                      <p:cBhvr>
                                        <p:cTn id="20" dur="1000"/>
                                        <p:tgtEl>
                                          <p:spTgt spid="46489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4899">
                                            <p:txEl>
                                              <p:pRg st="4" end="4"/>
                                            </p:txEl>
                                          </p:spTgt>
                                        </p:tgtEl>
                                        <p:attrNameLst>
                                          <p:attrName>style.visibility</p:attrName>
                                        </p:attrNameLst>
                                      </p:cBhvr>
                                      <p:to>
                                        <p:strVal val="visible"/>
                                      </p:to>
                                    </p:set>
                                    <p:animEffect transition="in" filter="wipe(left)">
                                      <p:cBhvr>
                                        <p:cTn id="25" dur="1000"/>
                                        <p:tgtEl>
                                          <p:spTgt spid="464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uiExpand="1"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3" name="Rectangle 3"/>
          <p:cNvSpPr>
            <a:spLocks noGrp="1" noChangeArrowheads="1"/>
          </p:cNvSpPr>
          <p:nvPr>
            <p:ph idx="1"/>
          </p:nvPr>
        </p:nvSpPr>
        <p:spPr>
          <a:xfrm>
            <a:off x="360363" y="1584325"/>
            <a:ext cx="4787712" cy="4525963"/>
          </a:xfrm>
        </p:spPr>
        <p:txBody>
          <a:bodyPr/>
          <a:lstStyle/>
          <a:p>
            <a:pPr marL="107950" lvl="1" eaLnBrk="1" hangingPunct="1"/>
            <a:r>
              <a:rPr lang="en-CA" altLang="en-US" dirty="0"/>
              <a:t>If aggregate planned expenditure equals real GDP (the </a:t>
            </a:r>
            <a:r>
              <a:rPr lang="en-CA" altLang="en-US" i="1" dirty="0"/>
              <a:t>AE</a:t>
            </a:r>
            <a:r>
              <a:rPr lang="en-CA" altLang="en-US" dirty="0"/>
              <a:t> curve intersects the 45° line), …</a:t>
            </a:r>
          </a:p>
          <a:p>
            <a:pPr marL="107950" lvl="1" eaLnBrk="1" hangingPunct="1"/>
            <a:r>
              <a:rPr lang="en-CA" altLang="en-US" dirty="0"/>
              <a:t>there is no unplanned change in inventories.</a:t>
            </a:r>
          </a:p>
          <a:p>
            <a:pPr marL="107950" lvl="1" eaLnBrk="1" hangingPunct="1"/>
            <a:r>
              <a:rPr lang="en-CA" altLang="en-US" dirty="0"/>
              <a:t>And firms maintain their current production.</a:t>
            </a:r>
          </a:p>
          <a:p>
            <a:pPr marL="107950" lvl="1" eaLnBrk="1" hangingPunct="1"/>
            <a:r>
              <a:rPr lang="en-CA" altLang="en-US" dirty="0"/>
              <a:t>Real GDP remains constant.</a:t>
            </a:r>
          </a:p>
        </p:txBody>
      </p:sp>
      <p:sp>
        <p:nvSpPr>
          <p:cNvPr id="71683" name="Rectangle 2"/>
          <p:cNvSpPr>
            <a:spLocks noGrp="1" noChangeArrowheads="1"/>
          </p:cNvSpPr>
          <p:nvPr>
            <p:ph type="title"/>
          </p:nvPr>
        </p:nvSpPr>
        <p:spPr>
          <a:ln/>
        </p:spPr>
        <p:txBody>
          <a:bodyPr/>
          <a:lstStyle/>
          <a:p>
            <a:pPr eaLnBrk="1" hangingPunct="1"/>
            <a:r>
              <a:rPr lang="en-CA" altLang="en-US"/>
              <a:t>Real GDP with a Fixed Price Level</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02" y="1440000"/>
            <a:ext cx="2953226" cy="500253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02" y="1440000"/>
            <a:ext cx="2953226" cy="500253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02" y="1440000"/>
            <a:ext cx="2953226" cy="500253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02" y="1440000"/>
            <a:ext cx="2953226" cy="500253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5923">
                                            <p:txEl>
                                              <p:pRg st="1" end="1"/>
                                            </p:txEl>
                                          </p:spTgt>
                                        </p:tgtEl>
                                        <p:attrNameLst>
                                          <p:attrName>style.visibility</p:attrName>
                                        </p:attrNameLst>
                                      </p:cBhvr>
                                      <p:to>
                                        <p:strVal val="visible"/>
                                      </p:to>
                                    </p:set>
                                    <p:animEffect transition="in" filter="wipe(left)">
                                      <p:cBhvr>
                                        <p:cTn id="12" dur="1000"/>
                                        <p:tgtEl>
                                          <p:spTgt spid="465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5923">
                                            <p:txEl>
                                              <p:pRg st="2" end="2"/>
                                            </p:txEl>
                                          </p:spTgt>
                                        </p:tgtEl>
                                        <p:attrNameLst>
                                          <p:attrName>style.visibility</p:attrName>
                                        </p:attrNameLst>
                                      </p:cBhvr>
                                      <p:to>
                                        <p:strVal val="visible"/>
                                      </p:to>
                                    </p:set>
                                    <p:animEffect transition="in" filter="wipe(left)">
                                      <p:cBhvr>
                                        <p:cTn id="17" dur="1000"/>
                                        <p:tgtEl>
                                          <p:spTgt spid="465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5923">
                                            <p:txEl>
                                              <p:pRg st="3" end="3"/>
                                            </p:txEl>
                                          </p:spTgt>
                                        </p:tgtEl>
                                        <p:attrNameLst>
                                          <p:attrName>style.visibility</p:attrName>
                                        </p:attrNameLst>
                                      </p:cBhvr>
                                      <p:to>
                                        <p:strVal val="visible"/>
                                      </p:to>
                                    </p:set>
                                    <p:animEffect transition="in" filter="wipe(left)">
                                      <p:cBhvr>
                                        <p:cTn id="22" dur="1000"/>
                                        <p:tgtEl>
                                          <p:spTgt spid="465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60363" y="1584325"/>
            <a:ext cx="7954437" cy="4525963"/>
          </a:xfrm>
        </p:spPr>
        <p:txBody>
          <a:bodyPr/>
          <a:lstStyle/>
          <a:p>
            <a:pPr marL="107950" lvl="1" eaLnBrk="1" hangingPunct="1"/>
            <a:r>
              <a:rPr lang="en-CA" dirty="0"/>
              <a:t>When autonomous expenditure changes, so does equilibrium expenditure and real GDP.</a:t>
            </a:r>
          </a:p>
          <a:p>
            <a:pPr marL="107950" lvl="1" eaLnBrk="1" hangingPunct="1"/>
            <a:r>
              <a:rPr lang="en-CA" dirty="0"/>
              <a:t>But the change in equilibrium expenditure is </a:t>
            </a:r>
            <a:r>
              <a:rPr lang="en-CA" i="1" dirty="0"/>
              <a:t>larger </a:t>
            </a:r>
            <a:r>
              <a:rPr lang="en-CA" dirty="0"/>
              <a:t>than the change in autonomous expenditure.</a:t>
            </a:r>
          </a:p>
          <a:p>
            <a:pPr marL="107950" lvl="1" eaLnBrk="1" hangingPunct="1"/>
            <a:r>
              <a:rPr lang="en-CA" dirty="0"/>
              <a:t>The </a:t>
            </a:r>
            <a:r>
              <a:rPr lang="en-CA" b="1" dirty="0"/>
              <a:t>multiplier</a:t>
            </a:r>
            <a:r>
              <a:rPr lang="en-CA" dirty="0"/>
              <a:t> is the amount by which a change in autonomous expenditure is magnified or multiplied to determine the change in equilibrium expenditure and real GDP.</a:t>
            </a:r>
          </a:p>
        </p:txBody>
      </p:sp>
      <p:sp>
        <p:nvSpPr>
          <p:cNvPr id="73730" name="Rectangle 2"/>
          <p:cNvSpPr>
            <a:spLocks noGrp="1" noChangeArrowheads="1"/>
          </p:cNvSpPr>
          <p:nvPr>
            <p:ph type="title"/>
          </p:nvPr>
        </p:nvSpPr>
        <p:spPr/>
        <p:txBody>
          <a:bodyPr/>
          <a:lstStyle/>
          <a:p>
            <a:pPr eaLnBrk="1" hangingPunct="1"/>
            <a:r>
              <a:rPr lang="en-CA" altLang="en-US"/>
              <a:t>The Multiplier</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wipe(left)">
                                      <p:cBhvr>
                                        <p:cTn id="7" dur="10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wipe(left)">
                                      <p:cBhvr>
                                        <p:cTn id="12" dur="1000"/>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1" name="Rectangle 3"/>
          <p:cNvSpPr>
            <a:spLocks noGrp="1" noChangeArrowheads="1"/>
          </p:cNvSpPr>
          <p:nvPr>
            <p:ph idx="1"/>
          </p:nvPr>
        </p:nvSpPr>
        <p:spPr/>
        <p:txBody>
          <a:bodyPr/>
          <a:lstStyle/>
          <a:p>
            <a:pPr marL="107950" eaLnBrk="1" hangingPunct="1"/>
            <a:r>
              <a:rPr lang="en-CA" altLang="en-US"/>
              <a:t>The Basic Idea of the Multiplier</a:t>
            </a:r>
          </a:p>
          <a:p>
            <a:pPr marL="107950" lvl="1" eaLnBrk="1" hangingPunct="1"/>
            <a:r>
              <a:rPr lang="en-CA"/>
              <a:t>An increase in investment (or any other component of autonomous expenditure) increases aggregate expenditure and real GDP.</a:t>
            </a:r>
          </a:p>
          <a:p>
            <a:pPr marL="107950" lvl="1" eaLnBrk="1" hangingPunct="1"/>
            <a:r>
              <a:rPr lang="en-CA"/>
              <a:t>The increase in real GDP leads to an increase in induced expenditure. </a:t>
            </a:r>
          </a:p>
          <a:p>
            <a:pPr marL="107950" lvl="1" eaLnBrk="1" hangingPunct="1"/>
            <a:r>
              <a:rPr lang="en-CA"/>
              <a:t>The increase in induced expenditure leads to a further increase in aggregate expenditure and real GDP.</a:t>
            </a:r>
          </a:p>
          <a:p>
            <a:pPr marL="107950" lvl="1" eaLnBrk="1" hangingPunct="1"/>
            <a:r>
              <a:rPr lang="en-CA"/>
              <a:t>So real GDP increases by more than the initial increase in autonomous expenditure.</a:t>
            </a:r>
          </a:p>
        </p:txBody>
      </p:sp>
      <p:sp>
        <p:nvSpPr>
          <p:cNvPr id="75778" name="Rectangle 2"/>
          <p:cNvSpPr>
            <a:spLocks noGrp="1" noChangeArrowheads="1"/>
          </p:cNvSpPr>
          <p:nvPr>
            <p:ph type="title"/>
          </p:nvPr>
        </p:nvSpPr>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wipe(left)">
                                      <p:cBhvr>
                                        <p:cTn id="7" dur="1000"/>
                                        <p:tgtEl>
                                          <p:spTgt spid="232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1">
                                            <p:txEl>
                                              <p:pRg st="2" end="2"/>
                                            </p:txEl>
                                          </p:spTgt>
                                        </p:tgtEl>
                                        <p:attrNameLst>
                                          <p:attrName>style.visibility</p:attrName>
                                        </p:attrNameLst>
                                      </p:cBhvr>
                                      <p:to>
                                        <p:strVal val="visible"/>
                                      </p:to>
                                    </p:set>
                                    <p:animEffect transition="in" filter="wipe(left)">
                                      <p:cBhvr>
                                        <p:cTn id="12" dur="1000"/>
                                        <p:tgtEl>
                                          <p:spTgt spid="2324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1">
                                            <p:txEl>
                                              <p:pRg st="3" end="3"/>
                                            </p:txEl>
                                          </p:spTgt>
                                        </p:tgtEl>
                                        <p:attrNameLst>
                                          <p:attrName>style.visibility</p:attrName>
                                        </p:attrNameLst>
                                      </p:cBhvr>
                                      <p:to>
                                        <p:strVal val="visible"/>
                                      </p:to>
                                    </p:set>
                                    <p:animEffect transition="in" filter="wipe(left)">
                                      <p:cBhvr>
                                        <p:cTn id="17" dur="1000"/>
                                        <p:tgtEl>
                                          <p:spTgt spid="2324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1">
                                            <p:txEl>
                                              <p:pRg st="4" end="4"/>
                                            </p:txEl>
                                          </p:spTgt>
                                        </p:tgtEl>
                                        <p:attrNameLst>
                                          <p:attrName>style.visibility</p:attrName>
                                        </p:attrNameLst>
                                      </p:cBhvr>
                                      <p:to>
                                        <p:strVal val="visible"/>
                                      </p:to>
                                    </p:set>
                                    <p:animEffect transition="in" filter="wipe(left)">
                                      <p:cBhvr>
                                        <p:cTn id="22" dur="1000"/>
                                        <p:tgtEl>
                                          <p:spTgt spid="232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a:xfrm>
            <a:off x="360363" y="1584325"/>
            <a:ext cx="3673967" cy="4525963"/>
          </a:xfrm>
        </p:spPr>
        <p:txBody>
          <a:bodyPr/>
          <a:lstStyle/>
          <a:p>
            <a:pPr marL="107950" lvl="1" eaLnBrk="1" hangingPunct="1"/>
            <a:r>
              <a:rPr lang="en-CA" altLang="en-US" dirty="0"/>
              <a:t>Figure 11.5 illustrates the multiplier.</a:t>
            </a:r>
          </a:p>
          <a:p>
            <a:pPr marL="107950" lvl="1" eaLnBrk="1" hangingPunct="1"/>
            <a:r>
              <a:rPr lang="en-CA" altLang="en-US" dirty="0"/>
              <a:t>An increase in autonomous expenditure brings an unplanned decrease in inventories.</a:t>
            </a:r>
          </a:p>
          <a:p>
            <a:pPr marL="107950" lvl="1" eaLnBrk="1" hangingPunct="1"/>
            <a:r>
              <a:rPr lang="en-CA" altLang="en-US" dirty="0"/>
              <a:t>So firms increase production and real GDP increases to a new equilibrium.</a:t>
            </a:r>
          </a:p>
        </p:txBody>
      </p:sp>
      <p:sp>
        <p:nvSpPr>
          <p:cNvPr id="77827" name="Rectangle 17"/>
          <p:cNvSpPr>
            <a:spLocks noGrp="1" noChangeArrowheads="1"/>
          </p:cNvSpPr>
          <p:nvPr>
            <p:ph type="title"/>
          </p:nvPr>
        </p:nvSpPr>
        <p:spPr>
          <a:noFill/>
          <a:ln/>
        </p:spPr>
        <p:txBody>
          <a:bodyPr/>
          <a:lstStyle/>
          <a:p>
            <a:pPr eaLnBrk="1" hangingPunct="1"/>
            <a:r>
              <a:rPr lang="en-CA" altLang="en-US"/>
              <a:t>The Multiplier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05" y="1584004"/>
            <a:ext cx="4671536" cy="432339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005" y="1584004"/>
            <a:ext cx="4671536" cy="432339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005" y="1584004"/>
            <a:ext cx="4671536" cy="4323398"/>
          </a:xfrm>
          <a:prstGeom prst="rect">
            <a:avLst/>
          </a:prstGeom>
        </p:spPr>
      </p:pic>
      <p:pic>
        <p:nvPicPr>
          <p:cNvPr id="8" name="Picture 7">
            <a:hlinkClick r:id="rId6" action="ppaction://hlinksldjump" tooltip="Click to expand the figure"/>
            <a:extLst>
              <a:ext uri="{FF2B5EF4-FFF2-40B4-BE49-F238E27FC236}">
                <a16:creationId xmlns:a16="http://schemas.microsoft.com/office/drawing/2014/main" id="{2D3DF6D6-BE2D-4EF8-B8E3-265A9711730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wipe(left)">
                                      <p:cBhvr>
                                        <p:cTn id="7" dur="1000"/>
                                        <p:tgtEl>
                                          <p:spTgt spid="23347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animEffect transition="in" filter="wipe(left)">
                                      <p:cBhvr>
                                        <p:cTn id="15" dur="1000"/>
                                        <p:tgtEl>
                                          <p:spTgt spid="23347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762000"/>
            <a:ext cx="5495925" cy="50863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762000"/>
            <a:ext cx="5495925" cy="50863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762000"/>
            <a:ext cx="5495925" cy="50863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9" name="Rectangle 3"/>
          <p:cNvSpPr>
            <a:spLocks noGrp="1" noChangeArrowheads="1"/>
          </p:cNvSpPr>
          <p:nvPr>
            <p:ph idx="1"/>
          </p:nvPr>
        </p:nvSpPr>
        <p:spPr/>
        <p:txBody>
          <a:bodyPr/>
          <a:lstStyle/>
          <a:p>
            <a:pPr marL="107950" eaLnBrk="1" hangingPunct="1"/>
            <a:r>
              <a:rPr lang="en-CA" altLang="en-US"/>
              <a:t>Why Is the Multiplier Greater than 1?</a:t>
            </a:r>
          </a:p>
          <a:p>
            <a:pPr marL="107950" lvl="1" eaLnBrk="1" hangingPunct="1"/>
            <a:r>
              <a:rPr lang="en-CA"/>
              <a:t>The multiplier is greater than 1 because an increase in autonomous expenditure induces further increases in aggregate expenditure.</a:t>
            </a:r>
          </a:p>
          <a:p>
            <a:pPr marL="107950" eaLnBrk="1" hangingPunct="1"/>
            <a:r>
              <a:rPr lang="en-CA" altLang="en-US"/>
              <a:t>The Size of the Multiplier</a:t>
            </a:r>
          </a:p>
          <a:p>
            <a:pPr marL="107950" lvl="1" eaLnBrk="1" hangingPunct="1"/>
            <a:r>
              <a:rPr lang="en-CA"/>
              <a:t>The size of the multiplier is the change in equilibrium expenditure divided by the change in autonomous expenditure.</a:t>
            </a:r>
          </a:p>
        </p:txBody>
      </p:sp>
      <p:sp>
        <p:nvSpPr>
          <p:cNvPr id="81922" name="Rectangle 5"/>
          <p:cNvSpPr>
            <a:spLocks noGrp="1" noChangeArrowheads="1"/>
          </p:cNvSpPr>
          <p:nvPr>
            <p:ph type="title"/>
          </p:nvPr>
        </p:nvSpPr>
        <p:spPr>
          <a:noFill/>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left)">
                                      <p:cBhvr>
                                        <p:cTn id="7" dur="1000"/>
                                        <p:tgtEl>
                                          <p:spTgt spid="234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wipe(left)">
                                      <p:cBhvr>
                                        <p:cTn id="12" dur="1000"/>
                                        <p:tgtEl>
                                          <p:spTgt spid="234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499">
                                            <p:txEl>
                                              <p:pRg st="3" end="3"/>
                                            </p:txEl>
                                          </p:spTgt>
                                        </p:tgtEl>
                                        <p:attrNameLst>
                                          <p:attrName>style.visibility</p:attrName>
                                        </p:attrNameLst>
                                      </p:cBhvr>
                                      <p:to>
                                        <p:strVal val="visible"/>
                                      </p:to>
                                    </p:set>
                                    <p:animEffect transition="in" filter="wipe(left)">
                                      <p:cBhvr>
                                        <p:cTn id="17" dur="1000"/>
                                        <p:tgtEl>
                                          <p:spTgt spid="234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3" name="Rectangle 3"/>
          <p:cNvSpPr>
            <a:spLocks noGrp="1" noChangeArrowheads="1"/>
          </p:cNvSpPr>
          <p:nvPr>
            <p:ph idx="1"/>
          </p:nvPr>
        </p:nvSpPr>
        <p:spPr/>
        <p:txBody>
          <a:bodyPr/>
          <a:lstStyle/>
          <a:p>
            <a:pPr marL="107950" eaLnBrk="1" hangingPunct="1"/>
            <a:r>
              <a:rPr lang="en-CA" altLang="en-US"/>
              <a:t>The Multiplier and the Slope of the </a:t>
            </a:r>
            <a:r>
              <a:rPr lang="en-CA" altLang="en-US" i="1"/>
              <a:t>AE</a:t>
            </a:r>
            <a:r>
              <a:rPr lang="en-CA" altLang="en-US"/>
              <a:t> Curve</a:t>
            </a:r>
          </a:p>
          <a:p>
            <a:pPr marL="107950" lvl="1" eaLnBrk="1" hangingPunct="1"/>
            <a:r>
              <a:rPr lang="en-CA"/>
              <a:t>The slope of the </a:t>
            </a:r>
            <a:r>
              <a:rPr lang="en-CA" i="1"/>
              <a:t>AE</a:t>
            </a:r>
            <a:r>
              <a:rPr lang="en-CA"/>
              <a:t> curve determines the magnitude of the multiplier:</a:t>
            </a:r>
          </a:p>
          <a:p>
            <a:pPr marL="107950" lvl="1" algn="ctr" eaLnBrk="1" hangingPunct="1"/>
            <a:r>
              <a:rPr lang="en-CA"/>
              <a:t>Multiplier = 1 </a:t>
            </a:r>
            <a:r>
              <a:rPr lang="en-CA">
                <a:cs typeface="Arial" panose="020B0604020202020204" pitchFamily="34" charset="0"/>
              </a:rPr>
              <a:t>÷ (1 – Slope of </a:t>
            </a:r>
            <a:r>
              <a:rPr lang="en-CA" i="1">
                <a:cs typeface="Arial" panose="020B0604020202020204" pitchFamily="34" charset="0"/>
              </a:rPr>
              <a:t>AE</a:t>
            </a:r>
            <a:r>
              <a:rPr lang="en-CA">
                <a:cs typeface="Arial" panose="020B0604020202020204" pitchFamily="34" charset="0"/>
              </a:rPr>
              <a:t> curve).</a:t>
            </a:r>
          </a:p>
          <a:p>
            <a:pPr marL="107950" lvl="1" eaLnBrk="1" hangingPunct="1"/>
            <a:r>
              <a:rPr lang="en-CA">
                <a:cs typeface="Arial" panose="020B0604020202020204" pitchFamily="34" charset="0"/>
              </a:rPr>
              <a:t>If the change in real GDP is </a:t>
            </a:r>
            <a:r>
              <a:rPr lang="en-CA">
                <a:latin typeface="SymbolPS" panose="050501020106070206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the change in autonomous expenditure is </a:t>
            </a:r>
            <a:r>
              <a:rPr lang="en-CA">
                <a:latin typeface="SymbolPS" panose="05050102010607020607" pitchFamily="18" charset="2"/>
                <a:cs typeface="Arial" panose="020B0604020202020204" pitchFamily="34" charset="0"/>
              </a:rPr>
              <a:t>D</a:t>
            </a:r>
            <a:r>
              <a:rPr lang="en-CA" i="1">
                <a:cs typeface="Arial" panose="020B0604020202020204" pitchFamily="34" charset="0"/>
              </a:rPr>
              <a:t>A</a:t>
            </a:r>
            <a:r>
              <a:rPr lang="en-CA">
                <a:cs typeface="Arial" panose="020B0604020202020204" pitchFamily="34" charset="0"/>
              </a:rPr>
              <a:t>, and the change in induced expenditure is </a:t>
            </a:r>
            <a:r>
              <a:rPr lang="en-CA">
                <a:latin typeface="SymbolPS" panose="05050102010607020607" pitchFamily="18" charset="2"/>
                <a:cs typeface="Arial" panose="020B0604020202020204" pitchFamily="34" charset="0"/>
              </a:rPr>
              <a:t>D</a:t>
            </a:r>
            <a:r>
              <a:rPr lang="en-CA" i="1">
                <a:cs typeface="Arial" panose="020B0604020202020204" pitchFamily="34" charset="0"/>
              </a:rPr>
              <a:t>N</a:t>
            </a:r>
            <a:r>
              <a:rPr lang="en-CA">
                <a:cs typeface="Arial" panose="020B0604020202020204" pitchFamily="34" charset="0"/>
              </a:rPr>
              <a:t>, then</a:t>
            </a:r>
          </a:p>
          <a:p>
            <a:pPr marL="107950" lvl="1" algn="ctr" eaLnBrk="1" hangingPunct="1"/>
            <a:r>
              <a:rPr lang="en-CA"/>
              <a:t>Multiplier</a:t>
            </a:r>
            <a:r>
              <a:rPr lang="en-CA" i="1">
                <a:latin typeface="Symbol" panose="05050102010706020507" pitchFamily="18" charset="2"/>
                <a:cs typeface="Arial" panose="020B0604020202020204" pitchFamily="34" charset="0"/>
              </a:rPr>
              <a:t> </a:t>
            </a:r>
            <a:r>
              <a:rPr lang="en-CA">
                <a:latin typeface="Symbol" panose="05050102010706020507" pitchFamily="18" charset="2"/>
                <a:cs typeface="Arial" panose="020B0604020202020204" pitchFamily="34" charset="0"/>
              </a:rPr>
              <a:t>=</a:t>
            </a:r>
            <a:r>
              <a:rPr lang="en-CA" i="1">
                <a:latin typeface="Symbol" panose="05050102010706020507" pitchFamily="18" charset="2"/>
                <a:cs typeface="Arial" panose="020B0604020202020204" pitchFamily="34" charset="0"/>
              </a:rPr>
              <a:t> </a:t>
            </a:r>
            <a:r>
              <a:rPr lang="en-CA">
                <a:latin typeface="SymbolPS" panose="050501020106070206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a:t>
            </a:r>
            <a:r>
              <a:rPr lang="en-CA">
                <a:latin typeface="SymbolPS" panose="05050102010607020607" pitchFamily="18" charset="2"/>
                <a:cs typeface="Arial" panose="020B0604020202020204" pitchFamily="34" charset="0"/>
              </a:rPr>
              <a:t>D</a:t>
            </a:r>
            <a:r>
              <a:rPr lang="en-CA" i="1">
                <a:cs typeface="Arial" panose="020B0604020202020204" pitchFamily="34" charset="0"/>
              </a:rPr>
              <a:t>A.</a:t>
            </a:r>
            <a:endParaRPr lang="en-CA">
              <a:cs typeface="Arial" panose="020B0604020202020204" pitchFamily="34" charset="0"/>
            </a:endParaRPr>
          </a:p>
        </p:txBody>
      </p:sp>
      <p:sp>
        <p:nvSpPr>
          <p:cNvPr id="83970" name="Rectangle 8"/>
          <p:cNvSpPr>
            <a:spLocks noGrp="1" noChangeArrowheads="1"/>
          </p:cNvSpPr>
          <p:nvPr>
            <p:ph type="title"/>
          </p:nvPr>
        </p:nvSpPr>
        <p:spPr>
          <a:noFill/>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Effect transition="in" filter="wipe(left)">
                                      <p:cBhvr>
                                        <p:cTn id="7" dur="1000"/>
                                        <p:tgtEl>
                                          <p:spTgt spid="235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pRg st="2" end="2"/>
                                            </p:txEl>
                                          </p:spTgt>
                                        </p:tgtEl>
                                        <p:attrNameLst>
                                          <p:attrName>style.visibility</p:attrName>
                                        </p:attrNameLst>
                                      </p:cBhvr>
                                      <p:to>
                                        <p:strVal val="visible"/>
                                      </p:to>
                                    </p:set>
                                    <p:animEffect transition="in" filter="wipe(left)">
                                      <p:cBhvr>
                                        <p:cTn id="12" dur="1000"/>
                                        <p:tgtEl>
                                          <p:spTgt spid="2355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pRg st="3" end="3"/>
                                            </p:txEl>
                                          </p:spTgt>
                                        </p:tgtEl>
                                        <p:attrNameLst>
                                          <p:attrName>style.visibility</p:attrName>
                                        </p:attrNameLst>
                                      </p:cBhvr>
                                      <p:to>
                                        <p:strVal val="visible"/>
                                      </p:to>
                                    </p:set>
                                    <p:animEffect transition="in" filter="wipe(left)">
                                      <p:cBhvr>
                                        <p:cTn id="17" dur="1000"/>
                                        <p:tgtEl>
                                          <p:spTgt spid="2355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pRg st="4" end="4"/>
                                            </p:txEl>
                                          </p:spTgt>
                                        </p:tgtEl>
                                        <p:attrNameLst>
                                          <p:attrName>style.visibility</p:attrName>
                                        </p:attrNameLst>
                                      </p:cBhvr>
                                      <p:to>
                                        <p:strVal val="visible"/>
                                      </p:to>
                                    </p:set>
                                    <p:animEffect transition="in" filter="wipe(left)">
                                      <p:cBhvr>
                                        <p:cTn id="22" dur="1000"/>
                                        <p:tgtEl>
                                          <p:spTgt spid="235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uiExpand="1"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3" name="Rectangle 3"/>
          <p:cNvSpPr>
            <a:spLocks noGrp="1" noChangeArrowheads="1"/>
          </p:cNvSpPr>
          <p:nvPr>
            <p:ph idx="1"/>
          </p:nvPr>
        </p:nvSpPr>
        <p:spPr/>
        <p:txBody>
          <a:bodyPr/>
          <a:lstStyle/>
          <a:p>
            <a:pPr marL="107950" lvl="1" eaLnBrk="1" hangingPunct="1"/>
            <a:r>
              <a:rPr lang="en-CA"/>
              <a:t>To see why the multiplier = 1 </a:t>
            </a:r>
            <a:r>
              <a:rPr lang="en-CA">
                <a:cs typeface="Arial" panose="020B0604020202020204" pitchFamily="34" charset="0"/>
              </a:rPr>
              <a:t>÷ (1 – Slope of </a:t>
            </a:r>
            <a:r>
              <a:rPr lang="en-CA" i="1">
                <a:cs typeface="Arial" panose="020B0604020202020204" pitchFamily="34" charset="0"/>
              </a:rPr>
              <a:t>AE</a:t>
            </a:r>
            <a:r>
              <a:rPr lang="en-CA">
                <a:cs typeface="Arial" panose="020B0604020202020204" pitchFamily="34" charset="0"/>
              </a:rPr>
              <a:t> curve), begin with the fact that:</a:t>
            </a:r>
          </a:p>
          <a:p>
            <a:pPr marL="107950" lvl="1" algn="ctr" eaLnBrk="1" hangingPunct="1"/>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a:t>
            </a:r>
            <a:r>
              <a:rPr lang="en-CA">
                <a:latin typeface="Symbol" panose="05050102010706020507" pitchFamily="18" charset="2"/>
                <a:cs typeface="Arial" panose="020B0604020202020204" pitchFamily="34" charset="0"/>
              </a:rPr>
              <a:t>D</a:t>
            </a:r>
            <a:r>
              <a:rPr lang="en-CA" i="1">
                <a:cs typeface="Arial" panose="020B0604020202020204" pitchFamily="34" charset="0"/>
              </a:rPr>
              <a:t>N</a:t>
            </a:r>
            <a:r>
              <a:rPr lang="en-CA">
                <a:cs typeface="Arial" panose="020B0604020202020204" pitchFamily="34" charset="0"/>
              </a:rPr>
              <a:t> + </a:t>
            </a:r>
            <a:r>
              <a:rPr lang="en-CA">
                <a:latin typeface="Symbol" panose="05050102010706020507" pitchFamily="18" charset="2"/>
                <a:cs typeface="Arial" panose="020B0604020202020204" pitchFamily="34" charset="0"/>
              </a:rPr>
              <a:t>D</a:t>
            </a:r>
            <a:r>
              <a:rPr lang="en-CA" i="1">
                <a:cs typeface="Arial" panose="020B0604020202020204" pitchFamily="34" charset="0"/>
              </a:rPr>
              <a:t>A.</a:t>
            </a:r>
          </a:p>
          <a:p>
            <a:pPr marL="107950" lvl="1" eaLnBrk="1" hangingPunct="1"/>
            <a:r>
              <a:rPr lang="en-CA">
                <a:cs typeface="Arial" panose="020B0604020202020204" pitchFamily="34" charset="0"/>
              </a:rPr>
              <a:t>But</a:t>
            </a:r>
          </a:p>
          <a:p>
            <a:pPr marL="107950" lvl="1" algn="ctr" eaLnBrk="1" hangingPunct="1"/>
            <a:r>
              <a:rPr lang="en-CA">
                <a:cs typeface="Arial" panose="020B0604020202020204" pitchFamily="34" charset="0"/>
              </a:rPr>
              <a:t>Slope of </a:t>
            </a:r>
            <a:r>
              <a:rPr lang="en-CA" i="1">
                <a:cs typeface="Arial" panose="020B0604020202020204" pitchFamily="34" charset="0"/>
              </a:rPr>
              <a:t>AE</a:t>
            </a:r>
            <a:r>
              <a:rPr lang="en-CA">
                <a:cs typeface="Arial" panose="020B0604020202020204" pitchFamily="34" charset="0"/>
              </a:rPr>
              <a:t> curve = </a:t>
            </a:r>
            <a:r>
              <a:rPr lang="en-CA">
                <a:latin typeface="Symbol" panose="05050102010706020507" pitchFamily="18" charset="2"/>
                <a:cs typeface="Arial" panose="020B0604020202020204" pitchFamily="34" charset="0"/>
              </a:rPr>
              <a:t>D</a:t>
            </a:r>
            <a:r>
              <a:rPr lang="en-CA" i="1">
                <a:cs typeface="Arial" panose="020B0604020202020204" pitchFamily="34" charset="0"/>
              </a:rPr>
              <a:t>N </a:t>
            </a:r>
            <a:r>
              <a:rPr lang="en-CA">
                <a:cs typeface="Arial" panose="020B0604020202020204" pitchFamily="34" charset="0"/>
              </a:rPr>
              <a:t>÷ </a:t>
            </a:r>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a:t>
            </a:r>
          </a:p>
          <a:p>
            <a:pPr marL="107950" lvl="1" eaLnBrk="1" hangingPunct="1"/>
            <a:r>
              <a:rPr lang="en-CA">
                <a:cs typeface="Arial" panose="020B0604020202020204" pitchFamily="34" charset="0"/>
              </a:rPr>
              <a:t>so,</a:t>
            </a:r>
          </a:p>
          <a:p>
            <a:pPr marL="107950" lvl="1" algn="ctr" eaLnBrk="1" hangingPunct="1"/>
            <a:r>
              <a:rPr lang="en-CA">
                <a:latin typeface="Symbol" panose="05050102010706020507" pitchFamily="18" charset="2"/>
                <a:cs typeface="Arial" panose="020B0604020202020204" pitchFamily="34" charset="0"/>
              </a:rPr>
              <a:t>D</a:t>
            </a:r>
            <a:r>
              <a:rPr lang="en-CA" i="1">
                <a:cs typeface="Arial" panose="020B0604020202020204" pitchFamily="34" charset="0"/>
              </a:rPr>
              <a:t>N</a:t>
            </a:r>
            <a:r>
              <a:rPr lang="en-CA">
                <a:cs typeface="Arial" panose="020B0604020202020204" pitchFamily="34" charset="0"/>
              </a:rPr>
              <a:t> = (Slope of </a:t>
            </a:r>
            <a:r>
              <a:rPr lang="en-CA" i="1">
                <a:cs typeface="Arial" panose="020B0604020202020204" pitchFamily="34" charset="0"/>
              </a:rPr>
              <a:t>AE</a:t>
            </a:r>
            <a:r>
              <a:rPr lang="en-CA">
                <a:cs typeface="Arial" panose="020B0604020202020204" pitchFamily="34" charset="0"/>
              </a:rPr>
              <a:t> curve x </a:t>
            </a:r>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a:t>
            </a:r>
          </a:p>
          <a:p>
            <a:pPr marL="107950" lvl="1" eaLnBrk="1" hangingPunct="1"/>
            <a:r>
              <a:rPr lang="en-CA">
                <a:cs typeface="Arial" panose="020B0604020202020204" pitchFamily="34" charset="0"/>
              </a:rPr>
              <a:t>Now replace </a:t>
            </a:r>
            <a:r>
              <a:rPr lang="en-CA">
                <a:latin typeface="Symbol" panose="05050102010706020507" pitchFamily="18" charset="2"/>
                <a:cs typeface="Arial" panose="020B0604020202020204" pitchFamily="34" charset="0"/>
              </a:rPr>
              <a:t>D</a:t>
            </a:r>
            <a:r>
              <a:rPr lang="en-CA" i="1">
                <a:cs typeface="Arial" panose="020B0604020202020204" pitchFamily="34" charset="0"/>
              </a:rPr>
              <a:t>N </a:t>
            </a:r>
            <a:r>
              <a:rPr lang="en-CA">
                <a:cs typeface="Arial" panose="020B0604020202020204" pitchFamily="34" charset="0"/>
              </a:rPr>
              <a:t>in the first equation</a:t>
            </a:r>
          </a:p>
          <a:p>
            <a:pPr marL="107950" lvl="1" algn="ctr" eaLnBrk="1" hangingPunct="1"/>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(Slope of </a:t>
            </a:r>
            <a:r>
              <a:rPr lang="en-CA" i="1">
                <a:cs typeface="Arial" panose="020B0604020202020204" pitchFamily="34" charset="0"/>
              </a:rPr>
              <a:t>AE</a:t>
            </a:r>
            <a:r>
              <a:rPr lang="en-CA">
                <a:cs typeface="Arial" panose="020B0604020202020204" pitchFamily="34" charset="0"/>
              </a:rPr>
              <a:t> curve x </a:t>
            </a:r>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a:t>
            </a:r>
            <a:r>
              <a:rPr lang="en-CA">
                <a:latin typeface="Symbol" panose="05050102010706020507" pitchFamily="18" charset="2"/>
                <a:cs typeface="Arial" panose="020B0604020202020204" pitchFamily="34" charset="0"/>
              </a:rPr>
              <a:t>D</a:t>
            </a:r>
            <a:r>
              <a:rPr lang="en-CA" i="1">
                <a:cs typeface="Arial" panose="020B0604020202020204" pitchFamily="34" charset="0"/>
              </a:rPr>
              <a:t>A.</a:t>
            </a:r>
          </a:p>
        </p:txBody>
      </p:sp>
      <p:sp>
        <p:nvSpPr>
          <p:cNvPr id="86018" name="Rectangle 5"/>
          <p:cNvSpPr>
            <a:spLocks noGrp="1" noChangeArrowheads="1"/>
          </p:cNvSpPr>
          <p:nvPr>
            <p:ph type="title"/>
          </p:nvPr>
        </p:nvSpPr>
        <p:spPr>
          <a:noFill/>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43">
                                            <p:txEl>
                                              <p:pRg st="0" end="0"/>
                                            </p:txEl>
                                          </p:spTgt>
                                        </p:tgtEl>
                                        <p:attrNameLst>
                                          <p:attrName>style.visibility</p:attrName>
                                        </p:attrNameLst>
                                      </p:cBhvr>
                                      <p:to>
                                        <p:strVal val="visible"/>
                                      </p:to>
                                    </p:set>
                                    <p:animEffect transition="in" filter="wipe(left)">
                                      <p:cBhvr>
                                        <p:cTn id="7" dur="1000"/>
                                        <p:tgtEl>
                                          <p:spTgt spid="573443">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73443">
                                            <p:txEl>
                                              <p:pRg st="1" end="1"/>
                                            </p:txEl>
                                          </p:spTgt>
                                        </p:tgtEl>
                                        <p:attrNameLst>
                                          <p:attrName>style.visibility</p:attrName>
                                        </p:attrNameLst>
                                      </p:cBhvr>
                                      <p:to>
                                        <p:strVal val="visible"/>
                                      </p:to>
                                    </p:set>
                                    <p:animEffect transition="in" filter="wipe(left)">
                                      <p:cBhvr>
                                        <p:cTn id="11" dur="1000"/>
                                        <p:tgtEl>
                                          <p:spTgt spid="5734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3443">
                                            <p:txEl>
                                              <p:pRg st="2" end="2"/>
                                            </p:txEl>
                                          </p:spTgt>
                                        </p:tgtEl>
                                        <p:attrNameLst>
                                          <p:attrName>style.visibility</p:attrName>
                                        </p:attrNameLst>
                                      </p:cBhvr>
                                      <p:to>
                                        <p:strVal val="visible"/>
                                      </p:to>
                                    </p:set>
                                    <p:animEffect transition="in" filter="wipe(left)">
                                      <p:cBhvr>
                                        <p:cTn id="16" dur="1000"/>
                                        <p:tgtEl>
                                          <p:spTgt spid="573443">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3443">
                                            <p:txEl>
                                              <p:pRg st="3" end="3"/>
                                            </p:txEl>
                                          </p:spTgt>
                                        </p:tgtEl>
                                        <p:attrNameLst>
                                          <p:attrName>style.visibility</p:attrName>
                                        </p:attrNameLst>
                                      </p:cBhvr>
                                      <p:to>
                                        <p:strVal val="visible"/>
                                      </p:to>
                                    </p:set>
                                    <p:animEffect transition="in" filter="wipe(left)">
                                      <p:cBhvr>
                                        <p:cTn id="20" dur="1000"/>
                                        <p:tgtEl>
                                          <p:spTgt spid="57344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73443">
                                            <p:txEl>
                                              <p:pRg st="4" end="4"/>
                                            </p:txEl>
                                          </p:spTgt>
                                        </p:tgtEl>
                                        <p:attrNameLst>
                                          <p:attrName>style.visibility</p:attrName>
                                        </p:attrNameLst>
                                      </p:cBhvr>
                                      <p:to>
                                        <p:strVal val="visible"/>
                                      </p:to>
                                    </p:set>
                                    <p:animEffect transition="in" filter="wipe(left)">
                                      <p:cBhvr>
                                        <p:cTn id="25" dur="1000"/>
                                        <p:tgtEl>
                                          <p:spTgt spid="573443">
                                            <p:txEl>
                                              <p:pRg st="4" end="4"/>
                                            </p:txEl>
                                          </p:spTgt>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73443">
                                            <p:txEl>
                                              <p:pRg st="5" end="5"/>
                                            </p:txEl>
                                          </p:spTgt>
                                        </p:tgtEl>
                                        <p:attrNameLst>
                                          <p:attrName>style.visibility</p:attrName>
                                        </p:attrNameLst>
                                      </p:cBhvr>
                                      <p:to>
                                        <p:strVal val="visible"/>
                                      </p:to>
                                    </p:set>
                                    <p:animEffect transition="in" filter="wipe(left)">
                                      <p:cBhvr>
                                        <p:cTn id="29" dur="1000"/>
                                        <p:tgtEl>
                                          <p:spTgt spid="573443">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73443">
                                            <p:txEl>
                                              <p:pRg st="6" end="6"/>
                                            </p:txEl>
                                          </p:spTgt>
                                        </p:tgtEl>
                                        <p:attrNameLst>
                                          <p:attrName>style.visibility</p:attrName>
                                        </p:attrNameLst>
                                      </p:cBhvr>
                                      <p:to>
                                        <p:strVal val="visible"/>
                                      </p:to>
                                    </p:set>
                                    <p:animEffect transition="in" filter="wipe(left)">
                                      <p:cBhvr>
                                        <p:cTn id="34" dur="1000"/>
                                        <p:tgtEl>
                                          <p:spTgt spid="573443">
                                            <p:txEl>
                                              <p:pRg st="6" end="6"/>
                                            </p:txEl>
                                          </p:spTgt>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73443">
                                            <p:txEl>
                                              <p:pRg st="7" end="7"/>
                                            </p:txEl>
                                          </p:spTgt>
                                        </p:tgtEl>
                                        <p:attrNameLst>
                                          <p:attrName>style.visibility</p:attrName>
                                        </p:attrNameLst>
                                      </p:cBhvr>
                                      <p:to>
                                        <p:strVal val="visible"/>
                                      </p:to>
                                    </p:set>
                                    <p:animEffect transition="in" filter="wipe(left)">
                                      <p:cBhvr>
                                        <p:cTn id="38" dur="1000"/>
                                        <p:tgtEl>
                                          <p:spTgt spid="573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1" name="Rectangle 3"/>
          <p:cNvSpPr>
            <a:spLocks noGrp="1" noChangeArrowheads="1"/>
          </p:cNvSpPr>
          <p:nvPr>
            <p:ph idx="1"/>
          </p:nvPr>
        </p:nvSpPr>
        <p:spPr/>
        <p:txBody>
          <a:bodyPr/>
          <a:lstStyle/>
          <a:p>
            <a:pPr marL="107950" lvl="1" algn="ctr" eaLnBrk="1" hangingPunct="1"/>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(Slope of </a:t>
            </a:r>
            <a:r>
              <a:rPr lang="en-CA" i="1">
                <a:cs typeface="Arial" panose="020B0604020202020204" pitchFamily="34" charset="0"/>
              </a:rPr>
              <a:t>AE</a:t>
            </a:r>
            <a:r>
              <a:rPr lang="en-CA">
                <a:cs typeface="Arial" panose="020B0604020202020204" pitchFamily="34" charset="0"/>
              </a:rPr>
              <a:t> curve x </a:t>
            </a:r>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a:t>
            </a:r>
            <a:r>
              <a:rPr lang="en-CA">
                <a:latin typeface="Symbol" panose="05050102010706020507" pitchFamily="18" charset="2"/>
                <a:cs typeface="Arial" panose="020B0604020202020204" pitchFamily="34" charset="0"/>
              </a:rPr>
              <a:t>D</a:t>
            </a:r>
            <a:r>
              <a:rPr lang="en-CA" i="1">
                <a:cs typeface="Arial" panose="020B0604020202020204" pitchFamily="34" charset="0"/>
              </a:rPr>
              <a:t>A</a:t>
            </a:r>
          </a:p>
          <a:p>
            <a:pPr marL="107950" lvl="1" eaLnBrk="1" hangingPunct="1"/>
            <a:r>
              <a:rPr lang="en-CA"/>
              <a:t>Re-arrange as</a:t>
            </a:r>
            <a:endParaRPr lang="en-CA">
              <a:cs typeface="Arial" panose="020B0604020202020204" pitchFamily="34" charset="0"/>
            </a:endParaRPr>
          </a:p>
          <a:p>
            <a:pPr marL="107950" lvl="1" algn="ctr" eaLnBrk="1" hangingPunct="1"/>
            <a:r>
              <a:rPr lang="en-CA">
                <a:latin typeface="Symbol" panose="05050102010706020507" pitchFamily="18" charset="2"/>
                <a:cs typeface="Arial" panose="020B0604020202020204" pitchFamily="34" charset="0"/>
              </a:rPr>
              <a:t>(</a:t>
            </a:r>
            <a:r>
              <a:rPr lang="en-CA">
                <a:cs typeface="Arial" panose="020B0604020202020204" pitchFamily="34" charset="0"/>
              </a:rPr>
              <a:t>1</a:t>
            </a:r>
            <a:r>
              <a:rPr lang="en-CA">
                <a:latin typeface="Symbol" panose="05050102010706020507" pitchFamily="18" charset="2"/>
                <a:cs typeface="Arial" panose="020B0604020202020204" pitchFamily="34" charset="0"/>
              </a:rPr>
              <a:t> -</a:t>
            </a:r>
            <a:r>
              <a:rPr lang="en-CA">
                <a:cs typeface="Arial" panose="020B0604020202020204" pitchFamily="34" charset="0"/>
              </a:rPr>
              <a:t> Slope of </a:t>
            </a:r>
            <a:r>
              <a:rPr lang="en-CA" i="1">
                <a:cs typeface="Arial" panose="020B0604020202020204" pitchFamily="34" charset="0"/>
              </a:rPr>
              <a:t>AE</a:t>
            </a:r>
            <a:r>
              <a:rPr lang="en-CA">
                <a:cs typeface="Arial" panose="020B0604020202020204" pitchFamily="34" charset="0"/>
              </a:rPr>
              <a:t> curve) x </a:t>
            </a:r>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a:t>
            </a:r>
            <a:r>
              <a:rPr lang="en-CA">
                <a:latin typeface="Symbol" panose="05050102010706020507" pitchFamily="18" charset="2"/>
                <a:cs typeface="Arial" panose="020B0604020202020204" pitchFamily="34" charset="0"/>
              </a:rPr>
              <a:t>D</a:t>
            </a:r>
            <a:r>
              <a:rPr lang="en-CA" i="1">
                <a:cs typeface="Arial" panose="020B0604020202020204" pitchFamily="34" charset="0"/>
              </a:rPr>
              <a:t>A</a:t>
            </a:r>
          </a:p>
          <a:p>
            <a:pPr marL="107950" lvl="1" eaLnBrk="1" hangingPunct="1"/>
            <a:r>
              <a:rPr lang="en-CA"/>
              <a:t>and</a:t>
            </a:r>
            <a:endParaRPr lang="en-CA">
              <a:cs typeface="Arial" panose="020B0604020202020204" pitchFamily="34" charset="0"/>
            </a:endParaRPr>
          </a:p>
          <a:p>
            <a:pPr marL="107950" lvl="1" algn="ctr" eaLnBrk="1" hangingPunct="1"/>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a:t>
            </a:r>
            <a:r>
              <a:rPr lang="en-CA">
                <a:latin typeface="Symbol" panose="05050102010706020507" pitchFamily="18" charset="2"/>
                <a:cs typeface="Arial" panose="020B0604020202020204" pitchFamily="34" charset="0"/>
              </a:rPr>
              <a:t>D</a:t>
            </a:r>
            <a:r>
              <a:rPr lang="en-CA" i="1">
                <a:cs typeface="Arial" panose="020B0604020202020204" pitchFamily="34" charset="0"/>
              </a:rPr>
              <a:t>A </a:t>
            </a:r>
            <a:r>
              <a:rPr lang="en-CA">
                <a:cs typeface="Arial" panose="020B0604020202020204" pitchFamily="34" charset="0"/>
              </a:rPr>
              <a:t>÷ </a:t>
            </a:r>
            <a:r>
              <a:rPr lang="en-CA">
                <a:latin typeface="Symbol" panose="05050102010706020507" pitchFamily="18" charset="2"/>
                <a:cs typeface="Arial" panose="020B0604020202020204" pitchFamily="34" charset="0"/>
              </a:rPr>
              <a:t>(</a:t>
            </a:r>
            <a:r>
              <a:rPr lang="en-CA">
                <a:cs typeface="Arial" panose="020B0604020202020204" pitchFamily="34" charset="0"/>
              </a:rPr>
              <a:t>1</a:t>
            </a:r>
            <a:r>
              <a:rPr lang="en-CA">
                <a:latin typeface="Symbol" panose="05050102010706020507" pitchFamily="18" charset="2"/>
                <a:cs typeface="Arial" panose="020B0604020202020204" pitchFamily="34" charset="0"/>
              </a:rPr>
              <a:t> -</a:t>
            </a:r>
            <a:r>
              <a:rPr lang="en-CA">
                <a:cs typeface="Arial" panose="020B0604020202020204" pitchFamily="34" charset="0"/>
              </a:rPr>
              <a:t> Slope of </a:t>
            </a:r>
            <a:r>
              <a:rPr lang="en-CA" i="1">
                <a:cs typeface="Arial" panose="020B0604020202020204" pitchFamily="34" charset="0"/>
              </a:rPr>
              <a:t>AE</a:t>
            </a:r>
            <a:r>
              <a:rPr lang="en-CA">
                <a:cs typeface="Arial" panose="020B0604020202020204" pitchFamily="34" charset="0"/>
              </a:rPr>
              <a:t> curve).</a:t>
            </a:r>
          </a:p>
          <a:p>
            <a:pPr marL="107950" lvl="1" algn="ctr" eaLnBrk="1" hangingPunct="1">
              <a:spcBef>
                <a:spcPts val="1200"/>
              </a:spcBef>
              <a:spcAft>
                <a:spcPts val="1200"/>
              </a:spcAft>
            </a:pPr>
            <a:r>
              <a:rPr lang="en-CA">
                <a:cs typeface="Arial" panose="020B0604020202020204" pitchFamily="34" charset="0"/>
              </a:rPr>
              <a:t>Multiplier = </a:t>
            </a:r>
            <a:r>
              <a:rPr lang="en-CA">
                <a:latin typeface="Symbol" panose="05050102010706020507" pitchFamily="18" charset="2"/>
                <a:cs typeface="Arial" panose="020B0604020202020204" pitchFamily="34" charset="0"/>
              </a:rPr>
              <a:t>D</a:t>
            </a:r>
            <a:r>
              <a:rPr lang="en-CA" i="1">
                <a:cs typeface="Arial" panose="020B0604020202020204" pitchFamily="34" charset="0"/>
              </a:rPr>
              <a:t>Y</a:t>
            </a:r>
            <a:r>
              <a:rPr lang="en-CA">
                <a:cs typeface="Arial" panose="020B0604020202020204" pitchFamily="34" charset="0"/>
              </a:rPr>
              <a:t> ÷ </a:t>
            </a:r>
            <a:r>
              <a:rPr lang="en-CA">
                <a:latin typeface="Symbol" panose="05050102010706020507" pitchFamily="18" charset="2"/>
                <a:cs typeface="Arial" panose="020B0604020202020204" pitchFamily="34" charset="0"/>
              </a:rPr>
              <a:t>D</a:t>
            </a:r>
            <a:r>
              <a:rPr lang="en-CA" i="1">
                <a:cs typeface="Arial" panose="020B0604020202020204" pitchFamily="34" charset="0"/>
              </a:rPr>
              <a:t>A</a:t>
            </a:r>
          </a:p>
          <a:p>
            <a:pPr marL="107950" lvl="1" eaLnBrk="1" hangingPunct="1">
              <a:spcBef>
                <a:spcPts val="1200"/>
              </a:spcBef>
              <a:spcAft>
                <a:spcPts val="1200"/>
              </a:spcAft>
            </a:pPr>
            <a:r>
              <a:rPr lang="en-CA">
                <a:cs typeface="Arial" panose="020B0604020202020204" pitchFamily="34" charset="0"/>
              </a:rPr>
              <a:t>So Multiplier = 1 ÷ </a:t>
            </a:r>
            <a:r>
              <a:rPr lang="en-CA">
                <a:latin typeface="Symbol" panose="05050102010706020507" pitchFamily="18" charset="2"/>
                <a:cs typeface="Arial" panose="020B0604020202020204" pitchFamily="34" charset="0"/>
              </a:rPr>
              <a:t>(</a:t>
            </a:r>
            <a:r>
              <a:rPr lang="en-CA">
                <a:cs typeface="Arial" panose="020B0604020202020204" pitchFamily="34" charset="0"/>
              </a:rPr>
              <a:t>1</a:t>
            </a:r>
            <a:r>
              <a:rPr lang="en-CA">
                <a:latin typeface="Symbol" panose="05050102010706020507" pitchFamily="18" charset="2"/>
                <a:cs typeface="Arial" panose="020B0604020202020204" pitchFamily="34" charset="0"/>
              </a:rPr>
              <a:t> -</a:t>
            </a:r>
            <a:r>
              <a:rPr lang="en-CA">
                <a:cs typeface="Arial" panose="020B0604020202020204" pitchFamily="34" charset="0"/>
              </a:rPr>
              <a:t> Slope of </a:t>
            </a:r>
            <a:r>
              <a:rPr lang="en-CA" i="1">
                <a:cs typeface="Arial" panose="020B0604020202020204" pitchFamily="34" charset="0"/>
              </a:rPr>
              <a:t>AE</a:t>
            </a:r>
            <a:r>
              <a:rPr lang="en-CA">
                <a:cs typeface="Arial" panose="020B0604020202020204" pitchFamily="34" charset="0"/>
              </a:rPr>
              <a:t> curve)</a:t>
            </a:r>
          </a:p>
          <a:p>
            <a:pPr marL="107950" lvl="1" eaLnBrk="1" hangingPunct="1"/>
            <a:endParaRPr lang="en-CA">
              <a:cs typeface="Arial" panose="020B0604020202020204" pitchFamily="34" charset="0"/>
            </a:endParaRPr>
          </a:p>
        </p:txBody>
      </p:sp>
      <p:sp>
        <p:nvSpPr>
          <p:cNvPr id="88066" name="Rectangle 5"/>
          <p:cNvSpPr>
            <a:spLocks noGrp="1" noChangeArrowheads="1"/>
          </p:cNvSpPr>
          <p:nvPr>
            <p:ph type="title"/>
          </p:nvPr>
        </p:nvSpPr>
        <p:spPr>
          <a:noFill/>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Effect transition="in" filter="wipe(left)">
                                      <p:cBhvr>
                                        <p:cTn id="7" dur="1000"/>
                                        <p:tgtEl>
                                          <p:spTgt spid="575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1">
                                            <p:txEl>
                                              <p:pRg st="1" end="1"/>
                                            </p:txEl>
                                          </p:spTgt>
                                        </p:tgtEl>
                                        <p:attrNameLst>
                                          <p:attrName>style.visibility</p:attrName>
                                        </p:attrNameLst>
                                      </p:cBhvr>
                                      <p:to>
                                        <p:strVal val="visible"/>
                                      </p:to>
                                    </p:set>
                                    <p:animEffect transition="in" filter="wipe(left)">
                                      <p:cBhvr>
                                        <p:cTn id="12" dur="1000"/>
                                        <p:tgtEl>
                                          <p:spTgt spid="575491">
                                            <p:txEl>
                                              <p:pRg st="1" end="1"/>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75491">
                                            <p:txEl>
                                              <p:pRg st="2" end="2"/>
                                            </p:txEl>
                                          </p:spTgt>
                                        </p:tgtEl>
                                        <p:attrNameLst>
                                          <p:attrName>style.visibility</p:attrName>
                                        </p:attrNameLst>
                                      </p:cBhvr>
                                      <p:to>
                                        <p:strVal val="visible"/>
                                      </p:to>
                                    </p:set>
                                    <p:animEffect transition="in" filter="wipe(left)">
                                      <p:cBhvr>
                                        <p:cTn id="16" dur="1000"/>
                                        <p:tgtEl>
                                          <p:spTgt spid="57549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75491">
                                            <p:txEl>
                                              <p:pRg st="3" end="3"/>
                                            </p:txEl>
                                          </p:spTgt>
                                        </p:tgtEl>
                                        <p:attrNameLst>
                                          <p:attrName>style.visibility</p:attrName>
                                        </p:attrNameLst>
                                      </p:cBhvr>
                                      <p:to>
                                        <p:strVal val="visible"/>
                                      </p:to>
                                    </p:set>
                                    <p:animEffect transition="in" filter="wipe(left)">
                                      <p:cBhvr>
                                        <p:cTn id="21" dur="1000"/>
                                        <p:tgtEl>
                                          <p:spTgt spid="575491">
                                            <p:txEl>
                                              <p:pRg st="3" end="3"/>
                                            </p:txEl>
                                          </p:spTgt>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75491">
                                            <p:txEl>
                                              <p:pRg st="4" end="4"/>
                                            </p:txEl>
                                          </p:spTgt>
                                        </p:tgtEl>
                                        <p:attrNameLst>
                                          <p:attrName>style.visibility</p:attrName>
                                        </p:attrNameLst>
                                      </p:cBhvr>
                                      <p:to>
                                        <p:strVal val="visible"/>
                                      </p:to>
                                    </p:set>
                                    <p:animEffect transition="in" filter="wipe(left)">
                                      <p:cBhvr>
                                        <p:cTn id="25" dur="1000"/>
                                        <p:tgtEl>
                                          <p:spTgt spid="5754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75491">
                                            <p:txEl>
                                              <p:pRg st="5" end="5"/>
                                            </p:txEl>
                                          </p:spTgt>
                                        </p:tgtEl>
                                        <p:attrNameLst>
                                          <p:attrName>style.visibility</p:attrName>
                                        </p:attrNameLst>
                                      </p:cBhvr>
                                      <p:to>
                                        <p:strVal val="visible"/>
                                      </p:to>
                                    </p:set>
                                    <p:animEffect transition="in" filter="wipe(left)">
                                      <p:cBhvr>
                                        <p:cTn id="30" dur="1000"/>
                                        <p:tgtEl>
                                          <p:spTgt spid="57549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75491">
                                            <p:txEl>
                                              <p:pRg st="6" end="6"/>
                                            </p:txEl>
                                          </p:spTgt>
                                        </p:tgtEl>
                                        <p:attrNameLst>
                                          <p:attrName>style.visibility</p:attrName>
                                        </p:attrNameLst>
                                      </p:cBhvr>
                                      <p:to>
                                        <p:strVal val="visible"/>
                                      </p:to>
                                    </p:set>
                                    <p:animEffect transition="in" filter="wipe(left)">
                                      <p:cBhvr>
                                        <p:cTn id="35" dur="1000"/>
                                        <p:tgtEl>
                                          <p:spTgt spid="5754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5" name="Rectangle 3"/>
          <p:cNvSpPr>
            <a:spLocks noGrp="1" noChangeArrowheads="1"/>
          </p:cNvSpPr>
          <p:nvPr>
            <p:ph idx="1"/>
          </p:nvPr>
        </p:nvSpPr>
        <p:spPr/>
        <p:txBody>
          <a:bodyPr/>
          <a:lstStyle/>
          <a:p>
            <a:pPr marL="107950" lvl="1" defTabSz="461963" eaLnBrk="1" hangingPunct="1"/>
            <a:r>
              <a:rPr lang="en-CA"/>
              <a:t>The Keynesian model describes the economy in the very short run when prices are fixed.</a:t>
            </a:r>
          </a:p>
          <a:p>
            <a:pPr marL="107950" lvl="1" defTabSz="461963" eaLnBrk="1" hangingPunct="1"/>
            <a:r>
              <a:rPr lang="en-CA"/>
              <a:t>Because each firm’s price is fixed, for the economy as a whole:</a:t>
            </a:r>
          </a:p>
          <a:p>
            <a:pPr marL="107950" lvl="1" defTabSz="461963" eaLnBrk="1" hangingPunct="1">
              <a:buClr>
                <a:schemeClr val="tx1"/>
              </a:buClr>
            </a:pPr>
            <a:r>
              <a:rPr lang="en-CA"/>
              <a:t>1. The </a:t>
            </a:r>
            <a:r>
              <a:rPr lang="en-CA" i="1"/>
              <a:t>price level </a:t>
            </a:r>
            <a:r>
              <a:rPr lang="en-CA"/>
              <a:t>is fixed.</a:t>
            </a:r>
          </a:p>
          <a:p>
            <a:pPr marL="107950" lvl="1" defTabSz="461963" eaLnBrk="1" hangingPunct="1">
              <a:buClr>
                <a:schemeClr val="tx1"/>
              </a:buClr>
            </a:pPr>
            <a:r>
              <a:rPr lang="en-CA"/>
              <a:t>2. A</a:t>
            </a:r>
            <a:r>
              <a:rPr lang="en-CA" i="1"/>
              <a:t>ggregate demand </a:t>
            </a:r>
            <a:r>
              <a:rPr lang="en-CA"/>
              <a:t>determines real GDP.</a:t>
            </a:r>
          </a:p>
          <a:p>
            <a:pPr marL="107950" lvl="1" defTabSz="461963" eaLnBrk="1" hangingPunct="1">
              <a:buClr>
                <a:schemeClr val="tx1"/>
              </a:buClr>
            </a:pPr>
            <a:r>
              <a:rPr lang="en-CA"/>
              <a:t>What determines aggregate expenditure plans?</a:t>
            </a:r>
          </a:p>
        </p:txBody>
      </p:sp>
      <p:sp>
        <p:nvSpPr>
          <p:cNvPr id="14338" name="Rectangle 2"/>
          <p:cNvSpPr>
            <a:spLocks noGrp="1" noChangeArrowheads="1"/>
          </p:cNvSpPr>
          <p:nvPr>
            <p:ph type="title"/>
          </p:nvPr>
        </p:nvSpPr>
        <p:spPr/>
        <p:txBody>
          <a:bodyPr/>
          <a:lstStyle/>
          <a:p>
            <a:pPr eaLnBrk="1" hangingPunct="1"/>
            <a:r>
              <a:rPr lang="en-CA" altLang="en-US"/>
              <a:t>Fixed Prices and Expenditure Plans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wipe(left)">
                                      <p:cBhvr>
                                        <p:cTn id="7" dur="1000"/>
                                        <p:tgtEl>
                                          <p:spTgt spid="85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wipe(left)">
                                      <p:cBhvr>
                                        <p:cTn id="12" dur="1000"/>
                                        <p:tgtEl>
                                          <p:spTgt spid="85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wipe(left)">
                                      <p:cBhvr>
                                        <p:cTn id="17" dur="1000"/>
                                        <p:tgtEl>
                                          <p:spTgt spid="858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8115">
                                            <p:txEl>
                                              <p:pRg st="3" end="3"/>
                                            </p:txEl>
                                          </p:spTgt>
                                        </p:tgtEl>
                                        <p:attrNameLst>
                                          <p:attrName>style.visibility</p:attrName>
                                        </p:attrNameLst>
                                      </p:cBhvr>
                                      <p:to>
                                        <p:strVal val="visible"/>
                                      </p:to>
                                    </p:set>
                                    <p:animEffect transition="in" filter="wipe(left)">
                                      <p:cBhvr>
                                        <p:cTn id="22" dur="1000"/>
                                        <p:tgtEl>
                                          <p:spTgt spid="858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58115">
                                            <p:txEl>
                                              <p:pRg st="4" end="4"/>
                                            </p:txEl>
                                          </p:spTgt>
                                        </p:tgtEl>
                                        <p:attrNameLst>
                                          <p:attrName>style.visibility</p:attrName>
                                        </p:attrNameLst>
                                      </p:cBhvr>
                                      <p:to>
                                        <p:strVal val="visible"/>
                                      </p:to>
                                    </p:set>
                                    <p:animEffect transition="in" filter="wipe(left)">
                                      <p:cBhvr>
                                        <p:cTn id="27" dur="1000"/>
                                        <p:tgtEl>
                                          <p:spTgt spid="858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5"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9587" name="Rectangle 3"/>
          <p:cNvSpPr>
            <a:spLocks noGrp="1" noChangeArrowheads="1"/>
          </p:cNvSpPr>
          <p:nvPr>
            <p:ph idx="1"/>
          </p:nvPr>
        </p:nvSpPr>
        <p:spPr/>
        <p:txBody>
          <a:bodyPr/>
          <a:lstStyle/>
          <a:p>
            <a:pPr marL="107950" lvl="1" eaLnBrk="1" hangingPunct="1"/>
            <a:r>
              <a:rPr lang="en-CA" dirty="0"/>
              <a:t>With the numbers in Figure 11.5:</a:t>
            </a:r>
          </a:p>
          <a:p>
            <a:pPr marL="107950" lvl="1" eaLnBrk="1" hangingPunct="1"/>
            <a:r>
              <a:rPr lang="en-CA" dirty="0"/>
              <a:t>The slope of the </a:t>
            </a:r>
            <a:r>
              <a:rPr lang="en-CA" i="1" dirty="0"/>
              <a:t>AE</a:t>
            </a:r>
            <a:r>
              <a:rPr lang="en-CA" dirty="0"/>
              <a:t> curve is 0.75, so the multiplier is</a:t>
            </a:r>
            <a:endParaRPr lang="en-CA" dirty="0">
              <a:cs typeface="Arial" panose="020B0604020202020204" pitchFamily="34" charset="0"/>
            </a:endParaRPr>
          </a:p>
          <a:p>
            <a:pPr marL="107950" lvl="1" algn="ctr" eaLnBrk="1" hangingPunct="1"/>
            <a:r>
              <a:rPr lang="en-CA" dirty="0">
                <a:latin typeface="Symbol" panose="05050102010706020507" pitchFamily="18" charset="2"/>
                <a:cs typeface="Arial" panose="020B0604020202020204" pitchFamily="34" charset="0"/>
              </a:rPr>
              <a:t>D</a:t>
            </a:r>
            <a:r>
              <a:rPr lang="en-CA" i="1" dirty="0">
                <a:cs typeface="Arial" panose="020B0604020202020204" pitchFamily="34" charset="0"/>
              </a:rPr>
              <a:t>Y </a:t>
            </a:r>
            <a:r>
              <a:rPr lang="en-CA" dirty="0">
                <a:cs typeface="Arial" panose="020B0604020202020204" pitchFamily="34" charset="0"/>
              </a:rPr>
              <a:t>÷ </a:t>
            </a:r>
            <a:r>
              <a:rPr lang="en-CA" dirty="0">
                <a:latin typeface="Symbol" panose="05050102010706020507" pitchFamily="18" charset="2"/>
                <a:cs typeface="Arial" panose="020B0604020202020204" pitchFamily="34" charset="0"/>
              </a:rPr>
              <a:t>D</a:t>
            </a:r>
            <a:r>
              <a:rPr lang="en-CA" i="1" dirty="0">
                <a:cs typeface="Arial" panose="020B0604020202020204" pitchFamily="34" charset="0"/>
              </a:rPr>
              <a:t>A</a:t>
            </a:r>
            <a:r>
              <a:rPr lang="en-CA" dirty="0">
                <a:cs typeface="Arial" panose="020B0604020202020204" pitchFamily="34" charset="0"/>
              </a:rPr>
              <a:t> = 1 ÷ </a:t>
            </a:r>
            <a:r>
              <a:rPr lang="en-CA" dirty="0">
                <a:latin typeface="Symbol" panose="05050102010706020507" pitchFamily="18" charset="2"/>
                <a:cs typeface="Arial" panose="020B0604020202020204" pitchFamily="34" charset="0"/>
              </a:rPr>
              <a:t>(</a:t>
            </a:r>
            <a:r>
              <a:rPr lang="en-CA" dirty="0">
                <a:cs typeface="Arial" panose="020B0604020202020204" pitchFamily="34" charset="0"/>
              </a:rPr>
              <a:t>1</a:t>
            </a:r>
            <a:r>
              <a:rPr lang="en-CA" dirty="0">
                <a:latin typeface="Symbol" panose="05050102010706020507" pitchFamily="18" charset="2"/>
                <a:cs typeface="Arial" panose="020B0604020202020204" pitchFamily="34" charset="0"/>
              </a:rPr>
              <a:t> -</a:t>
            </a:r>
            <a:r>
              <a:rPr lang="en-CA" dirty="0">
                <a:cs typeface="Arial" panose="020B0604020202020204" pitchFamily="34" charset="0"/>
              </a:rPr>
              <a:t> 0.75) = 1 ÷ </a:t>
            </a:r>
            <a:r>
              <a:rPr lang="en-CA" dirty="0">
                <a:latin typeface="Symbol" panose="05050102010706020507" pitchFamily="18" charset="2"/>
                <a:cs typeface="Arial" panose="020B0604020202020204" pitchFamily="34" charset="0"/>
              </a:rPr>
              <a:t>(</a:t>
            </a:r>
            <a:r>
              <a:rPr lang="en-CA" dirty="0">
                <a:cs typeface="Arial" panose="020B0604020202020204" pitchFamily="34" charset="0"/>
              </a:rPr>
              <a:t>0.25) = 4.</a:t>
            </a:r>
          </a:p>
          <a:p>
            <a:pPr marL="107950" lvl="1" eaLnBrk="1" hangingPunct="1"/>
            <a:r>
              <a:rPr lang="en-CA" dirty="0"/>
              <a:t>When there are no income taxes and no imports, the slope of the </a:t>
            </a:r>
            <a:r>
              <a:rPr lang="en-CA" i="1" dirty="0"/>
              <a:t>AE</a:t>
            </a:r>
            <a:r>
              <a:rPr lang="en-CA" dirty="0"/>
              <a:t> curve equals the marginal propensity to consume, so the multiplier is</a:t>
            </a:r>
            <a:endParaRPr lang="en-CA" dirty="0">
              <a:cs typeface="Arial" panose="020B0604020202020204" pitchFamily="34" charset="0"/>
            </a:endParaRPr>
          </a:p>
          <a:p>
            <a:pPr marL="107950" lvl="1" algn="ctr" eaLnBrk="1" hangingPunct="1"/>
            <a:r>
              <a:rPr lang="en-CA" dirty="0">
                <a:cs typeface="Arial" panose="020B0604020202020204" pitchFamily="34" charset="0"/>
              </a:rPr>
              <a:t>Multiplier = 1 ÷ </a:t>
            </a:r>
            <a:r>
              <a:rPr lang="en-CA" dirty="0">
                <a:latin typeface="Symbol" panose="05050102010706020507" pitchFamily="18" charset="2"/>
                <a:cs typeface="Arial" panose="020B0604020202020204" pitchFamily="34" charset="0"/>
              </a:rPr>
              <a:t>(</a:t>
            </a:r>
            <a:r>
              <a:rPr lang="en-CA" dirty="0">
                <a:cs typeface="Arial" panose="020B0604020202020204" pitchFamily="34" charset="0"/>
              </a:rPr>
              <a:t>1</a:t>
            </a:r>
            <a:r>
              <a:rPr lang="en-CA" dirty="0">
                <a:latin typeface="Symbol" panose="05050102010706020507" pitchFamily="18" charset="2"/>
                <a:cs typeface="Arial" panose="020B0604020202020204" pitchFamily="34" charset="0"/>
              </a:rPr>
              <a:t> -</a:t>
            </a:r>
            <a:r>
              <a:rPr lang="en-CA" dirty="0">
                <a:cs typeface="Arial" panose="020B0604020202020204" pitchFamily="34" charset="0"/>
              </a:rPr>
              <a:t> </a:t>
            </a:r>
            <a:r>
              <a:rPr lang="en-CA" i="1" dirty="0">
                <a:cs typeface="Arial" panose="020B0604020202020204" pitchFamily="34" charset="0"/>
              </a:rPr>
              <a:t>MPC</a:t>
            </a:r>
            <a:r>
              <a:rPr lang="en-CA" dirty="0">
                <a:cs typeface="Arial" panose="020B0604020202020204" pitchFamily="34" charset="0"/>
              </a:rPr>
              <a:t>).</a:t>
            </a:r>
          </a:p>
          <a:p>
            <a:pPr marL="107950" lvl="1" eaLnBrk="1" hangingPunct="1"/>
            <a:r>
              <a:rPr lang="en-CA" dirty="0"/>
              <a:t>But 1 – </a:t>
            </a:r>
            <a:r>
              <a:rPr lang="en-CA" i="1" dirty="0"/>
              <a:t>MPC</a:t>
            </a:r>
            <a:r>
              <a:rPr lang="en-CA" dirty="0"/>
              <a:t> = </a:t>
            </a:r>
            <a:r>
              <a:rPr lang="en-CA" i="1" dirty="0"/>
              <a:t>MPS</a:t>
            </a:r>
            <a:r>
              <a:rPr lang="en-CA" dirty="0"/>
              <a:t>, so the multiplier is also</a:t>
            </a:r>
            <a:endParaRPr lang="en-CA" dirty="0">
              <a:cs typeface="Arial" panose="020B0604020202020204" pitchFamily="34" charset="0"/>
            </a:endParaRPr>
          </a:p>
          <a:p>
            <a:pPr marL="107950" lvl="1" algn="ctr" eaLnBrk="1" hangingPunct="1"/>
            <a:r>
              <a:rPr lang="en-CA" dirty="0">
                <a:cs typeface="Arial" panose="020B0604020202020204" pitchFamily="34" charset="0"/>
              </a:rPr>
              <a:t>Multiplier = 1 ÷ </a:t>
            </a:r>
            <a:r>
              <a:rPr lang="en-CA" i="1" dirty="0">
                <a:cs typeface="Arial" panose="020B0604020202020204" pitchFamily="34" charset="0"/>
              </a:rPr>
              <a:t>MPS</a:t>
            </a:r>
            <a:r>
              <a:rPr lang="en-CA" dirty="0">
                <a:cs typeface="Arial" panose="020B0604020202020204" pitchFamily="34" charset="0"/>
              </a:rPr>
              <a:t>.</a:t>
            </a:r>
          </a:p>
        </p:txBody>
      </p:sp>
      <p:sp>
        <p:nvSpPr>
          <p:cNvPr id="90114" name="Rectangle 5"/>
          <p:cNvSpPr>
            <a:spLocks noGrp="1" noChangeArrowheads="1"/>
          </p:cNvSpPr>
          <p:nvPr>
            <p:ph type="title"/>
          </p:nvPr>
        </p:nvSpPr>
        <p:spPr>
          <a:noFill/>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9587">
                                            <p:txEl>
                                              <p:pRg st="2" end="2"/>
                                            </p:txEl>
                                          </p:spTgt>
                                        </p:tgtEl>
                                        <p:attrNameLst>
                                          <p:attrName>style.visibility</p:attrName>
                                        </p:attrNameLst>
                                      </p:cBhvr>
                                      <p:to>
                                        <p:strVal val="visible"/>
                                      </p:to>
                                    </p:set>
                                    <p:animEffect transition="in" filter="wipe(left)">
                                      <p:cBhvr>
                                        <p:cTn id="7" dur="1000"/>
                                        <p:tgtEl>
                                          <p:spTgt spid="5795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9587">
                                            <p:txEl>
                                              <p:pRg st="3" end="3"/>
                                            </p:txEl>
                                          </p:spTgt>
                                        </p:tgtEl>
                                        <p:attrNameLst>
                                          <p:attrName>style.visibility</p:attrName>
                                        </p:attrNameLst>
                                      </p:cBhvr>
                                      <p:to>
                                        <p:strVal val="visible"/>
                                      </p:to>
                                    </p:set>
                                    <p:animEffect transition="in" filter="wipe(left)">
                                      <p:cBhvr>
                                        <p:cTn id="12" dur="1000"/>
                                        <p:tgtEl>
                                          <p:spTgt spid="5795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9587">
                                            <p:txEl>
                                              <p:pRg st="4" end="4"/>
                                            </p:txEl>
                                          </p:spTgt>
                                        </p:tgtEl>
                                        <p:attrNameLst>
                                          <p:attrName>style.visibility</p:attrName>
                                        </p:attrNameLst>
                                      </p:cBhvr>
                                      <p:to>
                                        <p:strVal val="visible"/>
                                      </p:to>
                                    </p:set>
                                    <p:animEffect transition="in" filter="wipe(left)">
                                      <p:cBhvr>
                                        <p:cTn id="17" dur="1000"/>
                                        <p:tgtEl>
                                          <p:spTgt spid="5795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9587">
                                            <p:txEl>
                                              <p:pRg st="5" end="5"/>
                                            </p:txEl>
                                          </p:spTgt>
                                        </p:tgtEl>
                                        <p:attrNameLst>
                                          <p:attrName>style.visibility</p:attrName>
                                        </p:attrNameLst>
                                      </p:cBhvr>
                                      <p:to>
                                        <p:strVal val="visible"/>
                                      </p:to>
                                    </p:set>
                                    <p:animEffect transition="in" filter="wipe(left)">
                                      <p:cBhvr>
                                        <p:cTn id="22" dur="1000"/>
                                        <p:tgtEl>
                                          <p:spTgt spid="5795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9587">
                                            <p:txEl>
                                              <p:pRg st="6" end="6"/>
                                            </p:txEl>
                                          </p:spTgt>
                                        </p:tgtEl>
                                        <p:attrNameLst>
                                          <p:attrName>style.visibility</p:attrName>
                                        </p:attrNameLst>
                                      </p:cBhvr>
                                      <p:to>
                                        <p:strVal val="visible"/>
                                      </p:to>
                                    </p:set>
                                    <p:animEffect transition="in" filter="wipe(left)">
                                      <p:cBhvr>
                                        <p:cTn id="27" dur="1000"/>
                                        <p:tgtEl>
                                          <p:spTgt spid="579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5" name="Rectangle 3"/>
          <p:cNvSpPr>
            <a:spLocks noGrp="1" noChangeArrowheads="1"/>
          </p:cNvSpPr>
          <p:nvPr>
            <p:ph idx="1"/>
          </p:nvPr>
        </p:nvSpPr>
        <p:spPr>
          <a:xfrm>
            <a:off x="360363" y="1584325"/>
            <a:ext cx="3981207" cy="4144963"/>
          </a:xfrm>
        </p:spPr>
        <p:txBody>
          <a:bodyPr/>
          <a:lstStyle/>
          <a:p>
            <a:pPr marL="107950" eaLnBrk="1" hangingPunct="1"/>
            <a:r>
              <a:rPr lang="en-CA" altLang="en-US" dirty="0"/>
              <a:t>Imports and Income Taxes</a:t>
            </a:r>
          </a:p>
          <a:p>
            <a:pPr marL="107950" lvl="1" eaLnBrk="1" hangingPunct="1"/>
            <a:r>
              <a:rPr lang="en-CA" altLang="en-US" dirty="0"/>
              <a:t>Both imports and income taxes reduce the size of the multiplier.</a:t>
            </a:r>
          </a:p>
          <a:p>
            <a:pPr marL="107950" lvl="1" eaLnBrk="1" hangingPunct="1"/>
            <a:r>
              <a:rPr lang="en-CA" altLang="en-US" dirty="0"/>
              <a:t>Figure 11.6 shows how.</a:t>
            </a:r>
          </a:p>
          <a:p>
            <a:pPr marL="107950" lvl="1" eaLnBrk="1" hangingPunct="1"/>
            <a:r>
              <a:rPr lang="en-CA" altLang="en-US" dirty="0"/>
              <a:t>In part (a) with no taxes or imports, the slope of the </a:t>
            </a:r>
            <a:r>
              <a:rPr lang="en-CA" altLang="en-US" i="1" dirty="0"/>
              <a:t>AE</a:t>
            </a:r>
            <a:r>
              <a:rPr lang="en-CA" altLang="en-US" dirty="0"/>
              <a:t> curve is 0.75 and the multiplier is 4.</a:t>
            </a:r>
          </a:p>
        </p:txBody>
      </p:sp>
      <p:sp>
        <p:nvSpPr>
          <p:cNvPr id="92163" name="Rectangle 17"/>
          <p:cNvSpPr>
            <a:spLocks noGrp="1" noChangeArrowheads="1"/>
          </p:cNvSpPr>
          <p:nvPr>
            <p:ph type="title"/>
          </p:nvPr>
        </p:nvSpPr>
        <p:spPr>
          <a:noFill/>
          <a:ln/>
        </p:spPr>
        <p:txBody>
          <a:bodyPr/>
          <a:lstStyle/>
          <a:p>
            <a:pPr eaLnBrk="1" hangingPunct="1"/>
            <a:r>
              <a:rPr lang="en-CA" altLang="en-US"/>
              <a:t>The Multiplier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0" y="1584000"/>
            <a:ext cx="3667125" cy="37623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0" y="1584000"/>
            <a:ext cx="3667125" cy="37623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0" y="1584000"/>
            <a:ext cx="3667125" cy="3762375"/>
          </a:xfrm>
          <a:prstGeom prst="rect">
            <a:avLst/>
          </a:prstGeom>
        </p:spPr>
      </p:pic>
      <p:pic>
        <p:nvPicPr>
          <p:cNvPr id="7" name="Picture 7">
            <a:hlinkClick r:id="rId6" action="ppaction://hlinksldjump" tooltip="Click to expand the figure"/>
            <a:extLst>
              <a:ext uri="{FF2B5EF4-FFF2-40B4-BE49-F238E27FC236}">
                <a16:creationId xmlns:a16="http://schemas.microsoft.com/office/drawing/2014/main" id="{7E62FEF0-C11D-41A0-9284-6FAF9DFF48D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Effect transition="in" filter="wipe(left)">
                                      <p:cBhvr>
                                        <p:cTn id="7" dur="1000"/>
                                        <p:tgtEl>
                                          <p:spTgt spid="238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595">
                                            <p:txEl>
                                              <p:pRg st="2" end="2"/>
                                            </p:txEl>
                                          </p:spTgt>
                                        </p:tgtEl>
                                        <p:attrNameLst>
                                          <p:attrName>style.visibility</p:attrName>
                                        </p:attrNameLst>
                                      </p:cBhvr>
                                      <p:to>
                                        <p:strVal val="visible"/>
                                      </p:to>
                                    </p:set>
                                    <p:animEffect transition="in" filter="wipe(left)">
                                      <p:cBhvr>
                                        <p:cTn id="12" dur="1000"/>
                                        <p:tgtEl>
                                          <p:spTgt spid="238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8595">
                                            <p:txEl>
                                              <p:pRg st="3" end="3"/>
                                            </p:txEl>
                                          </p:spTgt>
                                        </p:tgtEl>
                                        <p:attrNameLst>
                                          <p:attrName>style.visibility</p:attrName>
                                        </p:attrNameLst>
                                      </p:cBhvr>
                                      <p:to>
                                        <p:strVal val="visible"/>
                                      </p:to>
                                    </p:set>
                                    <p:animEffect transition="in" filter="wipe(left)">
                                      <p:cBhvr>
                                        <p:cTn id="17" dur="1000"/>
                                        <p:tgtEl>
                                          <p:spTgt spid="238595">
                                            <p:txEl>
                                              <p:pRg st="3" end="3"/>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1000"/>
                                        <p:tgtEl>
                                          <p:spTgt spid="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uiExpand="1"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19200"/>
            <a:ext cx="7381875" cy="37623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7381875" cy="37623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219200"/>
            <a:ext cx="7381875" cy="376237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1219200"/>
            <a:ext cx="7381875" cy="3762375"/>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1219200"/>
            <a:ext cx="7381875" cy="37623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360000" y="1584000"/>
            <a:ext cx="3886992" cy="4525963"/>
          </a:xfrm>
        </p:spPr>
        <p:txBody>
          <a:bodyPr/>
          <a:lstStyle/>
          <a:p>
            <a:pPr marL="107950" lvl="0" eaLnBrk="1" hangingPunct="1"/>
            <a:r>
              <a:rPr lang="en-CA" altLang="en-US" dirty="0"/>
              <a:t>Imports and Income Taxes</a:t>
            </a:r>
          </a:p>
          <a:p>
            <a:pPr marL="107950" lvl="1" eaLnBrk="1" hangingPunct="1"/>
            <a:r>
              <a:rPr lang="en-CA" altLang="en-US" dirty="0"/>
              <a:t>In part (b), with taxes and imports, the slope of the </a:t>
            </a:r>
            <a:r>
              <a:rPr lang="en-CA" altLang="en-US" i="1" dirty="0"/>
              <a:t>AE</a:t>
            </a:r>
            <a:r>
              <a:rPr lang="en-CA" altLang="en-US" dirty="0"/>
              <a:t> curve is 0.5 and the multiplier is 2.</a:t>
            </a:r>
          </a:p>
        </p:txBody>
      </p:sp>
      <p:sp>
        <p:nvSpPr>
          <p:cNvPr id="96259" name="Rectangle 17"/>
          <p:cNvSpPr>
            <a:spLocks noGrp="1" noChangeArrowheads="1"/>
          </p:cNvSpPr>
          <p:nvPr>
            <p:ph type="title"/>
          </p:nvPr>
        </p:nvSpPr>
        <p:spPr>
          <a:noFill/>
          <a:ln/>
        </p:spPr>
        <p:txBody>
          <a:bodyPr/>
          <a:lstStyle/>
          <a:p>
            <a:pPr eaLnBrk="1" hangingPunct="1"/>
            <a:r>
              <a:rPr lang="en-CA" altLang="en-US"/>
              <a:t>The Multiplier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0" y="1584000"/>
            <a:ext cx="3667125" cy="37623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0" y="1584000"/>
            <a:ext cx="3667125" cy="37623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0" y="1584000"/>
            <a:ext cx="3667125" cy="37623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4259" name="Rectangle 3"/>
          <p:cNvSpPr>
            <a:spLocks noGrp="1" noChangeArrowheads="1"/>
          </p:cNvSpPr>
          <p:nvPr>
            <p:ph idx="1"/>
          </p:nvPr>
        </p:nvSpPr>
        <p:spPr>
          <a:xfrm>
            <a:off x="360364" y="1584325"/>
            <a:ext cx="3558752" cy="4525963"/>
          </a:xfrm>
        </p:spPr>
        <p:txBody>
          <a:bodyPr/>
          <a:lstStyle/>
          <a:p>
            <a:pPr marL="107950" lvl="1" eaLnBrk="1" hangingPunct="1"/>
            <a:r>
              <a:rPr lang="en-CA" altLang="en-US" b="1" dirty="0">
                <a:solidFill>
                  <a:srgbClr val="1A71B7"/>
                </a:solidFill>
              </a:rPr>
              <a:t>The Multiplier Process</a:t>
            </a:r>
          </a:p>
          <a:p>
            <a:pPr marL="107950" lvl="1" eaLnBrk="1" hangingPunct="1"/>
            <a:r>
              <a:rPr lang="en-CA" altLang="en-US" dirty="0"/>
              <a:t>Figure 11.7 illustrates the multiplier process.</a:t>
            </a:r>
          </a:p>
          <a:p>
            <a:pPr marL="107950" lvl="1" eaLnBrk="1" hangingPunct="1"/>
            <a:r>
              <a:rPr lang="en-CA" altLang="en-US" dirty="0"/>
              <a:t>The </a:t>
            </a:r>
            <a:r>
              <a:rPr lang="en-CA" altLang="en-US" i="1" dirty="0"/>
              <a:t>MPC</a:t>
            </a:r>
            <a:r>
              <a:rPr lang="en-CA" altLang="en-US" dirty="0"/>
              <a:t> determines the amount of induced expenditure at each round (green bar) as aggregate expenditure moves toward equilibrium expenditure.</a:t>
            </a:r>
          </a:p>
        </p:txBody>
      </p:sp>
      <p:sp>
        <p:nvSpPr>
          <p:cNvPr id="98307" name="Rectangle 62"/>
          <p:cNvSpPr>
            <a:spLocks noGrp="1" noChangeArrowheads="1"/>
          </p:cNvSpPr>
          <p:nvPr>
            <p:ph type="title"/>
          </p:nvPr>
        </p:nvSpPr>
        <p:spPr>
          <a:noFill/>
          <a:ln/>
        </p:spPr>
        <p:txBody>
          <a:bodyPr/>
          <a:lstStyle/>
          <a:p>
            <a:pPr eaLnBrk="1" hangingPunct="1"/>
            <a:r>
              <a:rPr lang="en-CA" altLang="en-US"/>
              <a:t>The Multiplier</a:t>
            </a:r>
          </a:p>
        </p:txBody>
      </p:sp>
      <p:pic>
        <p:nvPicPr>
          <p:cNvPr id="98308" name="Picture 2" descr="fig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 descr="fig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4" descr="fig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5" descr="fig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 descr="fig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7" descr="fig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8" descr="fig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9" descr="fig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0" descr="fig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1" descr="fig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fig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3" descr="fig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4" descr="fig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 descr="fig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6" descr="fig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7" descr="fig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8" descr="fig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 descr="fig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0" descr="fig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1" descr="fig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2" descr="fig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23" descr="fig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4" descr="fig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25" descr="fig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26" descr="fig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7" descr="fig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28" descr="fig2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9" descr="fig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48150" y="1655763"/>
            <a:ext cx="467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36" name="Picture 87"/>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4248150" y="1841500"/>
            <a:ext cx="2857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7">
            <a:hlinkClick r:id="" action="ppaction://hlinkshowjump?jump=nextslide" tooltip="Click to expand the figure"/>
            <a:extLst>
              <a:ext uri="{FF2B5EF4-FFF2-40B4-BE49-F238E27FC236}">
                <a16:creationId xmlns:a16="http://schemas.microsoft.com/office/drawing/2014/main" id="{F5B5314C-CAB3-4952-8D34-119A6AF12B9F}"/>
              </a:ext>
            </a:extLst>
          </p:cNvPr>
          <p:cNvPicPr>
            <a:picLocks noChangeAspect="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7">
            <a:hlinkClick r:id="rId33" action="ppaction://hlinksldjump" tooltip="Click to expand the figure"/>
            <a:extLst>
              <a:ext uri="{FF2B5EF4-FFF2-40B4-BE49-F238E27FC236}">
                <a16:creationId xmlns:a16="http://schemas.microsoft.com/office/drawing/2014/main" id="{3D083A27-5D33-4689-BB36-5D813D137571}"/>
              </a:ext>
            </a:extLst>
          </p:cNvPr>
          <p:cNvPicPr>
            <a:picLocks noChangeAspect="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4259">
                                            <p:txEl>
                                              <p:pRg st="1" end="1"/>
                                            </p:txEl>
                                          </p:spTgt>
                                        </p:tgtEl>
                                        <p:attrNameLst>
                                          <p:attrName>style.visibility</p:attrName>
                                        </p:attrNameLst>
                                      </p:cBhvr>
                                      <p:to>
                                        <p:strVal val="visible"/>
                                      </p:to>
                                    </p:set>
                                    <p:animEffect transition="in" filter="wipe(left)">
                                      <p:cBhvr>
                                        <p:cTn id="7" dur="1000"/>
                                        <p:tgtEl>
                                          <p:spTgt spid="86425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ipe(down)">
                                      <p:cBhvr>
                                        <p:cTn id="10" dur="1000"/>
                                        <p:tgtEl>
                                          <p:spTgt spid="61"/>
                                        </p:tgtEl>
                                      </p:cBhvr>
                                    </p:animEffec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left)">
                                      <p:cBhvr>
                                        <p:cTn id="14" dur="500"/>
                                        <p:tgtEl>
                                          <p:spTgt spid="62"/>
                                        </p:tgtEl>
                                      </p:cBhvr>
                                    </p:animEffect>
                                  </p:childTnLst>
                                </p:cTn>
                              </p:par>
                            </p:childTnLst>
                          </p:cTn>
                        </p:par>
                        <p:par>
                          <p:cTn id="15" fill="hold" nodeType="afterGroup">
                            <p:stCondLst>
                              <p:cond delay="1500"/>
                            </p:stCondLst>
                            <p:childTnLst>
                              <p:par>
                                <p:cTn id="16" presetID="22" presetClass="entr" presetSubtype="4"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down)">
                                      <p:cBhvr>
                                        <p:cTn id="18" dur="500"/>
                                        <p:tgtEl>
                                          <p:spTgt spid="63"/>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par>
                          <p:cTn id="23" fill="hold" nodeType="afterGroup">
                            <p:stCondLst>
                              <p:cond delay="2500"/>
                            </p:stCondLst>
                            <p:childTnLst>
                              <p:par>
                                <p:cTn id="24" presetID="22" presetClass="entr" presetSubtype="4" fill="hold" nodeType="after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down)">
                                      <p:cBhvr>
                                        <p:cTn id="26" dur="500"/>
                                        <p:tgtEl>
                                          <p:spTgt spid="65"/>
                                        </p:tgtEl>
                                      </p:cBhvr>
                                    </p:animEffect>
                                  </p:childTnLst>
                                </p:cTn>
                              </p:par>
                            </p:childTnLst>
                          </p:cTn>
                        </p:par>
                        <p:par>
                          <p:cTn id="27" fill="hold" nodeType="afterGroup">
                            <p:stCondLst>
                              <p:cond delay="3000"/>
                            </p:stCondLst>
                            <p:childTnLst>
                              <p:par>
                                <p:cTn id="28" presetID="22" presetClass="entr" presetSubtype="8" fill="hold" nodeType="after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left)">
                                      <p:cBhvr>
                                        <p:cTn id="30" dur="500"/>
                                        <p:tgtEl>
                                          <p:spTgt spid="66"/>
                                        </p:tgtEl>
                                      </p:cBhvr>
                                    </p:animEffect>
                                  </p:childTnLst>
                                </p:cTn>
                              </p:par>
                            </p:childTnLst>
                          </p:cTn>
                        </p:par>
                        <p:par>
                          <p:cTn id="31" fill="hold" nodeType="afterGroup">
                            <p:stCondLst>
                              <p:cond delay="3500"/>
                            </p:stCondLst>
                            <p:childTnLst>
                              <p:par>
                                <p:cTn id="32" presetID="22" presetClass="entr" presetSubtype="4" fill="hold"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down)">
                                      <p:cBhvr>
                                        <p:cTn id="34" dur="500"/>
                                        <p:tgtEl>
                                          <p:spTgt spid="67"/>
                                        </p:tgtEl>
                                      </p:cBhvr>
                                    </p:animEffect>
                                  </p:childTnLst>
                                </p:cTn>
                              </p:par>
                            </p:childTnLst>
                          </p:cTn>
                        </p:par>
                        <p:par>
                          <p:cTn id="35" fill="hold" nodeType="afterGroup">
                            <p:stCondLst>
                              <p:cond delay="4000"/>
                            </p:stCondLst>
                            <p:childTnLst>
                              <p:par>
                                <p:cTn id="36" presetID="22" presetClass="entr" presetSubtype="8" fill="hold" nodeType="after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childTnLst>
                          </p:cTn>
                        </p:par>
                        <p:par>
                          <p:cTn id="39" fill="hold" nodeType="afterGroup">
                            <p:stCondLst>
                              <p:cond delay="4500"/>
                            </p:stCondLst>
                            <p:childTnLst>
                              <p:par>
                                <p:cTn id="40" presetID="22" presetClass="entr" presetSubtype="4" fill="hold" nodeType="after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down)">
                                      <p:cBhvr>
                                        <p:cTn id="42" dur="500"/>
                                        <p:tgtEl>
                                          <p:spTgt spid="69"/>
                                        </p:tgtEl>
                                      </p:cBhvr>
                                    </p:animEffect>
                                  </p:childTnLst>
                                </p:cTn>
                              </p:par>
                            </p:childTnLst>
                          </p:cTn>
                        </p:par>
                        <p:par>
                          <p:cTn id="43" fill="hold" nodeType="afterGroup">
                            <p:stCondLst>
                              <p:cond delay="5000"/>
                            </p:stCondLst>
                            <p:childTnLst>
                              <p:par>
                                <p:cTn id="44" presetID="22" presetClass="entr" presetSubtype="8"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wipe(left)">
                                      <p:cBhvr>
                                        <p:cTn id="46" dur="500"/>
                                        <p:tgtEl>
                                          <p:spTgt spid="70"/>
                                        </p:tgtEl>
                                      </p:cBhvr>
                                    </p:animEffect>
                                  </p:childTnLst>
                                </p:cTn>
                              </p:par>
                            </p:childTnLst>
                          </p:cTn>
                        </p:par>
                        <p:par>
                          <p:cTn id="47" fill="hold" nodeType="afterGroup">
                            <p:stCondLst>
                              <p:cond delay="5500"/>
                            </p:stCondLst>
                            <p:childTnLst>
                              <p:par>
                                <p:cTn id="48" presetID="22" presetClass="entr" presetSubtype="4"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down)">
                                      <p:cBhvr>
                                        <p:cTn id="50" dur="500"/>
                                        <p:tgtEl>
                                          <p:spTgt spid="71"/>
                                        </p:tgtEl>
                                      </p:cBhvr>
                                    </p:animEffect>
                                  </p:childTnLst>
                                </p:cTn>
                              </p:par>
                            </p:childTnLst>
                          </p:cTn>
                        </p:par>
                        <p:par>
                          <p:cTn id="51" fill="hold" nodeType="afterGroup">
                            <p:stCondLst>
                              <p:cond delay="6000"/>
                            </p:stCondLst>
                            <p:childTnLst>
                              <p:par>
                                <p:cTn id="52" presetID="22" presetClass="entr" presetSubtype="8" fill="hold" nodeType="after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wipe(left)">
                                      <p:cBhvr>
                                        <p:cTn id="54" dur="500"/>
                                        <p:tgtEl>
                                          <p:spTgt spid="72"/>
                                        </p:tgtEl>
                                      </p:cBhvr>
                                    </p:animEffect>
                                  </p:childTnLst>
                                </p:cTn>
                              </p:par>
                            </p:childTnLst>
                          </p:cTn>
                        </p:par>
                        <p:par>
                          <p:cTn id="55" fill="hold" nodeType="afterGroup">
                            <p:stCondLst>
                              <p:cond delay="6500"/>
                            </p:stCondLst>
                            <p:childTnLst>
                              <p:par>
                                <p:cTn id="56" presetID="22" presetClass="entr" presetSubtype="4" fill="hold" nodeType="after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childTnLst>
                          </p:cTn>
                        </p:par>
                        <p:par>
                          <p:cTn id="59" fill="hold" nodeType="afterGroup">
                            <p:stCondLst>
                              <p:cond delay="7000"/>
                            </p:stCondLst>
                            <p:childTnLst>
                              <p:par>
                                <p:cTn id="60" presetID="22" presetClass="entr" presetSubtype="8" fill="hold"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500"/>
                                        <p:tgtEl>
                                          <p:spTgt spid="74"/>
                                        </p:tgtEl>
                                      </p:cBhvr>
                                    </p:animEffect>
                                  </p:childTnLst>
                                </p:cTn>
                              </p:par>
                            </p:childTnLst>
                          </p:cTn>
                        </p:par>
                        <p:par>
                          <p:cTn id="63" fill="hold" nodeType="afterGroup">
                            <p:stCondLst>
                              <p:cond delay="7500"/>
                            </p:stCondLst>
                            <p:childTnLst>
                              <p:par>
                                <p:cTn id="64" presetID="22" presetClass="entr" presetSubtype="8" fill="hold"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wipe(left)">
                                      <p:cBhvr>
                                        <p:cTn id="66" dur="500"/>
                                        <p:tgtEl>
                                          <p:spTgt spid="75"/>
                                        </p:tgtEl>
                                      </p:cBhvr>
                                    </p:animEffect>
                                  </p:childTnLst>
                                </p:cTn>
                              </p:par>
                            </p:childTnLst>
                          </p:cTn>
                        </p:par>
                        <p:par>
                          <p:cTn id="67" fill="hold" nodeType="afterGroup">
                            <p:stCondLst>
                              <p:cond delay="8000"/>
                            </p:stCondLst>
                            <p:childTnLst>
                              <p:par>
                                <p:cTn id="68" presetID="22" presetClass="entr" presetSubtype="4" fill="hold"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down)">
                                      <p:cBhvr>
                                        <p:cTn id="70" dur="500"/>
                                        <p:tgtEl>
                                          <p:spTgt spid="76"/>
                                        </p:tgtEl>
                                      </p:cBhvr>
                                    </p:animEffect>
                                  </p:childTnLst>
                                </p:cTn>
                              </p:par>
                            </p:childTnLst>
                          </p:cTn>
                        </p:par>
                        <p:par>
                          <p:cTn id="71" fill="hold" nodeType="afterGroup">
                            <p:stCondLst>
                              <p:cond delay="8500"/>
                            </p:stCondLst>
                            <p:childTnLst>
                              <p:par>
                                <p:cTn id="72" presetID="22" presetClass="entr" presetSubtype="8" fill="hold"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left)">
                                      <p:cBhvr>
                                        <p:cTn id="74" dur="500"/>
                                        <p:tgtEl>
                                          <p:spTgt spid="77"/>
                                        </p:tgtEl>
                                      </p:cBhvr>
                                    </p:animEffect>
                                  </p:childTnLst>
                                </p:cTn>
                              </p:par>
                            </p:childTnLst>
                          </p:cTn>
                        </p:par>
                        <p:par>
                          <p:cTn id="75" fill="hold" nodeType="afterGroup">
                            <p:stCondLst>
                              <p:cond delay="9000"/>
                            </p:stCondLst>
                            <p:childTnLst>
                              <p:par>
                                <p:cTn id="76" presetID="22" presetClass="entr" presetSubtype="4" fill="hold" nodeType="after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wipe(down)">
                                      <p:cBhvr>
                                        <p:cTn id="78" dur="500"/>
                                        <p:tgtEl>
                                          <p:spTgt spid="78"/>
                                        </p:tgtEl>
                                      </p:cBhvr>
                                    </p:animEffect>
                                  </p:childTnLst>
                                </p:cTn>
                              </p:par>
                            </p:childTnLst>
                          </p:cTn>
                        </p:par>
                        <p:par>
                          <p:cTn id="79" fill="hold" nodeType="afterGroup">
                            <p:stCondLst>
                              <p:cond delay="9500"/>
                            </p:stCondLst>
                            <p:childTnLst>
                              <p:par>
                                <p:cTn id="80" presetID="22" presetClass="entr" presetSubtype="8" fill="hold" nodeType="after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left)">
                                      <p:cBhvr>
                                        <p:cTn id="82" dur="500"/>
                                        <p:tgtEl>
                                          <p:spTgt spid="79"/>
                                        </p:tgtEl>
                                      </p:cBhvr>
                                    </p:animEffect>
                                  </p:childTnLst>
                                </p:cTn>
                              </p:par>
                            </p:childTnLst>
                          </p:cTn>
                        </p:par>
                        <p:par>
                          <p:cTn id="83" fill="hold" nodeType="afterGroup">
                            <p:stCondLst>
                              <p:cond delay="10000"/>
                            </p:stCondLst>
                            <p:childTnLst>
                              <p:par>
                                <p:cTn id="84" presetID="22" presetClass="entr" presetSubtype="4" fill="hold" nodeType="after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wipe(down)">
                                      <p:cBhvr>
                                        <p:cTn id="86" dur="500"/>
                                        <p:tgtEl>
                                          <p:spTgt spid="80"/>
                                        </p:tgtEl>
                                      </p:cBhvr>
                                    </p:animEffect>
                                  </p:childTnLst>
                                </p:cTn>
                              </p:par>
                            </p:childTnLst>
                          </p:cTn>
                        </p:par>
                        <p:par>
                          <p:cTn id="87" fill="hold" nodeType="afterGroup">
                            <p:stCondLst>
                              <p:cond delay="10500"/>
                            </p:stCondLst>
                            <p:childTnLst>
                              <p:par>
                                <p:cTn id="88" presetID="22" presetClass="entr" presetSubtype="8" fill="hold" nodeType="after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wipe(left)">
                                      <p:cBhvr>
                                        <p:cTn id="90" dur="500"/>
                                        <p:tgtEl>
                                          <p:spTgt spid="81"/>
                                        </p:tgtEl>
                                      </p:cBhvr>
                                    </p:animEffect>
                                  </p:childTnLst>
                                </p:cTn>
                              </p:par>
                            </p:childTnLst>
                          </p:cTn>
                        </p:par>
                        <p:par>
                          <p:cTn id="91" fill="hold" nodeType="afterGroup">
                            <p:stCondLst>
                              <p:cond delay="11000"/>
                            </p:stCondLst>
                            <p:childTnLst>
                              <p:par>
                                <p:cTn id="92" presetID="22" presetClass="entr" presetSubtype="4" fill="hold" nodeType="afterEffect">
                                  <p:stCondLst>
                                    <p:cond delay="0"/>
                                  </p:stCondLst>
                                  <p:childTnLst>
                                    <p:set>
                                      <p:cBhvr>
                                        <p:cTn id="93" dur="1" fill="hold">
                                          <p:stCondLst>
                                            <p:cond delay="0"/>
                                          </p:stCondLst>
                                        </p:cTn>
                                        <p:tgtEl>
                                          <p:spTgt spid="82"/>
                                        </p:tgtEl>
                                        <p:attrNameLst>
                                          <p:attrName>style.visibility</p:attrName>
                                        </p:attrNameLst>
                                      </p:cBhvr>
                                      <p:to>
                                        <p:strVal val="visible"/>
                                      </p:to>
                                    </p:set>
                                    <p:animEffect transition="in" filter="wipe(down)">
                                      <p:cBhvr>
                                        <p:cTn id="94" dur="500"/>
                                        <p:tgtEl>
                                          <p:spTgt spid="82"/>
                                        </p:tgtEl>
                                      </p:cBhvr>
                                    </p:animEffect>
                                  </p:childTnLst>
                                </p:cTn>
                              </p:par>
                            </p:childTnLst>
                          </p:cTn>
                        </p:par>
                        <p:par>
                          <p:cTn id="95" fill="hold" nodeType="afterGroup">
                            <p:stCondLst>
                              <p:cond delay="11500"/>
                            </p:stCondLst>
                            <p:childTnLst>
                              <p:par>
                                <p:cTn id="96" presetID="22" presetClass="entr" presetSubtype="8" fill="hold" nodeType="after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wipe(left)">
                                      <p:cBhvr>
                                        <p:cTn id="98" dur="500"/>
                                        <p:tgtEl>
                                          <p:spTgt spid="83"/>
                                        </p:tgtEl>
                                      </p:cBhvr>
                                    </p:animEffect>
                                  </p:childTnLst>
                                </p:cTn>
                              </p:par>
                            </p:childTnLst>
                          </p:cTn>
                        </p:par>
                        <p:par>
                          <p:cTn id="99" fill="hold" nodeType="afterGroup">
                            <p:stCondLst>
                              <p:cond delay="12000"/>
                            </p:stCondLst>
                            <p:childTnLst>
                              <p:par>
                                <p:cTn id="100" presetID="22" presetClass="entr" presetSubtype="4" fill="hold" nodeType="after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wipe(down)">
                                      <p:cBhvr>
                                        <p:cTn id="102" dur="500"/>
                                        <p:tgtEl>
                                          <p:spTgt spid="84"/>
                                        </p:tgtEl>
                                      </p:cBhvr>
                                    </p:animEffect>
                                  </p:childTnLst>
                                </p:cTn>
                              </p:par>
                            </p:childTnLst>
                          </p:cTn>
                        </p:par>
                        <p:par>
                          <p:cTn id="103" fill="hold" nodeType="afterGroup">
                            <p:stCondLst>
                              <p:cond delay="12500"/>
                            </p:stCondLst>
                            <p:childTnLst>
                              <p:par>
                                <p:cTn id="104" presetID="22" presetClass="entr" presetSubtype="8" fill="hold" nodeType="after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wipe(left)">
                                      <p:cBhvr>
                                        <p:cTn id="106" dur="500"/>
                                        <p:tgtEl>
                                          <p:spTgt spid="85"/>
                                        </p:tgtEl>
                                      </p:cBhvr>
                                    </p:animEffect>
                                  </p:childTnLst>
                                </p:cTn>
                              </p:par>
                            </p:childTnLst>
                          </p:cTn>
                        </p:par>
                        <p:par>
                          <p:cTn id="107" fill="hold" nodeType="afterGroup">
                            <p:stCondLst>
                              <p:cond delay="13000"/>
                            </p:stCondLst>
                            <p:childTnLst>
                              <p:par>
                                <p:cTn id="108" presetID="22" presetClass="entr" presetSubtype="4" fill="hold" nodeType="afterEffect">
                                  <p:stCondLst>
                                    <p:cond delay="0"/>
                                  </p:stCondLst>
                                  <p:childTnLst>
                                    <p:set>
                                      <p:cBhvr>
                                        <p:cTn id="109" dur="1" fill="hold">
                                          <p:stCondLst>
                                            <p:cond delay="0"/>
                                          </p:stCondLst>
                                        </p:cTn>
                                        <p:tgtEl>
                                          <p:spTgt spid="86"/>
                                        </p:tgtEl>
                                        <p:attrNameLst>
                                          <p:attrName>style.visibility</p:attrName>
                                        </p:attrNameLst>
                                      </p:cBhvr>
                                      <p:to>
                                        <p:strVal val="visible"/>
                                      </p:to>
                                    </p:set>
                                    <p:animEffect transition="in" filter="wipe(down)">
                                      <p:cBhvr>
                                        <p:cTn id="110" dur="500"/>
                                        <p:tgtEl>
                                          <p:spTgt spid="86"/>
                                        </p:tgtEl>
                                      </p:cBhvr>
                                    </p:animEffect>
                                  </p:childTnLst>
                                </p:cTn>
                              </p:par>
                            </p:childTnLst>
                          </p:cTn>
                        </p:par>
                        <p:par>
                          <p:cTn id="111" fill="hold" nodeType="afterGroup">
                            <p:stCondLst>
                              <p:cond delay="13500"/>
                            </p:stCondLst>
                            <p:childTnLst>
                              <p:par>
                                <p:cTn id="112" presetID="22" presetClass="entr" presetSubtype="8" fill="hold" nodeType="afterEffect">
                                  <p:stCondLst>
                                    <p:cond delay="0"/>
                                  </p:stCondLst>
                                  <p:childTnLst>
                                    <p:set>
                                      <p:cBhvr>
                                        <p:cTn id="113" dur="1" fill="hold">
                                          <p:stCondLst>
                                            <p:cond delay="0"/>
                                          </p:stCondLst>
                                        </p:cTn>
                                        <p:tgtEl>
                                          <p:spTgt spid="87"/>
                                        </p:tgtEl>
                                        <p:attrNameLst>
                                          <p:attrName>style.visibility</p:attrName>
                                        </p:attrNameLst>
                                      </p:cBhvr>
                                      <p:to>
                                        <p:strVal val="visible"/>
                                      </p:to>
                                    </p:set>
                                    <p:animEffect transition="in" filter="wipe(left)">
                                      <p:cBhvr>
                                        <p:cTn id="114" dur="500"/>
                                        <p:tgtEl>
                                          <p:spTgt spid="8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864259">
                                            <p:txEl>
                                              <p:pRg st="2" end="2"/>
                                            </p:txEl>
                                          </p:spTgt>
                                        </p:tgtEl>
                                        <p:attrNameLst>
                                          <p:attrName>style.visibility</p:attrName>
                                        </p:attrNameLst>
                                      </p:cBhvr>
                                      <p:to>
                                        <p:strVal val="visible"/>
                                      </p:to>
                                    </p:set>
                                    <p:animEffect transition="in" filter="wipe(left)">
                                      <p:cBhvr>
                                        <p:cTn id="119" dur="1000"/>
                                        <p:tgtEl>
                                          <p:spTgt spid="864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9"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0354" name="Picture 2" descr="fig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 descr="fig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 descr="fig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5" descr="fig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 descr="fig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7" descr="fig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8" descr="fig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9" descr="fig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0" descr="fig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1" descr="fig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2" descr="fig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3" descr="fig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4" descr="fig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 descr="fig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6" descr="fig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7" descr="fig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8" descr="fig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9" descr="fig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20" descr="fig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1" descr="fig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2" descr="fig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3" descr="fig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24" descr="fig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5" descr="fig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26" descr="fig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27" descr="fig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8" descr="fig2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29" descr="fig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52600" y="381000"/>
            <a:ext cx="5675313"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82" name="Picture 86"/>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1738313" y="533400"/>
            <a:ext cx="357187"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1000"/>
                                        <p:tgtEl>
                                          <p:spTgt spid="60"/>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par>
                          <p:cTn id="12" fill="hold" nodeType="afterGroup">
                            <p:stCondLst>
                              <p:cond delay="1500"/>
                            </p:stCondLst>
                            <p:childTnLst>
                              <p:par>
                                <p:cTn id="13" presetID="22" presetClass="entr" presetSubtype="4"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childTnLst>
                          </p:cTn>
                        </p:par>
                        <p:par>
                          <p:cTn id="20" fill="hold" nodeType="afterGroup">
                            <p:stCondLst>
                              <p:cond delay="2500"/>
                            </p:stCondLst>
                            <p:childTnLst>
                              <p:par>
                                <p:cTn id="21" presetID="22" presetClass="entr" presetSubtype="4"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down)">
                                      <p:cBhvr>
                                        <p:cTn id="23" dur="500"/>
                                        <p:tgtEl>
                                          <p:spTgt spid="64"/>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par>
                          <p:cTn id="28" fill="hold" nodeType="afterGroup">
                            <p:stCondLst>
                              <p:cond delay="3500"/>
                            </p:stCondLst>
                            <p:childTnLst>
                              <p:par>
                                <p:cTn id="29" presetID="22" presetClass="entr" presetSubtype="4"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down)">
                                      <p:cBhvr>
                                        <p:cTn id="31" dur="500"/>
                                        <p:tgtEl>
                                          <p:spTgt spid="66"/>
                                        </p:tgtEl>
                                      </p:cBhvr>
                                    </p:animEffect>
                                  </p:childTnLst>
                                </p:cTn>
                              </p:par>
                            </p:childTnLst>
                          </p:cTn>
                        </p:par>
                        <p:par>
                          <p:cTn id="32" fill="hold" nodeType="afterGroup">
                            <p:stCondLst>
                              <p:cond delay="4000"/>
                            </p:stCondLst>
                            <p:childTnLst>
                              <p:par>
                                <p:cTn id="33" presetID="22" presetClass="entr" presetSubtype="8"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childTnLst>
                          </p:cTn>
                        </p:par>
                        <p:par>
                          <p:cTn id="36" fill="hold" nodeType="afterGroup">
                            <p:stCondLst>
                              <p:cond delay="4500"/>
                            </p:stCondLst>
                            <p:childTnLst>
                              <p:par>
                                <p:cTn id="37" presetID="22" presetClass="entr" presetSubtype="4"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nodeType="afterGroup">
                            <p:stCondLst>
                              <p:cond delay="5000"/>
                            </p:stCondLst>
                            <p:childTnLst>
                              <p:par>
                                <p:cTn id="41" presetID="22" presetClass="entr" presetSubtype="8" fill="hold"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left)">
                                      <p:cBhvr>
                                        <p:cTn id="43" dur="500"/>
                                        <p:tgtEl>
                                          <p:spTgt spid="69"/>
                                        </p:tgtEl>
                                      </p:cBhvr>
                                    </p:animEffect>
                                  </p:childTnLst>
                                </p:cTn>
                              </p:par>
                            </p:childTnLst>
                          </p:cTn>
                        </p:par>
                        <p:par>
                          <p:cTn id="44" fill="hold" nodeType="afterGroup">
                            <p:stCondLst>
                              <p:cond delay="5500"/>
                            </p:stCondLst>
                            <p:childTnLst>
                              <p:par>
                                <p:cTn id="45" presetID="22" presetClass="entr" presetSubtype="4"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down)">
                                      <p:cBhvr>
                                        <p:cTn id="47" dur="500"/>
                                        <p:tgtEl>
                                          <p:spTgt spid="70"/>
                                        </p:tgtEl>
                                      </p:cBhvr>
                                    </p:animEffect>
                                  </p:childTnLst>
                                </p:cTn>
                              </p:par>
                            </p:childTnLst>
                          </p:cTn>
                        </p:par>
                        <p:par>
                          <p:cTn id="48" fill="hold" nodeType="afterGroup">
                            <p:stCondLst>
                              <p:cond delay="6000"/>
                            </p:stCondLst>
                            <p:childTnLst>
                              <p:par>
                                <p:cTn id="49" presetID="22" presetClass="entr" presetSubtype="8"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childTnLst>
                          </p:cTn>
                        </p:par>
                        <p:par>
                          <p:cTn id="52" fill="hold" nodeType="afterGroup">
                            <p:stCondLst>
                              <p:cond delay="6500"/>
                            </p:stCondLst>
                            <p:childTnLst>
                              <p:par>
                                <p:cTn id="53" presetID="22" presetClass="entr" presetSubtype="4"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down)">
                                      <p:cBhvr>
                                        <p:cTn id="55" dur="500"/>
                                        <p:tgtEl>
                                          <p:spTgt spid="72"/>
                                        </p:tgtEl>
                                      </p:cBhvr>
                                    </p:animEffect>
                                  </p:childTnLst>
                                </p:cTn>
                              </p:par>
                            </p:childTnLst>
                          </p:cTn>
                        </p:par>
                        <p:par>
                          <p:cTn id="56" fill="hold" nodeType="afterGroup">
                            <p:stCondLst>
                              <p:cond delay="7000"/>
                            </p:stCondLst>
                            <p:childTnLst>
                              <p:par>
                                <p:cTn id="57" presetID="22" presetClass="entr" presetSubtype="8"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left)">
                                      <p:cBhvr>
                                        <p:cTn id="59" dur="500"/>
                                        <p:tgtEl>
                                          <p:spTgt spid="73"/>
                                        </p:tgtEl>
                                      </p:cBhvr>
                                    </p:animEffect>
                                  </p:childTnLst>
                                </p:cTn>
                              </p:par>
                            </p:childTnLst>
                          </p:cTn>
                        </p:par>
                        <p:par>
                          <p:cTn id="60" fill="hold" nodeType="afterGroup">
                            <p:stCondLst>
                              <p:cond delay="7500"/>
                            </p:stCondLst>
                            <p:childTnLst>
                              <p:par>
                                <p:cTn id="61" presetID="22" presetClass="entr" presetSubtype="8" fill="hold" nodeType="after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ipe(left)">
                                      <p:cBhvr>
                                        <p:cTn id="63" dur="500"/>
                                        <p:tgtEl>
                                          <p:spTgt spid="74"/>
                                        </p:tgtEl>
                                      </p:cBhvr>
                                    </p:animEffect>
                                  </p:childTnLst>
                                </p:cTn>
                              </p:par>
                            </p:childTnLst>
                          </p:cTn>
                        </p:par>
                        <p:par>
                          <p:cTn id="64" fill="hold" nodeType="afterGroup">
                            <p:stCondLst>
                              <p:cond delay="8000"/>
                            </p:stCondLst>
                            <p:childTnLst>
                              <p:par>
                                <p:cTn id="65" presetID="22" presetClass="entr" presetSubtype="4" fill="hold"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down)">
                                      <p:cBhvr>
                                        <p:cTn id="67" dur="500"/>
                                        <p:tgtEl>
                                          <p:spTgt spid="75"/>
                                        </p:tgtEl>
                                      </p:cBhvr>
                                    </p:animEffect>
                                  </p:childTnLst>
                                </p:cTn>
                              </p:par>
                            </p:childTnLst>
                          </p:cTn>
                        </p:par>
                        <p:par>
                          <p:cTn id="68" fill="hold" nodeType="afterGroup">
                            <p:stCondLst>
                              <p:cond delay="8500"/>
                            </p:stCondLst>
                            <p:childTnLst>
                              <p:par>
                                <p:cTn id="69" presetID="22" presetClass="entr" presetSubtype="8"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wipe(left)">
                                      <p:cBhvr>
                                        <p:cTn id="71" dur="500"/>
                                        <p:tgtEl>
                                          <p:spTgt spid="76"/>
                                        </p:tgtEl>
                                      </p:cBhvr>
                                    </p:animEffect>
                                  </p:childTnLst>
                                </p:cTn>
                              </p:par>
                            </p:childTnLst>
                          </p:cTn>
                        </p:par>
                        <p:par>
                          <p:cTn id="72" fill="hold" nodeType="afterGroup">
                            <p:stCondLst>
                              <p:cond delay="9000"/>
                            </p:stCondLst>
                            <p:childTnLst>
                              <p:par>
                                <p:cTn id="73" presetID="22" presetClass="entr" presetSubtype="4" fill="hold" nodeType="after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wipe(down)">
                                      <p:cBhvr>
                                        <p:cTn id="75" dur="500"/>
                                        <p:tgtEl>
                                          <p:spTgt spid="77"/>
                                        </p:tgtEl>
                                      </p:cBhvr>
                                    </p:animEffect>
                                  </p:childTnLst>
                                </p:cTn>
                              </p:par>
                            </p:childTnLst>
                          </p:cTn>
                        </p:par>
                        <p:par>
                          <p:cTn id="76" fill="hold" nodeType="afterGroup">
                            <p:stCondLst>
                              <p:cond delay="9500"/>
                            </p:stCondLst>
                            <p:childTnLst>
                              <p:par>
                                <p:cTn id="77" presetID="22" presetClass="entr" presetSubtype="8"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wipe(left)">
                                      <p:cBhvr>
                                        <p:cTn id="79" dur="500"/>
                                        <p:tgtEl>
                                          <p:spTgt spid="78"/>
                                        </p:tgtEl>
                                      </p:cBhvr>
                                    </p:animEffect>
                                  </p:childTnLst>
                                </p:cTn>
                              </p:par>
                            </p:childTnLst>
                          </p:cTn>
                        </p:par>
                        <p:par>
                          <p:cTn id="80" fill="hold" nodeType="afterGroup">
                            <p:stCondLst>
                              <p:cond delay="10000"/>
                            </p:stCondLst>
                            <p:childTnLst>
                              <p:par>
                                <p:cTn id="81" presetID="22" presetClass="entr" presetSubtype="4" fill="hold" nodeType="after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wipe(down)">
                                      <p:cBhvr>
                                        <p:cTn id="83" dur="500"/>
                                        <p:tgtEl>
                                          <p:spTgt spid="79"/>
                                        </p:tgtEl>
                                      </p:cBhvr>
                                    </p:animEffect>
                                  </p:childTnLst>
                                </p:cTn>
                              </p:par>
                            </p:childTnLst>
                          </p:cTn>
                        </p:par>
                        <p:par>
                          <p:cTn id="84" fill="hold" nodeType="afterGroup">
                            <p:stCondLst>
                              <p:cond delay="10500"/>
                            </p:stCondLst>
                            <p:childTnLst>
                              <p:par>
                                <p:cTn id="85" presetID="22" presetClass="entr" presetSubtype="8" fill="hold" nodeType="after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wipe(left)">
                                      <p:cBhvr>
                                        <p:cTn id="87" dur="500"/>
                                        <p:tgtEl>
                                          <p:spTgt spid="80"/>
                                        </p:tgtEl>
                                      </p:cBhvr>
                                    </p:animEffect>
                                  </p:childTnLst>
                                </p:cTn>
                              </p:par>
                            </p:childTnLst>
                          </p:cTn>
                        </p:par>
                        <p:par>
                          <p:cTn id="88" fill="hold" nodeType="afterGroup">
                            <p:stCondLst>
                              <p:cond delay="11000"/>
                            </p:stCondLst>
                            <p:childTnLst>
                              <p:par>
                                <p:cTn id="89" presetID="22" presetClass="entr" presetSubtype="4" fill="hold" nodeType="after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wipe(down)">
                                      <p:cBhvr>
                                        <p:cTn id="91" dur="500"/>
                                        <p:tgtEl>
                                          <p:spTgt spid="81"/>
                                        </p:tgtEl>
                                      </p:cBhvr>
                                    </p:animEffect>
                                  </p:childTnLst>
                                </p:cTn>
                              </p:par>
                            </p:childTnLst>
                          </p:cTn>
                        </p:par>
                        <p:par>
                          <p:cTn id="92" fill="hold" nodeType="afterGroup">
                            <p:stCondLst>
                              <p:cond delay="11500"/>
                            </p:stCondLst>
                            <p:childTnLst>
                              <p:par>
                                <p:cTn id="93" presetID="22" presetClass="entr" presetSubtype="8" fill="hold" nodeType="afterEffect">
                                  <p:stCondLst>
                                    <p:cond delay="0"/>
                                  </p:stCondLst>
                                  <p:childTnLst>
                                    <p:set>
                                      <p:cBhvr>
                                        <p:cTn id="94" dur="1" fill="hold">
                                          <p:stCondLst>
                                            <p:cond delay="0"/>
                                          </p:stCondLst>
                                        </p:cTn>
                                        <p:tgtEl>
                                          <p:spTgt spid="82"/>
                                        </p:tgtEl>
                                        <p:attrNameLst>
                                          <p:attrName>style.visibility</p:attrName>
                                        </p:attrNameLst>
                                      </p:cBhvr>
                                      <p:to>
                                        <p:strVal val="visible"/>
                                      </p:to>
                                    </p:set>
                                    <p:animEffect transition="in" filter="wipe(left)">
                                      <p:cBhvr>
                                        <p:cTn id="95" dur="500"/>
                                        <p:tgtEl>
                                          <p:spTgt spid="82"/>
                                        </p:tgtEl>
                                      </p:cBhvr>
                                    </p:animEffect>
                                  </p:childTnLst>
                                </p:cTn>
                              </p:par>
                            </p:childTnLst>
                          </p:cTn>
                        </p:par>
                        <p:par>
                          <p:cTn id="96" fill="hold" nodeType="afterGroup">
                            <p:stCondLst>
                              <p:cond delay="12000"/>
                            </p:stCondLst>
                            <p:childTnLst>
                              <p:par>
                                <p:cTn id="97" presetID="22" presetClass="entr" presetSubtype="4"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wipe(down)">
                                      <p:cBhvr>
                                        <p:cTn id="99" dur="500"/>
                                        <p:tgtEl>
                                          <p:spTgt spid="83"/>
                                        </p:tgtEl>
                                      </p:cBhvr>
                                    </p:animEffect>
                                  </p:childTnLst>
                                </p:cTn>
                              </p:par>
                            </p:childTnLst>
                          </p:cTn>
                        </p:par>
                        <p:par>
                          <p:cTn id="100" fill="hold" nodeType="afterGroup">
                            <p:stCondLst>
                              <p:cond delay="12500"/>
                            </p:stCondLst>
                            <p:childTnLst>
                              <p:par>
                                <p:cTn id="101" presetID="22" presetClass="entr" presetSubtype="8" fill="hold" nodeType="after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wipe(left)">
                                      <p:cBhvr>
                                        <p:cTn id="103" dur="500"/>
                                        <p:tgtEl>
                                          <p:spTgt spid="84"/>
                                        </p:tgtEl>
                                      </p:cBhvr>
                                    </p:animEffect>
                                  </p:childTnLst>
                                </p:cTn>
                              </p:par>
                            </p:childTnLst>
                          </p:cTn>
                        </p:par>
                        <p:par>
                          <p:cTn id="104" fill="hold" nodeType="afterGroup">
                            <p:stCondLst>
                              <p:cond delay="13000"/>
                            </p:stCondLst>
                            <p:childTnLst>
                              <p:par>
                                <p:cTn id="105" presetID="22" presetClass="entr" presetSubtype="4" fill="hold" nodeType="afterEffect">
                                  <p:stCondLst>
                                    <p:cond delay="0"/>
                                  </p:stCondLst>
                                  <p:childTnLst>
                                    <p:set>
                                      <p:cBhvr>
                                        <p:cTn id="106" dur="1" fill="hold">
                                          <p:stCondLst>
                                            <p:cond delay="0"/>
                                          </p:stCondLst>
                                        </p:cTn>
                                        <p:tgtEl>
                                          <p:spTgt spid="85"/>
                                        </p:tgtEl>
                                        <p:attrNameLst>
                                          <p:attrName>style.visibility</p:attrName>
                                        </p:attrNameLst>
                                      </p:cBhvr>
                                      <p:to>
                                        <p:strVal val="visible"/>
                                      </p:to>
                                    </p:set>
                                    <p:animEffect transition="in" filter="wipe(down)">
                                      <p:cBhvr>
                                        <p:cTn id="107" dur="500"/>
                                        <p:tgtEl>
                                          <p:spTgt spid="85"/>
                                        </p:tgtEl>
                                      </p:cBhvr>
                                    </p:animEffect>
                                  </p:childTnLst>
                                </p:cTn>
                              </p:par>
                            </p:childTnLst>
                          </p:cTn>
                        </p:par>
                        <p:par>
                          <p:cTn id="108" fill="hold" nodeType="afterGroup">
                            <p:stCondLst>
                              <p:cond delay="13500"/>
                            </p:stCondLst>
                            <p:childTnLst>
                              <p:par>
                                <p:cTn id="109" presetID="22" presetClass="entr" presetSubtype="8" fill="hold" nodeType="after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wipe(left)">
                                      <p:cBhvr>
                                        <p:cTn id="11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pPr marL="107950" lvl="1" eaLnBrk="1" hangingPunct="1"/>
            <a:r>
              <a:rPr lang="en-CA"/>
              <a:t>∆</a:t>
            </a:r>
            <a:r>
              <a:rPr lang="en-CA" i="1"/>
              <a:t>Y</a:t>
            </a:r>
            <a:r>
              <a:rPr lang="en-CA"/>
              <a:t> = ∆</a:t>
            </a:r>
            <a:r>
              <a:rPr lang="en-CA" i="1"/>
              <a:t>I</a:t>
            </a:r>
            <a:r>
              <a:rPr lang="en-CA"/>
              <a:t> + </a:t>
            </a:r>
            <a:r>
              <a:rPr lang="en-CA" i="1"/>
              <a:t>b</a:t>
            </a:r>
            <a:r>
              <a:rPr lang="en-CA"/>
              <a:t>∆</a:t>
            </a:r>
            <a:r>
              <a:rPr lang="en-CA" i="1"/>
              <a:t>I</a:t>
            </a:r>
            <a:r>
              <a:rPr lang="en-CA"/>
              <a:t> + </a:t>
            </a:r>
            <a:r>
              <a:rPr lang="en-CA" i="1"/>
              <a:t>b</a:t>
            </a:r>
            <a:r>
              <a:rPr lang="en-CA" baseline="30000"/>
              <a:t>2</a:t>
            </a:r>
            <a:r>
              <a:rPr lang="en-CA"/>
              <a:t>∆</a:t>
            </a:r>
            <a:r>
              <a:rPr lang="en-CA" i="1"/>
              <a:t>I</a:t>
            </a:r>
            <a:r>
              <a:rPr lang="en-CA"/>
              <a:t> + </a:t>
            </a:r>
            <a:r>
              <a:rPr lang="en-CA" i="1"/>
              <a:t>b</a:t>
            </a:r>
            <a:r>
              <a:rPr lang="en-CA" baseline="30000"/>
              <a:t>3</a:t>
            </a:r>
            <a:r>
              <a:rPr lang="en-CA"/>
              <a:t>∆</a:t>
            </a:r>
            <a:r>
              <a:rPr lang="en-CA" i="1"/>
              <a:t>I</a:t>
            </a:r>
            <a:r>
              <a:rPr lang="en-CA"/>
              <a:t> + </a:t>
            </a:r>
            <a:r>
              <a:rPr lang="en-CA" i="1"/>
              <a:t>b</a:t>
            </a:r>
            <a:r>
              <a:rPr lang="en-CA" baseline="30000"/>
              <a:t>4</a:t>
            </a:r>
            <a:r>
              <a:rPr lang="en-CA"/>
              <a:t>∆</a:t>
            </a:r>
            <a:r>
              <a:rPr lang="en-CA" i="1"/>
              <a:t>I</a:t>
            </a:r>
            <a:r>
              <a:rPr lang="en-CA"/>
              <a:t> + </a:t>
            </a:r>
            <a:r>
              <a:rPr lang="en-CA" i="1"/>
              <a:t>b</a:t>
            </a:r>
            <a:r>
              <a:rPr lang="en-CA" baseline="30000"/>
              <a:t>5</a:t>
            </a:r>
            <a:r>
              <a:rPr lang="en-CA"/>
              <a:t>∆</a:t>
            </a:r>
            <a:r>
              <a:rPr lang="en-CA" i="1"/>
              <a:t>I</a:t>
            </a:r>
            <a:r>
              <a:rPr lang="en-CA"/>
              <a:t> + ….</a:t>
            </a:r>
          </a:p>
          <a:p>
            <a:pPr marL="107950" lvl="1" eaLnBrk="1" hangingPunct="1"/>
            <a:r>
              <a:rPr lang="en-CA"/>
              <a:t>(where </a:t>
            </a:r>
            <a:r>
              <a:rPr lang="en-CA" i="1"/>
              <a:t>b</a:t>
            </a:r>
            <a:r>
              <a:rPr lang="en-CA"/>
              <a:t> = slope of </a:t>
            </a:r>
            <a:r>
              <a:rPr lang="en-CA" i="1"/>
              <a:t>AE</a:t>
            </a:r>
            <a:r>
              <a:rPr lang="en-CA"/>
              <a:t> curve). Multiply by </a:t>
            </a:r>
            <a:r>
              <a:rPr lang="en-CA" i="1"/>
              <a:t>b</a:t>
            </a:r>
            <a:r>
              <a:rPr lang="en-CA"/>
              <a:t> to obtain</a:t>
            </a:r>
            <a:endParaRPr lang="en-CA" i="1"/>
          </a:p>
          <a:p>
            <a:pPr marL="107950" lvl="1" eaLnBrk="1" hangingPunct="1"/>
            <a:r>
              <a:rPr lang="en-CA" i="1"/>
              <a:t>b</a:t>
            </a:r>
            <a:r>
              <a:rPr lang="en-CA"/>
              <a:t>∆</a:t>
            </a:r>
            <a:r>
              <a:rPr lang="en-CA" i="1"/>
              <a:t>Y</a:t>
            </a:r>
            <a:r>
              <a:rPr lang="en-CA"/>
              <a:t> =  </a:t>
            </a:r>
            <a:r>
              <a:rPr lang="en-CA" i="1"/>
              <a:t>b</a:t>
            </a:r>
            <a:r>
              <a:rPr lang="en-CA"/>
              <a:t>∆</a:t>
            </a:r>
            <a:r>
              <a:rPr lang="en-CA" i="1"/>
              <a:t>I</a:t>
            </a:r>
            <a:r>
              <a:rPr lang="en-CA"/>
              <a:t> + </a:t>
            </a:r>
            <a:r>
              <a:rPr lang="en-CA" i="1"/>
              <a:t>b</a:t>
            </a:r>
            <a:r>
              <a:rPr lang="en-CA" baseline="30000"/>
              <a:t>2</a:t>
            </a:r>
            <a:r>
              <a:rPr lang="en-CA"/>
              <a:t>∆</a:t>
            </a:r>
            <a:r>
              <a:rPr lang="en-CA" i="1"/>
              <a:t>I</a:t>
            </a:r>
            <a:r>
              <a:rPr lang="en-CA"/>
              <a:t> + </a:t>
            </a:r>
            <a:r>
              <a:rPr lang="en-CA" i="1"/>
              <a:t>b</a:t>
            </a:r>
            <a:r>
              <a:rPr lang="en-CA" baseline="30000"/>
              <a:t>3</a:t>
            </a:r>
            <a:r>
              <a:rPr lang="en-CA"/>
              <a:t>∆</a:t>
            </a:r>
            <a:r>
              <a:rPr lang="en-CA" i="1"/>
              <a:t>I</a:t>
            </a:r>
            <a:r>
              <a:rPr lang="en-CA"/>
              <a:t> + </a:t>
            </a:r>
            <a:r>
              <a:rPr lang="en-CA" i="1"/>
              <a:t>b</a:t>
            </a:r>
            <a:r>
              <a:rPr lang="en-CA" baseline="30000"/>
              <a:t>4</a:t>
            </a:r>
            <a:r>
              <a:rPr lang="en-CA"/>
              <a:t>∆</a:t>
            </a:r>
            <a:r>
              <a:rPr lang="en-CA" i="1"/>
              <a:t>I</a:t>
            </a:r>
            <a:r>
              <a:rPr lang="en-CA"/>
              <a:t> + </a:t>
            </a:r>
            <a:r>
              <a:rPr lang="en-CA" i="1"/>
              <a:t>b</a:t>
            </a:r>
            <a:r>
              <a:rPr lang="en-CA" baseline="30000"/>
              <a:t>5</a:t>
            </a:r>
            <a:r>
              <a:rPr lang="en-CA"/>
              <a:t>∆</a:t>
            </a:r>
            <a:r>
              <a:rPr lang="en-CA" i="1"/>
              <a:t>I</a:t>
            </a:r>
            <a:r>
              <a:rPr lang="en-CA"/>
              <a:t> + ….</a:t>
            </a:r>
          </a:p>
          <a:p>
            <a:pPr marL="107950" lvl="1" eaLnBrk="1" hangingPunct="1"/>
            <a:r>
              <a:rPr lang="en-CA" i="1"/>
              <a:t>b</a:t>
            </a:r>
            <a:r>
              <a:rPr lang="en-CA" i="1" baseline="30000"/>
              <a:t>n</a:t>
            </a:r>
            <a:r>
              <a:rPr lang="en-CA"/>
              <a:t> approaches zero as </a:t>
            </a:r>
            <a:r>
              <a:rPr lang="en-CA" i="1"/>
              <a:t>n</a:t>
            </a:r>
            <a:r>
              <a:rPr lang="en-CA"/>
              <a:t> becomes large so </a:t>
            </a:r>
            <a:r>
              <a:rPr lang="en-CA" i="1"/>
              <a:t>b</a:t>
            </a:r>
            <a:r>
              <a:rPr lang="en-CA" baseline="30000"/>
              <a:t>(</a:t>
            </a:r>
            <a:r>
              <a:rPr lang="en-CA" i="1" baseline="30000"/>
              <a:t>n</a:t>
            </a:r>
            <a:r>
              <a:rPr lang="en-CA" baseline="30000"/>
              <a:t> + 1)</a:t>
            </a:r>
            <a:r>
              <a:rPr lang="en-CA"/>
              <a:t> also approaches zero.</a:t>
            </a:r>
          </a:p>
          <a:p>
            <a:pPr marL="107950" lvl="1" eaLnBrk="1" hangingPunct="1"/>
            <a:r>
              <a:rPr lang="en-CA"/>
              <a:t>Subtract the second equation from the first to obtain</a:t>
            </a:r>
          </a:p>
          <a:p>
            <a:pPr marL="107950" lvl="1" eaLnBrk="1" hangingPunct="1"/>
            <a:r>
              <a:rPr lang="en-CA"/>
              <a:t>∆</a:t>
            </a:r>
            <a:r>
              <a:rPr lang="en-CA" i="1"/>
              <a:t>Y</a:t>
            </a:r>
            <a:r>
              <a:rPr lang="en-CA"/>
              <a:t> – </a:t>
            </a:r>
            <a:r>
              <a:rPr lang="en-CA" i="1"/>
              <a:t>b</a:t>
            </a:r>
            <a:r>
              <a:rPr lang="en-CA"/>
              <a:t>∆</a:t>
            </a:r>
            <a:r>
              <a:rPr lang="en-CA" i="1"/>
              <a:t>Y</a:t>
            </a:r>
            <a:r>
              <a:rPr lang="en-CA"/>
              <a:t> = ∆</a:t>
            </a:r>
            <a:r>
              <a:rPr lang="en-CA" i="1"/>
              <a:t>I</a:t>
            </a:r>
            <a:r>
              <a:rPr lang="en-CA"/>
              <a:t>, or (1 – </a:t>
            </a:r>
            <a:r>
              <a:rPr lang="en-CA" i="1"/>
              <a:t>b</a:t>
            </a:r>
            <a:r>
              <a:rPr lang="en-CA"/>
              <a:t>) ∆</a:t>
            </a:r>
            <a:r>
              <a:rPr lang="en-CA" i="1"/>
              <a:t>Y</a:t>
            </a:r>
            <a:r>
              <a:rPr lang="en-CA"/>
              <a:t> = ∆</a:t>
            </a:r>
            <a:r>
              <a:rPr lang="en-CA" i="1"/>
              <a:t>I</a:t>
            </a:r>
            <a:r>
              <a:rPr lang="en-CA"/>
              <a:t>,</a:t>
            </a:r>
          </a:p>
          <a:p>
            <a:pPr marL="107950" lvl="1" eaLnBrk="1" hangingPunct="1"/>
            <a:r>
              <a:rPr lang="en-CA"/>
              <a:t>so that</a:t>
            </a:r>
          </a:p>
          <a:p>
            <a:pPr marL="107950" lvl="1" eaLnBrk="1" hangingPunct="1"/>
            <a:r>
              <a:rPr lang="en-CA"/>
              <a:t>∆</a:t>
            </a:r>
            <a:r>
              <a:rPr lang="en-CA" i="1"/>
              <a:t>Y</a:t>
            </a:r>
            <a:r>
              <a:rPr lang="en-CA"/>
              <a:t> = ∆</a:t>
            </a:r>
            <a:r>
              <a:rPr lang="en-CA" i="1"/>
              <a:t>I</a:t>
            </a:r>
            <a:r>
              <a:rPr lang="en-CA"/>
              <a:t> </a:t>
            </a:r>
            <a:r>
              <a:rPr>
                <a:cs typeface="Arial" panose="020B0604020202020204" pitchFamily="34" charset="0"/>
              </a:rPr>
              <a:t>÷ </a:t>
            </a:r>
            <a:r>
              <a:rPr lang="en-CA"/>
              <a:t>(1 – </a:t>
            </a:r>
            <a:r>
              <a:rPr lang="en-CA" i="1"/>
              <a:t>b</a:t>
            </a:r>
            <a:r>
              <a:rPr lang="en-CA"/>
              <a:t>).</a:t>
            </a:r>
          </a:p>
        </p:txBody>
      </p:sp>
      <p:sp>
        <p:nvSpPr>
          <p:cNvPr id="102402" name="Rectangle 5"/>
          <p:cNvSpPr>
            <a:spLocks noGrp="1" noChangeArrowheads="1"/>
          </p:cNvSpPr>
          <p:nvPr>
            <p:ph type="title"/>
          </p:nvPr>
        </p:nvSpPr>
        <p:spPr>
          <a:noFill/>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wipe(left)">
                                      <p:cBhvr>
                                        <p:cTn id="7" dur="1000"/>
                                        <p:tgtEl>
                                          <p:spTgt spid="102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2403">
                                            <p:txEl>
                                              <p:pRg st="2" end="2"/>
                                            </p:txEl>
                                          </p:spTgt>
                                        </p:tgtEl>
                                        <p:attrNameLst>
                                          <p:attrName>style.visibility</p:attrName>
                                        </p:attrNameLst>
                                      </p:cBhvr>
                                      <p:to>
                                        <p:strVal val="visible"/>
                                      </p:to>
                                    </p:set>
                                    <p:animEffect transition="in" filter="wipe(left)">
                                      <p:cBhvr>
                                        <p:cTn id="12" dur="1000"/>
                                        <p:tgtEl>
                                          <p:spTgt spid="1024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2403">
                                            <p:txEl>
                                              <p:pRg st="3" end="3"/>
                                            </p:txEl>
                                          </p:spTgt>
                                        </p:tgtEl>
                                        <p:attrNameLst>
                                          <p:attrName>style.visibility</p:attrName>
                                        </p:attrNameLst>
                                      </p:cBhvr>
                                      <p:to>
                                        <p:strVal val="visible"/>
                                      </p:to>
                                    </p:set>
                                    <p:animEffect transition="in" filter="wipe(left)">
                                      <p:cBhvr>
                                        <p:cTn id="17" dur="1000"/>
                                        <p:tgtEl>
                                          <p:spTgt spid="1024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102403">
                                            <p:txEl>
                                              <p:pRg st="4" end="4"/>
                                            </p:txEl>
                                          </p:spTgt>
                                        </p:tgtEl>
                                        <p:attrNameLst>
                                          <p:attrName>style.visibility</p:attrName>
                                        </p:attrNameLst>
                                      </p:cBhvr>
                                      <p:to>
                                        <p:strVal val="visible"/>
                                      </p:to>
                                    </p:set>
                                    <p:animEffect transition="in" filter="wipe(left)">
                                      <p:cBhvr>
                                        <p:cTn id="22" dur="1000"/>
                                        <p:tgtEl>
                                          <p:spTgt spid="1024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102403">
                                            <p:txEl>
                                              <p:pRg st="5" end="5"/>
                                            </p:txEl>
                                          </p:spTgt>
                                        </p:tgtEl>
                                        <p:attrNameLst>
                                          <p:attrName>style.visibility</p:attrName>
                                        </p:attrNameLst>
                                      </p:cBhvr>
                                      <p:to>
                                        <p:strVal val="visible"/>
                                      </p:to>
                                    </p:set>
                                    <p:animEffect transition="in" filter="wipe(left)">
                                      <p:cBhvr>
                                        <p:cTn id="27" dur="1000"/>
                                        <p:tgtEl>
                                          <p:spTgt spid="1024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102403">
                                            <p:txEl>
                                              <p:pRg st="6" end="6"/>
                                            </p:txEl>
                                          </p:spTgt>
                                        </p:tgtEl>
                                        <p:attrNameLst>
                                          <p:attrName>style.visibility</p:attrName>
                                        </p:attrNameLst>
                                      </p:cBhvr>
                                      <p:to>
                                        <p:strVal val="visible"/>
                                      </p:to>
                                    </p:set>
                                    <p:animEffect transition="in" filter="wipe(left)">
                                      <p:cBhvr>
                                        <p:cTn id="32" dur="1000"/>
                                        <p:tgtEl>
                                          <p:spTgt spid="1024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1" nodeType="clickEffect">
                                  <p:stCondLst>
                                    <p:cond delay="0"/>
                                  </p:stCondLst>
                                  <p:childTnLst>
                                    <p:set>
                                      <p:cBhvr>
                                        <p:cTn id="36" dur="1" fill="hold">
                                          <p:stCondLst>
                                            <p:cond delay="0"/>
                                          </p:stCondLst>
                                        </p:cTn>
                                        <p:tgtEl>
                                          <p:spTgt spid="102403">
                                            <p:txEl>
                                              <p:pRg st="7" end="7"/>
                                            </p:txEl>
                                          </p:spTgt>
                                        </p:tgtEl>
                                        <p:attrNameLst>
                                          <p:attrName>style.visibility</p:attrName>
                                        </p:attrNameLst>
                                      </p:cBhvr>
                                      <p:to>
                                        <p:strVal val="visible"/>
                                      </p:to>
                                    </p:set>
                                    <p:animEffect transition="in" filter="wipe(left)">
                                      <p:cBhvr>
                                        <p:cTn id="37" dur="1000"/>
                                        <p:tgtEl>
                                          <p:spTgt spid="1024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1" uiExpand="1"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p:txBody>
          <a:bodyPr/>
          <a:lstStyle/>
          <a:p>
            <a:pPr marL="107950" eaLnBrk="1" hangingPunct="1"/>
            <a:r>
              <a:rPr lang="en-CA" altLang="en-US"/>
              <a:t>Business Cycle Turning Points</a:t>
            </a:r>
          </a:p>
          <a:p>
            <a:pPr marL="107950" lvl="1" eaLnBrk="1" hangingPunct="1"/>
            <a:r>
              <a:rPr lang="en-CA"/>
              <a:t>Turning points in the business cycle—peaks and troughs—occur when autonomous expenditure changes.</a:t>
            </a:r>
          </a:p>
          <a:p>
            <a:pPr marL="107950" lvl="1" eaLnBrk="1" hangingPunct="1"/>
            <a:r>
              <a:rPr lang="en-CA"/>
              <a:t>An increase in autonomous expenditure brings an unplanned decrease in inventories, which triggers an expansion.</a:t>
            </a:r>
          </a:p>
          <a:p>
            <a:pPr marL="107950" lvl="1" eaLnBrk="1" hangingPunct="1"/>
            <a:r>
              <a:rPr lang="en-CA"/>
              <a:t>A decrease in autonomous expenditure brings an unplanned increase in inventories, which triggers a recession.</a:t>
            </a:r>
          </a:p>
        </p:txBody>
      </p:sp>
      <p:sp>
        <p:nvSpPr>
          <p:cNvPr id="104450" name="Rectangle 5"/>
          <p:cNvSpPr>
            <a:spLocks noGrp="1" noChangeArrowheads="1"/>
          </p:cNvSpPr>
          <p:nvPr>
            <p:ph type="title"/>
          </p:nvPr>
        </p:nvSpPr>
        <p:spPr>
          <a:noFill/>
        </p:spPr>
        <p:txBody>
          <a:bodyPr/>
          <a:lstStyle/>
          <a:p>
            <a:pPr eaLnBrk="1" hangingPunct="1"/>
            <a:r>
              <a:rPr lang="en-CA" altLang="en-US"/>
              <a:t>The Multiplier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wipe(left)">
                                      <p:cBhvr>
                                        <p:cTn id="7" dur="10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wipe(left)">
                                      <p:cBhvr>
                                        <p:cTn id="12" dur="1000"/>
                                        <p:tgtEl>
                                          <p:spTgt spid="239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3" end="3"/>
                                            </p:txEl>
                                          </p:spTgt>
                                        </p:tgtEl>
                                        <p:attrNameLst>
                                          <p:attrName>style.visibility</p:attrName>
                                        </p:attrNameLst>
                                      </p:cBhvr>
                                      <p:to>
                                        <p:strVal val="visible"/>
                                      </p:to>
                                    </p:set>
                                    <p:animEffect transition="in" filter="wipe(left)">
                                      <p:cBhvr>
                                        <p:cTn id="17" dur="1000"/>
                                        <p:tgtEl>
                                          <p:spTgt spid="239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p:txBody>
          <a:bodyPr/>
          <a:lstStyle/>
          <a:p>
            <a:pPr marL="107950" lvl="1" eaLnBrk="1" hangingPunct="1"/>
            <a:r>
              <a:rPr lang="en-CA" b="1" dirty="0">
                <a:solidFill>
                  <a:srgbClr val="1A71B7"/>
                </a:solidFill>
              </a:rPr>
              <a:t>Adjusting Quantities and Prices</a:t>
            </a:r>
          </a:p>
          <a:p>
            <a:pPr marL="107950" lvl="1" eaLnBrk="1" hangingPunct="1"/>
            <a:r>
              <a:rPr lang="en-CA" dirty="0"/>
              <a:t>Real firms don’t hold their prices constant for long.</a:t>
            </a:r>
          </a:p>
          <a:p>
            <a:pPr marL="107950" lvl="1" eaLnBrk="1" hangingPunct="1"/>
            <a:r>
              <a:rPr lang="en-CA" dirty="0"/>
              <a:t>When firms have an unplanned change in inventories, they change production </a:t>
            </a:r>
            <a:r>
              <a:rPr lang="en-CA" i="1" dirty="0"/>
              <a:t>and prices</a:t>
            </a:r>
            <a:r>
              <a:rPr lang="en-CA" dirty="0"/>
              <a:t>.</a:t>
            </a:r>
          </a:p>
          <a:p>
            <a:pPr marL="107950" lvl="1" eaLnBrk="1" hangingPunct="1"/>
            <a:r>
              <a:rPr lang="en-CA" dirty="0"/>
              <a:t>And the price level changes when firms change prices.</a:t>
            </a:r>
          </a:p>
          <a:p>
            <a:pPr marL="107950" lvl="1" eaLnBrk="1" hangingPunct="1"/>
            <a:r>
              <a:rPr lang="en-CA" dirty="0"/>
              <a:t>The </a:t>
            </a:r>
            <a:r>
              <a:rPr lang="en-CA" i="1" dirty="0"/>
              <a:t>AS-AD </a:t>
            </a:r>
            <a:r>
              <a:rPr lang="en-CA" dirty="0"/>
              <a:t>model explains the simultaneous determination of real GDP and the price level.</a:t>
            </a:r>
          </a:p>
          <a:p>
            <a:pPr marL="107950" lvl="1" eaLnBrk="1" hangingPunct="1"/>
            <a:r>
              <a:rPr lang="en-CA" dirty="0"/>
              <a:t>The two models are related.</a:t>
            </a:r>
          </a:p>
        </p:txBody>
      </p:sp>
      <p:sp>
        <p:nvSpPr>
          <p:cNvPr id="106498" name="Rectangle 2"/>
          <p:cNvSpPr>
            <a:spLocks noGrp="1" noChangeArrowheads="1"/>
          </p:cNvSpPr>
          <p:nvPr>
            <p:ph type="title"/>
          </p:nvPr>
        </p:nvSpPr>
        <p:spPr/>
        <p:txBody>
          <a:bodyPr/>
          <a:lstStyle/>
          <a:p>
            <a:pPr eaLnBrk="1" hangingPunct="1"/>
            <a:r>
              <a:rPr lang="en-CA" altLang="en-US"/>
              <a:t>The Multiplier and the Price Level</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animEffect transition="in" filter="wipe(left)">
                                      <p:cBhvr>
                                        <p:cTn id="7" dur="1000"/>
                                        <p:tgtEl>
                                          <p:spTgt spid="207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5">
                                            <p:txEl>
                                              <p:pRg st="2" end="2"/>
                                            </p:txEl>
                                          </p:spTgt>
                                        </p:tgtEl>
                                        <p:attrNameLst>
                                          <p:attrName>style.visibility</p:attrName>
                                        </p:attrNameLst>
                                      </p:cBhvr>
                                      <p:to>
                                        <p:strVal val="visible"/>
                                      </p:to>
                                    </p:set>
                                    <p:animEffect transition="in" filter="wipe(left)">
                                      <p:cBhvr>
                                        <p:cTn id="12" dur="1000"/>
                                        <p:tgtEl>
                                          <p:spTgt spid="207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animEffect transition="in" filter="wipe(left)">
                                      <p:cBhvr>
                                        <p:cTn id="17" dur="1000"/>
                                        <p:tgtEl>
                                          <p:spTgt spid="2078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7875">
                                            <p:txEl>
                                              <p:pRg st="4" end="4"/>
                                            </p:txEl>
                                          </p:spTgt>
                                        </p:tgtEl>
                                        <p:attrNameLst>
                                          <p:attrName>style.visibility</p:attrName>
                                        </p:attrNameLst>
                                      </p:cBhvr>
                                      <p:to>
                                        <p:strVal val="visible"/>
                                      </p:to>
                                    </p:set>
                                    <p:animEffect transition="in" filter="wipe(left)">
                                      <p:cBhvr>
                                        <p:cTn id="22" dur="1000"/>
                                        <p:tgtEl>
                                          <p:spTgt spid="2078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7875">
                                            <p:txEl>
                                              <p:pRg st="5" end="5"/>
                                            </p:txEl>
                                          </p:spTgt>
                                        </p:tgtEl>
                                        <p:attrNameLst>
                                          <p:attrName>style.visibility</p:attrName>
                                        </p:attrNameLst>
                                      </p:cBhvr>
                                      <p:to>
                                        <p:strVal val="visible"/>
                                      </p:to>
                                    </p:set>
                                    <p:animEffect transition="in" filter="wipe(left)">
                                      <p:cBhvr>
                                        <p:cTn id="27" dur="1000"/>
                                        <p:tgtEl>
                                          <p:spTgt spid="207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uiExpand="1"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3" name="Rectangle 3"/>
          <p:cNvSpPr>
            <a:spLocks noGrp="1" noChangeArrowheads="1"/>
          </p:cNvSpPr>
          <p:nvPr>
            <p:ph idx="1"/>
          </p:nvPr>
        </p:nvSpPr>
        <p:spPr/>
        <p:txBody>
          <a:bodyPr/>
          <a:lstStyle/>
          <a:p>
            <a:pPr marL="107950" eaLnBrk="1" hangingPunct="1"/>
            <a:r>
              <a:rPr lang="en-CA" altLang="en-US"/>
              <a:t>Aggregate Expenditure and Aggregate Demand</a:t>
            </a:r>
          </a:p>
          <a:p>
            <a:pPr marL="107950" lvl="1" eaLnBrk="1" hangingPunct="1"/>
            <a:r>
              <a:rPr lang="en-CA"/>
              <a:t>The </a:t>
            </a:r>
            <a:r>
              <a:rPr lang="en-CA" b="1"/>
              <a:t>aggregate expenditure curve</a:t>
            </a:r>
            <a:r>
              <a:rPr lang="en-CA"/>
              <a:t> is the relationship between aggregate planned expenditure and real GDP, with all other influences on aggregate planned expenditure remaining the same.</a:t>
            </a:r>
          </a:p>
          <a:p>
            <a:pPr marL="107950" lvl="1" eaLnBrk="1" hangingPunct="1"/>
            <a:r>
              <a:rPr lang="en-CA"/>
              <a:t>The </a:t>
            </a:r>
            <a:r>
              <a:rPr lang="en-CA" b="1"/>
              <a:t>aggregate demand curve</a:t>
            </a:r>
            <a:r>
              <a:rPr lang="en-CA"/>
              <a:t> is the relationship between the quantity of real GDP demanded and the price level, with all other influences on aggregate demand remaining the same.</a:t>
            </a:r>
          </a:p>
        </p:txBody>
      </p:sp>
      <p:sp>
        <p:nvSpPr>
          <p:cNvPr id="108546" name="Rectangle 2"/>
          <p:cNvSpPr>
            <a:spLocks noGrp="1" noChangeArrowheads="1"/>
          </p:cNvSpPr>
          <p:nvPr>
            <p:ph type="title"/>
          </p:nvPr>
        </p:nvSpPr>
        <p:spPr/>
        <p:txBody>
          <a:bodyPr/>
          <a:lstStyle/>
          <a:p>
            <a:pPr eaLnBrk="1" hangingPunct="1"/>
            <a:r>
              <a:rPr lang="en-CA" altLang="en-US"/>
              <a:t>The Multiplier and the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animEffect transition="in" filter="wipe(left)">
                                      <p:cBhvr>
                                        <p:cTn id="7" dur="1000"/>
                                        <p:tgtEl>
                                          <p:spTgt spid="240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43">
                                            <p:txEl>
                                              <p:pRg st="2" end="2"/>
                                            </p:txEl>
                                          </p:spTgt>
                                        </p:tgtEl>
                                        <p:attrNameLst>
                                          <p:attrName>style.visibility</p:attrName>
                                        </p:attrNameLst>
                                      </p:cBhvr>
                                      <p:to>
                                        <p:strVal val="visible"/>
                                      </p:to>
                                    </p:set>
                                    <p:animEffect transition="in" filter="wipe(left)">
                                      <p:cBhvr>
                                        <p:cTn id="12" dur="1000"/>
                                        <p:tgtEl>
                                          <p:spTgt spid="240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p:txBody>
          <a:bodyPr/>
          <a:lstStyle/>
          <a:p>
            <a:pPr marL="107950" lvl="1" eaLnBrk="1" hangingPunct="1"/>
            <a:r>
              <a:rPr lang="en-CA" b="1">
                <a:solidFill>
                  <a:srgbClr val="009CAF"/>
                </a:solidFill>
              </a:rPr>
              <a:t>Expenditure Plans</a:t>
            </a:r>
          </a:p>
          <a:p>
            <a:pPr marL="107950" lvl="1" eaLnBrk="1" hangingPunct="1"/>
            <a:r>
              <a:rPr lang="en-CA"/>
              <a:t>The components of aggregate expenditure sum to real GDP.</a:t>
            </a:r>
          </a:p>
          <a:p>
            <a:pPr marL="107950" lvl="1" eaLnBrk="1" hangingPunct="1"/>
            <a:r>
              <a:rPr lang="en-CA"/>
              <a:t>That is,</a:t>
            </a:r>
          </a:p>
          <a:p>
            <a:pPr marL="107950" lvl="1" algn="ctr" eaLnBrk="1" hangingPunct="1"/>
            <a:r>
              <a:rPr lang="en-CA" i="1"/>
              <a:t>Y</a:t>
            </a:r>
            <a:r>
              <a:rPr lang="en-CA"/>
              <a:t> = </a:t>
            </a:r>
            <a:r>
              <a:rPr lang="en-CA" i="1"/>
              <a:t>C</a:t>
            </a:r>
            <a:r>
              <a:rPr lang="en-CA"/>
              <a:t> + </a:t>
            </a:r>
            <a:r>
              <a:rPr lang="en-CA" i="1"/>
              <a:t>I</a:t>
            </a:r>
            <a:r>
              <a:rPr lang="en-CA"/>
              <a:t> + </a:t>
            </a:r>
            <a:r>
              <a:rPr lang="en-CA" i="1"/>
              <a:t>G</a:t>
            </a:r>
            <a:r>
              <a:rPr lang="en-CA"/>
              <a:t> + </a:t>
            </a:r>
            <a:r>
              <a:rPr lang="en-CA" i="1"/>
              <a:t>X</a:t>
            </a:r>
            <a:r>
              <a:rPr lang="en-CA"/>
              <a:t> – </a:t>
            </a:r>
            <a:r>
              <a:rPr lang="en-CA" i="1"/>
              <a:t>M.</a:t>
            </a:r>
          </a:p>
          <a:p>
            <a:pPr marL="107950" lvl="1" eaLnBrk="1" hangingPunct="1"/>
            <a:r>
              <a:rPr lang="en-CA"/>
              <a:t>Two of the components of aggregate expenditure, consumption and imports, are influenced by real GDP.</a:t>
            </a:r>
          </a:p>
          <a:p>
            <a:pPr marL="107950" lvl="1" eaLnBrk="1" hangingPunct="1"/>
            <a:r>
              <a:rPr lang="en-CA"/>
              <a:t>So there is a two-way link between aggregate expenditure and real GDP.</a:t>
            </a:r>
          </a:p>
        </p:txBody>
      </p:sp>
      <p:sp>
        <p:nvSpPr>
          <p:cNvPr id="16386" name="Rectangle 2"/>
          <p:cNvSpPr>
            <a:spLocks noGrp="1" noChangeArrowheads="1"/>
          </p:cNvSpPr>
          <p:nvPr>
            <p:ph type="title"/>
          </p:nvPr>
        </p:nvSpPr>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500"/>
                                        <p:tgtEl>
                                          <p:spTgt spid="20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2" end="2"/>
                                            </p:txEl>
                                          </p:spTgt>
                                        </p:tgtEl>
                                        <p:attrNameLst>
                                          <p:attrName>style.visibility</p:attrName>
                                        </p:attrNameLst>
                                      </p:cBhvr>
                                      <p:to>
                                        <p:strVal val="visible"/>
                                      </p:to>
                                    </p:set>
                                    <p:animEffect transition="in" filter="wipe(left)">
                                      <p:cBhvr>
                                        <p:cTn id="12" dur="500"/>
                                        <p:tgtEl>
                                          <p:spTgt spid="204803">
                                            <p:txEl>
                                              <p:pRg st="2" end="2"/>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4803">
                                            <p:txEl>
                                              <p:pRg st="3" end="3"/>
                                            </p:txEl>
                                          </p:spTgt>
                                        </p:tgtEl>
                                        <p:attrNameLst>
                                          <p:attrName>style.visibility</p:attrName>
                                        </p:attrNameLst>
                                      </p:cBhvr>
                                      <p:to>
                                        <p:strVal val="visible"/>
                                      </p:to>
                                    </p:set>
                                    <p:animEffect transition="in" filter="wipe(left)">
                                      <p:cBhvr>
                                        <p:cTn id="16" dur="1000"/>
                                        <p:tgtEl>
                                          <p:spTgt spid="20480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4803">
                                            <p:txEl>
                                              <p:pRg st="4" end="4"/>
                                            </p:txEl>
                                          </p:spTgt>
                                        </p:tgtEl>
                                        <p:attrNameLst>
                                          <p:attrName>style.visibility</p:attrName>
                                        </p:attrNameLst>
                                      </p:cBhvr>
                                      <p:to>
                                        <p:strVal val="visible"/>
                                      </p:to>
                                    </p:set>
                                    <p:animEffect transition="in" filter="wipe(left)">
                                      <p:cBhvr>
                                        <p:cTn id="21" dur="1000"/>
                                        <p:tgtEl>
                                          <p:spTgt spid="20480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4803">
                                            <p:txEl>
                                              <p:pRg st="5" end="5"/>
                                            </p:txEl>
                                          </p:spTgt>
                                        </p:tgtEl>
                                        <p:attrNameLst>
                                          <p:attrName>style.visibility</p:attrName>
                                        </p:attrNameLst>
                                      </p:cBhvr>
                                      <p:to>
                                        <p:strVal val="visible"/>
                                      </p:to>
                                    </p:set>
                                    <p:animEffect transition="in" filter="wipe(left)">
                                      <p:cBhvr>
                                        <p:cTn id="26" dur="1000"/>
                                        <p:tgtEl>
                                          <p:spTgt spid="204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p:txBody>
          <a:bodyPr/>
          <a:lstStyle/>
          <a:p>
            <a:pPr marL="107950" eaLnBrk="1" hangingPunct="1"/>
            <a:r>
              <a:rPr lang="en-CA" altLang="en-US" dirty="0"/>
              <a:t>Deriving the Aggregate Demand Curve</a:t>
            </a:r>
          </a:p>
          <a:p>
            <a:pPr marL="107950" lvl="1" eaLnBrk="1" hangingPunct="1"/>
            <a:r>
              <a:rPr lang="en-CA" dirty="0"/>
              <a:t>When the price level changes, a wealth effect and substitution effects change aggregate planned expenditure and change the quantity of real GDP demanded.</a:t>
            </a:r>
          </a:p>
          <a:p>
            <a:pPr marL="107950" lvl="1" eaLnBrk="1" hangingPunct="1"/>
            <a:r>
              <a:rPr lang="en-CA" dirty="0"/>
              <a:t>Figure 11.8 on the next slide illustrates the effects of a change in the price level on the </a:t>
            </a:r>
            <a:r>
              <a:rPr lang="en-CA" i="1" dirty="0"/>
              <a:t>AE</a:t>
            </a:r>
            <a:r>
              <a:rPr lang="en-CA" dirty="0"/>
              <a:t> curve, equilibrium expenditure, and the quantity of real GDP demanded.</a:t>
            </a:r>
          </a:p>
        </p:txBody>
      </p:sp>
      <p:sp>
        <p:nvSpPr>
          <p:cNvPr id="110594" name="Rectangle 2"/>
          <p:cNvSpPr>
            <a:spLocks noGrp="1" noChangeArrowheads="1"/>
          </p:cNvSpPr>
          <p:nvPr>
            <p:ph type="title"/>
          </p:nvPr>
        </p:nvSpPr>
        <p:spPr/>
        <p:txBody>
          <a:bodyPr/>
          <a:lstStyle/>
          <a:p>
            <a:pPr eaLnBrk="1" hangingPunct="1"/>
            <a:r>
              <a:rPr lang="en-CA" altLang="en-US"/>
              <a:t>The Multiplier and the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animEffect transition="in" filter="wipe(left)">
                                      <p:cBhvr>
                                        <p:cTn id="7" dur="1000"/>
                                        <p:tgtEl>
                                          <p:spTgt spid="241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7">
                                            <p:txEl>
                                              <p:pRg st="2" end="2"/>
                                            </p:txEl>
                                          </p:spTgt>
                                        </p:tgtEl>
                                        <p:attrNameLst>
                                          <p:attrName>style.visibility</p:attrName>
                                        </p:attrNameLst>
                                      </p:cBhvr>
                                      <p:to>
                                        <p:strVal val="visible"/>
                                      </p:to>
                                    </p:set>
                                    <p:animEffect transition="in" filter="wipe(left)">
                                      <p:cBhvr>
                                        <p:cTn id="12" dur="1000"/>
                                        <p:tgtEl>
                                          <p:spTgt spid="241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Rectangle 3"/>
          <p:cNvSpPr>
            <a:spLocks noGrp="1" noChangeArrowheads="1"/>
          </p:cNvSpPr>
          <p:nvPr>
            <p:ph idx="1"/>
          </p:nvPr>
        </p:nvSpPr>
        <p:spPr>
          <a:xfrm>
            <a:off x="360363" y="1584325"/>
            <a:ext cx="4365257" cy="4525963"/>
          </a:xfrm>
        </p:spPr>
        <p:txBody>
          <a:bodyPr/>
          <a:lstStyle/>
          <a:p>
            <a:pPr marL="107950" lvl="1" defTabSz="339725" eaLnBrk="1" hangingPunct="1"/>
            <a:r>
              <a:rPr lang="en-CA" altLang="en-US" dirty="0"/>
              <a:t>In Figure 11.8(a), a rise in price level from 110 to 130 …</a:t>
            </a:r>
          </a:p>
          <a:p>
            <a:pPr marL="107950" lvl="1" defTabSz="339725" eaLnBrk="1" hangingPunct="1">
              <a:buClr>
                <a:schemeClr val="tx1"/>
              </a:buClr>
            </a:pPr>
            <a:r>
              <a:rPr lang="en-CA" altLang="en-US" dirty="0"/>
              <a:t>shifts the </a:t>
            </a:r>
            <a:r>
              <a:rPr lang="en-CA" altLang="en-US" i="1" dirty="0"/>
              <a:t>AE</a:t>
            </a:r>
            <a:r>
              <a:rPr lang="en-CA" altLang="en-US" dirty="0"/>
              <a:t> curve from </a:t>
            </a:r>
            <a:r>
              <a:rPr lang="en-CA" altLang="en-US" i="1" dirty="0"/>
              <a:t>AE</a:t>
            </a:r>
            <a:r>
              <a:rPr lang="en-CA" altLang="en-US" baseline="-25000" dirty="0"/>
              <a:t>0</a:t>
            </a:r>
            <a:r>
              <a:rPr lang="en-CA" altLang="en-US" dirty="0"/>
              <a:t> downward to </a:t>
            </a:r>
            <a:r>
              <a:rPr lang="en-CA" altLang="en-US" i="1" dirty="0"/>
              <a:t>AE</a:t>
            </a:r>
            <a:r>
              <a:rPr lang="en-CA" altLang="en-US" baseline="-25000" dirty="0"/>
              <a:t>1 </a:t>
            </a:r>
            <a:r>
              <a:rPr lang="en-CA" altLang="en-US" dirty="0"/>
              <a:t>and … </a:t>
            </a:r>
          </a:p>
          <a:p>
            <a:pPr marL="107950" lvl="1" defTabSz="339725" eaLnBrk="1" hangingPunct="1">
              <a:buClr>
                <a:schemeClr val="tx1"/>
              </a:buClr>
            </a:pPr>
            <a:r>
              <a:rPr lang="en-CA" altLang="en-US" dirty="0"/>
              <a:t>decreases the equilibrium expenditure from </a:t>
            </a:r>
            <a:br>
              <a:rPr lang="en-CA" altLang="en-US" dirty="0"/>
            </a:br>
            <a:r>
              <a:rPr lang="en-CA" altLang="en-US" dirty="0"/>
              <a:t>$18 trillion to $17 trillion.</a:t>
            </a:r>
          </a:p>
        </p:txBody>
      </p:sp>
      <p:sp>
        <p:nvSpPr>
          <p:cNvPr id="112643"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8" name="Picture 7">
            <a:hlinkClick r:id="rId5" action="ppaction://hlinksldjump" tooltip="Click to expand the figure"/>
            <a:extLst>
              <a:ext uri="{FF2B5EF4-FFF2-40B4-BE49-F238E27FC236}">
                <a16:creationId xmlns:a16="http://schemas.microsoft.com/office/drawing/2014/main" id="{1ACC65EF-C8FD-4364-B4ED-9F082F11A60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2931" y="6462996"/>
            <a:ext cx="230430" cy="23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animEffect transition="in" filter="wipe(left)">
                                      <p:cBhvr>
                                        <p:cTn id="7" dur="1000"/>
                                        <p:tgtEl>
                                          <p:spTgt spid="242691">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1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691">
                                            <p:txEl>
                                              <p:pRg st="2" end="2"/>
                                            </p:txEl>
                                          </p:spTgt>
                                        </p:tgtEl>
                                        <p:attrNameLst>
                                          <p:attrName>style.visibility</p:attrName>
                                        </p:attrNameLst>
                                      </p:cBhvr>
                                      <p:to>
                                        <p:strVal val="visible"/>
                                      </p:to>
                                    </p:set>
                                    <p:animEffect transition="in" filter="wipe(left)">
                                      <p:cBhvr>
                                        <p:cTn id="15" dur="1000"/>
                                        <p:tgtEl>
                                          <p:spTgt spid="242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uiExpand="1"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329940" cy="6286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228600"/>
            <a:ext cx="3329940" cy="62865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228600"/>
            <a:ext cx="3329940" cy="62865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228600"/>
            <a:ext cx="3329940" cy="62865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0" y="228600"/>
            <a:ext cx="3329940" cy="6286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5" name="Rectangle 3"/>
          <p:cNvSpPr>
            <a:spLocks noGrp="1" noChangeArrowheads="1"/>
          </p:cNvSpPr>
          <p:nvPr>
            <p:ph idx="1"/>
          </p:nvPr>
        </p:nvSpPr>
        <p:spPr>
          <a:xfrm>
            <a:off x="360363" y="1584325"/>
            <a:ext cx="4326852" cy="4525963"/>
          </a:xfrm>
        </p:spPr>
        <p:txBody>
          <a:bodyPr/>
          <a:lstStyle/>
          <a:p>
            <a:pPr marL="107950" lvl="1" eaLnBrk="1" hangingPunct="1"/>
            <a:r>
              <a:rPr lang="en-CA" altLang="en-US" dirty="0"/>
              <a:t>In Figure 11.8(b), the same rise in the price level that lowers equilibrium expenditure …</a:t>
            </a:r>
          </a:p>
          <a:p>
            <a:pPr marL="107950" lvl="1" eaLnBrk="1" hangingPunct="1"/>
            <a:r>
              <a:rPr lang="en-CA" altLang="en-US" dirty="0"/>
              <a:t>brings a movement along the </a:t>
            </a:r>
            <a:r>
              <a:rPr lang="en-CA" altLang="en-US" i="1" dirty="0"/>
              <a:t>AD</a:t>
            </a:r>
            <a:r>
              <a:rPr lang="en-CA" altLang="en-US" dirty="0"/>
              <a:t> curve from point </a:t>
            </a:r>
            <a:r>
              <a:rPr lang="en-CA" altLang="en-US" i="1" dirty="0"/>
              <a:t>B</a:t>
            </a:r>
            <a:r>
              <a:rPr lang="en-CA" altLang="en-US" dirty="0"/>
              <a:t> to point </a:t>
            </a:r>
            <a:r>
              <a:rPr lang="en-CA" altLang="en-US" i="1" dirty="0"/>
              <a:t>A</a:t>
            </a:r>
            <a:r>
              <a:rPr lang="en-CA" altLang="en-US" dirty="0"/>
              <a:t>.</a:t>
            </a:r>
          </a:p>
        </p:txBody>
      </p:sp>
      <p:sp>
        <p:nvSpPr>
          <p:cNvPr id="116739"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5">
                                            <p:txEl>
                                              <p:pRg st="1" end="1"/>
                                            </p:txEl>
                                          </p:spTgt>
                                        </p:tgtEl>
                                        <p:attrNameLst>
                                          <p:attrName>style.visibility</p:attrName>
                                        </p:attrNameLst>
                                      </p:cBhvr>
                                      <p:to>
                                        <p:strVal val="visible"/>
                                      </p:to>
                                    </p:set>
                                    <p:animEffect transition="in" filter="wipe(left)">
                                      <p:cBhvr>
                                        <p:cTn id="7" dur="1000"/>
                                        <p:tgtEl>
                                          <p:spTgt spid="46899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0019" name="Rectangle 3"/>
          <p:cNvSpPr>
            <a:spLocks noGrp="1" noChangeArrowheads="1"/>
          </p:cNvSpPr>
          <p:nvPr>
            <p:ph idx="1"/>
          </p:nvPr>
        </p:nvSpPr>
        <p:spPr>
          <a:xfrm>
            <a:off x="360363" y="1584325"/>
            <a:ext cx="3981207" cy="4525963"/>
          </a:xfrm>
        </p:spPr>
        <p:txBody>
          <a:bodyPr/>
          <a:lstStyle/>
          <a:p>
            <a:pPr marL="107950" lvl="1" defTabSz="339725" eaLnBrk="1" hangingPunct="1"/>
            <a:r>
              <a:rPr lang="en-CA" altLang="en-US" dirty="0"/>
              <a:t>A fall in price level from 110 to 90 …</a:t>
            </a:r>
          </a:p>
          <a:p>
            <a:pPr marL="107950" lvl="1" defTabSz="339725" eaLnBrk="1" hangingPunct="1">
              <a:buClr>
                <a:schemeClr val="tx1"/>
              </a:buClr>
            </a:pPr>
            <a:r>
              <a:rPr lang="en-CA" altLang="en-US" dirty="0"/>
              <a:t>shifts the </a:t>
            </a:r>
            <a:r>
              <a:rPr lang="en-CA" altLang="en-US" i="1" dirty="0"/>
              <a:t>AE</a:t>
            </a:r>
            <a:r>
              <a:rPr lang="en-CA" altLang="en-US" dirty="0"/>
              <a:t> curve from </a:t>
            </a:r>
            <a:r>
              <a:rPr lang="en-CA" altLang="en-US" i="1" dirty="0"/>
              <a:t>AE</a:t>
            </a:r>
            <a:r>
              <a:rPr lang="en-CA" altLang="en-US" baseline="-25000" dirty="0"/>
              <a:t>0 </a:t>
            </a:r>
            <a:r>
              <a:rPr lang="en-CA" altLang="en-US" dirty="0"/>
              <a:t>upward to </a:t>
            </a:r>
            <a:r>
              <a:rPr lang="en-CA" altLang="en-US" i="1" dirty="0"/>
              <a:t>AE</a:t>
            </a:r>
            <a:r>
              <a:rPr lang="en-CA" altLang="en-US" baseline="-25000" dirty="0"/>
              <a:t>2</a:t>
            </a:r>
            <a:r>
              <a:rPr lang="en-CA" altLang="en-US" dirty="0"/>
              <a:t> and …</a:t>
            </a:r>
          </a:p>
          <a:p>
            <a:pPr marL="107950" lvl="1" defTabSz="339725" eaLnBrk="1" hangingPunct="1">
              <a:buClr>
                <a:schemeClr val="tx1"/>
              </a:buClr>
            </a:pPr>
            <a:r>
              <a:rPr lang="en-CA" altLang="en-US" dirty="0"/>
              <a:t>increases equilibrium expenditure from </a:t>
            </a:r>
            <a:br>
              <a:rPr lang="en-CA" altLang="en-US" dirty="0"/>
            </a:br>
            <a:r>
              <a:rPr lang="en-CA" altLang="en-US" dirty="0"/>
              <a:t>$18 trillion to $19 trillion.</a:t>
            </a:r>
          </a:p>
        </p:txBody>
      </p:sp>
      <p:sp>
        <p:nvSpPr>
          <p:cNvPr id="118787"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19">
                                            <p:txEl>
                                              <p:pRg st="1" end="1"/>
                                            </p:txEl>
                                          </p:spTgt>
                                        </p:tgtEl>
                                        <p:attrNameLst>
                                          <p:attrName>style.visibility</p:attrName>
                                        </p:attrNameLst>
                                      </p:cBhvr>
                                      <p:to>
                                        <p:strVal val="visible"/>
                                      </p:to>
                                    </p:set>
                                    <p:animEffect transition="in" filter="wipe(left)">
                                      <p:cBhvr>
                                        <p:cTn id="7" dur="1000"/>
                                        <p:tgtEl>
                                          <p:spTgt spid="47001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0019">
                                            <p:txEl>
                                              <p:pRg st="2" end="2"/>
                                            </p:txEl>
                                          </p:spTgt>
                                        </p:tgtEl>
                                        <p:attrNameLst>
                                          <p:attrName>style.visibility</p:attrName>
                                        </p:attrNameLst>
                                      </p:cBhvr>
                                      <p:to>
                                        <p:strVal val="visible"/>
                                      </p:to>
                                    </p:set>
                                    <p:animEffect transition="in" filter="wipe(left)">
                                      <p:cBhvr>
                                        <p:cTn id="15" dur="1000"/>
                                        <p:tgtEl>
                                          <p:spTgt spid="470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uiExpand="1"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3" name="Rectangle 3"/>
          <p:cNvSpPr>
            <a:spLocks noGrp="1" noChangeArrowheads="1"/>
          </p:cNvSpPr>
          <p:nvPr>
            <p:ph idx="1"/>
          </p:nvPr>
        </p:nvSpPr>
        <p:spPr/>
        <p:txBody>
          <a:bodyPr/>
          <a:lstStyle/>
          <a:p>
            <a:pPr marL="107950" lvl="1" eaLnBrk="1" hangingPunct="1"/>
            <a:r>
              <a:rPr lang="en-CA" altLang="en-US"/>
              <a:t>The same fall in the price level that increases equilibrium expenditure …</a:t>
            </a:r>
          </a:p>
          <a:p>
            <a:pPr marL="107950" lvl="1" eaLnBrk="1" hangingPunct="1"/>
            <a:r>
              <a:rPr lang="en-CA" altLang="en-US"/>
              <a:t>brings a movement along the </a:t>
            </a:r>
            <a:r>
              <a:rPr lang="en-CA" altLang="en-US" i="1"/>
              <a:t>AD</a:t>
            </a:r>
            <a:r>
              <a:rPr lang="en-CA" altLang="en-US"/>
              <a:t> curve from point </a:t>
            </a:r>
            <a:r>
              <a:rPr lang="en-CA" altLang="en-US" i="1"/>
              <a:t>B</a:t>
            </a:r>
            <a:r>
              <a:rPr lang="en-CA" altLang="en-US"/>
              <a:t> to point </a:t>
            </a:r>
            <a:r>
              <a:rPr lang="en-CA" altLang="en-US" i="1"/>
              <a:t>C</a:t>
            </a:r>
            <a:r>
              <a:rPr lang="en-CA" altLang="en-US"/>
              <a:t>.</a:t>
            </a:r>
          </a:p>
        </p:txBody>
      </p:sp>
      <p:sp>
        <p:nvSpPr>
          <p:cNvPr id="120835"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43">
                                            <p:txEl>
                                              <p:pRg st="1" end="1"/>
                                            </p:txEl>
                                          </p:spTgt>
                                        </p:tgtEl>
                                        <p:attrNameLst>
                                          <p:attrName>style.visibility</p:attrName>
                                        </p:attrNameLst>
                                      </p:cBhvr>
                                      <p:to>
                                        <p:strVal val="visible"/>
                                      </p:to>
                                    </p:set>
                                    <p:animEffect transition="in" filter="wipe(left)">
                                      <p:cBhvr>
                                        <p:cTn id="7" dur="1000"/>
                                        <p:tgtEl>
                                          <p:spTgt spid="47104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3"/>
          <p:cNvSpPr>
            <a:spLocks noGrp="1" noChangeArrowheads="1"/>
          </p:cNvSpPr>
          <p:nvPr>
            <p:ph idx="1"/>
          </p:nvPr>
        </p:nvSpPr>
        <p:spPr/>
        <p:txBody>
          <a:bodyPr/>
          <a:lstStyle/>
          <a:p>
            <a:pPr marL="107950" lvl="1" eaLnBrk="1" hangingPunct="1"/>
            <a:r>
              <a:rPr lang="en-CA" altLang="en-US"/>
              <a:t>Points </a:t>
            </a:r>
            <a:r>
              <a:rPr lang="en-CA" altLang="en-US" i="1"/>
              <a:t>A</a:t>
            </a:r>
            <a:r>
              <a:rPr lang="en-CA" altLang="en-US"/>
              <a:t>, </a:t>
            </a:r>
            <a:r>
              <a:rPr lang="en-CA" altLang="en-US" i="1"/>
              <a:t>B</a:t>
            </a:r>
            <a:r>
              <a:rPr lang="en-CA" altLang="en-US"/>
              <a:t>, and </a:t>
            </a:r>
            <a:r>
              <a:rPr lang="en-CA" altLang="en-US" i="1"/>
              <a:t>C</a:t>
            </a:r>
            <a:r>
              <a:rPr lang="en-CA" altLang="en-US"/>
              <a:t> on the</a:t>
            </a:r>
            <a:br>
              <a:rPr lang="en-CA" altLang="en-US"/>
            </a:br>
            <a:r>
              <a:rPr lang="en-CA" altLang="en-US" i="1"/>
              <a:t>AD</a:t>
            </a:r>
            <a:r>
              <a:rPr lang="en-CA" altLang="en-US"/>
              <a:t> curve correspond to the equilibrium expenditure points </a:t>
            </a:r>
            <a:r>
              <a:rPr lang="en-CA" altLang="en-US" i="1"/>
              <a:t>A</a:t>
            </a:r>
            <a:r>
              <a:rPr lang="en-CA" altLang="en-US"/>
              <a:t>, </a:t>
            </a:r>
            <a:r>
              <a:rPr lang="en-CA" altLang="en-US" i="1"/>
              <a:t>B</a:t>
            </a:r>
            <a:r>
              <a:rPr lang="en-CA" altLang="en-US"/>
              <a:t>, and </a:t>
            </a:r>
            <a:r>
              <a:rPr lang="en-CA" altLang="en-US" i="1"/>
              <a:t>C</a:t>
            </a:r>
            <a:r>
              <a:rPr lang="en-CA" altLang="en-US"/>
              <a:t> at the intersection of the </a:t>
            </a:r>
            <a:r>
              <a:rPr lang="en-CA" altLang="en-US" i="1"/>
              <a:t>AE</a:t>
            </a:r>
            <a:r>
              <a:rPr lang="en-CA" altLang="en-US"/>
              <a:t> curve and the 45° line.</a:t>
            </a:r>
          </a:p>
        </p:txBody>
      </p:sp>
      <p:sp>
        <p:nvSpPr>
          <p:cNvPr id="122883"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0000" y="324000"/>
            <a:ext cx="3329940" cy="6286500"/>
          </a:xfrm>
          <a:prstGeom prst="rect">
            <a:avLst/>
          </a:prstGeom>
        </p:spPr>
      </p:pic>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a:xfrm>
            <a:off x="302151" y="1585560"/>
            <a:ext cx="4781550" cy="5069460"/>
          </a:xfrm>
        </p:spPr>
        <p:txBody>
          <a:bodyPr/>
          <a:lstStyle/>
          <a:p>
            <a:pPr marL="107950" lvl="1" eaLnBrk="1" hangingPunct="1"/>
            <a:r>
              <a:rPr lang="en-CA" altLang="en-US" b="1" dirty="0">
                <a:solidFill>
                  <a:srgbClr val="1A71B7"/>
                </a:solidFill>
              </a:rPr>
              <a:t>Changes in Aggregate Expenditure and Aggregate Demand</a:t>
            </a:r>
          </a:p>
          <a:p>
            <a:pPr marL="107950" lvl="1" eaLnBrk="1" hangingPunct="1"/>
            <a:r>
              <a:rPr lang="en-CA" altLang="en-US" dirty="0"/>
              <a:t>Figure 11.9 illustrates the effects of an increase in investment.</a:t>
            </a:r>
          </a:p>
          <a:p>
            <a:pPr marL="107950" lvl="1" eaLnBrk="1" hangingPunct="1"/>
            <a:r>
              <a:rPr lang="en-CA" altLang="en-US" dirty="0"/>
              <a:t>The </a:t>
            </a:r>
            <a:r>
              <a:rPr lang="en-CA" altLang="en-US" i="1" dirty="0"/>
              <a:t>AE</a:t>
            </a:r>
            <a:r>
              <a:rPr lang="en-CA" altLang="en-US" dirty="0"/>
              <a:t> curve shifts upward …</a:t>
            </a:r>
          </a:p>
          <a:p>
            <a:pPr marL="107950" lvl="1" eaLnBrk="1" hangingPunct="1"/>
            <a:r>
              <a:rPr lang="en-US" altLang="en-US" dirty="0"/>
              <a:t>…and the </a:t>
            </a:r>
            <a:r>
              <a:rPr lang="en-US" altLang="en-US" i="1" dirty="0"/>
              <a:t>AD</a:t>
            </a:r>
            <a:r>
              <a:rPr lang="en-US" altLang="en-US" dirty="0"/>
              <a:t> curve shifts rightward …</a:t>
            </a:r>
          </a:p>
          <a:p>
            <a:pPr marL="107950" lvl="1" eaLnBrk="1" hangingPunct="1"/>
            <a:r>
              <a:rPr lang="en-US" altLang="en-US" dirty="0"/>
              <a:t>by an amount equal to the change in investment multiplied by the multiplier</a:t>
            </a:r>
            <a:r>
              <a:rPr lang="en-US" altLang="en-US" sz="2000" dirty="0"/>
              <a:t>.</a:t>
            </a:r>
            <a:endParaRPr lang="en-CA" altLang="en-US" sz="2000" dirty="0"/>
          </a:p>
        </p:txBody>
      </p:sp>
      <p:sp>
        <p:nvSpPr>
          <p:cNvPr id="124931"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60000"/>
            <a:ext cx="3360420" cy="63169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60000"/>
            <a:ext cx="3360420" cy="63169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60000"/>
            <a:ext cx="3360420" cy="63169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360000"/>
            <a:ext cx="3360420" cy="6316980"/>
          </a:xfrm>
          <a:prstGeom prst="rect">
            <a:avLst/>
          </a:prstGeom>
        </p:spPr>
      </p:pic>
      <p:pic>
        <p:nvPicPr>
          <p:cNvPr id="12" name="Picture 7">
            <a:hlinkClick r:id="rId7" action="ppaction://hlinksldjump" tooltip="Click to expand the figure"/>
            <a:extLst>
              <a:ext uri="{FF2B5EF4-FFF2-40B4-BE49-F238E27FC236}">
                <a16:creationId xmlns:a16="http://schemas.microsoft.com/office/drawing/2014/main" id="{00EE959B-6BDC-46A7-AF1B-01568FABCA1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animEffect transition="in" filter="wipe(left)">
                                      <p:cBhvr>
                                        <p:cTn id="7" dur="1000"/>
                                        <p:tgtEl>
                                          <p:spTgt spid="24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2" end="2"/>
                                            </p:txEl>
                                          </p:spTgt>
                                        </p:tgtEl>
                                        <p:attrNameLst>
                                          <p:attrName>style.visibility</p:attrName>
                                        </p:attrNameLst>
                                      </p:cBhvr>
                                      <p:to>
                                        <p:strVal val="visible"/>
                                      </p:to>
                                    </p:set>
                                    <p:animEffect transition="in" filter="wipe(left)">
                                      <p:cBhvr>
                                        <p:cTn id="12" dur="1000"/>
                                        <p:tgtEl>
                                          <p:spTgt spid="243715">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10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3715">
                                            <p:txEl>
                                              <p:pRg st="3" end="3"/>
                                            </p:txEl>
                                          </p:spTgt>
                                        </p:tgtEl>
                                        <p:attrNameLst>
                                          <p:attrName>style.visibility</p:attrName>
                                        </p:attrNameLst>
                                      </p:cBhvr>
                                      <p:to>
                                        <p:strVal val="visible"/>
                                      </p:to>
                                    </p:set>
                                    <p:animEffect transition="in" filter="wipe(left)">
                                      <p:cBhvr>
                                        <p:cTn id="20" dur="1000"/>
                                        <p:tgtEl>
                                          <p:spTgt spid="243715">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3715">
                                            <p:txEl>
                                              <p:pRg st="4" end="4"/>
                                            </p:txEl>
                                          </p:spTgt>
                                        </p:tgtEl>
                                        <p:attrNameLst>
                                          <p:attrName>style.visibility</p:attrName>
                                        </p:attrNameLst>
                                      </p:cBhvr>
                                      <p:to>
                                        <p:strVal val="visible"/>
                                      </p:to>
                                    </p:set>
                                    <p:animEffect transition="in" filter="wipe(left)">
                                      <p:cBhvr>
                                        <p:cTn id="28" dur="1000"/>
                                        <p:tgtEl>
                                          <p:spTgt spid="243715">
                                            <p:txEl>
                                              <p:pRg st="4" end="4"/>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uiExpand="1"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28600"/>
            <a:ext cx="3360420" cy="63169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228600"/>
            <a:ext cx="3360420" cy="631698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228600"/>
            <a:ext cx="3360420" cy="631698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228600"/>
            <a:ext cx="3360420" cy="631698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9" name="Rectangle 3"/>
          <p:cNvSpPr>
            <a:spLocks noGrp="1" noChangeArrowheads="1"/>
          </p:cNvSpPr>
          <p:nvPr>
            <p:ph idx="1"/>
          </p:nvPr>
        </p:nvSpPr>
        <p:spPr/>
        <p:txBody>
          <a:bodyPr/>
          <a:lstStyle/>
          <a:p>
            <a:pPr marL="107950" eaLnBrk="1" hangingPunct="1"/>
            <a:r>
              <a:rPr lang="en-CA" altLang="en-US" dirty="0"/>
              <a:t>Equilibrium Real GDP and the Price Level</a:t>
            </a:r>
          </a:p>
          <a:p>
            <a:pPr marL="107950" lvl="1" eaLnBrk="1" hangingPunct="1"/>
            <a:r>
              <a:rPr lang="en-CA" altLang="en-US" dirty="0"/>
              <a:t>Figure 11.10 shows the effect of an increase in investment in the short run when the price level changes.</a:t>
            </a:r>
          </a:p>
        </p:txBody>
      </p:sp>
      <p:sp>
        <p:nvSpPr>
          <p:cNvPr id="129027"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pic>
        <p:nvPicPr>
          <p:cNvPr id="6" name="Picture 7">
            <a:hlinkClick r:id="rId4" action="ppaction://hlinksldjump" tooltip="Click to expand the figure"/>
            <a:extLst>
              <a:ext uri="{FF2B5EF4-FFF2-40B4-BE49-F238E27FC236}">
                <a16:creationId xmlns:a16="http://schemas.microsoft.com/office/drawing/2014/main" id="{CCFB35F7-C705-4269-8800-07BC3429033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wipe(left)">
                                      <p:cBhvr>
                                        <p:cTn id="7" dur="1000"/>
                                        <p:tgtEl>
                                          <p:spTgt spid="244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3" name="Rectangle 3"/>
          <p:cNvSpPr>
            <a:spLocks noGrp="1" noChangeArrowheads="1"/>
          </p:cNvSpPr>
          <p:nvPr>
            <p:ph idx="1"/>
          </p:nvPr>
        </p:nvSpPr>
        <p:spPr/>
        <p:txBody>
          <a:bodyPr/>
          <a:lstStyle/>
          <a:p>
            <a:pPr lvl="1" eaLnBrk="1" hangingPunct="1">
              <a:defRPr/>
            </a:pPr>
            <a:r>
              <a:rPr lang="en-CA" b="1" dirty="0">
                <a:solidFill>
                  <a:srgbClr val="7030A0"/>
                </a:solidFill>
              </a:rPr>
              <a:t>Two-Way Link Between Aggregate Expenditure </a:t>
            </a:r>
            <a:br>
              <a:rPr lang="en-CA" b="1" dirty="0">
                <a:solidFill>
                  <a:srgbClr val="7030A0"/>
                </a:solidFill>
              </a:rPr>
            </a:br>
            <a:r>
              <a:rPr lang="en-CA" b="1" dirty="0">
                <a:solidFill>
                  <a:srgbClr val="7030A0"/>
                </a:solidFill>
              </a:rPr>
              <a:t>and Real GDP</a:t>
            </a:r>
            <a:endParaRPr lang="en-CA" dirty="0">
              <a:solidFill>
                <a:srgbClr val="7030A0"/>
              </a:solidFill>
            </a:endParaRPr>
          </a:p>
          <a:p>
            <a:pPr lvl="1" eaLnBrk="1" hangingPunct="1">
              <a:defRPr/>
            </a:pPr>
            <a:r>
              <a:rPr lang="en-CA" dirty="0"/>
              <a:t>Other things remaining the same,</a:t>
            </a:r>
          </a:p>
          <a:p>
            <a:pPr marL="540000" lvl="1" indent="-360000" eaLnBrk="1" hangingPunct="1">
              <a:buClr>
                <a:schemeClr val="tx1"/>
              </a:buClr>
              <a:buSzPct val="120000"/>
              <a:buFont typeface="Wingdings" panose="05000000000000000000" pitchFamily="2" charset="2"/>
              <a:buChar char="§"/>
              <a:defRPr/>
            </a:pPr>
            <a:r>
              <a:rPr lang="en-CA" dirty="0"/>
              <a:t>An increase in real GDP increases aggregate expenditure. </a:t>
            </a:r>
          </a:p>
          <a:p>
            <a:pPr marL="540000" lvl="1" indent="-360000" eaLnBrk="1" hangingPunct="1">
              <a:buClr>
                <a:schemeClr val="tx1"/>
              </a:buClr>
              <a:buSzPct val="120000"/>
              <a:buFont typeface="Wingdings" panose="05000000000000000000" pitchFamily="2" charset="2"/>
              <a:buChar char="§"/>
              <a:defRPr/>
            </a:pPr>
            <a:r>
              <a:rPr lang="en-CA" dirty="0"/>
              <a:t>An increase in aggregate expenditure increases real GDP. </a:t>
            </a:r>
          </a:p>
        </p:txBody>
      </p:sp>
      <p:sp>
        <p:nvSpPr>
          <p:cNvPr id="18434" name="Rectangle 2"/>
          <p:cNvSpPr>
            <a:spLocks noGrp="1" noChangeArrowheads="1"/>
          </p:cNvSpPr>
          <p:nvPr>
            <p:ph type="title"/>
          </p:nvPr>
        </p:nvSpPr>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wipe(left)">
                                      <p:cBhvr>
                                        <p:cTn id="7" dur="10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wipe(left)">
                                      <p:cBhvr>
                                        <p:cTn id="12" dur="1000"/>
                                        <p:tgtEl>
                                          <p:spTgt spid="209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3">
                                            <p:txEl>
                                              <p:pRg st="3" end="3"/>
                                            </p:txEl>
                                          </p:spTgt>
                                        </p:tgtEl>
                                        <p:attrNameLst>
                                          <p:attrName>style.visibility</p:attrName>
                                        </p:attrNameLst>
                                      </p:cBhvr>
                                      <p:to>
                                        <p:strVal val="visible"/>
                                      </p:to>
                                    </p:set>
                                    <p:animEffect transition="in" filter="wipe(left)">
                                      <p:cBhvr>
                                        <p:cTn id="17" dur="10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52400"/>
            <a:ext cx="3293269" cy="64008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52400"/>
            <a:ext cx="3293269" cy="64008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152400"/>
            <a:ext cx="3293269" cy="64008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0" y="152400"/>
            <a:ext cx="3293269" cy="64008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p:txBody>
          <a:bodyPr/>
          <a:lstStyle/>
          <a:p>
            <a:pPr marL="107950" lvl="1" eaLnBrk="1" hangingPunct="1"/>
            <a:r>
              <a:rPr lang="en-CA" altLang="en-US" dirty="0"/>
              <a:t>The increase in investment shifts the </a:t>
            </a:r>
            <a:r>
              <a:rPr lang="en-CA" altLang="en-US" i="1" dirty="0"/>
              <a:t>AE</a:t>
            </a:r>
            <a:r>
              <a:rPr lang="en-CA" altLang="en-US" dirty="0"/>
              <a:t> curve upward and shifts the </a:t>
            </a:r>
            <a:r>
              <a:rPr lang="en-CA" altLang="en-US" i="1" dirty="0"/>
              <a:t>AD</a:t>
            </a:r>
            <a:r>
              <a:rPr lang="en-CA" altLang="en-US" dirty="0"/>
              <a:t> curve rightward.</a:t>
            </a:r>
          </a:p>
          <a:p>
            <a:pPr marL="107950" lvl="1" eaLnBrk="1" hangingPunct="1"/>
            <a:r>
              <a:rPr lang="en-US" altLang="en-US" dirty="0"/>
              <a:t>With no change in the price level, real GDP would increase to $20 trillion at point </a:t>
            </a:r>
            <a:r>
              <a:rPr lang="en-US" altLang="en-US" i="1" dirty="0"/>
              <a:t>B</a:t>
            </a:r>
            <a:r>
              <a:rPr lang="en-US" altLang="en-US" dirty="0"/>
              <a:t>.</a:t>
            </a:r>
            <a:endParaRPr lang="en-CA" altLang="en-US" dirty="0"/>
          </a:p>
        </p:txBody>
      </p:sp>
      <p:sp>
        <p:nvSpPr>
          <p:cNvPr id="133123"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3091">
                                            <p:txEl>
                                              <p:pRg st="0" end="0"/>
                                            </p:txEl>
                                          </p:spTgt>
                                        </p:tgtEl>
                                        <p:attrNameLst>
                                          <p:attrName>style.visibility</p:attrName>
                                        </p:attrNameLst>
                                      </p:cBhvr>
                                      <p:to>
                                        <p:strVal val="visible"/>
                                      </p:to>
                                    </p:set>
                                    <p:animEffect transition="in" filter="wipe(left)">
                                      <p:cBhvr>
                                        <p:cTn id="16" dur="1000"/>
                                        <p:tgtEl>
                                          <p:spTgt spid="47309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3091">
                                            <p:txEl>
                                              <p:pRg st="1" end="1"/>
                                            </p:txEl>
                                          </p:spTgt>
                                        </p:tgtEl>
                                        <p:attrNameLst>
                                          <p:attrName>style.visibility</p:attrName>
                                        </p:attrNameLst>
                                      </p:cBhvr>
                                      <p:to>
                                        <p:strVal val="visible"/>
                                      </p:to>
                                    </p:set>
                                    <p:animEffect transition="in" filter="wipe(left)">
                                      <p:cBhvr>
                                        <p:cTn id="21" dur="1000"/>
                                        <p:tgtEl>
                                          <p:spTgt spid="473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uiExpand="1"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xfrm>
            <a:off x="360363" y="1584325"/>
            <a:ext cx="4287837" cy="4144963"/>
          </a:xfrm>
        </p:spPr>
        <p:txBody>
          <a:bodyPr/>
          <a:lstStyle/>
          <a:p>
            <a:pPr marL="107950" lvl="1" eaLnBrk="1" hangingPunct="1"/>
            <a:r>
              <a:rPr lang="en-CA" altLang="en-US" dirty="0"/>
              <a:t>But the price level rises. The </a:t>
            </a:r>
            <a:r>
              <a:rPr lang="en-CA" altLang="en-US" i="1" dirty="0"/>
              <a:t>AE</a:t>
            </a:r>
            <a:r>
              <a:rPr lang="en-CA" altLang="en-US" dirty="0"/>
              <a:t> curve shifts downward….</a:t>
            </a:r>
          </a:p>
          <a:p>
            <a:pPr marL="107950" lvl="1" eaLnBrk="1" hangingPunct="1"/>
            <a:r>
              <a:rPr lang="en-CA" altLang="en-US" dirty="0"/>
              <a:t>Equilibrium expenditure decreases to $19.3 trillion…</a:t>
            </a:r>
          </a:p>
          <a:p>
            <a:pPr marL="107950" lvl="1" eaLnBrk="1" hangingPunct="1"/>
            <a:r>
              <a:rPr lang="en-CA" altLang="en-US" dirty="0"/>
              <a:t>As the price level rises, real GDP increases along the </a:t>
            </a:r>
            <a:r>
              <a:rPr lang="en-CA" altLang="en-US" i="1" dirty="0"/>
              <a:t>SAS </a:t>
            </a:r>
            <a:r>
              <a:rPr lang="en-CA" altLang="en-US" dirty="0"/>
              <a:t>curve to $19.3 trillion.</a:t>
            </a:r>
          </a:p>
          <a:p>
            <a:pPr marL="107950" lvl="1" eaLnBrk="1" hangingPunct="1"/>
            <a:r>
              <a:rPr lang="en-CA" altLang="en-US" dirty="0"/>
              <a:t>The multiplier in the short run is smaller than when the price level is fixed. </a:t>
            </a:r>
          </a:p>
        </p:txBody>
      </p:sp>
      <p:sp>
        <p:nvSpPr>
          <p:cNvPr id="135171"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360000"/>
            <a:ext cx="3293269" cy="64008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wipe(left)">
                                      <p:cBhvr>
                                        <p:cTn id="12" dur="1000"/>
                                        <p:tgtEl>
                                          <p:spTgt spid="476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6163">
                                            <p:txEl>
                                              <p:pRg st="2" end="2"/>
                                            </p:txEl>
                                          </p:spTgt>
                                        </p:tgtEl>
                                        <p:attrNameLst>
                                          <p:attrName>style.visibility</p:attrName>
                                        </p:attrNameLst>
                                      </p:cBhvr>
                                      <p:to>
                                        <p:strVal val="visible"/>
                                      </p:to>
                                    </p:set>
                                    <p:animEffect transition="in" filter="wipe(left)">
                                      <p:cBhvr>
                                        <p:cTn id="17" dur="1000"/>
                                        <p:tgtEl>
                                          <p:spTgt spid="476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6163">
                                            <p:txEl>
                                              <p:pRg st="3" end="3"/>
                                            </p:txEl>
                                          </p:spTgt>
                                        </p:tgtEl>
                                        <p:attrNameLst>
                                          <p:attrName>style.visibility</p:attrName>
                                        </p:attrNameLst>
                                      </p:cBhvr>
                                      <p:to>
                                        <p:strVal val="visible"/>
                                      </p:to>
                                    </p:set>
                                    <p:animEffect transition="in" filter="wipe(left)">
                                      <p:cBhvr>
                                        <p:cTn id="22" dur="1000"/>
                                        <p:tgtEl>
                                          <p:spTgt spid="476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uiExpand="1"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marL="107950" lvl="1" eaLnBrk="1" hangingPunct="1"/>
            <a:r>
              <a:rPr lang="en-CA" altLang="en-US" dirty="0"/>
              <a:t>Figure 11.11 illustrates the long-run effects.</a:t>
            </a:r>
          </a:p>
          <a:p>
            <a:pPr marL="107950" lvl="1" eaLnBrk="1" hangingPunct="1"/>
            <a:r>
              <a:rPr lang="en-CA" altLang="en-US" dirty="0"/>
              <a:t>At point </a:t>
            </a:r>
            <a:r>
              <a:rPr lang="en-CA" altLang="en-US" i="1" dirty="0"/>
              <a:t>C</a:t>
            </a:r>
            <a:r>
              <a:rPr lang="en-CA" altLang="en-US" dirty="0"/>
              <a:t> in part (b), there is an inflationary gap.</a:t>
            </a:r>
          </a:p>
          <a:p>
            <a:pPr marL="107950" lvl="1" eaLnBrk="1" hangingPunct="1"/>
            <a:r>
              <a:rPr lang="en-CA" altLang="en-US" dirty="0"/>
              <a:t>The money wage rate starts to rise and the </a:t>
            </a:r>
            <a:r>
              <a:rPr lang="en-CA" altLang="en-US" i="1" dirty="0"/>
              <a:t>SAS</a:t>
            </a:r>
            <a:r>
              <a:rPr lang="en-CA" altLang="en-US" dirty="0"/>
              <a:t> curve starts to shift leftward.</a:t>
            </a:r>
          </a:p>
        </p:txBody>
      </p:sp>
      <p:sp>
        <p:nvSpPr>
          <p:cNvPr id="137219"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1" name="Picture 7">
            <a:hlinkClick r:id="rId9" action="ppaction://hlinksldjump" tooltip="Click to expand the figure"/>
            <a:extLst>
              <a:ext uri="{FF2B5EF4-FFF2-40B4-BE49-F238E27FC236}">
                <a16:creationId xmlns:a16="http://schemas.microsoft.com/office/drawing/2014/main" id="{7AB14900-BABE-40E7-8792-34569F3B8F72}"/>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wipe(left)">
                                      <p:cBhvr>
                                        <p:cTn id="7" dur="1000"/>
                                        <p:tgtEl>
                                          <p:spTgt spid="2457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wipe(left)">
                                      <p:cBhvr>
                                        <p:cTn id="12" dur="1000"/>
                                        <p:tgtEl>
                                          <p:spTgt spid="245763">
                                            <p:txEl>
                                              <p:pRg st="2" end="2"/>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uiExpand="1" build="p" bldLvl="3"/>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34" name="Picture 3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35" name="Picture 3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pic>
        <p:nvPicPr>
          <p:cNvPr id="36" name="Picture 3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71800" y="228600"/>
            <a:ext cx="3228975" cy="6286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10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par>
                          <p:cTn id="47" fill="hold">
                            <p:stCondLst>
                              <p:cond delay="3500"/>
                            </p:stCondLst>
                            <p:childTnLst>
                              <p:par>
                                <p:cTn id="48" presetID="22" presetClass="entr" presetSubtype="1"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up)">
                                      <p:cBhvr>
                                        <p:cTn id="5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a:xfrm>
            <a:off x="360363" y="1584325"/>
            <a:ext cx="4058017" cy="4525963"/>
          </a:xfrm>
        </p:spPr>
        <p:txBody>
          <a:bodyPr/>
          <a:lstStyle/>
          <a:p>
            <a:pPr marL="107950" lvl="1" eaLnBrk="1" hangingPunct="1"/>
            <a:r>
              <a:rPr lang="en-CA" altLang="en-US" dirty="0"/>
              <a:t>The money wage rate will continue to rise and the </a:t>
            </a:r>
            <a:r>
              <a:rPr lang="en-CA" altLang="en-US" i="1" dirty="0"/>
              <a:t>SAS</a:t>
            </a:r>
            <a:r>
              <a:rPr lang="en-CA" altLang="en-US" dirty="0"/>
              <a:t> curve will continue to shift leftward, ... </a:t>
            </a:r>
          </a:p>
          <a:p>
            <a:pPr marL="107950" lvl="1" eaLnBrk="1" hangingPunct="1"/>
            <a:r>
              <a:rPr lang="en-CA" altLang="en-US" dirty="0"/>
              <a:t>until real GDP equals potential GDP.</a:t>
            </a:r>
          </a:p>
          <a:p>
            <a:pPr marL="107950" lvl="1" eaLnBrk="1" hangingPunct="1"/>
            <a:r>
              <a:rPr lang="en-CA" altLang="en-US" dirty="0"/>
              <a:t>In the long run, the multiplier is zero.</a:t>
            </a:r>
          </a:p>
        </p:txBody>
      </p:sp>
      <p:sp>
        <p:nvSpPr>
          <p:cNvPr id="141315" name="Rectangle 2"/>
          <p:cNvSpPr>
            <a:spLocks noGrp="1" noChangeArrowheads="1"/>
          </p:cNvSpPr>
          <p:nvPr>
            <p:ph type="title"/>
          </p:nvPr>
        </p:nvSpPr>
        <p:spPr>
          <a:ln/>
        </p:spPr>
        <p:txBody>
          <a:bodyPr/>
          <a:lstStyle/>
          <a:p>
            <a:pPr eaLnBrk="1" hangingPunct="1"/>
            <a:r>
              <a:rPr lang="en-CA" altLang="en-US"/>
              <a:t>The Multiplier and</a:t>
            </a:r>
            <a:br>
              <a:rPr lang="en-CA" altLang="en-US"/>
            </a:br>
            <a:r>
              <a:rPr lang="en-CA" altLang="en-US"/>
              <a:t>the Price Level</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40000" y="360000"/>
            <a:ext cx="3228975" cy="6286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77187">
                                            <p:txEl>
                                              <p:pRg st="1" end="1"/>
                                            </p:txEl>
                                          </p:spTgt>
                                        </p:tgtEl>
                                        <p:attrNameLst>
                                          <p:attrName>style.visibility</p:attrName>
                                        </p:attrNameLst>
                                      </p:cBhvr>
                                      <p:to>
                                        <p:strVal val="visible"/>
                                      </p:to>
                                    </p:set>
                                    <p:animEffect transition="in" filter="wipe(left)">
                                      <p:cBhvr>
                                        <p:cTn id="28" dur="1000"/>
                                        <p:tgtEl>
                                          <p:spTgt spid="477187">
                                            <p:txEl>
                                              <p:pRg st="1" end="1"/>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1000"/>
                                        <p:tgtEl>
                                          <p:spTgt spid="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7187">
                                            <p:txEl>
                                              <p:pRg st="2" end="2"/>
                                            </p:txEl>
                                          </p:spTgt>
                                        </p:tgtEl>
                                        <p:attrNameLst>
                                          <p:attrName>style.visibility</p:attrName>
                                        </p:attrNameLst>
                                      </p:cBhvr>
                                      <p:to>
                                        <p:strVal val="visible"/>
                                      </p:to>
                                    </p:set>
                                    <p:animEffect transition="in" filter="wipe(left)">
                                      <p:cBhvr>
                                        <p:cTn id="36" dur="1000"/>
                                        <p:tgtEl>
                                          <p:spTgt spid="477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uiExpand="1"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p:txBody>
          <a:bodyPr/>
          <a:lstStyle/>
          <a:p>
            <a:pPr marL="107950" eaLnBrk="1" hangingPunct="1"/>
            <a:r>
              <a:rPr lang="en-CA" altLang="en-US" dirty="0"/>
              <a:t>Consumption and Saving Plans</a:t>
            </a:r>
          </a:p>
          <a:p>
            <a:pPr marL="107950" lvl="1" eaLnBrk="1" hangingPunct="1"/>
            <a:r>
              <a:rPr lang="en-CA" dirty="0"/>
              <a:t>Consumption expenditure is influenced by many factors but the most direct one is disposable income.</a:t>
            </a:r>
          </a:p>
          <a:p>
            <a:pPr marL="107950" lvl="1" eaLnBrk="1" hangingPunct="1"/>
            <a:r>
              <a:rPr lang="en-CA" b="1" dirty="0"/>
              <a:t>Disposable income</a:t>
            </a:r>
            <a:r>
              <a:rPr lang="en-CA" dirty="0"/>
              <a:t> is aggregate income or real GDP, </a:t>
            </a:r>
            <a:r>
              <a:rPr lang="en-CA" i="1" dirty="0"/>
              <a:t>Y</a:t>
            </a:r>
            <a:r>
              <a:rPr lang="en-CA" dirty="0"/>
              <a:t>,  minus net taxes, </a:t>
            </a:r>
            <a:r>
              <a:rPr lang="en-CA" i="1" dirty="0"/>
              <a:t>T</a:t>
            </a:r>
            <a:r>
              <a:rPr lang="en-CA" dirty="0"/>
              <a:t>.</a:t>
            </a:r>
          </a:p>
          <a:p>
            <a:pPr marL="107950" lvl="1" eaLnBrk="1" hangingPunct="1"/>
            <a:r>
              <a:rPr lang="en-CA" dirty="0"/>
              <a:t>Call disposable income </a:t>
            </a:r>
            <a:r>
              <a:rPr lang="en-CA" i="1" dirty="0"/>
              <a:t>YD.</a:t>
            </a:r>
          </a:p>
          <a:p>
            <a:pPr marL="107950" lvl="1" eaLnBrk="1" hangingPunct="1"/>
            <a:r>
              <a:rPr lang="en-CA" dirty="0"/>
              <a:t>The equation for disposable income is</a:t>
            </a:r>
          </a:p>
          <a:p>
            <a:pPr marL="107950" lvl="1" algn="ctr" eaLnBrk="1" hangingPunct="1"/>
            <a:r>
              <a:rPr lang="en-CA" i="1" dirty="0"/>
              <a:t>YD</a:t>
            </a:r>
            <a:r>
              <a:rPr lang="en-CA" dirty="0"/>
              <a:t> = </a:t>
            </a:r>
            <a:r>
              <a:rPr lang="en-CA" i="1" dirty="0"/>
              <a:t>Y</a:t>
            </a:r>
            <a:r>
              <a:rPr lang="en-CA" dirty="0"/>
              <a:t> – </a:t>
            </a:r>
            <a:r>
              <a:rPr lang="en-CA" i="1" dirty="0"/>
              <a:t>T.</a:t>
            </a:r>
            <a:r>
              <a:rPr lang="en-CA" sz="2800" dirty="0"/>
              <a:t>   </a:t>
            </a:r>
          </a:p>
        </p:txBody>
      </p:sp>
      <p:sp>
        <p:nvSpPr>
          <p:cNvPr id="20482" name="Rectangle 2"/>
          <p:cNvSpPr>
            <a:spLocks noGrp="1" noChangeArrowheads="1"/>
          </p:cNvSpPr>
          <p:nvPr>
            <p:ph type="title"/>
          </p:nvPr>
        </p:nvSpPr>
        <p:spPr/>
        <p:txBody>
          <a:bodyPr/>
          <a:lstStyle/>
          <a:p>
            <a:pPr eaLnBrk="1" hangingPunct="1"/>
            <a:r>
              <a:rPr lang="en-CA" altLang="en-US"/>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animEffect transition="in" filter="wipe(left)">
                                      <p:cBhvr>
                                        <p:cTn id="7" dur="1000"/>
                                        <p:tgtEl>
                                          <p:spTgt spid="210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2" end="2"/>
                                            </p:txEl>
                                          </p:spTgt>
                                        </p:tgtEl>
                                        <p:attrNameLst>
                                          <p:attrName>style.visibility</p:attrName>
                                        </p:attrNameLst>
                                      </p:cBhvr>
                                      <p:to>
                                        <p:strVal val="visible"/>
                                      </p:to>
                                    </p:set>
                                    <p:animEffect transition="in" filter="wipe(left)">
                                      <p:cBhvr>
                                        <p:cTn id="12" dur="1000"/>
                                        <p:tgtEl>
                                          <p:spTgt spid="210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3" end="3"/>
                                            </p:txEl>
                                          </p:spTgt>
                                        </p:tgtEl>
                                        <p:attrNameLst>
                                          <p:attrName>style.visibility</p:attrName>
                                        </p:attrNameLst>
                                      </p:cBhvr>
                                      <p:to>
                                        <p:strVal val="visible"/>
                                      </p:to>
                                    </p:set>
                                    <p:animEffect transition="in" filter="wipe(left)">
                                      <p:cBhvr>
                                        <p:cTn id="17" dur="1000"/>
                                        <p:tgtEl>
                                          <p:spTgt spid="2109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47">
                                            <p:txEl>
                                              <p:pRg st="4" end="4"/>
                                            </p:txEl>
                                          </p:spTgt>
                                        </p:tgtEl>
                                        <p:attrNameLst>
                                          <p:attrName>style.visibility</p:attrName>
                                        </p:attrNameLst>
                                      </p:cBhvr>
                                      <p:to>
                                        <p:strVal val="visible"/>
                                      </p:to>
                                    </p:set>
                                    <p:animEffect transition="in" filter="wipe(left)">
                                      <p:cBhvr>
                                        <p:cTn id="22" dur="1000"/>
                                        <p:tgtEl>
                                          <p:spTgt spid="210947">
                                            <p:txEl>
                                              <p:pRg st="4" end="4"/>
                                            </p:txEl>
                                          </p:spTgt>
                                        </p:tgtEl>
                                      </p:cBhvr>
                                    </p:animEffec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10947">
                                            <p:txEl>
                                              <p:pRg st="5" end="5"/>
                                            </p:txEl>
                                          </p:spTgt>
                                        </p:tgtEl>
                                        <p:attrNameLst>
                                          <p:attrName>style.visibility</p:attrName>
                                        </p:attrNameLst>
                                      </p:cBhvr>
                                      <p:to>
                                        <p:strVal val="visible"/>
                                      </p:to>
                                    </p:set>
                                    <p:animEffect transition="in" filter="wipe(left)">
                                      <p:cBhvr>
                                        <p:cTn id="26" dur="1000"/>
                                        <p:tgtEl>
                                          <p:spTgt spid="210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107950" lvl="1" eaLnBrk="1" hangingPunct="1"/>
            <a:r>
              <a:rPr lang="en-CA" dirty="0"/>
              <a:t>Disposable income, </a:t>
            </a:r>
            <a:r>
              <a:rPr lang="en-CA" i="1" dirty="0"/>
              <a:t>YD</a:t>
            </a:r>
            <a:r>
              <a:rPr lang="en-CA" dirty="0"/>
              <a:t>, is either spent on consumption goods and services, </a:t>
            </a:r>
            <a:r>
              <a:rPr lang="en-CA" i="1" dirty="0"/>
              <a:t>C</a:t>
            </a:r>
            <a:r>
              <a:rPr lang="en-CA" dirty="0"/>
              <a:t>,  or saved, </a:t>
            </a:r>
            <a:r>
              <a:rPr lang="en-CA" i="1" dirty="0"/>
              <a:t>S</a:t>
            </a:r>
            <a:r>
              <a:rPr lang="en-CA" dirty="0"/>
              <a:t>.</a:t>
            </a:r>
          </a:p>
          <a:p>
            <a:pPr marL="107950" lvl="1" eaLnBrk="1" hangingPunct="1"/>
            <a:r>
              <a:rPr lang="en-CA" dirty="0"/>
              <a:t>That is,                     </a:t>
            </a:r>
            <a:r>
              <a:rPr lang="en-CA" i="1" dirty="0"/>
              <a:t>YD</a:t>
            </a:r>
            <a:r>
              <a:rPr lang="en-CA" dirty="0"/>
              <a:t> = </a:t>
            </a:r>
            <a:r>
              <a:rPr lang="en-CA" i="1" dirty="0"/>
              <a:t>C</a:t>
            </a:r>
            <a:r>
              <a:rPr lang="en-CA" dirty="0"/>
              <a:t> + </a:t>
            </a:r>
            <a:r>
              <a:rPr lang="en-CA" i="1" dirty="0"/>
              <a:t>S.</a:t>
            </a:r>
          </a:p>
          <a:p>
            <a:pPr marL="107950" lvl="1" eaLnBrk="1" hangingPunct="1"/>
            <a:r>
              <a:rPr lang="en-CA" dirty="0"/>
              <a:t>The relationship between consumption expenditure and disposable income, other things remaining the same, is the </a:t>
            </a:r>
            <a:r>
              <a:rPr lang="en-CA" b="1" dirty="0"/>
              <a:t>consumption function</a:t>
            </a:r>
            <a:r>
              <a:rPr lang="en-CA" dirty="0"/>
              <a:t>.</a:t>
            </a:r>
          </a:p>
          <a:p>
            <a:pPr marL="107950" lvl="1" eaLnBrk="1" hangingPunct="1"/>
            <a:r>
              <a:rPr lang="en-CA" dirty="0"/>
              <a:t>The relationship between saving and disposable income, other things remaining the same, is the </a:t>
            </a:r>
            <a:r>
              <a:rPr lang="en-CA" b="1" dirty="0"/>
              <a:t>saving function</a:t>
            </a:r>
            <a:r>
              <a:rPr lang="en-CA" dirty="0"/>
              <a:t>.</a:t>
            </a:r>
          </a:p>
          <a:p>
            <a:pPr marL="107950" lvl="1"/>
            <a:r>
              <a:rPr dirty="0"/>
              <a:t>Figure </a:t>
            </a:r>
            <a:r>
              <a:rPr lang="en-AU" dirty="0"/>
              <a:t>11.</a:t>
            </a:r>
            <a:r>
              <a:rPr dirty="0"/>
              <a:t>1 illustrates the consumption function and the saving function.</a:t>
            </a:r>
          </a:p>
          <a:p>
            <a:pPr marL="107950" lvl="1" eaLnBrk="1" hangingPunct="1"/>
            <a:endParaRPr lang="en-CA" dirty="0"/>
          </a:p>
        </p:txBody>
      </p:sp>
      <p:sp>
        <p:nvSpPr>
          <p:cNvPr id="22530" name="Rectangle 2"/>
          <p:cNvSpPr>
            <a:spLocks noGrp="1" noChangeArrowheads="1"/>
          </p:cNvSpPr>
          <p:nvPr>
            <p:ph type="title"/>
          </p:nvPr>
        </p:nvSpPr>
        <p:spPr/>
        <p:txBody>
          <a:bodyPr/>
          <a:lstStyle/>
          <a:p>
            <a:pPr eaLnBrk="1" hangingPunct="1"/>
            <a:r>
              <a:rPr lang="en-CA" altLang="en-US" dirty="0"/>
              <a:t>Fixed Prices and Expenditure Plans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wipe(left)">
                                      <p:cBhvr>
                                        <p:cTn id="7" dur="1000"/>
                                        <p:tgtEl>
                                          <p:spTgt spid="212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wipe(left)">
                                      <p:cBhvr>
                                        <p:cTn id="12" dur="1000"/>
                                        <p:tgtEl>
                                          <p:spTgt spid="2129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5">
                                            <p:txEl>
                                              <p:pRg st="3" end="3"/>
                                            </p:txEl>
                                          </p:spTgt>
                                        </p:tgtEl>
                                        <p:attrNameLst>
                                          <p:attrName>style.visibility</p:attrName>
                                        </p:attrNameLst>
                                      </p:cBhvr>
                                      <p:to>
                                        <p:strVal val="visible"/>
                                      </p:to>
                                    </p:set>
                                    <p:animEffect transition="in" filter="wipe(left)">
                                      <p:cBhvr>
                                        <p:cTn id="17" dur="1000"/>
                                        <p:tgtEl>
                                          <p:spTgt spid="2129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2995">
                                            <p:txEl>
                                              <p:pRg st="4" end="4"/>
                                            </p:txEl>
                                          </p:spTgt>
                                        </p:tgtEl>
                                        <p:attrNameLst>
                                          <p:attrName>style.visibility</p:attrName>
                                        </p:attrNameLst>
                                      </p:cBhvr>
                                      <p:to>
                                        <p:strVal val="visible"/>
                                      </p:to>
                                    </p:set>
                                    <p:animEffect transition="in" filter="wipe(left)">
                                      <p:cBhvr>
                                        <p:cTn id="22" dur="10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60000" y="1239917"/>
            <a:ext cx="6791516"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60000" y="1239917"/>
            <a:ext cx="6784181" cy="53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1"/>
          <p:cNvSpPr>
            <a:spLocks noChangeArrowheads="1"/>
          </p:cNvSpPr>
          <p:nvPr/>
        </p:nvSpPr>
        <p:spPr bwMode="auto">
          <a:xfrm>
            <a:off x="3573470" y="3912309"/>
            <a:ext cx="4992680" cy="262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69863">
              <a:spcBef>
                <a:spcPts val="600"/>
              </a:spcBef>
              <a:spcAft>
                <a:spcPts val="600"/>
              </a:spcAft>
              <a:defRPr sz="2400" b="1">
                <a:solidFill>
                  <a:srgbClr val="009CAF"/>
                </a:solidFill>
                <a:latin typeface="Arial" panose="020B0604020202020204" pitchFamily="34" charset="0"/>
              </a:defRPr>
            </a:lvl1pPr>
            <a:lvl2pPr marL="114300" defTabSz="169863">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169863">
              <a:spcBef>
                <a:spcPct val="20000"/>
              </a:spcBef>
              <a:buChar char="•"/>
              <a:defRPr sz="2000">
                <a:solidFill>
                  <a:schemeClr val="tx1"/>
                </a:solidFill>
                <a:latin typeface="Arial" panose="020B0604020202020204" pitchFamily="34" charset="0"/>
              </a:defRPr>
            </a:lvl3pPr>
            <a:lvl4pPr marL="1600200" indent="-228600" defTabSz="169863">
              <a:spcBef>
                <a:spcPct val="20000"/>
              </a:spcBef>
              <a:buChar char="–"/>
              <a:defRPr sz="2000">
                <a:solidFill>
                  <a:schemeClr val="tx1"/>
                </a:solidFill>
                <a:latin typeface="Gill Sans MT" panose="020B0502020104020203" pitchFamily="34" charset="0"/>
              </a:defRPr>
            </a:lvl4pPr>
            <a:lvl5pPr marL="2057400" indent="-228600" defTabSz="169863">
              <a:spcBef>
                <a:spcPct val="20000"/>
              </a:spcBef>
              <a:buChar char="»"/>
              <a:defRPr sz="2000">
                <a:solidFill>
                  <a:schemeClr val="tx1"/>
                </a:solidFill>
                <a:latin typeface="Gill Sans MT" panose="020B0502020104020203" pitchFamily="34" charset="0"/>
              </a:defRPr>
            </a:lvl5pPr>
            <a:lvl6pPr marL="2514600" indent="-228600" defTabSz="169863"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169863"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169863"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169863"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spcBef>
                <a:spcPct val="20000"/>
              </a:spcBef>
              <a:spcAft>
                <a:spcPct val="50000"/>
              </a:spcAft>
            </a:pPr>
            <a:r>
              <a:rPr lang="en-US" altLang="en-US" dirty="0"/>
              <a:t>When consumption expenditure </a:t>
            </a:r>
            <a:r>
              <a:rPr lang="en-US" altLang="en-US" i="1" dirty="0"/>
              <a:t>exceeds</a:t>
            </a:r>
            <a:r>
              <a:rPr lang="en-US" altLang="en-US" dirty="0"/>
              <a:t> disposable income, saving is negative (dissaving).</a:t>
            </a:r>
          </a:p>
          <a:p>
            <a:pPr lvl="1" eaLnBrk="1" hangingPunct="1">
              <a:spcBef>
                <a:spcPct val="20000"/>
              </a:spcBef>
              <a:spcAft>
                <a:spcPct val="50000"/>
              </a:spcAft>
            </a:pPr>
            <a:r>
              <a:rPr lang="en-US" altLang="en-US" dirty="0"/>
              <a:t>When consumption expenditure is </a:t>
            </a:r>
            <a:r>
              <a:rPr lang="en-US" altLang="en-US" i="1" dirty="0"/>
              <a:t>less than</a:t>
            </a:r>
            <a:r>
              <a:rPr lang="en-US" altLang="en-US" dirty="0"/>
              <a:t> disposable income, there is saving.</a:t>
            </a:r>
          </a:p>
        </p:txBody>
      </p:sp>
      <p:sp>
        <p:nvSpPr>
          <p:cNvPr id="31" name="Rectangle 2"/>
          <p:cNvSpPr txBox="1">
            <a:spLocks noChangeArrowheads="1"/>
          </p:cNvSpPr>
          <p:nvPr/>
        </p:nvSpPr>
        <p:spPr>
          <a:xfrm>
            <a:off x="1152000" y="576000"/>
            <a:ext cx="7162800" cy="627875"/>
          </a:xfrm>
          <a:prstGeom prst="rect">
            <a:avLst/>
          </a:prstGeom>
        </p:spPr>
        <p:txBody>
          <a:bodyPr/>
          <a:lst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a:lstStyle>
          <a:p>
            <a:pPr eaLnBrk="1" hangingPunct="1"/>
            <a:r>
              <a:rPr lang="en-CA" altLang="en-US" kern="0" dirty="0"/>
              <a:t>Fixed Prices and Expenditure Plans</a:t>
            </a:r>
          </a:p>
        </p:txBody>
      </p:sp>
      <p:pic>
        <p:nvPicPr>
          <p:cNvPr id="30" name="Picture 7">
            <a:hlinkClick r:id="rId20" action="ppaction://hlinksldjump" tooltip="Click to expand the figure"/>
            <a:extLst>
              <a:ext uri="{FF2B5EF4-FFF2-40B4-BE49-F238E27FC236}">
                <a16:creationId xmlns:a16="http://schemas.microsoft.com/office/drawing/2014/main" id="{F53A9920-F03D-46B0-B106-DDB65D29A51A}"/>
              </a:ext>
            </a:extLst>
          </p:cNvPr>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childTnLst>
                          </p:cTn>
                        </p:par>
                        <p:par>
                          <p:cTn id="8" fill="hold" nodeType="afterGroup">
                            <p:stCondLst>
                              <p:cond delay="7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750"/>
                                        <p:tgtEl>
                                          <p:spTgt spid="15"/>
                                        </p:tgtEl>
                                      </p:cBhvr>
                                    </p:animEffect>
                                  </p:childTnLst>
                                </p:cTn>
                              </p:par>
                            </p:childTnLst>
                          </p:cTn>
                        </p:par>
                        <p:par>
                          <p:cTn id="12" fill="hold" nodeType="afterGroup">
                            <p:stCondLst>
                              <p:cond delay="15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childTnLst>
                          </p:cTn>
                        </p:par>
                        <p:par>
                          <p:cTn id="16" fill="hold" nodeType="afterGroup">
                            <p:stCondLst>
                              <p:cond delay="225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750"/>
                                        <p:tgtEl>
                                          <p:spTgt spid="17"/>
                                        </p:tgtEl>
                                      </p:cBhvr>
                                    </p:animEffect>
                                  </p:childTnLst>
                                </p:cTn>
                              </p:par>
                            </p:childTnLst>
                          </p:cTn>
                        </p:par>
                        <p:par>
                          <p:cTn id="20" fill="hold" nodeType="afterGroup">
                            <p:stCondLst>
                              <p:cond delay="3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50"/>
                                        <p:tgtEl>
                                          <p:spTgt spid="18"/>
                                        </p:tgtEl>
                                      </p:cBhvr>
                                    </p:animEffect>
                                  </p:childTnLst>
                                </p:cTn>
                              </p:par>
                            </p:childTnLst>
                          </p:cTn>
                        </p:par>
                        <p:par>
                          <p:cTn id="24" fill="hold" nodeType="afterGroup">
                            <p:stCondLst>
                              <p:cond delay="375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75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750"/>
                                        <p:tgtEl>
                                          <p:spTgt spid="21"/>
                                        </p:tgtEl>
                                      </p:cBhvr>
                                    </p:animEffect>
                                  </p:childTnLst>
                                </p:cTn>
                              </p:par>
                            </p:childTnLst>
                          </p:cTn>
                        </p:par>
                        <p:par>
                          <p:cTn id="38" fill="hold" nodeType="afterGroup">
                            <p:stCondLst>
                              <p:cond delay="750"/>
                            </p:stCondLst>
                            <p:childTnLst>
                              <p:par>
                                <p:cTn id="39" presetID="10"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750"/>
                                        <p:tgtEl>
                                          <p:spTgt spid="22"/>
                                        </p:tgtEl>
                                      </p:cBhvr>
                                    </p:animEffect>
                                  </p:childTnLst>
                                </p:cTn>
                              </p:par>
                            </p:childTnLst>
                          </p:cTn>
                        </p:par>
                        <p:par>
                          <p:cTn id="42" fill="hold" nodeType="afterGroup">
                            <p:stCondLst>
                              <p:cond delay="1500"/>
                            </p:stCondLst>
                            <p:childTnLst>
                              <p:par>
                                <p:cTn id="43" presetID="10" presetClass="entr" presetSubtype="0"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750"/>
                                        <p:tgtEl>
                                          <p:spTgt spid="23"/>
                                        </p:tgtEl>
                                      </p:cBhvr>
                                    </p:animEffect>
                                  </p:childTnLst>
                                </p:cTn>
                              </p:par>
                            </p:childTnLst>
                          </p:cTn>
                        </p:par>
                        <p:par>
                          <p:cTn id="46" fill="hold" nodeType="afterGroup">
                            <p:stCondLst>
                              <p:cond delay="2250"/>
                            </p:stCondLst>
                            <p:childTnLst>
                              <p:par>
                                <p:cTn id="47" presetID="10"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750"/>
                                        <p:tgtEl>
                                          <p:spTgt spid="24"/>
                                        </p:tgtEl>
                                      </p:cBhvr>
                                    </p:animEffect>
                                  </p:childTnLst>
                                </p:cTn>
                              </p:par>
                            </p:childTnLst>
                          </p:cTn>
                        </p:par>
                        <p:par>
                          <p:cTn id="50" fill="hold" nodeType="afterGroup">
                            <p:stCondLst>
                              <p:cond delay="3000"/>
                            </p:stCondLst>
                            <p:childTnLst>
                              <p:par>
                                <p:cTn id="51" presetID="10" presetClass="entr" presetSubtype="0"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750"/>
                                        <p:tgtEl>
                                          <p:spTgt spid="25"/>
                                        </p:tgtEl>
                                      </p:cBhvr>
                                    </p:animEffect>
                                  </p:childTnLst>
                                </p:cTn>
                              </p:par>
                            </p:childTnLst>
                          </p:cTn>
                        </p:par>
                        <p:par>
                          <p:cTn id="54" fill="hold" nodeType="afterGroup">
                            <p:stCondLst>
                              <p:cond delay="3750"/>
                            </p:stCondLst>
                            <p:childTnLst>
                              <p:par>
                                <p:cTn id="55" presetID="10" presetClass="entr" presetSubtype="0"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750"/>
                                        <p:tgtEl>
                                          <p:spTgt spid="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wipe(left)">
                                      <p:cBhvr>
                                        <p:cTn id="67" dur="1000"/>
                                        <p:tgtEl>
                                          <p:spTgt spid="8">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750"/>
                                        <p:tgtEl>
                                          <p:spTgt spid="2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
                                            <p:txEl>
                                              <p:pRg st="1" end="1"/>
                                            </p:txEl>
                                          </p:spTgt>
                                        </p:tgtEl>
                                        <p:attrNameLst>
                                          <p:attrName>style.visibility</p:attrName>
                                        </p:attrNameLst>
                                      </p:cBhvr>
                                      <p:to>
                                        <p:strVal val="visible"/>
                                      </p:to>
                                    </p:set>
                                    <p:animEffect transition="in" filter="wipe(left)">
                                      <p:cBhvr>
                                        <p:cTn id="77" dur="1000"/>
                                        <p:tgtEl>
                                          <p:spTgt spid="8">
                                            <p:txEl>
                                              <p:pRg st="1" end="1"/>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69cc262ca9417047ee1494d308ae273e970fe"/>
</p:tagLst>
</file>

<file path=ppt/theme/theme1.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6981</TotalTime>
  <Words>4579</Words>
  <Application>Microsoft Office PowerPoint</Application>
  <PresentationFormat>On-screen Show (4:3)</PresentationFormat>
  <Paragraphs>376</Paragraphs>
  <Slides>65</Slides>
  <Notes>65</Notes>
  <HiddenSlides>13</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65</vt:i4>
      </vt:variant>
    </vt:vector>
  </HeadingPairs>
  <TitlesOfParts>
    <vt:vector size="80" baseType="lpstr">
      <vt:lpstr>MS PGothic</vt:lpstr>
      <vt:lpstr>Arial</vt:lpstr>
      <vt:lpstr>Calibri</vt:lpstr>
      <vt:lpstr>Futura Condensed</vt:lpstr>
      <vt:lpstr>Gill Sans MT</vt:lpstr>
      <vt:lpstr>Mundo Sans Std Light</vt:lpstr>
      <vt:lpstr>Symbol</vt:lpstr>
      <vt:lpstr>SymbolPS</vt:lpstr>
      <vt:lpstr>Wingdings</vt:lpstr>
      <vt:lpstr>2_US6e</vt:lpstr>
      <vt:lpstr>3_US6e</vt:lpstr>
      <vt:lpstr>3_Custom Design</vt:lpstr>
      <vt:lpstr>Office Theme</vt:lpstr>
      <vt:lpstr>9_Custom Design</vt:lpstr>
      <vt:lpstr>Image</vt:lpstr>
      <vt:lpstr>PowerPoint Presentation</vt:lpstr>
      <vt:lpstr>PowerPoint Presentation</vt:lpstr>
      <vt:lpstr>After studying this chapter, you will be able to:</vt:lpstr>
      <vt:lpstr>Fixed Prices and Expenditure Plans</vt:lpstr>
      <vt:lpstr>Fixed Prices and Expenditure Plans</vt:lpstr>
      <vt:lpstr>Fixed Prices and Expenditure Plans</vt:lpstr>
      <vt:lpstr>Fixed Prices and Expenditure Plans</vt:lpstr>
      <vt:lpstr>Fixed Prices and Expenditure Plans</vt:lpstr>
      <vt:lpstr>PowerPoint Presentation</vt:lpstr>
      <vt:lpstr>PowerPoint Presentation</vt:lpstr>
      <vt:lpstr>Fixed Prices and Expenditure Plans</vt:lpstr>
      <vt:lpstr>Fixed Prices and Expenditure Plans</vt:lpstr>
      <vt:lpstr>PowerPoint Presentation</vt:lpstr>
      <vt:lpstr>Fixed Prices and Expenditure Plans</vt:lpstr>
      <vt:lpstr>Fixed Prices and Expenditure Plans</vt:lpstr>
      <vt:lpstr>PowerPoint Presentation</vt:lpstr>
      <vt:lpstr>Fixed Prices and Expenditure Plans</vt:lpstr>
      <vt:lpstr>Fixed Prices and Expenditure Plans</vt:lpstr>
      <vt:lpstr>Fixed Prices and Expenditure Plans</vt:lpstr>
      <vt:lpstr>Real GDP with a Fixed Price Level</vt:lpstr>
      <vt:lpstr>Real GDP with a Fixed Price Level</vt:lpstr>
      <vt:lpstr>Real GDP with a Fixed Price Level</vt:lpstr>
      <vt:lpstr>Real GDP with a Fixed Price Level</vt:lpstr>
      <vt:lpstr>PowerPoint Presentation</vt:lpstr>
      <vt:lpstr>Real GDP with a Fixed Price Level</vt:lpstr>
      <vt:lpstr>Real GDP with a Fixed Price Level</vt:lpstr>
      <vt:lpstr>Real GDP with a Fixed Price Level</vt:lpstr>
      <vt:lpstr>PowerPoint Presentation</vt:lpstr>
      <vt:lpstr>Real GDP with a Fixed Price Level</vt:lpstr>
      <vt:lpstr>Real GDP with a Fixed Price Level</vt:lpstr>
      <vt:lpstr>Real GDP with a Fixed Price Level</vt:lpstr>
      <vt:lpstr>The Multiplier</vt:lpstr>
      <vt:lpstr>The Multiplier</vt:lpstr>
      <vt:lpstr>The Multiplier</vt:lpstr>
      <vt:lpstr>PowerPoint Presentation</vt:lpstr>
      <vt:lpstr>The Multiplier</vt:lpstr>
      <vt:lpstr>The Multiplier</vt:lpstr>
      <vt:lpstr>The Multiplier</vt:lpstr>
      <vt:lpstr>The Multiplier</vt:lpstr>
      <vt:lpstr>The Multiplier</vt:lpstr>
      <vt:lpstr>The Multiplier</vt:lpstr>
      <vt:lpstr>PowerPoint Presentation</vt:lpstr>
      <vt:lpstr>The Multiplier</vt:lpstr>
      <vt:lpstr>The Multiplier</vt:lpstr>
      <vt:lpstr>PowerPoint Presentation</vt:lpstr>
      <vt:lpstr>The Multiplier</vt:lpstr>
      <vt:lpstr>The Multiplier</vt:lpstr>
      <vt:lpstr>The Multiplier and the Price Level</vt:lpstr>
      <vt:lpstr>The Multiplier and the Price Level</vt:lpstr>
      <vt:lpstr>The Multiplier and the Price Level</vt:lpstr>
      <vt:lpstr>The Multiplier and the Price Level</vt:lpstr>
      <vt:lpstr>PowerPoint Presentation</vt:lpstr>
      <vt:lpstr>The Multiplier and the Price Level</vt:lpstr>
      <vt:lpstr>The Multiplier and the Price Level</vt:lpstr>
      <vt:lpstr>The Multiplier and the Price Level</vt:lpstr>
      <vt:lpstr>The Multiplier and the Price Level</vt:lpstr>
      <vt:lpstr>The Multiplier and the Price Level</vt:lpstr>
      <vt:lpstr>PowerPoint Presentation</vt:lpstr>
      <vt:lpstr>The Multiplier and the Price Level</vt:lpstr>
      <vt:lpstr>PowerPoint Presentation</vt:lpstr>
      <vt:lpstr>The Multiplier and the Price Level</vt:lpstr>
      <vt:lpstr>The Multiplier and the Price Level</vt:lpstr>
      <vt:lpstr>The Multiplier and the Price Level</vt:lpstr>
      <vt:lpstr>PowerPoint Presentation</vt:lpstr>
      <vt:lpstr>The Multiplier and the Price Level</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22</dc:title>
  <dc:creator>Robin Bade</dc:creator>
  <cp:lastModifiedBy>Robin</cp:lastModifiedBy>
  <cp:revision>150</cp:revision>
  <dcterms:created xsi:type="dcterms:W3CDTF">2002-04-24T05:17:56Z</dcterms:created>
  <dcterms:modified xsi:type="dcterms:W3CDTF">2017-11-15T01:56:04Z</dcterms:modified>
</cp:coreProperties>
</file>