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31" r:id="rId1"/>
    <p:sldMasterId id="2147485134" r:id="rId2"/>
    <p:sldMasterId id="2147485018" r:id="rId3"/>
    <p:sldMasterId id="2147483788" r:id="rId4"/>
    <p:sldMasterId id="2147485008" r:id="rId5"/>
  </p:sldMasterIdLst>
  <p:notesMasterIdLst>
    <p:notesMasterId r:id="rId73"/>
  </p:notesMasterIdLst>
  <p:sldIdLst>
    <p:sldId id="553" r:id="rId6"/>
    <p:sldId id="541" r:id="rId7"/>
    <p:sldId id="552" r:id="rId8"/>
    <p:sldId id="394" r:id="rId9"/>
    <p:sldId id="503" r:id="rId10"/>
    <p:sldId id="504" r:id="rId11"/>
    <p:sldId id="545" r:id="rId12"/>
    <p:sldId id="505" r:id="rId13"/>
    <p:sldId id="546" r:id="rId14"/>
    <p:sldId id="508" r:id="rId15"/>
    <p:sldId id="509" r:id="rId16"/>
    <p:sldId id="510" r:id="rId17"/>
    <p:sldId id="544" r:id="rId18"/>
    <p:sldId id="511" r:id="rId19"/>
    <p:sldId id="543" r:id="rId20"/>
    <p:sldId id="512" r:id="rId21"/>
    <p:sldId id="513" r:id="rId22"/>
    <p:sldId id="514" r:id="rId23"/>
    <p:sldId id="516" r:id="rId24"/>
    <p:sldId id="515" r:id="rId25"/>
    <p:sldId id="521" r:id="rId26"/>
    <p:sldId id="518" r:id="rId27"/>
    <p:sldId id="523" r:id="rId28"/>
    <p:sldId id="522" r:id="rId29"/>
    <p:sldId id="520" r:id="rId30"/>
    <p:sldId id="524" r:id="rId31"/>
    <p:sldId id="525" r:id="rId32"/>
    <p:sldId id="364" r:id="rId33"/>
    <p:sldId id="501" r:id="rId34"/>
    <p:sldId id="371" r:id="rId35"/>
    <p:sldId id="492" r:id="rId36"/>
    <p:sldId id="419" r:id="rId37"/>
    <p:sldId id="421" r:id="rId38"/>
    <p:sldId id="449" r:id="rId39"/>
    <p:sldId id="373" r:id="rId40"/>
    <p:sldId id="450" r:id="rId41"/>
    <p:sldId id="422" r:id="rId42"/>
    <p:sldId id="365" r:id="rId43"/>
    <p:sldId id="374" r:id="rId44"/>
    <p:sldId id="452" r:id="rId45"/>
    <p:sldId id="375" r:id="rId46"/>
    <p:sldId id="376" r:id="rId47"/>
    <p:sldId id="454" r:id="rId48"/>
    <p:sldId id="377" r:id="rId49"/>
    <p:sldId id="502" r:id="rId50"/>
    <p:sldId id="425" r:id="rId51"/>
    <p:sldId id="382" r:id="rId52"/>
    <p:sldId id="459" r:id="rId53"/>
    <p:sldId id="426" r:id="rId54"/>
    <p:sldId id="383" r:id="rId55"/>
    <p:sldId id="384" r:id="rId56"/>
    <p:sldId id="367" r:id="rId57"/>
    <p:sldId id="548" r:id="rId58"/>
    <p:sldId id="550" r:id="rId59"/>
    <p:sldId id="549" r:id="rId60"/>
    <p:sldId id="547" r:id="rId61"/>
    <p:sldId id="387" r:id="rId62"/>
    <p:sldId id="388" r:id="rId63"/>
    <p:sldId id="461" r:id="rId64"/>
    <p:sldId id="527" r:id="rId65"/>
    <p:sldId id="390" r:id="rId66"/>
    <p:sldId id="391" r:id="rId67"/>
    <p:sldId id="532" r:id="rId68"/>
    <p:sldId id="428" r:id="rId69"/>
    <p:sldId id="529" r:id="rId70"/>
    <p:sldId id="392" r:id="rId71"/>
    <p:sldId id="466" r:id="rId72"/>
  </p:sldIdLst>
  <p:sldSz cx="9144000" cy="6858000" type="screen4x3"/>
  <p:notesSz cx="6858000" cy="9144000"/>
  <p:custDataLst>
    <p:tags r:id="rId74"/>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128">
          <p15:clr>
            <a:srgbClr val="A4A3A4"/>
          </p15:clr>
        </p15:guide>
        <p15:guide id="2" pos="29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1B7"/>
    <a:srgbClr val="F2615F"/>
    <a:srgbClr val="009CAF"/>
    <a:srgbClr val="DB8657"/>
    <a:srgbClr val="6054A1"/>
    <a:srgbClr val="C40075"/>
    <a:srgbClr val="126723"/>
    <a:srgbClr val="600033"/>
    <a:srgbClr val="3963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9" autoAdjust="0"/>
    <p:restoredTop sz="81851" autoAdjust="0"/>
  </p:normalViewPr>
  <p:slideViewPr>
    <p:cSldViewPr>
      <p:cViewPr varScale="1">
        <p:scale>
          <a:sx n="103" d="100"/>
          <a:sy n="103" d="100"/>
        </p:scale>
        <p:origin x="1524" y="96"/>
      </p:cViewPr>
      <p:guideLst>
        <p:guide orient="horz" pos="3128"/>
        <p:guide pos="295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6" d="100"/>
          <a:sy n="86" d="100"/>
        </p:scale>
        <p:origin x="3864" y="84"/>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gs" Target="tags/tag1.xml"/><Relationship Id="rId79"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7A2F408-B456-457D-9D0F-DC98227E13BB}" type="slidenum">
              <a:rPr lang="en-US" altLang="en-US"/>
              <a:pPr>
                <a:defRPr/>
              </a:pPr>
              <a:t>‹#›</a:t>
            </a:fld>
            <a:endParaRPr lang="en-US" altLang="en-US"/>
          </a:p>
        </p:txBody>
      </p:sp>
    </p:spTree>
    <p:extLst>
      <p:ext uri="{BB962C8B-B14F-4D97-AF65-F5344CB8AC3E}">
        <p14:creationId xmlns:p14="http://schemas.microsoft.com/office/powerpoint/2010/main" val="3165922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F4240F-40E2-46C5-948E-75B8757EB4DD}" type="slidenum">
              <a:rPr lang="en-US" altLang="en-US" smtClean="0">
                <a:solidFill>
                  <a:srgbClr val="000000"/>
                </a:solidFill>
                <a:cs typeface="Arial" panose="020B0604020202020204" pitchFamily="34" charset="0"/>
              </a:rPr>
              <a:pPr>
                <a:spcBef>
                  <a:spcPct val="0"/>
                </a:spcBef>
              </a:pPr>
              <a:t>1</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443381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95E75F-4136-4722-AC55-3AD2E4C03687}" type="slidenum">
              <a:rPr lang="en-US" altLang="en-US" smtClean="0"/>
              <a:pPr>
                <a:spcBef>
                  <a:spcPct val="0"/>
                </a:spcBef>
              </a:pPr>
              <a:t>10</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64760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00D65E-62FE-42AF-99C9-23D9EC483BC2}" type="slidenum">
              <a:rPr lang="en-US" altLang="en-US" smtClean="0"/>
              <a:pPr>
                <a:spcBef>
                  <a:spcPct val="0"/>
                </a:spcBef>
              </a:pPr>
              <a:t>11</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09050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5DDB97-8C83-4EA4-AE68-31C051F5C46E}" type="slidenum">
              <a:rPr lang="en-US" altLang="en-US" smtClean="0"/>
              <a:pPr>
                <a:spcBef>
                  <a:spcPct val="0"/>
                </a:spcBef>
              </a:pPr>
              <a:t>12</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50675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4F6A47F-4AE5-43AF-B162-CBC79B5E3E12}" type="slidenum">
              <a:rPr lang="en-US" altLang="en-US" smtClean="0"/>
              <a:pPr>
                <a:spcBef>
                  <a:spcPct val="0"/>
                </a:spcBef>
              </a:pPr>
              <a:t>13</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27271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20099F-9798-4EBC-9537-5AF7A9DDCE6A}" type="slidenum">
              <a:rPr lang="en-US" altLang="en-US" smtClean="0"/>
              <a:pPr>
                <a:spcBef>
                  <a:spcPct val="0"/>
                </a:spcBef>
              </a:pPr>
              <a:t>14</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52872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DFC0E2-5522-4EB9-BAD5-762DAB0D7759}" type="slidenum">
              <a:rPr lang="en-US" altLang="en-US" smtClean="0"/>
              <a:pPr>
                <a:spcBef>
                  <a:spcPct val="0"/>
                </a:spcBef>
              </a:pPr>
              <a:t>15</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79885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377CA6-0C44-4540-8559-995870471458}" type="slidenum">
              <a:rPr lang="en-US" altLang="en-US" smtClean="0"/>
              <a:pPr>
                <a:spcBef>
                  <a:spcPct val="0"/>
                </a:spcBef>
              </a:pPr>
              <a:t>16</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27884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5CDC44-80EA-4493-9B67-AF97270B745B}" type="slidenum">
              <a:rPr lang="en-US" altLang="en-US" smtClean="0"/>
              <a:pPr>
                <a:spcBef>
                  <a:spcPct val="0"/>
                </a:spcBef>
              </a:pPr>
              <a:t>17</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sz="1000"/>
              <a:t>The origins of RBC theory can be traced to the rational expectations revolution set off by Robert E. Lucas, Jr., but the first demonstrations of the power of this theory were given by Edward Prescott and Finn Kydland.</a:t>
            </a:r>
          </a:p>
          <a:p>
            <a:pPr eaLnBrk="1" hangingPunct="1"/>
            <a:r>
              <a:rPr lang="en-CA" altLang="en-US" sz="1000"/>
              <a:t>Robert E. Lucas, Jr. was awarded the Nobel Prize for Economic Science for his work on rational expectations.</a:t>
            </a:r>
          </a:p>
          <a:p>
            <a:pPr eaLnBrk="1" hangingPunct="1"/>
            <a:r>
              <a:rPr lang="en-CA" altLang="en-US" sz="1000"/>
              <a:t>Edward Prescott and Finn Kydland were awarded the Nobel Prize for Economic Science for their work on real business cycle theory.</a:t>
            </a:r>
          </a:p>
          <a:p>
            <a:pPr eaLnBrk="1" hangingPunct="1"/>
            <a:r>
              <a:rPr lang="en-CA" altLang="en-US" sz="1000"/>
              <a:t>Today, RBC theory is part of a broad research agenda called dynamic general equilibrium analysis, and hundreds of young macroeconomists do research on this topic.</a:t>
            </a:r>
          </a:p>
        </p:txBody>
      </p:sp>
    </p:spTree>
    <p:extLst>
      <p:ext uri="{BB962C8B-B14F-4D97-AF65-F5344CB8AC3E}">
        <p14:creationId xmlns:p14="http://schemas.microsoft.com/office/powerpoint/2010/main" val="3931733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19BAE0-14EE-4BAF-BEB9-448486484FD0}" type="slidenum">
              <a:rPr lang="en-US" altLang="en-US" smtClean="0"/>
              <a:pPr>
                <a:spcBef>
                  <a:spcPct val="0"/>
                </a:spcBef>
              </a:pPr>
              <a:t>18</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The Real Business Cycle Impulse</a:t>
            </a:r>
          </a:p>
          <a:p>
            <a:pPr eaLnBrk="1" hangingPunct="1"/>
            <a:endParaRPr lang="en-CA" altLang="en-US"/>
          </a:p>
        </p:txBody>
      </p:sp>
    </p:spTree>
    <p:extLst>
      <p:ext uri="{BB962C8B-B14F-4D97-AF65-F5344CB8AC3E}">
        <p14:creationId xmlns:p14="http://schemas.microsoft.com/office/powerpoint/2010/main" val="2914552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0EAF2F-5002-453C-A3EF-C77FB1E39AFD}" type="slidenum">
              <a:rPr lang="en-US" altLang="en-US" smtClean="0"/>
              <a:pPr>
                <a:spcBef>
                  <a:spcPct val="0"/>
                </a:spcBef>
              </a:pPr>
              <a:t>19</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6368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a:t>Notes and teaching tips: 4, 17, 18, 20, 23, 29, 38, 54, 55, 56, and 66. </a:t>
            </a:r>
          </a:p>
          <a:p>
            <a:pPr eaLnBrk="1" hangingPunct="1">
              <a:spcBef>
                <a:spcPts val="100"/>
              </a:spcBef>
            </a:pPr>
            <a:r>
              <a:rPr lang="en-CA" altLang="en-US"/>
              <a:t>To view a full-screen figure during a class, click the expand button.</a:t>
            </a:r>
          </a:p>
          <a:p>
            <a:pPr eaLnBrk="1" hangingPunct="1">
              <a:spcBef>
                <a:spcPts val="100"/>
              </a:spcBef>
            </a:pPr>
            <a:r>
              <a:rPr lang="en-CA" altLang="en-US"/>
              <a:t>To return to the previous slide, click the shrink button.</a:t>
            </a:r>
          </a:p>
          <a:p>
            <a:pPr eaLnBrk="1" hangingPunct="1">
              <a:spcBef>
                <a:spcPts val="100"/>
              </a:spcBef>
            </a:pPr>
            <a:r>
              <a:rPr lang="en-CA" altLang="en-US"/>
              <a:t>To advance to the next slide, click anywhere on the full screen figure.</a:t>
            </a:r>
          </a:p>
          <a:p>
            <a:r>
              <a:rPr lang="en-AU" altLang="en-US"/>
              <a:t>Applying the principles of economics to interpret and understand the news is a major goal of the principles course. You can encourage your students in this activity by using the two features: </a:t>
            </a:r>
            <a:r>
              <a:rPr lang="en-AU" altLang="en-US" i="1"/>
              <a:t>Economics in the News </a:t>
            </a:r>
            <a:r>
              <a:rPr lang="en-AU" altLang="en-US"/>
              <a:t>and </a:t>
            </a:r>
            <a:r>
              <a:rPr lang="en-AU" altLang="en-US" i="1"/>
              <a:t>Economics in Action</a:t>
            </a:r>
            <a:r>
              <a:rPr lang="en-AU" altLang="en-US"/>
              <a:t>.</a:t>
            </a:r>
            <a:endParaRPr lang="en-US" altLang="en-US"/>
          </a:p>
          <a:p>
            <a:r>
              <a:rPr lang="en-AU" altLang="en-US"/>
              <a:t>(1) </a:t>
            </a:r>
            <a:r>
              <a:rPr lang="en-AU" altLang="en-US" i="1"/>
              <a:t>Before each class</a:t>
            </a:r>
            <a:r>
              <a:rPr lang="en-AU" altLang="en-US"/>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a:p>
          <a:p>
            <a:r>
              <a:rPr lang="en-AU" altLang="en-US"/>
              <a:t>(2) </a:t>
            </a:r>
            <a:r>
              <a:rPr lang="en-AU" altLang="en-US" i="1"/>
              <a:t>Once or twice a semester</a:t>
            </a:r>
            <a:r>
              <a:rPr lang="en-AU" altLang="en-US"/>
              <a:t>, set an assignment, for credit, with the following instructions:</a:t>
            </a:r>
            <a:endParaRPr lang="en-US" altLang="en-US"/>
          </a:p>
          <a:p>
            <a:pPr>
              <a:spcBef>
                <a:spcPts val="100"/>
              </a:spcBef>
            </a:pPr>
            <a:r>
              <a:rPr lang="en-AU" altLang="en-US"/>
              <a:t>(a) Find a news article about an economic topic that you find interesting.</a:t>
            </a:r>
            <a:endParaRPr lang="en-US" altLang="en-US"/>
          </a:p>
          <a:p>
            <a:pPr>
              <a:spcBef>
                <a:spcPts val="100"/>
              </a:spcBef>
            </a:pPr>
            <a:r>
              <a:rPr lang="en-AU" altLang="en-US"/>
              <a:t>(b) Make a short bullet-list summary of the article.</a:t>
            </a:r>
            <a:endParaRPr lang="en-US" altLang="en-US"/>
          </a:p>
          <a:p>
            <a:pPr>
              <a:spcBef>
                <a:spcPts val="100"/>
              </a:spcBef>
            </a:pPr>
            <a:r>
              <a:rPr lang="en-AU" altLang="en-US"/>
              <a:t>(c) Write and illustrate with appropriate graphs an economic analysis of the key points in the article.</a:t>
            </a:r>
            <a:endParaRPr lang="en-US" altLang="en-US"/>
          </a:p>
          <a:p>
            <a:r>
              <a:rPr lang="en-AU" altLang="en-US"/>
              <a:t>Use the </a:t>
            </a:r>
            <a:r>
              <a:rPr lang="en-AU" altLang="en-US" i="1"/>
              <a:t>Economics in the News</a:t>
            </a:r>
            <a:r>
              <a:rPr lang="en-AU" altLang="en-US"/>
              <a:t> features in your textbook as models.</a:t>
            </a:r>
            <a:endParaRPr lang="en-US" altLang="en-US"/>
          </a:p>
          <a:p>
            <a:pPr eaLnBrk="1" hangingPunct="1"/>
            <a:endParaRPr lang="en-CA" altLang="en-US"/>
          </a:p>
          <a:p>
            <a:pPr eaLnBrk="1" hangingPunct="1"/>
            <a:endParaRPr lang="en-GB" altLang="en-US"/>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8DE235-04CE-443A-B49C-CC434B2D2F8C}" type="slidenum">
              <a:rPr lang="en-US" altLang="en-US" smtClean="0">
                <a:solidFill>
                  <a:srgbClr val="000000"/>
                </a:solidFill>
                <a:cs typeface="Arial" panose="020B0604020202020204" pitchFamily="34" charset="0"/>
              </a:rPr>
              <a:pPr>
                <a:spcBef>
                  <a:spcPct val="0"/>
                </a:spcBef>
              </a:pPr>
              <a:t>2</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1544121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3E5D26-5D46-42B8-B7BB-DF3759381918}" type="slidenum">
              <a:rPr lang="en-US" altLang="en-US" smtClean="0"/>
              <a:pPr>
                <a:spcBef>
                  <a:spcPct val="0"/>
                </a:spcBef>
              </a:pPr>
              <a:t>20</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a:t>Explain that technological change makes some existing capital obsolete and temporarily decreases productivity. Firms expect the future profits to fall and see their labor productivity falling. With lower profit expectations, they cut back their purchases of new capital, and with lower labor productivity, they plan to lay off some workers. So the initial effect of a temporary fall in productivity is a decrease in investment demand and a decrease in the demand for labor.</a:t>
            </a:r>
          </a:p>
          <a:p>
            <a:pPr eaLnBrk="1" hangingPunct="1"/>
            <a:endParaRPr lang="en-CA" altLang="en-US"/>
          </a:p>
        </p:txBody>
      </p:sp>
    </p:spTree>
    <p:extLst>
      <p:ext uri="{BB962C8B-B14F-4D97-AF65-F5344CB8AC3E}">
        <p14:creationId xmlns:p14="http://schemas.microsoft.com/office/powerpoint/2010/main" val="3223379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C29126-2CAF-459E-848B-AB3536C52C2F}" type="slidenum">
              <a:rPr lang="en-US" altLang="en-US" smtClean="0"/>
              <a:pPr>
                <a:spcBef>
                  <a:spcPct val="0"/>
                </a:spcBef>
              </a:pPr>
              <a:t>21</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92853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51B8D5-A474-496D-BEAC-1D86F49F1192}" type="slidenum">
              <a:rPr lang="en-US" altLang="en-US" smtClean="0"/>
              <a:pPr>
                <a:spcBef>
                  <a:spcPct val="0"/>
                </a:spcBef>
              </a:pPr>
              <a:t>22</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82704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697225-536D-481E-B8C4-9A3201992729}" type="slidenum">
              <a:rPr lang="en-US" altLang="en-US" smtClean="0"/>
              <a:pPr>
                <a:spcBef>
                  <a:spcPct val="0"/>
                </a:spcBef>
              </a:pPr>
              <a:t>23</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a:t>Explain to the students that they make the “when to work” decision every day:</a:t>
            </a:r>
          </a:p>
          <a:p>
            <a:pPr eaLnBrk="1" hangingPunct="1"/>
            <a:r>
              <a:rPr lang="en-CA" altLang="en-US"/>
              <a:t>Suppose the student’s goal in this course is to get an A. To achieve this goal, the student works hard most of the time. But during the few days before the midterm and final exams, the student works especially hard. Why? Because the student believes that the return from studying close to the exam is greater than the return from studying when the exam is a long time away. So during the term, the student takes time off for the movies and other leisure pursuits, but at exam time, the student studies every evening and weekend.</a:t>
            </a:r>
          </a:p>
        </p:txBody>
      </p:sp>
    </p:spTree>
    <p:extLst>
      <p:ext uri="{BB962C8B-B14F-4D97-AF65-F5344CB8AC3E}">
        <p14:creationId xmlns:p14="http://schemas.microsoft.com/office/powerpoint/2010/main" val="2201992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5C17FF-EE26-4F41-8552-DF456D2B8788}" type="slidenum">
              <a:rPr lang="en-US" altLang="en-US" smtClean="0"/>
              <a:pPr>
                <a:spcBef>
                  <a:spcPct val="0"/>
                </a:spcBef>
              </a:pPr>
              <a:t>24</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327537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8CD0E7-5336-4694-A5C9-A0DFF51C6174}" type="slidenum">
              <a:rPr lang="en-US" altLang="en-US" smtClean="0"/>
              <a:pPr>
                <a:spcBef>
                  <a:spcPct val="0"/>
                </a:spcBef>
              </a:pPr>
              <a:t>25</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38620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B4B85F-3710-4EBD-8816-84624448E5E7}" type="slidenum">
              <a:rPr lang="en-US" altLang="en-US" smtClean="0"/>
              <a:pPr>
                <a:spcBef>
                  <a:spcPct val="0"/>
                </a:spcBef>
              </a:pPr>
              <a:t>26</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319765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4C9281-7B10-4860-A682-C9831D56E7B4}" type="slidenum">
              <a:rPr lang="en-US" altLang="en-US" smtClean="0"/>
              <a:pPr>
                <a:spcBef>
                  <a:spcPct val="0"/>
                </a:spcBef>
              </a:pPr>
              <a:t>27</a:t>
            </a:fld>
            <a:endParaRPr lang="en-US" altLang="en-US"/>
          </a:p>
        </p:txBody>
      </p:sp>
      <p:sp>
        <p:nvSpPr>
          <p:cNvPr id="61443" name="Rectangle 2"/>
          <p:cNvSpPr>
            <a:spLocks noGrp="1" noRot="1" noChangeAspect="1" noChangeArrowheads="1" noTextEdit="1"/>
          </p:cNvSpPr>
          <p:nvPr>
            <p:ph type="sldImg"/>
          </p:nvPr>
        </p:nvSpPr>
        <p:spPr>
          <a:ln/>
        </p:spPr>
      </p:sp>
      <p:sp>
        <p:nvSpPr>
          <p:cNvPr id="61444" name="Notes Placeholder 1"/>
          <p:cNvSpPr>
            <a:spLocks noGrp="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9064355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44FE1F-87A6-4E8E-9D8B-4C46C13DCDB1}" type="slidenum">
              <a:rPr lang="en-US" altLang="en-US" smtClean="0"/>
              <a:pPr>
                <a:spcBef>
                  <a:spcPct val="0"/>
                </a:spcBef>
              </a:pPr>
              <a:t>28</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1484787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98AAB9-8306-4BB5-A31E-664A5BB0C391}" type="slidenum">
              <a:rPr lang="en-US" altLang="en-US" smtClean="0"/>
              <a:pPr>
                <a:spcBef>
                  <a:spcPct val="0"/>
                </a:spcBef>
              </a:pPr>
              <a:t>29</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t>The potential difficulty with both demand-pull and cost-push inflation stories is how the one-time increase translates into an inflationary process. It is relatively easy to come up with stories as to why aggregate demand might shift continuously to the right, for example because of persistent and growing government budget deficits. What is a little harder is to provide a plausible story as to why the monetary authorities would continue to accommodate this with continuous increases in the quantity of money. Point out that this has been rare in the United States, and has tended to happen when the political situation was such that the Fed was not willing to be blamed for an increase in unemployment. In other countries, particularly where the central bank is less independent than the Fed, it has been more common. </a:t>
            </a:r>
          </a:p>
        </p:txBody>
      </p:sp>
    </p:spTree>
    <p:extLst>
      <p:ext uri="{BB962C8B-B14F-4D97-AF65-F5344CB8AC3E}">
        <p14:creationId xmlns:p14="http://schemas.microsoft.com/office/powerpoint/2010/main" val="222108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91643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FDD0E3-BCE3-4F3C-BD52-8D181F880AF0}" type="slidenum">
              <a:rPr lang="en-US" altLang="en-US" smtClean="0"/>
              <a:pPr>
                <a:spcBef>
                  <a:spcPct val="0"/>
                </a:spcBef>
              </a:pPr>
              <a:t>30</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396009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407802-55CE-4F11-8089-AEFA0CD1B5C4}" type="slidenum">
              <a:rPr lang="en-US" altLang="en-US" smtClean="0"/>
              <a:pPr>
                <a:spcBef>
                  <a:spcPct val="0"/>
                </a:spcBef>
              </a:pPr>
              <a:t>31</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035338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4919AE-9963-4A60-BFA0-F53509C38ABA}" type="slidenum">
              <a:rPr lang="en-US" altLang="en-US" smtClean="0"/>
              <a:pPr>
                <a:spcBef>
                  <a:spcPct val="0"/>
                </a:spcBef>
              </a:pPr>
              <a:t>32</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49003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0280BA-BEA9-40BA-957B-D8AF638BBF5E}" type="slidenum">
              <a:rPr lang="en-US" altLang="en-US" smtClean="0"/>
              <a:pPr>
                <a:spcBef>
                  <a:spcPct val="0"/>
                </a:spcBef>
              </a:pPr>
              <a:t>33</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457303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8B5440-C6AE-442B-9B6C-86D0E750F978}" type="slidenum">
              <a:rPr lang="en-US" altLang="en-US" smtClean="0"/>
              <a:pPr>
                <a:spcBef>
                  <a:spcPct val="0"/>
                </a:spcBef>
              </a:pPr>
              <a:t>34</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00919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BCF3D9-96F3-4821-8A6D-2754B7EC28D1}" type="slidenum">
              <a:rPr lang="en-US" altLang="en-US" smtClean="0"/>
              <a:pPr>
                <a:spcBef>
                  <a:spcPct val="0"/>
                </a:spcBef>
              </a:pPr>
              <a:t>35</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44811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BEA5F9-C532-4FA6-885C-49C3C6D35EC3}" type="slidenum">
              <a:rPr lang="en-US" altLang="en-US" smtClean="0"/>
              <a:pPr>
                <a:spcBef>
                  <a:spcPct val="0"/>
                </a:spcBef>
              </a:pPr>
              <a:t>36</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673644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5FCE3C-DF11-49E6-9FC4-CA8D06B0D0E2}" type="slidenum">
              <a:rPr lang="en-US" altLang="en-US" smtClean="0"/>
              <a:pPr>
                <a:spcBef>
                  <a:spcPct val="0"/>
                </a:spcBef>
              </a:pPr>
              <a:t>37</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4193877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6B8026-95A4-481A-97AD-D9023C5DF15A}" type="slidenum">
              <a:rPr lang="en-US" altLang="en-US" smtClean="0"/>
              <a:pPr>
                <a:spcBef>
                  <a:spcPct val="0"/>
                </a:spcBef>
              </a:pPr>
              <a:t>38</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t>The text gives a good description of the first oil price increase in the 1970s as a cost-push inflation, and contrasts it well with the Fed’s refusal to accommodate the second oil price increase in 1979. An explanation of how cost-push can be a more widespread cause of inflation in other countries can be given in terms of countries where labor is highly unionized, and in effect there are attempts by different interest groups to obtain shares of GDP that add up to more than 100 percent, with accommodation by a weak monetary authority. Such a process of repeated wage increases, inflation, and monetary accommodation can give rise to continuing inflation. Analysts often “explain” the cause of inflation by focusing attention on the good or service whose price increased the most during the most recent time period. This is incorrect; inflation is caused by monetary growth. One way to point out the fallacy is to use a baseball analogy. Several years ago the average number of home runs hit during major league baseball games increased. Virtually every commentator asked whether the ball had been doctored to make it livelier. No one explained the additional home runs by saying “home runs are higher because Parkin is hitting more home runs than last year.” To explain inflation, economists are looking for an explanation similar to the “doctored ball” explanation of the additional home runs, not an explanation that focuses on the performance of specific players.</a:t>
            </a:r>
          </a:p>
        </p:txBody>
      </p:sp>
    </p:spTree>
    <p:extLst>
      <p:ext uri="{BB962C8B-B14F-4D97-AF65-F5344CB8AC3E}">
        <p14:creationId xmlns:p14="http://schemas.microsoft.com/office/powerpoint/2010/main" val="3910534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474D5E-5519-4003-B813-F3E505F87851}" type="slidenum">
              <a:rPr lang="en-US" altLang="en-US" smtClean="0"/>
              <a:pPr>
                <a:spcBef>
                  <a:spcPct val="0"/>
                </a:spcBef>
              </a:pPr>
              <a:t>39</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418080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D8CE7E-389D-426C-B10F-4AA7E47053D3}" type="slidenum">
              <a:rPr lang="en-US" altLang="en-US" smtClean="0"/>
              <a:pPr>
                <a:spcBef>
                  <a:spcPct val="0"/>
                </a:spcBef>
              </a:pPr>
              <a:t>4</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CA" altLang="en-US" sz="1000"/>
              <a:t>This mainstream theory comes in a number of special forms that differ in what is regarded as the source of</a:t>
            </a:r>
            <a:r>
              <a:rPr lang="en-CA" altLang="en-US" sz="800"/>
              <a:t> </a:t>
            </a:r>
            <a:r>
              <a:rPr lang="en-CA" altLang="en-US" sz="1000"/>
              <a:t>fluctuations in aggregate demand growth and the source of money wage stickiness.</a:t>
            </a:r>
          </a:p>
          <a:p>
            <a:pPr eaLnBrk="1" hangingPunct="1">
              <a:lnSpc>
                <a:spcPct val="80000"/>
              </a:lnSpc>
            </a:pPr>
            <a:r>
              <a:rPr lang="en-CA" altLang="en-US" sz="1000" b="1"/>
              <a:t>Keynesian Cycle Theory </a:t>
            </a:r>
            <a:r>
              <a:rPr lang="en-CA" altLang="en-US" sz="1000"/>
              <a:t>In </a:t>
            </a:r>
            <a:r>
              <a:rPr lang="en-CA" altLang="en-US" sz="1000" b="1"/>
              <a:t>Keynesian cycle theory</a:t>
            </a:r>
            <a:r>
              <a:rPr lang="en-CA" altLang="en-US" sz="1000"/>
              <a:t>, fluctuations in investment driven by fluctuations in business confidence—summarized in the phrase “animal spirits”—are the main source of fluctuations in aggregate demand.</a:t>
            </a:r>
          </a:p>
          <a:p>
            <a:pPr eaLnBrk="1" hangingPunct="1">
              <a:lnSpc>
                <a:spcPct val="80000"/>
              </a:lnSpc>
            </a:pPr>
            <a:r>
              <a:rPr lang="en-CA" altLang="en-US" sz="1000" b="1"/>
              <a:t>Monetarist Cycle Theory </a:t>
            </a:r>
            <a:r>
              <a:rPr lang="en-CA" altLang="en-US" sz="1000"/>
              <a:t>In </a:t>
            </a:r>
            <a:r>
              <a:rPr lang="en-CA" altLang="en-US" sz="1000" b="1"/>
              <a:t>monetarist cycle theory</a:t>
            </a:r>
            <a:r>
              <a:rPr lang="en-CA" altLang="en-US" sz="1000"/>
              <a:t>, fluctuations in both investment and consumption expenditure, driven by fluctuations in the growth rate of the quantity of money, are the main source of fluctuations in aggregate demand.</a:t>
            </a:r>
          </a:p>
          <a:p>
            <a:pPr eaLnBrk="1" hangingPunct="1">
              <a:lnSpc>
                <a:spcPct val="80000"/>
              </a:lnSpc>
            </a:pPr>
            <a:endParaRPr lang="en-CA" altLang="en-US" sz="1000"/>
          </a:p>
          <a:p>
            <a:pPr eaLnBrk="1" hangingPunct="1">
              <a:lnSpc>
                <a:spcPct val="80000"/>
              </a:lnSpc>
            </a:pPr>
            <a:r>
              <a:rPr lang="en-CA" altLang="en-US" sz="1000"/>
              <a:t>Both the Keynesian and monetarist cycle theories simply assume that the money wage rate is rigid and don’t explain that rigidity. Two newer theories seek to explain money wage rate rigidity and to be more careful about working out its consequences.</a:t>
            </a:r>
          </a:p>
          <a:p>
            <a:pPr eaLnBrk="1" hangingPunct="1">
              <a:lnSpc>
                <a:spcPct val="80000"/>
              </a:lnSpc>
            </a:pPr>
            <a:r>
              <a:rPr lang="en-CA" altLang="en-US" sz="1000" b="1"/>
              <a:t>New Classical Cycle Theory </a:t>
            </a:r>
            <a:r>
              <a:rPr lang="en-CA" altLang="en-US" sz="1000"/>
              <a:t>In </a:t>
            </a:r>
            <a:r>
              <a:rPr lang="en-CA" altLang="en-US" sz="1000" b="1"/>
              <a:t>new classical cycle theory</a:t>
            </a:r>
            <a:r>
              <a:rPr lang="en-CA" altLang="en-US" sz="1000"/>
              <a:t>, the rational expectation of the price level, which is determined by potential GDP and </a:t>
            </a:r>
            <a:r>
              <a:rPr lang="en-CA" altLang="en-US" sz="1000" i="1"/>
              <a:t>expected </a:t>
            </a:r>
            <a:r>
              <a:rPr lang="en-CA" altLang="en-US" sz="1000"/>
              <a:t>aggregate demand, determines the money wage rate and the position of the </a:t>
            </a:r>
            <a:r>
              <a:rPr lang="en-CA" altLang="en-US" sz="1000" i="1"/>
              <a:t>SAS </a:t>
            </a:r>
            <a:r>
              <a:rPr lang="en-CA" altLang="en-US" sz="1000"/>
              <a:t>curve. In this theory, only </a:t>
            </a:r>
            <a:r>
              <a:rPr lang="en-CA" altLang="en-US" sz="1000" i="1"/>
              <a:t>unexpected </a:t>
            </a:r>
            <a:r>
              <a:rPr lang="en-CA" altLang="en-US" sz="1000"/>
              <a:t>fluctuations in aggregate demand bring fluctuations in real GDP around potential GDP.</a:t>
            </a:r>
          </a:p>
          <a:p>
            <a:pPr eaLnBrk="1" hangingPunct="1">
              <a:lnSpc>
                <a:spcPct val="80000"/>
              </a:lnSpc>
            </a:pPr>
            <a:r>
              <a:rPr lang="en-CA" altLang="en-US" sz="1000" b="1"/>
              <a:t>New Keynesian Cycle Theory </a:t>
            </a:r>
            <a:r>
              <a:rPr lang="en-CA" altLang="en-US" sz="1000"/>
              <a:t>The </a:t>
            </a:r>
            <a:r>
              <a:rPr lang="en-CA" altLang="en-US" sz="1000" b="1"/>
              <a:t>new Keynesian cycle theory </a:t>
            </a:r>
            <a:r>
              <a:rPr lang="en-CA" altLang="en-US" sz="1000"/>
              <a:t>emphasizes the fact that today’s money wage rates were negotiated at many past dates, which means that </a:t>
            </a:r>
            <a:r>
              <a:rPr lang="en-CA" altLang="en-US" sz="1000" i="1"/>
              <a:t>past </a:t>
            </a:r>
            <a:r>
              <a:rPr lang="en-CA" altLang="en-US" sz="1000"/>
              <a:t>rational expectations of the current price level influence the money wage rate and the position of the </a:t>
            </a:r>
            <a:r>
              <a:rPr lang="en-CA" altLang="en-US" sz="1000" i="1"/>
              <a:t>SAS </a:t>
            </a:r>
            <a:r>
              <a:rPr lang="en-CA" altLang="en-US" sz="1000"/>
              <a:t>curve. In this theory, both unexpected and currently expected fluctuations in aggregate demand bring fluctuations in real GDP around potential GDP.</a:t>
            </a:r>
          </a:p>
          <a:p>
            <a:pPr eaLnBrk="1" hangingPunct="1">
              <a:lnSpc>
                <a:spcPct val="80000"/>
              </a:lnSpc>
            </a:pPr>
            <a:r>
              <a:rPr lang="en-CA" altLang="en-US" sz="1000"/>
              <a:t>The mainstream cycle theories don’t rule out the possibility that occasionally an aggregate supply shock might occur. An oil price rise, a widespread drought, a major hurricane, or another natural disaster, could, for example, bring a recession. But supply shocks are not the normal source of fluctuations in the mainstream theories. In contrast, real business cycle theory puts supply shocks at center stage.</a:t>
            </a:r>
          </a:p>
        </p:txBody>
      </p:sp>
    </p:spTree>
    <p:extLst>
      <p:ext uri="{BB962C8B-B14F-4D97-AF65-F5344CB8AC3E}">
        <p14:creationId xmlns:p14="http://schemas.microsoft.com/office/powerpoint/2010/main" val="2811746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B995C9-A148-42A4-B67C-1CC761EB795E}" type="slidenum">
              <a:rPr lang="en-US" altLang="en-US" smtClean="0"/>
              <a:pPr>
                <a:spcBef>
                  <a:spcPct val="0"/>
                </a:spcBef>
              </a:pPr>
              <a:t>40</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27039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EBD303-A09C-4BB2-9F88-4DF2155FA602}" type="slidenum">
              <a:rPr lang="en-US" altLang="en-US" smtClean="0"/>
              <a:pPr>
                <a:spcBef>
                  <a:spcPct val="0"/>
                </a:spcBef>
              </a:pPr>
              <a:t>41</a:t>
            </a:fld>
            <a:endParaRPr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2655744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2DB5F4-7500-472C-9849-83A1561129BB}" type="slidenum">
              <a:rPr lang="en-US" altLang="en-US" smtClean="0"/>
              <a:pPr>
                <a:spcBef>
                  <a:spcPct val="0"/>
                </a:spcBef>
              </a:pPr>
              <a:t>42</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4635834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2F1DEB-BE00-42E2-ACED-753730C2963B}" type="slidenum">
              <a:rPr lang="en-US" altLang="en-US" smtClean="0"/>
              <a:pPr>
                <a:spcBef>
                  <a:spcPct val="0"/>
                </a:spcBef>
              </a:pPr>
              <a:t>43</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206955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D32A32-8F0B-4E6A-B650-DD83E9BD891D}" type="slidenum">
              <a:rPr lang="en-US" altLang="en-US" smtClean="0"/>
              <a:pPr>
                <a:spcBef>
                  <a:spcPct val="0"/>
                </a:spcBef>
              </a:pPr>
              <a:t>44</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657584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A27236-7161-4C18-A1D3-DED36635E084}" type="slidenum">
              <a:rPr lang="en-US" altLang="en-US" smtClean="0"/>
              <a:pPr>
                <a:spcBef>
                  <a:spcPct val="0"/>
                </a:spcBef>
              </a:pPr>
              <a:t>45</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908183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1C2A10-4736-4026-B806-C08EC2491978}" type="slidenum">
              <a:rPr lang="en-US" altLang="en-US" smtClean="0"/>
              <a:pPr>
                <a:spcBef>
                  <a:spcPct val="0"/>
                </a:spcBef>
              </a:pPr>
              <a:t>46</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0905680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B93B44-7B61-4C28-BA0B-EEB0FBA28468}" type="slidenum">
              <a:rPr lang="en-US" altLang="en-US" smtClean="0"/>
              <a:pPr>
                <a:spcBef>
                  <a:spcPct val="0"/>
                </a:spcBef>
              </a:pPr>
              <a:t>47</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16782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0A2D66-76D1-446B-9F38-77AC358F6E8B}" type="slidenum">
              <a:rPr lang="en-US" altLang="en-US" smtClean="0"/>
              <a:pPr>
                <a:spcBef>
                  <a:spcPct val="0"/>
                </a:spcBef>
              </a:pPr>
              <a:t>48</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390860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54B14F-9106-4B84-82A3-3444F0EFE23C}" type="slidenum">
              <a:rPr lang="en-US" altLang="en-US" smtClean="0"/>
              <a:pPr>
                <a:spcBef>
                  <a:spcPct val="0"/>
                </a:spcBef>
              </a:pPr>
              <a:t>49</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96968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9F15A2-D755-45C1-A309-BC0689910A09}" type="slidenum">
              <a:rPr lang="en-US" altLang="en-US" smtClean="0"/>
              <a:pPr>
                <a:spcBef>
                  <a:spcPct val="0"/>
                </a:spcBef>
              </a:pPr>
              <a:t>5</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07902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22E78E-8C90-4662-B052-8EE5B236FC60}" type="slidenum">
              <a:rPr lang="en-US" altLang="en-US" smtClean="0"/>
              <a:pPr>
                <a:spcBef>
                  <a:spcPct val="0"/>
                </a:spcBef>
              </a:pPr>
              <a:t>50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6733436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C5C19A-B61D-48C8-B70F-DFDEFAA0D96E}" type="slidenum">
              <a:rPr lang="en-US" altLang="en-US" smtClean="0"/>
              <a:pPr>
                <a:spcBef>
                  <a:spcPct val="0"/>
                </a:spcBef>
              </a:pPr>
              <a:t>51</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9490633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70DBF6-D039-45B2-9D39-BEE7C3C143F6}" type="slidenum">
              <a:rPr lang="en-US" altLang="en-US" smtClean="0"/>
              <a:pPr>
                <a:spcBef>
                  <a:spcPct val="0"/>
                </a:spcBef>
              </a:pPr>
              <a:t>52</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1000"/>
          </a:p>
        </p:txBody>
      </p:sp>
    </p:spTree>
    <p:extLst>
      <p:ext uri="{BB962C8B-B14F-4D97-AF65-F5344CB8AC3E}">
        <p14:creationId xmlns:p14="http://schemas.microsoft.com/office/powerpoint/2010/main" val="320708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421636-5197-4ABD-9B5C-1CF9F85E7BAF}" type="slidenum">
              <a:rPr lang="en-US" altLang="en-US" smtClean="0"/>
              <a:pPr>
                <a:spcBef>
                  <a:spcPct val="0"/>
                </a:spcBef>
              </a:pPr>
              <a:t>53</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en-US" sz="1000"/>
          </a:p>
        </p:txBody>
      </p:sp>
    </p:spTree>
    <p:extLst>
      <p:ext uri="{BB962C8B-B14F-4D97-AF65-F5344CB8AC3E}">
        <p14:creationId xmlns:p14="http://schemas.microsoft.com/office/powerpoint/2010/main" val="525310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288086-558C-4CF6-89EF-B54260C7229E}" type="slidenum">
              <a:rPr lang="en-US" altLang="en-US" smtClean="0"/>
              <a:pPr>
                <a:spcBef>
                  <a:spcPct val="0"/>
                </a:spcBef>
              </a:pPr>
              <a:t>54</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sz="1000" b="1">
                <a:solidFill>
                  <a:srgbClr val="FF0000"/>
                </a:solidFill>
              </a:rPr>
              <a:t>Classroom activity</a:t>
            </a:r>
          </a:p>
          <a:p>
            <a:pPr eaLnBrk="1" hangingPunct="1"/>
            <a:r>
              <a:rPr lang="en-CA" altLang="en-US" sz="1000"/>
              <a:t>Check out </a:t>
            </a:r>
            <a:r>
              <a:rPr lang="en-CA" altLang="en-US" sz="1000" i="1"/>
              <a:t>Economics in Action</a:t>
            </a:r>
            <a:r>
              <a:rPr lang="en-CA" altLang="en-US" sz="1000"/>
              <a:t>: Fifteen Years of Deflation in Japan</a:t>
            </a:r>
          </a:p>
          <a:p>
            <a:pPr eaLnBrk="1" hangingPunct="1">
              <a:lnSpc>
                <a:spcPct val="80000"/>
              </a:lnSpc>
            </a:pPr>
            <a:endParaRPr lang="en-US" altLang="en-US" sz="1000"/>
          </a:p>
        </p:txBody>
      </p:sp>
    </p:spTree>
    <p:extLst>
      <p:ext uri="{BB962C8B-B14F-4D97-AF65-F5344CB8AC3E}">
        <p14:creationId xmlns:p14="http://schemas.microsoft.com/office/powerpoint/2010/main" val="15815473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BEC273-1602-4562-A188-6769AEAF9C4A}" type="slidenum">
              <a:rPr lang="en-US" altLang="en-US" smtClean="0"/>
              <a:pPr>
                <a:spcBef>
                  <a:spcPct val="0"/>
                </a:spcBef>
              </a:pPr>
              <a:t>55</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sz="1000" b="1">
                <a:solidFill>
                  <a:srgbClr val="FF0000"/>
                </a:solidFill>
              </a:rPr>
              <a:t>Classroom activity</a:t>
            </a:r>
          </a:p>
          <a:p>
            <a:pPr eaLnBrk="1" hangingPunct="1"/>
            <a:r>
              <a:rPr lang="en-CA" altLang="en-US" sz="1000"/>
              <a:t>Check out </a:t>
            </a:r>
            <a:r>
              <a:rPr lang="en-CA" altLang="en-US" sz="1000" i="1"/>
              <a:t>Economics in the News</a:t>
            </a:r>
            <a:r>
              <a:rPr lang="en-CA" altLang="en-US" sz="1000"/>
              <a:t>: The Stagnating Eurozone</a:t>
            </a:r>
          </a:p>
          <a:p>
            <a:pPr eaLnBrk="1" hangingPunct="1">
              <a:lnSpc>
                <a:spcPct val="80000"/>
              </a:lnSpc>
            </a:pPr>
            <a:endParaRPr lang="en-US" altLang="en-US" sz="1000"/>
          </a:p>
        </p:txBody>
      </p:sp>
    </p:spTree>
    <p:extLst>
      <p:ext uri="{BB962C8B-B14F-4D97-AF65-F5344CB8AC3E}">
        <p14:creationId xmlns:p14="http://schemas.microsoft.com/office/powerpoint/2010/main" val="5802653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4A4AFF-D9B0-4493-8F94-D2A256F50F24}" type="slidenum">
              <a:rPr lang="en-US" altLang="en-US" smtClean="0"/>
              <a:pPr>
                <a:spcBef>
                  <a:spcPct val="0"/>
                </a:spcBef>
              </a:pPr>
              <a:t>56</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1000"/>
              <a:t>The Phillips curve story nicely illustrates how progress is made in economics.</a:t>
            </a:r>
          </a:p>
          <a:p>
            <a:pPr eaLnBrk="1" hangingPunct="1">
              <a:lnSpc>
                <a:spcPct val="80000"/>
              </a:lnSpc>
            </a:pPr>
            <a:r>
              <a:rPr lang="en-US" altLang="en-US" sz="1000"/>
              <a:t>The story starts in 1958 when Bill Phillips published his famous paper. At that time the mainstream economic model was the aggregate expenditure model presented in Chapter 28. The model was based on the assumption that the price level was constant, making the inflation rate zero. This assumption was not too unrealistic immediately after World War II. By 1955, though, the inflation rate began to creep higher and averaged 2.7 percent per year between 1956 and 1959. Inflation was beginning to be perceived as a problem, one that a model with a “fixed price level assumption” was poorly suited to solve.</a:t>
            </a:r>
          </a:p>
          <a:p>
            <a:pPr eaLnBrk="1" hangingPunct="1">
              <a:lnSpc>
                <a:spcPct val="80000"/>
              </a:lnSpc>
            </a:pPr>
            <a:r>
              <a:rPr lang="en-US" altLang="en-US" sz="1000"/>
              <a:t>In this environment, economists gladly welcomed the simple, short-run Phillips curve, for it gave them a handle on inflation. They believed that they could predict the unemployment rate from their standard model and then combine this unemployment rate with the Phillips curve to determine the resulting inflation rate. The vital assumption in this procedure is that the Phillips curve captures a fixed tradeoff between the actual inflation rate and the unemployment rate that is part of the economy’s structure.</a:t>
            </a:r>
          </a:p>
          <a:p>
            <a:pPr eaLnBrk="1" hangingPunct="1">
              <a:lnSpc>
                <a:spcPct val="80000"/>
              </a:lnSpc>
            </a:pPr>
            <a:r>
              <a:rPr lang="en-US" altLang="en-US" sz="1000"/>
              <a:t>This type of analysis reached its peak of popularity during the early and middle 1960s.</a:t>
            </a:r>
          </a:p>
          <a:p>
            <a:pPr eaLnBrk="1" hangingPunct="1">
              <a:lnSpc>
                <a:spcPct val="80000"/>
              </a:lnSpc>
            </a:pPr>
            <a:r>
              <a:rPr lang="en-US" altLang="en-US" sz="1000"/>
              <a:t>But by 1967 it was under attack. On a theoretical level, Ned Phelps and Milton Friedman pointed out the flimsy justification behind the simple, fixed Phillips curve assumption. On an empirical level, the fixed Phillips curve failed as the inflation rate rose toward the end of the 1960s and into the 1970s: the unemployment rate did not fall as predicted by the fixed Phillips curve.</a:t>
            </a:r>
          </a:p>
          <a:p>
            <a:pPr eaLnBrk="1" hangingPunct="1">
              <a:lnSpc>
                <a:spcPct val="80000"/>
              </a:lnSpc>
            </a:pPr>
            <a:r>
              <a:rPr lang="en-US" altLang="en-US" sz="1000"/>
              <a:t>At this point the idea of a long-run Phillips curve (as distinct from the short-run one) was developed. The concept that aggregate supply is an important component of macroeconomics was taking hold, as was the idea that short-run Phillips curves shift because of changes in people’s expectations. Thus the profession advanced significantly between the initial discussion of the Phillips curve and what students learn today. This advance was the result of the interaction between theory, suggesting that the idea of a fixed short-run Phillips curve was inadequate, and empirical work that reinforced the point that the simple, early approach was deficient.</a:t>
            </a:r>
          </a:p>
        </p:txBody>
      </p:sp>
    </p:spTree>
    <p:extLst>
      <p:ext uri="{BB962C8B-B14F-4D97-AF65-F5344CB8AC3E}">
        <p14:creationId xmlns:p14="http://schemas.microsoft.com/office/powerpoint/2010/main" val="31082550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9A723C-FA48-4152-80D4-45286D879652}" type="slidenum">
              <a:rPr lang="en-US" altLang="en-US" smtClean="0"/>
              <a:pPr>
                <a:spcBef>
                  <a:spcPct val="0"/>
                </a:spcBef>
              </a:pPr>
              <a:t>57</a:t>
            </a:fld>
            <a:endParaRPr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245679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1CC55B-6700-40F8-A112-ED945AC4769F}" type="slidenum">
              <a:rPr lang="en-US" altLang="en-US" smtClean="0"/>
              <a:pPr>
                <a:spcBef>
                  <a:spcPct val="0"/>
                </a:spcBef>
              </a:pPr>
              <a:t>58</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255986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49C058-8B4F-4688-8A35-D73F88AED07A}" type="slidenum">
              <a:rPr lang="en-US" altLang="en-US" smtClean="0"/>
              <a:pPr>
                <a:spcBef>
                  <a:spcPct val="0"/>
                </a:spcBef>
              </a:pPr>
              <a:t>59</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420167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5105AC-626A-4C04-9BB6-1CFA252C73A7}" type="slidenum">
              <a:rPr lang="en-US" altLang="en-US" smtClean="0"/>
              <a:pPr>
                <a:spcBef>
                  <a:spcPct val="0"/>
                </a:spcBef>
              </a:pPr>
              <a:t>6</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315297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81FD75-0049-465D-891E-90C32B9E0920}" type="slidenum">
              <a:rPr lang="en-US" altLang="en-US" smtClean="0"/>
              <a:pPr>
                <a:spcBef>
                  <a:spcPct val="0"/>
                </a:spcBef>
              </a:pPr>
              <a:t>60</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3779740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1C70D7-B12A-47DF-BF5E-9B53ACFBCDAA}" type="slidenum">
              <a:rPr lang="en-US" altLang="en-US" smtClean="0"/>
              <a:pPr>
                <a:spcBef>
                  <a:spcPct val="0"/>
                </a:spcBef>
              </a:pPr>
              <a:t>61</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9105011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F28887-9DC6-4232-A866-D393B3E48B85}" type="slidenum">
              <a:rPr lang="en-US" altLang="en-US" smtClean="0"/>
              <a:pPr>
                <a:spcBef>
                  <a:spcPct val="0"/>
                </a:spcBef>
              </a:pPr>
              <a:t>62</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838055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3C698C-F581-4E92-A6B1-E9AED7FE6092}" type="slidenum">
              <a:rPr lang="en-US" altLang="en-US" smtClean="0"/>
              <a:pPr>
                <a:spcBef>
                  <a:spcPct val="0"/>
                </a:spcBef>
              </a:pPr>
              <a:t>63</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2450905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E8D89B-5918-42FC-82D2-153719D45AC4}" type="slidenum">
              <a:rPr lang="en-US" altLang="en-US" smtClean="0"/>
              <a:pPr>
                <a:spcBef>
                  <a:spcPct val="0"/>
                </a:spcBef>
              </a:pPr>
              <a:t>64</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3449623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F519F5-EC43-4D65-A2BB-91D92E81BD16}" type="slidenum">
              <a:rPr lang="en-US" altLang="en-US" smtClean="0"/>
              <a:pPr>
                <a:spcBef>
                  <a:spcPct val="0"/>
                </a:spcBef>
              </a:pPr>
              <a:t>65</a:t>
            </a:fld>
            <a:endParaRPr lang="en-US" alt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1475846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F0F5C1-6386-47F2-B599-811EA4D879C1}" type="slidenum">
              <a:rPr lang="en-US" altLang="en-US" smtClean="0"/>
              <a:pPr>
                <a:spcBef>
                  <a:spcPct val="0"/>
                </a:spcBef>
              </a:pPr>
              <a:t>66</a:t>
            </a:fld>
            <a:endParaRPr lang="en-US" alt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The  U.S. Phillips Curve</a:t>
            </a:r>
          </a:p>
        </p:txBody>
      </p:sp>
    </p:spTree>
    <p:extLst>
      <p:ext uri="{BB962C8B-B14F-4D97-AF65-F5344CB8AC3E}">
        <p14:creationId xmlns:p14="http://schemas.microsoft.com/office/powerpoint/2010/main" val="39234357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D8AE28-9242-4AFA-8A53-16172545AC6E}" type="slidenum">
              <a:rPr lang="en-US" altLang="en-US" smtClean="0"/>
              <a:pPr>
                <a:spcBef>
                  <a:spcPct val="0"/>
                </a:spcBef>
              </a:pPr>
              <a:t>67</a:t>
            </a:fld>
            <a:endParaRPr lang="en-US" alt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325831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5144E3-EE01-443F-BF27-09DEC10CC4A2}" type="slidenum">
              <a:rPr lang="en-US" altLang="en-US" smtClean="0">
                <a:solidFill>
                  <a:srgbClr val="000000"/>
                </a:solidFill>
              </a:rPr>
              <a:pPr>
                <a:spcBef>
                  <a:spcPct val="0"/>
                </a:spcBef>
              </a:pPr>
              <a:t>7</a:t>
            </a:fld>
            <a:endParaRPr lang="en-US" altLang="en-US">
              <a:solidFill>
                <a:srgbClr val="000000"/>
              </a:solidFill>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dirty="0"/>
          </a:p>
        </p:txBody>
      </p:sp>
    </p:spTree>
    <p:extLst>
      <p:ext uri="{BB962C8B-B14F-4D97-AF65-F5344CB8AC3E}">
        <p14:creationId xmlns:p14="http://schemas.microsoft.com/office/powerpoint/2010/main" val="193600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430F33-AB8F-4983-B0D4-FDDEAB1332A6}" type="slidenum">
              <a:rPr lang="en-US" altLang="en-US" smtClean="0"/>
              <a:pPr>
                <a:spcBef>
                  <a:spcPct val="0"/>
                </a:spcBef>
              </a:pPr>
              <a:t>8</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58345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1CE57F-00F8-40FF-9810-3E5D73F27373}" type="slidenum">
              <a:rPr lang="en-US" altLang="en-US" smtClean="0"/>
              <a:pPr>
                <a:spcBef>
                  <a:spcPct val="0"/>
                </a:spcBef>
              </a:pPr>
              <a:t>9</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9475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03300522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0356860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24208650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44395560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594171"/>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3454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073255"/>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623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2"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pic>
        <p:nvPicPr>
          <p:cNvPr id="2053" name="Picture 7">
            <a:hlinkClick r:id="" action="ppaction://hlinkshowjump?jump=nextslide" tooltip="Click to expand the figure"/>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1340827923"/>
      </p:ext>
    </p:extLst>
  </p:cSld>
  <p:clrMap bg1="lt1" tx1="dk1" bg2="lt2" tx2="dk2" accent1="accent1" accent2="accent2" accent3="accent3" accent4="accent4" accent5="accent5" accent6="accent6" hlink="hlink" folHlink="folHlink"/>
  <p:sldLayoutIdLst>
    <p:sldLayoutId id="2147485132" r:id="rId1"/>
    <p:sldLayoutId id="2147485133"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1438" algn="l" rtl="0" eaLnBrk="0" fontAlgn="base" hangingPunct="0">
        <a:spcBef>
          <a:spcPts val="600"/>
        </a:spcBef>
        <a:spcAft>
          <a:spcPts val="600"/>
        </a:spcAft>
        <a:defRPr sz="2400" b="1">
          <a:solidFill>
            <a:srgbClr val="1A71B7"/>
          </a:solidFill>
          <a:latin typeface="+mn-lt"/>
          <a:ea typeface="+mn-ea"/>
          <a:cs typeface="+mn-cs"/>
        </a:defRPr>
      </a:lvl1pPr>
      <a:lvl2pPr marL="71438"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307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sp>
        <p:nvSpPr>
          <p:cNvPr id="6"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3602838888"/>
      </p:ext>
    </p:extLst>
  </p:cSld>
  <p:clrMap bg1="lt1" tx1="dk1" bg2="lt2" tx2="dk2" accent1="accent1" accent2="accent2" accent3="accent3" accent4="accent4" accent5="accent5" accent6="accent6" hlink="hlink" folHlink="folHlink"/>
  <p:sldLayoutIdLst>
    <p:sldLayoutId id="2147485135" r:id="rId1"/>
    <p:sldLayoutId id="2147485136"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72000" algn="l" rtl="0" eaLnBrk="0" fontAlgn="base" hangingPunct="0">
        <a:spcBef>
          <a:spcPts val="600"/>
        </a:spcBef>
        <a:spcAft>
          <a:spcPts val="600"/>
        </a:spcAft>
        <a:defRPr sz="2400" b="1">
          <a:solidFill>
            <a:srgbClr val="1A71B7"/>
          </a:solidFill>
          <a:latin typeface="+mn-lt"/>
          <a:ea typeface="+mn-ea"/>
          <a:cs typeface="+mn-cs"/>
        </a:defRPr>
      </a:lvl1pPr>
      <a:lvl2pPr marL="72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5126"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27" r:id="rId1"/>
    <p:sldLayoutId id="2147485130"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5128" r:id="rId1"/>
  </p:sldLayoutIdLst>
  <p:txStyles>
    <p:titleStyle>
      <a:lvl1pPr algn="l" rtl="0" eaLnBrk="0" fontAlgn="base" hangingPunct="0">
        <a:spcBef>
          <a:spcPct val="0"/>
        </a:spcBef>
        <a:spcAft>
          <a:spcPct val="0"/>
        </a:spcAft>
        <a:defRPr sz="2400" b="1">
          <a:solidFill>
            <a:srgbClr val="600033"/>
          </a:solidFill>
          <a:latin typeface="+mj-lt"/>
          <a:ea typeface="+mj-ea"/>
          <a:cs typeface="+mj-cs"/>
        </a:defRPr>
      </a:lvl1pPr>
      <a:lvl2pPr algn="l" rtl="0" eaLnBrk="0" fontAlgn="base" hangingPunct="0">
        <a:spcBef>
          <a:spcPct val="0"/>
        </a:spcBef>
        <a:spcAft>
          <a:spcPct val="0"/>
        </a:spcAft>
        <a:defRPr sz="2400" b="1">
          <a:solidFill>
            <a:srgbClr val="600033"/>
          </a:solidFill>
          <a:latin typeface="Arial" charset="0"/>
        </a:defRPr>
      </a:lvl2pPr>
      <a:lvl3pPr algn="l" rtl="0" eaLnBrk="0" fontAlgn="base" hangingPunct="0">
        <a:spcBef>
          <a:spcPct val="0"/>
        </a:spcBef>
        <a:spcAft>
          <a:spcPct val="0"/>
        </a:spcAft>
        <a:defRPr sz="2400" b="1">
          <a:solidFill>
            <a:srgbClr val="600033"/>
          </a:solidFill>
          <a:latin typeface="Arial" charset="0"/>
        </a:defRPr>
      </a:lvl3pPr>
      <a:lvl4pPr algn="l" rtl="0" eaLnBrk="0" fontAlgn="base" hangingPunct="0">
        <a:spcBef>
          <a:spcPct val="0"/>
        </a:spcBef>
        <a:spcAft>
          <a:spcPct val="0"/>
        </a:spcAft>
        <a:defRPr sz="2400" b="1">
          <a:solidFill>
            <a:srgbClr val="600033"/>
          </a:solidFill>
          <a:latin typeface="Arial" charset="0"/>
        </a:defRPr>
      </a:lvl4pPr>
      <a:lvl5pPr algn="l" rtl="0" eaLnBrk="0" fontAlgn="base" hangingPunct="0">
        <a:spcBef>
          <a:spcPct val="0"/>
        </a:spcBef>
        <a:spcAft>
          <a:spcPct val="0"/>
        </a:spcAft>
        <a:defRPr sz="2400" b="1">
          <a:solidFill>
            <a:srgbClr val="600033"/>
          </a:solidFill>
          <a:latin typeface="Arial" charset="0"/>
        </a:defRPr>
      </a:lvl5pPr>
      <a:lvl6pPr marL="457200" algn="l" rtl="0" fontAlgn="base">
        <a:spcBef>
          <a:spcPct val="0"/>
        </a:spcBef>
        <a:spcAft>
          <a:spcPct val="0"/>
        </a:spcAft>
        <a:defRPr sz="2400" b="1">
          <a:solidFill>
            <a:srgbClr val="600033"/>
          </a:solidFill>
          <a:latin typeface="Arial" charset="0"/>
        </a:defRPr>
      </a:lvl6pPr>
      <a:lvl7pPr marL="914400" algn="l" rtl="0" fontAlgn="base">
        <a:spcBef>
          <a:spcPct val="0"/>
        </a:spcBef>
        <a:spcAft>
          <a:spcPct val="0"/>
        </a:spcAft>
        <a:defRPr sz="2400" b="1">
          <a:solidFill>
            <a:srgbClr val="600033"/>
          </a:solidFill>
          <a:latin typeface="Arial" charset="0"/>
        </a:defRPr>
      </a:lvl7pPr>
      <a:lvl8pPr marL="1371600" algn="l" rtl="0" fontAlgn="base">
        <a:spcBef>
          <a:spcPct val="0"/>
        </a:spcBef>
        <a:spcAft>
          <a:spcPct val="0"/>
        </a:spcAft>
        <a:defRPr sz="2400" b="1">
          <a:solidFill>
            <a:srgbClr val="600033"/>
          </a:solidFill>
          <a:latin typeface="Arial" charset="0"/>
        </a:defRPr>
      </a:lvl8pPr>
      <a:lvl9pPr marL="1828800" algn="l" rtl="0" fontAlgn="base">
        <a:spcBef>
          <a:spcPct val="0"/>
        </a:spcBef>
        <a:spcAft>
          <a:spcPct val="0"/>
        </a:spcAft>
        <a:defRPr sz="2400" b="1">
          <a:solidFill>
            <a:srgbClr val="600033"/>
          </a:solidFill>
          <a:latin typeface="Arial" charset="0"/>
        </a:defRPr>
      </a:lvl9pPr>
    </p:titleStyle>
    <p:bodyStyle>
      <a:lvl1pPr marL="342900" indent="-342900" algn="l" rtl="0" eaLnBrk="0" fontAlgn="base" hangingPunct="0">
        <a:spcBef>
          <a:spcPct val="20000"/>
        </a:spcBef>
        <a:spcAft>
          <a:spcPct val="0"/>
        </a:spcAft>
        <a:defRPr sz="2400" b="1">
          <a:solidFill>
            <a:srgbClr val="600033"/>
          </a:solidFill>
          <a:latin typeface="+mn-lt"/>
          <a:ea typeface="+mn-ea"/>
          <a:cs typeface="+mn-cs"/>
        </a:defRPr>
      </a:lvl1pPr>
      <a:lvl2pPr marL="828675" indent="-285750" algn="l" rtl="0" eaLnBrk="0" fontAlgn="base" hangingPunct="0">
        <a:spcBef>
          <a:spcPct val="20000"/>
        </a:spcBef>
        <a:spcAft>
          <a:spcPct val="0"/>
        </a:spcAft>
        <a:buChar char="–"/>
        <a:defRPr sz="2800">
          <a:solidFill>
            <a:schemeClr val="tx1"/>
          </a:solidFill>
          <a:latin typeface="+mn-lt"/>
        </a:defRPr>
      </a:lvl2pPr>
      <a:lvl3pPr marL="1236663" indent="-228600" algn="l" rtl="0" eaLnBrk="0" fontAlgn="base" hangingPunct="0">
        <a:spcBef>
          <a:spcPct val="20000"/>
        </a:spcBef>
        <a:spcAft>
          <a:spcPct val="0"/>
        </a:spcAft>
        <a:buClr>
          <a:srgbClr val="FF4C0B"/>
        </a:buClr>
        <a:buFont typeface="Webdings" panose="05030102010509060703" pitchFamily="18" charset="2"/>
        <a:buChar char="4"/>
        <a:defRPr sz="2400">
          <a:solidFill>
            <a:schemeClr val="tx1"/>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7"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7"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14.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gif"/><Relationship Id="rId7"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15.gif"/><Relationship Id="rId4" Type="http://schemas.openxmlformats.org/officeDocument/2006/relationships/image" Target="../media/image14.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6.png"/><Relationship Id="rId7" Type="http://schemas.openxmlformats.org/officeDocument/2006/relationships/slide" Target="slide2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28.gif"/><Relationship Id="rId5" Type="http://schemas.openxmlformats.org/officeDocument/2006/relationships/image" Target="../media/image27.gif"/><Relationship Id="rId4" Type="http://schemas.openxmlformats.org/officeDocument/2006/relationships/image" Target="../media/image26.gif"/></Relationships>
</file>

<file path=ppt/slides/_rels/slide32.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28.gif"/><Relationship Id="rId5" Type="http://schemas.openxmlformats.org/officeDocument/2006/relationships/image" Target="../media/image27.gif"/><Relationship Id="rId4" Type="http://schemas.openxmlformats.org/officeDocument/2006/relationships/image" Target="../media/image26.gif"/></Relationships>
</file>

<file path=ppt/slides/_rels/slide33.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slide" Target="slide34.xml"/><Relationship Id="rId7" Type="http://schemas.openxmlformats.org/officeDocument/2006/relationships/image" Target="../media/image31.gi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0.gif"/><Relationship Id="rId11" Type="http://schemas.openxmlformats.org/officeDocument/2006/relationships/image" Target="../media/image35.gif"/><Relationship Id="rId5" Type="http://schemas.openxmlformats.org/officeDocument/2006/relationships/image" Target="../media/image29.gif"/><Relationship Id="rId10" Type="http://schemas.openxmlformats.org/officeDocument/2006/relationships/image" Target="../media/image34.gif"/><Relationship Id="rId4" Type="http://schemas.openxmlformats.org/officeDocument/2006/relationships/image" Target="../media/image1.jpeg"/><Relationship Id="rId9" Type="http://schemas.openxmlformats.org/officeDocument/2006/relationships/image" Target="../media/image33.gif"/></Relationships>
</file>

<file path=ppt/slides/_rels/slide34.xml.rels><?xml version="1.0" encoding="UTF-8" standalone="yes"?>
<Relationships xmlns="http://schemas.openxmlformats.org/package/2006/relationships"><Relationship Id="rId8" Type="http://schemas.openxmlformats.org/officeDocument/2006/relationships/image" Target="../media/image34.gif"/><Relationship Id="rId3" Type="http://schemas.openxmlformats.org/officeDocument/2006/relationships/image" Target="../media/image29.gif"/><Relationship Id="rId7" Type="http://schemas.openxmlformats.org/officeDocument/2006/relationships/image" Target="../media/image33.gif"/><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32.gif"/><Relationship Id="rId5" Type="http://schemas.openxmlformats.org/officeDocument/2006/relationships/image" Target="../media/image31.gif"/><Relationship Id="rId4" Type="http://schemas.openxmlformats.org/officeDocument/2006/relationships/image" Target="../media/image30.gif"/><Relationship Id="rId9" Type="http://schemas.openxmlformats.org/officeDocument/2006/relationships/image" Target="../media/image35.gif"/></Relationships>
</file>

<file path=ppt/slides/_rels/slide35.xml.rels><?xml version="1.0" encoding="UTF-8" standalone="yes"?>
<Relationships xmlns="http://schemas.openxmlformats.org/package/2006/relationships"><Relationship Id="rId8" Type="http://schemas.openxmlformats.org/officeDocument/2006/relationships/image" Target="../media/image39.gif"/><Relationship Id="rId3" Type="http://schemas.openxmlformats.org/officeDocument/2006/relationships/slide" Target="slide36.xml"/><Relationship Id="rId7" Type="http://schemas.openxmlformats.org/officeDocument/2006/relationships/image" Target="../media/image38.gi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7.gif"/><Relationship Id="rId5" Type="http://schemas.openxmlformats.org/officeDocument/2006/relationships/image" Target="../media/image36.gif"/><Relationship Id="rId10" Type="http://schemas.openxmlformats.org/officeDocument/2006/relationships/image" Target="../media/image41.gif"/><Relationship Id="rId4" Type="http://schemas.openxmlformats.org/officeDocument/2006/relationships/image" Target="../media/image1.jpeg"/><Relationship Id="rId9" Type="http://schemas.openxmlformats.org/officeDocument/2006/relationships/image" Target="../media/image40.gif"/></Relationships>
</file>

<file path=ppt/slides/_rels/slide36.xml.rels><?xml version="1.0" encoding="UTF-8" standalone="yes"?>
<Relationships xmlns="http://schemas.openxmlformats.org/package/2006/relationships"><Relationship Id="rId8" Type="http://schemas.openxmlformats.org/officeDocument/2006/relationships/image" Target="../media/image41.gif"/><Relationship Id="rId3" Type="http://schemas.openxmlformats.org/officeDocument/2006/relationships/image" Target="../media/image36.gif"/><Relationship Id="rId7" Type="http://schemas.openxmlformats.org/officeDocument/2006/relationships/image" Target="../media/image40.gif"/><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image" Target="../media/image39.gif"/><Relationship Id="rId5" Type="http://schemas.openxmlformats.org/officeDocument/2006/relationships/image" Target="../media/image38.gif"/><Relationship Id="rId4" Type="http://schemas.openxmlformats.org/officeDocument/2006/relationships/image" Target="../media/image37.gif"/></Relationships>
</file>

<file path=ppt/slides/_rels/slide37.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45.gif"/><Relationship Id="rId3" Type="http://schemas.openxmlformats.org/officeDocument/2006/relationships/slide" Target="slide40.xml"/><Relationship Id="rId7" Type="http://schemas.openxmlformats.org/officeDocument/2006/relationships/image" Target="../media/image44.gi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3.gif"/><Relationship Id="rId5" Type="http://schemas.openxmlformats.org/officeDocument/2006/relationships/image" Target="../media/image42.gif"/><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image" Target="../media/image45.gif"/><Relationship Id="rId5" Type="http://schemas.openxmlformats.org/officeDocument/2006/relationships/image" Target="../media/image44.gif"/><Relationship Id="rId4" Type="http://schemas.openxmlformats.org/officeDocument/2006/relationships/image" Target="../media/image43.gi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49.gif"/><Relationship Id="rId3" Type="http://schemas.openxmlformats.org/officeDocument/2006/relationships/slide" Target="slide43.xml"/><Relationship Id="rId7" Type="http://schemas.openxmlformats.org/officeDocument/2006/relationships/image" Target="../media/image48.gif"/><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7.gif"/><Relationship Id="rId5" Type="http://schemas.openxmlformats.org/officeDocument/2006/relationships/image" Target="../media/image46.gif"/><Relationship Id="rId4" Type="http://schemas.openxmlformats.org/officeDocument/2006/relationships/image" Target="../media/image1.jpeg"/><Relationship Id="rId9" Type="http://schemas.openxmlformats.org/officeDocument/2006/relationships/image" Target="../media/image50.gif"/></Relationships>
</file>

<file path=ppt/slides/_rels/slide43.xml.rels><?xml version="1.0" encoding="UTF-8" standalone="yes"?>
<Relationships xmlns="http://schemas.openxmlformats.org/package/2006/relationships"><Relationship Id="rId3" Type="http://schemas.openxmlformats.org/officeDocument/2006/relationships/image" Target="../media/image46.gif"/><Relationship Id="rId7" Type="http://schemas.openxmlformats.org/officeDocument/2006/relationships/image" Target="../media/image50.gif"/><Relationship Id="rId2" Type="http://schemas.openxmlformats.org/officeDocument/2006/relationships/notesSlide" Target="../notesSlides/notesSlide43.xml"/><Relationship Id="rId1" Type="http://schemas.openxmlformats.org/officeDocument/2006/relationships/slideLayout" Target="../slideLayouts/slideLayout5.xml"/><Relationship Id="rId6" Type="http://schemas.openxmlformats.org/officeDocument/2006/relationships/image" Target="../media/image49.gif"/><Relationship Id="rId5" Type="http://schemas.openxmlformats.org/officeDocument/2006/relationships/image" Target="../media/image48.gif"/><Relationship Id="rId4" Type="http://schemas.openxmlformats.org/officeDocument/2006/relationships/image" Target="../media/image47.gif"/></Relationships>
</file>

<file path=ppt/slides/_rels/slide44.xml.rels><?xml version="1.0" encoding="UTF-8" standalone="yes"?>
<Relationships xmlns="http://schemas.openxmlformats.org/package/2006/relationships"><Relationship Id="rId8" Type="http://schemas.openxmlformats.org/officeDocument/2006/relationships/image" Target="../media/image54.gif"/><Relationship Id="rId3" Type="http://schemas.openxmlformats.org/officeDocument/2006/relationships/slide" Target="slide45.xml"/><Relationship Id="rId7" Type="http://schemas.openxmlformats.org/officeDocument/2006/relationships/image" Target="../media/image53.gif"/><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2.gif"/><Relationship Id="rId5" Type="http://schemas.openxmlformats.org/officeDocument/2006/relationships/image" Target="../media/image51.gif"/><Relationship Id="rId10" Type="http://schemas.openxmlformats.org/officeDocument/2006/relationships/image" Target="../media/image56.gif"/><Relationship Id="rId4" Type="http://schemas.openxmlformats.org/officeDocument/2006/relationships/image" Target="../media/image1.jpeg"/><Relationship Id="rId9" Type="http://schemas.openxmlformats.org/officeDocument/2006/relationships/image" Target="../media/image55.gif"/></Relationships>
</file>

<file path=ppt/slides/_rels/slide45.xml.rels><?xml version="1.0" encoding="UTF-8" standalone="yes"?>
<Relationships xmlns="http://schemas.openxmlformats.org/package/2006/relationships"><Relationship Id="rId8" Type="http://schemas.openxmlformats.org/officeDocument/2006/relationships/image" Target="../media/image56.gif"/><Relationship Id="rId3" Type="http://schemas.openxmlformats.org/officeDocument/2006/relationships/image" Target="../media/image51.gif"/><Relationship Id="rId7" Type="http://schemas.openxmlformats.org/officeDocument/2006/relationships/image" Target="../media/image55.gif"/><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54.gif"/><Relationship Id="rId5" Type="http://schemas.openxmlformats.org/officeDocument/2006/relationships/image" Target="../media/image53.gif"/><Relationship Id="rId4" Type="http://schemas.openxmlformats.org/officeDocument/2006/relationships/image" Target="../media/image52.gif"/></Relationships>
</file>

<file path=ppt/slides/_rels/slide46.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57.gif"/><Relationship Id="rId4"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48.xml"/><Relationship Id="rId1" Type="http://schemas.openxmlformats.org/officeDocument/2006/relationships/slideLayout" Target="../slideLayouts/slideLayout5.xml"/><Relationship Id="rId6" Type="http://schemas.openxmlformats.org/officeDocument/2006/relationships/image" Target="../media/image60.gif"/><Relationship Id="rId5" Type="http://schemas.openxmlformats.org/officeDocument/2006/relationships/image" Target="../media/image59.gif"/><Relationship Id="rId4" Type="http://schemas.openxmlformats.org/officeDocument/2006/relationships/image" Target="../media/image58.gif"/></Relationships>
</file>

<file path=ppt/slides/_rels/slide49.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60.gif"/><Relationship Id="rId5" Type="http://schemas.openxmlformats.org/officeDocument/2006/relationships/image" Target="../media/image59.gif"/><Relationship Id="rId4" Type="http://schemas.openxmlformats.org/officeDocument/2006/relationships/image" Target="../media/image58.gif"/></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slide" Target="slide59.xml"/><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gif"/><Relationship Id="rId7"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slide" Target="slide63.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3.xml"/><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slide" Target="slide65.xml"/><Relationship Id="rId4" Type="http://schemas.openxmlformats.org/officeDocument/2006/relationships/image" Target="../media/image66.png"/></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slide" Target="slide67.xml"/><Relationship Id="rId4" Type="http://schemas.openxmlformats.org/officeDocument/2006/relationships/image" Target="../media/image68.png"/></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image" Target="../media/image68.pn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gif"/><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gif"/><Relationship Id="rId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7EA787-D5F0-4FB2-B349-51AE421ED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extLst>
      <p:ext uri="{BB962C8B-B14F-4D97-AF65-F5344CB8AC3E}">
        <p14:creationId xmlns:p14="http://schemas.microsoft.com/office/powerpoint/2010/main" val="4157641188"/>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marL="107950" eaLnBrk="1" hangingPunct="1"/>
            <a:r>
              <a:rPr lang="en-CA" altLang="en-US" b="0">
                <a:solidFill>
                  <a:schemeClr val="tx1"/>
                </a:solidFill>
              </a:rPr>
              <a:t>The </a:t>
            </a:r>
            <a:r>
              <a:rPr lang="en-CA" altLang="en-US" b="0" i="1">
                <a:solidFill>
                  <a:schemeClr val="tx1"/>
                </a:solidFill>
              </a:rPr>
              <a:t>SAS</a:t>
            </a:r>
            <a:r>
              <a:rPr lang="en-CA" altLang="en-US" b="0">
                <a:solidFill>
                  <a:schemeClr val="tx1"/>
                </a:solidFill>
              </a:rPr>
              <a:t> shifts to </a:t>
            </a:r>
            <a:r>
              <a:rPr lang="en-CA" altLang="en-US" b="0" i="1">
                <a:solidFill>
                  <a:schemeClr val="tx1"/>
                </a:solidFill>
              </a:rPr>
              <a:t>SAS</a:t>
            </a:r>
            <a:r>
              <a:rPr lang="en-CA" altLang="en-US" b="0" baseline="-10000">
                <a:solidFill>
                  <a:schemeClr val="tx1"/>
                </a:solidFill>
              </a:rPr>
              <a:t>1</a:t>
            </a:r>
            <a:r>
              <a:rPr lang="en-CA" altLang="en-US" b="0">
                <a:solidFill>
                  <a:schemeClr val="tx1"/>
                </a:solidFill>
              </a:rPr>
              <a:t>.</a:t>
            </a:r>
            <a:endParaRPr lang="en-CA" altLang="en-US" b="0" i="1">
              <a:solidFill>
                <a:schemeClr val="tx1"/>
              </a:solidFill>
            </a:endParaRPr>
          </a:p>
        </p:txBody>
      </p:sp>
      <p:sp>
        <p:nvSpPr>
          <p:cNvPr id="25602" name="Rectangle 10"/>
          <p:cNvSpPr>
            <a:spLocks noGrp="1" noChangeArrowheads="1"/>
          </p:cNvSpPr>
          <p:nvPr>
            <p:ph type="title"/>
          </p:nvPr>
        </p:nvSpPr>
        <p:spPr>
          <a:noFill/>
        </p:spPr>
        <p:txBody>
          <a:bodyPr/>
          <a:lstStyle/>
          <a:p>
            <a:pPr eaLnBrk="1" hangingPunct="1"/>
            <a:r>
              <a:rPr lang="en-CA" altLang="en-US"/>
              <a:t>The Business Cycle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3587" name="Rectangle 3"/>
          <p:cNvSpPr>
            <a:spLocks noGrp="1" noChangeArrowheads="1"/>
          </p:cNvSpPr>
          <p:nvPr>
            <p:ph idx="1"/>
          </p:nvPr>
        </p:nvSpPr>
        <p:spPr/>
        <p:txBody>
          <a:bodyPr/>
          <a:lstStyle/>
          <a:p>
            <a:pPr eaLnBrk="1" hangingPunct="1">
              <a:defRPr/>
            </a:pPr>
            <a:r>
              <a:rPr lang="en-CA" altLang="en-US" b="0" dirty="0">
                <a:solidFill>
                  <a:schemeClr val="tx1"/>
                </a:solidFill>
              </a:rPr>
              <a:t>The economy remains at full employment at point </a:t>
            </a:r>
            <a:r>
              <a:rPr lang="en-CA" altLang="en-US" b="0" i="1" dirty="0">
                <a:solidFill>
                  <a:schemeClr val="tx1"/>
                </a:solidFill>
              </a:rPr>
              <a:t>B</a:t>
            </a:r>
            <a:r>
              <a:rPr lang="en-CA" altLang="en-US" b="0" dirty="0">
                <a:solidFill>
                  <a:schemeClr val="tx1"/>
                </a:solidFill>
              </a:rPr>
              <a:t>.</a:t>
            </a:r>
          </a:p>
          <a:p>
            <a:pPr eaLnBrk="1" hangingPunct="1">
              <a:defRPr/>
            </a:pPr>
            <a:r>
              <a:rPr lang="en-CA" altLang="en-US" b="0" dirty="0">
                <a:solidFill>
                  <a:schemeClr val="tx1"/>
                </a:solidFill>
              </a:rPr>
              <a:t>The price level rises as expected from 100 to 110.</a:t>
            </a:r>
          </a:p>
          <a:p>
            <a:pPr marL="0" eaLnBrk="1" hangingPunct="1">
              <a:defRPr/>
            </a:pPr>
            <a:endParaRPr lang="en-CA" altLang="en-US" b="0" dirty="0">
              <a:solidFill>
                <a:schemeClr val="tx1"/>
              </a:solidFill>
            </a:endParaRPr>
          </a:p>
          <a:p>
            <a:pPr marL="0" eaLnBrk="1" hangingPunct="1">
              <a:defRPr/>
            </a:pPr>
            <a:endParaRPr lang="en-CA" altLang="en-US" b="0" i="1" dirty="0">
              <a:solidFill>
                <a:schemeClr val="tx1"/>
              </a:solidFill>
            </a:endParaRPr>
          </a:p>
        </p:txBody>
      </p:sp>
      <p:sp>
        <p:nvSpPr>
          <p:cNvPr id="27650" name="Rectangle 10"/>
          <p:cNvSpPr>
            <a:spLocks noGrp="1" noChangeArrowheads="1"/>
          </p:cNvSpPr>
          <p:nvPr>
            <p:ph type="title"/>
          </p:nvPr>
        </p:nvSpPr>
        <p:spPr>
          <a:noFill/>
        </p:spPr>
        <p:txBody>
          <a:bodyPr/>
          <a:lstStyle/>
          <a:p>
            <a:pPr eaLnBrk="1" hangingPunct="1"/>
            <a:r>
              <a:rPr lang="en-CA" altLang="en-US"/>
              <a:t>The Business Cycle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3587">
                                            <p:txEl>
                                              <p:pRg st="1" end="1"/>
                                            </p:txEl>
                                          </p:spTgt>
                                        </p:tgtEl>
                                        <p:attrNameLst>
                                          <p:attrName>style.visibility</p:attrName>
                                        </p:attrNameLst>
                                      </p:cBhvr>
                                      <p:to>
                                        <p:strVal val="visible"/>
                                      </p:to>
                                    </p:set>
                                    <p:animEffect transition="in" filter="wipe(left)">
                                      <p:cBhvr>
                                        <p:cTn id="7" dur="1000"/>
                                        <p:tgtEl>
                                          <p:spTgt spid="963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7"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marL="107950" eaLnBrk="1" hangingPunct="1"/>
            <a:r>
              <a:rPr lang="en-CA" altLang="en-US" b="0">
                <a:solidFill>
                  <a:schemeClr val="tx1"/>
                </a:solidFill>
              </a:rPr>
              <a:t>But if aggregate demand increases more slowly than potential GDP, the </a:t>
            </a:r>
            <a:r>
              <a:rPr lang="en-CA" altLang="en-US" b="0" i="1">
                <a:solidFill>
                  <a:schemeClr val="tx1"/>
                </a:solidFill>
              </a:rPr>
              <a:t>AD</a:t>
            </a:r>
            <a:r>
              <a:rPr lang="en-CA" altLang="en-US" b="0">
                <a:solidFill>
                  <a:schemeClr val="tx1"/>
                </a:solidFill>
              </a:rPr>
              <a:t> curve shifts </a:t>
            </a:r>
            <a:r>
              <a:rPr lang="en-CA" altLang="en-US" b="0" i="1">
                <a:solidFill>
                  <a:schemeClr val="tx1"/>
                </a:solidFill>
              </a:rPr>
              <a:t>to AD</a:t>
            </a:r>
            <a:r>
              <a:rPr lang="en-CA" altLang="en-US" b="0" baseline="-10000">
                <a:solidFill>
                  <a:schemeClr val="tx1"/>
                </a:solidFill>
              </a:rPr>
              <a:t>2</a:t>
            </a:r>
            <a:r>
              <a:rPr lang="en-CA" altLang="en-US" b="0">
                <a:solidFill>
                  <a:schemeClr val="tx1"/>
                </a:solidFill>
              </a:rPr>
              <a:t>.</a:t>
            </a:r>
          </a:p>
        </p:txBody>
      </p:sp>
      <p:sp>
        <p:nvSpPr>
          <p:cNvPr id="29698" name="Rectangle 10"/>
          <p:cNvSpPr>
            <a:spLocks noGrp="1" noChangeArrowheads="1"/>
          </p:cNvSpPr>
          <p:nvPr>
            <p:ph type="title"/>
          </p:nvPr>
        </p:nvSpPr>
        <p:spPr>
          <a:noFill/>
        </p:spPr>
        <p:txBody>
          <a:bodyPr/>
          <a:lstStyle/>
          <a:p>
            <a:pPr eaLnBrk="1" hangingPunct="1"/>
            <a:r>
              <a:rPr lang="en-CA" altLang="en-US"/>
              <a:t>The Business Cycle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5635" name="Rectangle 3"/>
          <p:cNvSpPr>
            <a:spLocks noGrp="1" noChangeArrowheads="1"/>
          </p:cNvSpPr>
          <p:nvPr>
            <p:ph idx="1"/>
          </p:nvPr>
        </p:nvSpPr>
        <p:spPr/>
        <p:txBody>
          <a:bodyPr/>
          <a:lstStyle/>
          <a:p>
            <a:pPr marL="107950" eaLnBrk="1" hangingPunct="1"/>
            <a:r>
              <a:rPr lang="en-CA" altLang="en-US" b="0">
                <a:solidFill>
                  <a:schemeClr val="tx1"/>
                </a:solidFill>
              </a:rPr>
              <a:t>The economy moves to point </a:t>
            </a:r>
            <a:r>
              <a:rPr lang="en-CA" altLang="en-US" b="0" i="1">
                <a:solidFill>
                  <a:schemeClr val="tx1"/>
                </a:solidFill>
              </a:rPr>
              <a:t>C</a:t>
            </a:r>
            <a:r>
              <a:rPr lang="en-CA" altLang="en-US" b="0">
                <a:solidFill>
                  <a:schemeClr val="tx1"/>
                </a:solidFill>
              </a:rPr>
              <a:t>.</a:t>
            </a:r>
          </a:p>
          <a:p>
            <a:pPr marL="107950" eaLnBrk="1" hangingPunct="1"/>
            <a:r>
              <a:rPr lang="en-CA" altLang="en-US" b="0">
                <a:solidFill>
                  <a:schemeClr val="tx1"/>
                </a:solidFill>
              </a:rPr>
              <a:t>Real GDP growth is slower; inflation</a:t>
            </a:r>
            <a:r>
              <a:rPr lang="en-CA" altLang="en-US" sz="2000" b="0">
                <a:solidFill>
                  <a:schemeClr val="tx1"/>
                </a:solidFill>
              </a:rPr>
              <a:t> </a:t>
            </a:r>
            <a:r>
              <a:rPr lang="en-CA" altLang="en-US" b="0">
                <a:solidFill>
                  <a:schemeClr val="tx1"/>
                </a:solidFill>
              </a:rPr>
              <a:t>is less than expected.</a:t>
            </a:r>
            <a:endParaRPr lang="en-CA" altLang="en-US" b="0" i="1">
              <a:solidFill>
                <a:schemeClr val="tx1"/>
              </a:solidFill>
            </a:endParaRPr>
          </a:p>
        </p:txBody>
      </p:sp>
      <p:sp>
        <p:nvSpPr>
          <p:cNvPr id="31746" name="Rectangle 10"/>
          <p:cNvSpPr>
            <a:spLocks noGrp="1" noChangeArrowheads="1"/>
          </p:cNvSpPr>
          <p:nvPr>
            <p:ph type="title"/>
          </p:nvPr>
        </p:nvSpPr>
        <p:spPr>
          <a:noFill/>
        </p:spPr>
        <p:txBody>
          <a:bodyPr/>
          <a:lstStyle/>
          <a:p>
            <a:pPr eaLnBrk="1" hangingPunct="1"/>
            <a:r>
              <a:rPr lang="en-CA" altLang="en-US"/>
              <a:t>The Business Cycle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5635">
                                            <p:txEl>
                                              <p:pRg st="1" end="1"/>
                                            </p:txEl>
                                          </p:spTgt>
                                        </p:tgtEl>
                                        <p:attrNameLst>
                                          <p:attrName>style.visibility</p:attrName>
                                        </p:attrNameLst>
                                      </p:cBhvr>
                                      <p:to>
                                        <p:strVal val="visible"/>
                                      </p:to>
                                    </p:set>
                                    <p:animEffect transition="in" filter="wipe(left)">
                                      <p:cBhvr>
                                        <p:cTn id="7" dur="1000"/>
                                        <p:tgtEl>
                                          <p:spTgt spid="965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60363" y="1584325"/>
            <a:ext cx="8229600" cy="922955"/>
          </a:xfrm>
        </p:spPr>
        <p:txBody>
          <a:bodyPr/>
          <a:lstStyle/>
          <a:p>
            <a:pPr marL="107950" eaLnBrk="1" hangingPunct="1"/>
            <a:r>
              <a:rPr lang="en-CA" altLang="en-US" b="0" dirty="0">
                <a:solidFill>
                  <a:schemeClr val="tx1"/>
                </a:solidFill>
              </a:rPr>
              <a:t>But if aggregate demand increases more quickly than potential GDP, the </a:t>
            </a:r>
            <a:r>
              <a:rPr lang="en-CA" altLang="en-US" b="0" i="1" dirty="0">
                <a:solidFill>
                  <a:schemeClr val="tx1"/>
                </a:solidFill>
              </a:rPr>
              <a:t>AD</a:t>
            </a:r>
            <a:r>
              <a:rPr lang="en-CA" altLang="en-US" b="0" dirty="0">
                <a:solidFill>
                  <a:schemeClr val="tx1"/>
                </a:solidFill>
              </a:rPr>
              <a:t> curve shifts </a:t>
            </a:r>
            <a:r>
              <a:rPr lang="en-CA" altLang="en-US" b="0" i="1" dirty="0">
                <a:solidFill>
                  <a:schemeClr val="tx1"/>
                </a:solidFill>
              </a:rPr>
              <a:t>to AD</a:t>
            </a:r>
            <a:r>
              <a:rPr lang="en-CA" altLang="en-US" b="0" baseline="-10000" dirty="0">
                <a:solidFill>
                  <a:schemeClr val="tx1"/>
                </a:solidFill>
              </a:rPr>
              <a:t>3</a:t>
            </a:r>
            <a:r>
              <a:rPr lang="en-CA" altLang="en-US" b="0" dirty="0">
                <a:solidFill>
                  <a:schemeClr val="tx1"/>
                </a:solidFill>
              </a:rPr>
              <a:t>.</a:t>
            </a:r>
          </a:p>
        </p:txBody>
      </p:sp>
      <p:sp>
        <p:nvSpPr>
          <p:cNvPr id="33794" name="Rectangle 10"/>
          <p:cNvSpPr>
            <a:spLocks noGrp="1" noChangeArrowheads="1"/>
          </p:cNvSpPr>
          <p:nvPr>
            <p:ph type="title"/>
          </p:nvPr>
        </p:nvSpPr>
        <p:spPr>
          <a:noFill/>
        </p:spPr>
        <p:txBody>
          <a:bodyPr/>
          <a:lstStyle/>
          <a:p>
            <a:pPr eaLnBrk="1" hangingPunct="1"/>
            <a:r>
              <a:rPr lang="en-CA" altLang="en-US"/>
              <a:t>The Business Cycle</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9731" name="Rectangle 3"/>
          <p:cNvSpPr>
            <a:spLocks noGrp="1" noChangeArrowheads="1"/>
          </p:cNvSpPr>
          <p:nvPr>
            <p:ph idx="1"/>
          </p:nvPr>
        </p:nvSpPr>
        <p:spPr>
          <a:xfrm>
            <a:off x="360363" y="1438276"/>
            <a:ext cx="8628212" cy="1337840"/>
          </a:xfrm>
        </p:spPr>
        <p:txBody>
          <a:bodyPr/>
          <a:lstStyle/>
          <a:p>
            <a:pPr marL="107950" eaLnBrk="1" hangingPunct="1"/>
            <a:r>
              <a:rPr lang="en-CA" altLang="en-US" b="0" dirty="0">
                <a:solidFill>
                  <a:schemeClr val="tx1"/>
                </a:solidFill>
              </a:rPr>
              <a:t>The economy moves to point </a:t>
            </a:r>
            <a:r>
              <a:rPr lang="en-CA" altLang="en-US" b="0" i="1" dirty="0">
                <a:solidFill>
                  <a:schemeClr val="tx1"/>
                </a:solidFill>
              </a:rPr>
              <a:t>D</a:t>
            </a:r>
            <a:r>
              <a:rPr lang="en-CA" altLang="en-US" b="0" dirty="0">
                <a:solidFill>
                  <a:schemeClr val="tx1"/>
                </a:solidFill>
              </a:rPr>
              <a:t>.</a:t>
            </a:r>
          </a:p>
          <a:p>
            <a:pPr marL="107950" eaLnBrk="1" hangingPunct="1"/>
            <a:r>
              <a:rPr lang="en-CA" altLang="en-US" b="0" dirty="0">
                <a:solidFill>
                  <a:schemeClr val="tx1"/>
                </a:solidFill>
              </a:rPr>
              <a:t>Real GDP growth is faster; inflation is higher than expected.</a:t>
            </a:r>
            <a:endParaRPr lang="en-CA" altLang="en-US" b="0" i="1" dirty="0">
              <a:solidFill>
                <a:schemeClr val="tx1"/>
              </a:solidFill>
            </a:endParaRPr>
          </a:p>
        </p:txBody>
      </p:sp>
      <p:sp>
        <p:nvSpPr>
          <p:cNvPr id="35842" name="Rectangle 10"/>
          <p:cNvSpPr>
            <a:spLocks noGrp="1" noChangeArrowheads="1"/>
          </p:cNvSpPr>
          <p:nvPr>
            <p:ph type="title"/>
          </p:nvPr>
        </p:nvSpPr>
        <p:spPr>
          <a:noFill/>
        </p:spPr>
        <p:txBody>
          <a:bodyPr/>
          <a:lstStyle/>
          <a:p>
            <a:pPr eaLnBrk="1" hangingPunct="1"/>
            <a:r>
              <a:rPr lang="en-CA" altLang="en-US"/>
              <a:t>The Business Cycle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9731">
                                            <p:txEl>
                                              <p:pRg st="1" end="1"/>
                                            </p:txEl>
                                          </p:spTgt>
                                        </p:tgtEl>
                                        <p:attrNameLst>
                                          <p:attrName>style.visibility</p:attrName>
                                        </p:attrNameLst>
                                      </p:cBhvr>
                                      <p:to>
                                        <p:strVal val="visible"/>
                                      </p:to>
                                    </p:set>
                                    <p:animEffect transition="in" filter="wipe(left)">
                                      <p:cBhvr>
                                        <p:cTn id="7" dur="1000"/>
                                        <p:tgtEl>
                                          <p:spTgt spid="969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1"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60363" y="1508750"/>
            <a:ext cx="8229600" cy="1576388"/>
          </a:xfrm>
        </p:spPr>
        <p:txBody>
          <a:bodyPr/>
          <a:lstStyle/>
          <a:p>
            <a:pPr marL="107950" eaLnBrk="1" hangingPunct="1"/>
            <a:r>
              <a:rPr lang="en-CA" altLang="en-US" b="0" dirty="0">
                <a:solidFill>
                  <a:schemeClr val="tx1"/>
                </a:solidFill>
              </a:rPr>
              <a:t>Economic growth, inflation, and the business cycle arise from the relentless increases in potential GDP, faster (on average) increases in aggregate demand, and fluctuations in the pace of aggregate demand growth.</a:t>
            </a:r>
            <a:endParaRPr lang="en-CA" altLang="en-US" b="0" i="1" dirty="0">
              <a:solidFill>
                <a:schemeClr val="tx1"/>
              </a:solidFill>
            </a:endParaRPr>
          </a:p>
        </p:txBody>
      </p:sp>
      <p:sp>
        <p:nvSpPr>
          <p:cNvPr id="37890" name="Rectangle 10"/>
          <p:cNvSpPr>
            <a:spLocks noGrp="1" noChangeArrowheads="1"/>
          </p:cNvSpPr>
          <p:nvPr>
            <p:ph type="title"/>
          </p:nvPr>
        </p:nvSpPr>
        <p:spPr>
          <a:noFill/>
        </p:spPr>
        <p:txBody>
          <a:bodyPr/>
          <a:lstStyle/>
          <a:p>
            <a:pPr eaLnBrk="1" hangingPunct="1"/>
            <a:r>
              <a:rPr lang="en-CA" altLang="en-US"/>
              <a:t>The Business Cycle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3827" name="Rectangle 3"/>
          <p:cNvSpPr>
            <a:spLocks noGrp="1" noChangeArrowheads="1"/>
          </p:cNvSpPr>
          <p:nvPr>
            <p:ph idx="1"/>
          </p:nvPr>
        </p:nvSpPr>
        <p:spPr>
          <a:xfrm>
            <a:off x="360363" y="1584325"/>
            <a:ext cx="8229600" cy="5070695"/>
          </a:xfrm>
        </p:spPr>
        <p:txBody>
          <a:bodyPr/>
          <a:lstStyle/>
          <a:p>
            <a:pPr marL="107950" eaLnBrk="1" hangingPunct="1"/>
            <a:r>
              <a:rPr lang="en-CA" altLang="en-US" dirty="0"/>
              <a:t>Real Business Cycle Theory</a:t>
            </a:r>
          </a:p>
          <a:p>
            <a:pPr marL="107950" lvl="1" eaLnBrk="1" hangingPunct="1"/>
            <a:r>
              <a:rPr lang="en-CA" b="1" dirty="0"/>
              <a:t>Real business cycle theory</a:t>
            </a:r>
            <a:r>
              <a:rPr lang="en-CA" dirty="0"/>
              <a:t> regards random fluctuations in productivity as the main source of economic fluctuations.</a:t>
            </a:r>
          </a:p>
          <a:p>
            <a:pPr marL="107950" lvl="1" eaLnBrk="1" hangingPunct="1"/>
            <a:r>
              <a:rPr lang="en-CA" dirty="0"/>
              <a:t>These productivity fluctuations are assumed to result mainly from fluctuations in the pace of technological change. </a:t>
            </a:r>
          </a:p>
          <a:p>
            <a:pPr marL="107950" lvl="1" eaLnBrk="1" hangingPunct="1"/>
            <a:r>
              <a:rPr lang="en-CA" dirty="0"/>
              <a:t>But other sources might be international disturbances, climate fluctuations, or natural disasters.</a:t>
            </a:r>
          </a:p>
          <a:p>
            <a:pPr marL="107950" lvl="1" eaLnBrk="1" hangingPunct="1"/>
            <a:r>
              <a:rPr lang="en-CA" dirty="0"/>
              <a:t>We’ll explore RBC theory by looking first at its impulse and then at the mechanism that converts that impulse into a cycle in real GDP.</a:t>
            </a:r>
          </a:p>
        </p:txBody>
      </p:sp>
      <p:sp>
        <p:nvSpPr>
          <p:cNvPr id="39938" name="Rectangle 5"/>
          <p:cNvSpPr>
            <a:spLocks noGrp="1" noChangeArrowheads="1"/>
          </p:cNvSpPr>
          <p:nvPr>
            <p:ph type="title"/>
          </p:nvPr>
        </p:nvSpPr>
        <p:spPr>
          <a:noFill/>
        </p:spPr>
        <p:txBody>
          <a:bodyPr/>
          <a:lstStyle/>
          <a:p>
            <a:pPr eaLnBrk="1" hangingPunct="1"/>
            <a:r>
              <a:rPr lang="en-CA" altLang="en-US"/>
              <a:t>The Business Cycle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3827">
                                            <p:txEl>
                                              <p:pRg st="1" end="1"/>
                                            </p:txEl>
                                          </p:spTgt>
                                        </p:tgtEl>
                                        <p:attrNameLst>
                                          <p:attrName>style.visibility</p:attrName>
                                        </p:attrNameLst>
                                      </p:cBhvr>
                                      <p:to>
                                        <p:strVal val="visible"/>
                                      </p:to>
                                    </p:set>
                                    <p:animEffect transition="in" filter="wipe(left)">
                                      <p:cBhvr>
                                        <p:cTn id="7" dur="1000"/>
                                        <p:tgtEl>
                                          <p:spTgt spid="9738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3827">
                                            <p:txEl>
                                              <p:pRg st="2" end="2"/>
                                            </p:txEl>
                                          </p:spTgt>
                                        </p:tgtEl>
                                        <p:attrNameLst>
                                          <p:attrName>style.visibility</p:attrName>
                                        </p:attrNameLst>
                                      </p:cBhvr>
                                      <p:to>
                                        <p:strVal val="visible"/>
                                      </p:to>
                                    </p:set>
                                    <p:animEffect transition="in" filter="wipe(left)">
                                      <p:cBhvr>
                                        <p:cTn id="12" dur="1000"/>
                                        <p:tgtEl>
                                          <p:spTgt spid="973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3827">
                                            <p:txEl>
                                              <p:pRg st="3" end="3"/>
                                            </p:txEl>
                                          </p:spTgt>
                                        </p:tgtEl>
                                        <p:attrNameLst>
                                          <p:attrName>style.visibility</p:attrName>
                                        </p:attrNameLst>
                                      </p:cBhvr>
                                      <p:to>
                                        <p:strVal val="visible"/>
                                      </p:to>
                                    </p:set>
                                    <p:animEffect transition="in" filter="wipe(left)">
                                      <p:cBhvr>
                                        <p:cTn id="17" dur="1000"/>
                                        <p:tgtEl>
                                          <p:spTgt spid="973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3827">
                                            <p:txEl>
                                              <p:pRg st="4" end="4"/>
                                            </p:txEl>
                                          </p:spTgt>
                                        </p:tgtEl>
                                        <p:attrNameLst>
                                          <p:attrName>style.visibility</p:attrName>
                                        </p:attrNameLst>
                                      </p:cBhvr>
                                      <p:to>
                                        <p:strVal val="visible"/>
                                      </p:to>
                                    </p:set>
                                    <p:animEffect transition="in" filter="wipe(left)">
                                      <p:cBhvr>
                                        <p:cTn id="22" dur="1000"/>
                                        <p:tgtEl>
                                          <p:spTgt spid="973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7"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5875" name="Rectangle 3"/>
          <p:cNvSpPr>
            <a:spLocks noGrp="1" noChangeArrowheads="1"/>
          </p:cNvSpPr>
          <p:nvPr>
            <p:ph idx="1"/>
          </p:nvPr>
        </p:nvSpPr>
        <p:spPr>
          <a:xfrm>
            <a:off x="360363" y="1584325"/>
            <a:ext cx="8229600" cy="4917075"/>
          </a:xfrm>
        </p:spPr>
        <p:txBody>
          <a:bodyPr/>
          <a:lstStyle/>
          <a:p>
            <a:pPr marL="107950" eaLnBrk="1" hangingPunct="1"/>
            <a:r>
              <a:rPr lang="en-CA" altLang="en-US" dirty="0">
                <a:solidFill>
                  <a:srgbClr val="7030A0"/>
                </a:solidFill>
              </a:rPr>
              <a:t>The RBC Impulse</a:t>
            </a:r>
          </a:p>
          <a:p>
            <a:pPr marL="107950" lvl="1" eaLnBrk="1" hangingPunct="1"/>
            <a:r>
              <a:rPr lang="en-CA" dirty="0"/>
              <a:t>The impulse is the productivity growth rate that results from technological change. </a:t>
            </a:r>
          </a:p>
          <a:p>
            <a:pPr marL="107950" lvl="1" eaLnBrk="1" hangingPunct="1"/>
            <a:r>
              <a:rPr lang="en-CA" dirty="0"/>
              <a:t>Most of the time, technological change is steady and productivity grows at a moderate pace. </a:t>
            </a:r>
          </a:p>
          <a:p>
            <a:pPr marL="107950" lvl="1" eaLnBrk="1" hangingPunct="1"/>
            <a:r>
              <a:rPr lang="en-CA" dirty="0"/>
              <a:t>But sometimes productivity growth speeds up, and occasionally it </a:t>
            </a:r>
            <a:r>
              <a:rPr lang="en-CA" i="1" dirty="0"/>
              <a:t>decreases</a:t>
            </a:r>
            <a:r>
              <a:rPr lang="en-CA" dirty="0"/>
              <a:t>—labor becomes less productive, on average. </a:t>
            </a:r>
          </a:p>
          <a:p>
            <a:pPr marL="107950" lvl="1" eaLnBrk="1" hangingPunct="1"/>
            <a:r>
              <a:rPr lang="en-CA" dirty="0"/>
              <a:t>A period of rapid productivity growth brings an expansion, and a </a:t>
            </a:r>
            <a:r>
              <a:rPr lang="en-CA" i="1" dirty="0"/>
              <a:t>decrease </a:t>
            </a:r>
            <a:r>
              <a:rPr lang="en-CA" dirty="0"/>
              <a:t>in productivity triggers a recession.</a:t>
            </a:r>
          </a:p>
          <a:p>
            <a:pPr marL="107950" lvl="1" eaLnBrk="1" hangingPunct="1"/>
            <a:r>
              <a:rPr lang="en-CA" dirty="0"/>
              <a:t>The figure on the next slide shows the RBC impulse.</a:t>
            </a:r>
          </a:p>
        </p:txBody>
      </p:sp>
      <p:sp>
        <p:nvSpPr>
          <p:cNvPr id="41986" name="Rectangle 5"/>
          <p:cNvSpPr>
            <a:spLocks noGrp="1" noChangeArrowheads="1"/>
          </p:cNvSpPr>
          <p:nvPr>
            <p:ph type="title"/>
          </p:nvPr>
        </p:nvSpPr>
        <p:spPr>
          <a:noFill/>
        </p:spPr>
        <p:txBody>
          <a:bodyPr/>
          <a:lstStyle/>
          <a:p>
            <a:pPr eaLnBrk="1" hangingPunct="1"/>
            <a:r>
              <a:rPr lang="en-CA" altLang="en-US"/>
              <a:t>The Business Cycle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5875">
                                            <p:txEl>
                                              <p:pRg st="1" end="1"/>
                                            </p:txEl>
                                          </p:spTgt>
                                        </p:tgtEl>
                                        <p:attrNameLst>
                                          <p:attrName>style.visibility</p:attrName>
                                        </p:attrNameLst>
                                      </p:cBhvr>
                                      <p:to>
                                        <p:strVal val="visible"/>
                                      </p:to>
                                    </p:set>
                                    <p:animEffect transition="in" filter="wipe(left)">
                                      <p:cBhvr>
                                        <p:cTn id="7" dur="1000"/>
                                        <p:tgtEl>
                                          <p:spTgt spid="975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5875">
                                            <p:txEl>
                                              <p:pRg st="2" end="2"/>
                                            </p:txEl>
                                          </p:spTgt>
                                        </p:tgtEl>
                                        <p:attrNameLst>
                                          <p:attrName>style.visibility</p:attrName>
                                        </p:attrNameLst>
                                      </p:cBhvr>
                                      <p:to>
                                        <p:strVal val="visible"/>
                                      </p:to>
                                    </p:set>
                                    <p:animEffect transition="in" filter="wipe(left)">
                                      <p:cBhvr>
                                        <p:cTn id="12" dur="1000"/>
                                        <p:tgtEl>
                                          <p:spTgt spid="9758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5875">
                                            <p:txEl>
                                              <p:pRg st="3" end="3"/>
                                            </p:txEl>
                                          </p:spTgt>
                                        </p:tgtEl>
                                        <p:attrNameLst>
                                          <p:attrName>style.visibility</p:attrName>
                                        </p:attrNameLst>
                                      </p:cBhvr>
                                      <p:to>
                                        <p:strVal val="visible"/>
                                      </p:to>
                                    </p:set>
                                    <p:animEffect transition="in" filter="wipe(left)">
                                      <p:cBhvr>
                                        <p:cTn id="17" dur="1000"/>
                                        <p:tgtEl>
                                          <p:spTgt spid="9758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5875">
                                            <p:txEl>
                                              <p:pRg st="4" end="4"/>
                                            </p:txEl>
                                          </p:spTgt>
                                        </p:tgtEl>
                                        <p:attrNameLst>
                                          <p:attrName>style.visibility</p:attrName>
                                        </p:attrNameLst>
                                      </p:cBhvr>
                                      <p:to>
                                        <p:strVal val="visible"/>
                                      </p:to>
                                    </p:set>
                                    <p:animEffect transition="in" filter="wipe(left)">
                                      <p:cBhvr>
                                        <p:cTn id="22" dur="1000"/>
                                        <p:tgtEl>
                                          <p:spTgt spid="9758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5875">
                                            <p:txEl>
                                              <p:pRg st="5" end="5"/>
                                            </p:txEl>
                                          </p:spTgt>
                                        </p:tgtEl>
                                        <p:attrNameLst>
                                          <p:attrName>style.visibility</p:attrName>
                                        </p:attrNameLst>
                                      </p:cBhvr>
                                      <p:to>
                                        <p:strVal val="visible"/>
                                      </p:to>
                                    </p:set>
                                    <p:animEffect transition="in" filter="wipe(left)">
                                      <p:cBhvr>
                                        <p:cTn id="27" dur="1000"/>
                                        <p:tgtEl>
                                          <p:spTgt spid="975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5"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685800"/>
            <a:ext cx="8125778" cy="538400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685800"/>
            <a:ext cx="8125778" cy="538400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685800"/>
            <a:ext cx="8125778" cy="5384006"/>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bwMode="auto">
          <a:xfrm>
            <a:off x="2784025" y="4860005"/>
            <a:ext cx="4361110" cy="125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2400" b="1" dirty="0">
                <a:solidFill>
                  <a:srgbClr val="009A82"/>
                </a:solidFill>
                <a:latin typeface="Futura Condensed" pitchFamily="34" charset="0"/>
              </a:rPr>
              <a:t>THE BUSINESS CYCLE, INFLATION, AND DEFLATION</a:t>
            </a:r>
          </a:p>
        </p:txBody>
      </p:sp>
      <p:graphicFrame>
        <p:nvGraphicFramePr>
          <p:cNvPr id="10" name="Object 9"/>
          <p:cNvGraphicFramePr>
            <a:graphicFrameLocks noChangeAspect="1"/>
          </p:cNvGraphicFramePr>
          <p:nvPr>
            <p:extLst>
              <p:ext uri="{D42A27DB-BD31-4B8C-83A1-F6EECF244321}">
                <p14:modId xmlns:p14="http://schemas.microsoft.com/office/powerpoint/2010/main" val="2501431537"/>
              </p:ext>
            </p:extLst>
          </p:nvPr>
        </p:nvGraphicFramePr>
        <p:xfrm>
          <a:off x="238412" y="5728494"/>
          <a:ext cx="8621477" cy="471487"/>
        </p:xfrm>
        <a:graphic>
          <a:graphicData uri="http://schemas.openxmlformats.org/presentationml/2006/ole">
            <mc:AlternateContent xmlns:mc="http://schemas.openxmlformats.org/markup-compatibility/2006">
              <mc:Choice xmlns:v="urn:schemas-microsoft-com:vml" Requires="v">
                <p:oleObj spid="_x0000_s9232" name="Image" r:id="rId4" imgW="14603040" imgH="799920" progId="Photoshop.Image.11">
                  <p:embed/>
                </p:oleObj>
              </mc:Choice>
              <mc:Fallback>
                <p:oleObj name="Image" r:id="rId4" imgW="14603040" imgH="799920" progId="Photoshop.Image.11">
                  <p:embed/>
                  <p:pic>
                    <p:nvPicPr>
                      <p:cNvPr id="0" name=""/>
                      <p:cNvPicPr/>
                      <p:nvPr/>
                    </p:nvPicPr>
                    <p:blipFill>
                      <a:blip r:embed="rId5"/>
                      <a:stretch>
                        <a:fillRect/>
                      </a:stretch>
                    </p:blipFill>
                    <p:spPr>
                      <a:xfrm>
                        <a:off x="238412" y="5728494"/>
                        <a:ext cx="8621477" cy="471487"/>
                      </a:xfrm>
                      <a:prstGeom prst="rect">
                        <a:avLst/>
                      </a:prstGeom>
                    </p:spPr>
                  </p:pic>
                </p:oleObj>
              </mc:Fallback>
            </mc:AlternateContent>
          </a:graphicData>
        </a:graphic>
      </p:graphicFrame>
      <p:sp>
        <p:nvSpPr>
          <p:cNvPr id="11" name="Title 1"/>
          <p:cNvSpPr txBox="1">
            <a:spLocks/>
          </p:cNvSpPr>
          <p:nvPr/>
        </p:nvSpPr>
        <p:spPr bwMode="auto">
          <a:xfrm>
            <a:off x="792000" y="4320000"/>
            <a:ext cx="189152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12000" dirty="0">
                <a:solidFill>
                  <a:srgbClr val="9B2590"/>
                </a:solidFill>
                <a:latin typeface="Mundo Sans Std Light" panose="02000302020104020303" pitchFamily="50" charset="0"/>
              </a:rPr>
              <a:t>12</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7923" name="Rectangle 3"/>
          <p:cNvSpPr>
            <a:spLocks noGrp="1" noChangeArrowheads="1"/>
          </p:cNvSpPr>
          <p:nvPr>
            <p:ph idx="1"/>
          </p:nvPr>
        </p:nvSpPr>
        <p:spPr/>
        <p:txBody>
          <a:bodyPr/>
          <a:lstStyle/>
          <a:p>
            <a:pPr marL="107950" eaLnBrk="1" hangingPunct="1"/>
            <a:r>
              <a:rPr lang="en-CA" altLang="en-US" dirty="0">
                <a:solidFill>
                  <a:srgbClr val="7030A0"/>
                </a:solidFill>
              </a:rPr>
              <a:t>The RBC Mechanism</a:t>
            </a:r>
          </a:p>
          <a:p>
            <a:pPr marL="107950" lvl="1" eaLnBrk="1" hangingPunct="1"/>
            <a:r>
              <a:rPr lang="en-CA" dirty="0"/>
              <a:t>Two effects follow from a change in productivity that gets an expansion or a contraction going:</a:t>
            </a:r>
          </a:p>
          <a:p>
            <a:pPr marL="107950" lvl="1" eaLnBrk="1" hangingPunct="1"/>
            <a:r>
              <a:rPr lang="en-CA" dirty="0"/>
              <a:t>1. Investment demand changes.</a:t>
            </a:r>
          </a:p>
          <a:p>
            <a:pPr marL="107950" lvl="1" eaLnBrk="1" hangingPunct="1"/>
            <a:r>
              <a:rPr lang="en-CA" dirty="0"/>
              <a:t>2. The demand for labor changes.</a:t>
            </a:r>
          </a:p>
          <a:p>
            <a:pPr marL="107950" lvl="1" eaLnBrk="1" hangingPunct="1"/>
            <a:endParaRPr lang="en-CA" dirty="0"/>
          </a:p>
        </p:txBody>
      </p:sp>
      <p:sp>
        <p:nvSpPr>
          <p:cNvPr id="46082" name="Rectangle 5"/>
          <p:cNvSpPr>
            <a:spLocks noGrp="1" noChangeArrowheads="1"/>
          </p:cNvSpPr>
          <p:nvPr>
            <p:ph type="title"/>
          </p:nvPr>
        </p:nvSpPr>
        <p:spPr>
          <a:noFill/>
        </p:spPr>
        <p:txBody>
          <a:bodyPr/>
          <a:lstStyle/>
          <a:p>
            <a:pPr eaLnBrk="1" hangingPunct="1"/>
            <a:r>
              <a:rPr lang="en-CA" altLang="en-US"/>
              <a:t>The Business Cycle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7923">
                                            <p:txEl>
                                              <p:pRg st="1" end="1"/>
                                            </p:txEl>
                                          </p:spTgt>
                                        </p:tgtEl>
                                        <p:attrNameLst>
                                          <p:attrName>style.visibility</p:attrName>
                                        </p:attrNameLst>
                                      </p:cBhvr>
                                      <p:to>
                                        <p:strVal val="visible"/>
                                      </p:to>
                                    </p:set>
                                    <p:animEffect transition="in" filter="wipe(left)">
                                      <p:cBhvr>
                                        <p:cTn id="7" dur="1000"/>
                                        <p:tgtEl>
                                          <p:spTgt spid="977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7923">
                                            <p:txEl>
                                              <p:pRg st="2" end="2"/>
                                            </p:txEl>
                                          </p:spTgt>
                                        </p:tgtEl>
                                        <p:attrNameLst>
                                          <p:attrName>style.visibility</p:attrName>
                                        </p:attrNameLst>
                                      </p:cBhvr>
                                      <p:to>
                                        <p:strVal val="visible"/>
                                      </p:to>
                                    </p:set>
                                    <p:animEffect transition="in" filter="wipe(left)">
                                      <p:cBhvr>
                                        <p:cTn id="12" dur="1000"/>
                                        <p:tgtEl>
                                          <p:spTgt spid="9779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7923">
                                            <p:txEl>
                                              <p:pRg st="3" end="3"/>
                                            </p:txEl>
                                          </p:spTgt>
                                        </p:tgtEl>
                                        <p:attrNameLst>
                                          <p:attrName>style.visibility</p:attrName>
                                        </p:attrNameLst>
                                      </p:cBhvr>
                                      <p:to>
                                        <p:strVal val="visible"/>
                                      </p:to>
                                    </p:set>
                                    <p:animEffect transition="in" filter="wipe(left)">
                                      <p:cBhvr>
                                        <p:cTn id="17" dur="1000"/>
                                        <p:tgtEl>
                                          <p:spTgt spid="977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2499" name="Rectangle 3"/>
          <p:cNvSpPr>
            <a:spLocks noGrp="1" noChangeArrowheads="1"/>
          </p:cNvSpPr>
          <p:nvPr>
            <p:ph idx="1"/>
          </p:nvPr>
        </p:nvSpPr>
        <p:spPr/>
        <p:txBody>
          <a:bodyPr/>
          <a:lstStyle/>
          <a:p>
            <a:pPr marL="107950" lvl="1" eaLnBrk="1" hangingPunct="1"/>
            <a:r>
              <a:rPr lang="en-CA" altLang="en-US" dirty="0"/>
              <a:t>Figure 12.2(a) shows the effects of a decrease in productivity on investment demand.</a:t>
            </a:r>
          </a:p>
          <a:p>
            <a:pPr marL="107950" lvl="1" eaLnBrk="1" hangingPunct="1"/>
            <a:r>
              <a:rPr lang="en-CA" altLang="en-US" dirty="0"/>
              <a:t>A decrease in productivity decreases investment demand, which decreases the demand for loanable funds. </a:t>
            </a:r>
          </a:p>
          <a:p>
            <a:pPr marL="107950" lvl="1" eaLnBrk="1" hangingPunct="1"/>
            <a:r>
              <a:rPr lang="en-CA" altLang="en-US" dirty="0"/>
              <a:t>The real interest rate falls and the quantity of loanable funds decreases.</a:t>
            </a:r>
          </a:p>
        </p:txBody>
      </p:sp>
      <p:sp>
        <p:nvSpPr>
          <p:cNvPr id="48131" name="Rectangle 14"/>
          <p:cNvSpPr>
            <a:spLocks noGrp="1" noChangeArrowheads="1"/>
          </p:cNvSpPr>
          <p:nvPr>
            <p:ph type="title"/>
          </p:nvPr>
        </p:nvSpPr>
        <p:spPr>
          <a:noFill/>
          <a:ln/>
        </p:spPr>
        <p:txBody>
          <a:bodyPr/>
          <a:lstStyle/>
          <a:p>
            <a:pPr eaLnBrk="1" hangingPunct="1"/>
            <a:r>
              <a:rPr lang="en-CA" altLang="en-US"/>
              <a:t>The Business Cycle</a:t>
            </a:r>
          </a:p>
        </p:txBody>
      </p:sp>
      <p:pic>
        <p:nvPicPr>
          <p:cNvPr id="4813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21322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21322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655763"/>
            <a:ext cx="421322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655763"/>
            <a:ext cx="421322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2499">
                                            <p:txEl>
                                              <p:pRg st="1" end="1"/>
                                            </p:txEl>
                                          </p:spTgt>
                                        </p:tgtEl>
                                        <p:attrNameLst>
                                          <p:attrName>style.visibility</p:attrName>
                                        </p:attrNameLst>
                                      </p:cBhvr>
                                      <p:to>
                                        <p:strVal val="visible"/>
                                      </p:to>
                                    </p:set>
                                    <p:animEffect transition="in" filter="wipe(left)">
                                      <p:cBhvr>
                                        <p:cTn id="7" dur="1000"/>
                                        <p:tgtEl>
                                          <p:spTgt spid="1002499">
                                            <p:txEl>
                                              <p:pRg st="1" end="1"/>
                                            </p:txEl>
                                          </p:spTgt>
                                        </p:tgtEl>
                                      </p:cBhvr>
                                    </p:animEffect>
                                  </p:childTnLst>
                                </p:cTn>
                              </p:par>
                            </p:childTnLst>
                          </p:cTn>
                        </p:par>
                        <p:par>
                          <p:cTn id="8" fill="hold" nodeType="afterGroup">
                            <p:stCondLst>
                              <p:cond delay="10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75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02499">
                                            <p:txEl>
                                              <p:pRg st="2" end="2"/>
                                            </p:txEl>
                                          </p:spTgt>
                                        </p:tgtEl>
                                        <p:attrNameLst>
                                          <p:attrName>style.visibility</p:attrName>
                                        </p:attrNameLst>
                                      </p:cBhvr>
                                      <p:to>
                                        <p:strVal val="visible"/>
                                      </p:to>
                                    </p:set>
                                    <p:animEffect transition="in" filter="wipe(left)">
                                      <p:cBhvr>
                                        <p:cTn id="16" dur="1000"/>
                                        <p:tgtEl>
                                          <p:spTgt spid="1002499">
                                            <p:txEl>
                                              <p:pRg st="2" end="2"/>
                                            </p:txEl>
                                          </p:spTgt>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750"/>
                                        <p:tgtEl>
                                          <p:spTgt spid="10"/>
                                        </p:tgtEl>
                                      </p:cBhvr>
                                    </p:animEffect>
                                  </p:childTnLst>
                                </p:cTn>
                              </p:par>
                            </p:childTnLst>
                          </p:cTn>
                        </p:par>
                        <p:par>
                          <p:cTn id="21" fill="hold" nodeType="afterGroup">
                            <p:stCondLst>
                              <p:cond delay="1750"/>
                            </p:stCondLst>
                            <p:childTnLst>
                              <p:par>
                                <p:cTn id="22" presetID="22" presetClass="entr" presetSubtype="2"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499"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26732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20725"/>
            <a:ext cx="526732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720725"/>
            <a:ext cx="526732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720725"/>
            <a:ext cx="526732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75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75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6595" name="Rectangle 3"/>
          <p:cNvSpPr>
            <a:spLocks noGrp="1" noChangeArrowheads="1"/>
          </p:cNvSpPr>
          <p:nvPr>
            <p:ph idx="1"/>
          </p:nvPr>
        </p:nvSpPr>
        <p:spPr/>
        <p:txBody>
          <a:bodyPr/>
          <a:lstStyle/>
          <a:p>
            <a:pPr marL="107950" eaLnBrk="1" hangingPunct="1"/>
            <a:r>
              <a:rPr lang="en-CA" altLang="en-US" dirty="0">
                <a:solidFill>
                  <a:srgbClr val="7030A0"/>
                </a:solidFill>
              </a:rPr>
              <a:t>The Key Decision: When to Work?</a:t>
            </a:r>
          </a:p>
          <a:p>
            <a:pPr marL="107950" lvl="1" eaLnBrk="1" hangingPunct="1"/>
            <a:r>
              <a:rPr lang="en-CA" dirty="0"/>
              <a:t>To decide </a:t>
            </a:r>
            <a:r>
              <a:rPr lang="en-CA" i="1" dirty="0"/>
              <a:t>when </a:t>
            </a:r>
            <a:r>
              <a:rPr lang="en-CA" dirty="0"/>
              <a:t>to work, people compare the return from working in the current period with the </a:t>
            </a:r>
            <a:r>
              <a:rPr lang="en-CA" i="1" dirty="0"/>
              <a:t>expected </a:t>
            </a:r>
            <a:r>
              <a:rPr lang="en-CA" dirty="0"/>
              <a:t>return from working in a later period.</a:t>
            </a:r>
          </a:p>
          <a:p>
            <a:pPr marL="107950" lvl="1" eaLnBrk="1" hangingPunct="1"/>
            <a:r>
              <a:rPr lang="en-CA" dirty="0"/>
              <a:t>The when-to-work decision depends on the real interest rate</a:t>
            </a:r>
            <a:r>
              <a:rPr lang="en-CA" i="1" dirty="0"/>
              <a:t>. </a:t>
            </a:r>
            <a:r>
              <a:rPr lang="en-CA" dirty="0"/>
              <a:t>The lower the real interest rate, the smaller is the supply of labor today.</a:t>
            </a:r>
          </a:p>
          <a:p>
            <a:pPr marL="107950" lvl="1" eaLnBrk="1" hangingPunct="1"/>
            <a:r>
              <a:rPr lang="en-CA" dirty="0"/>
              <a:t>Many economists believe that this </a:t>
            </a:r>
            <a:r>
              <a:rPr lang="en-CA" i="1" dirty="0"/>
              <a:t>intertemporal substitution </a:t>
            </a:r>
            <a:r>
              <a:rPr lang="en-CA" dirty="0"/>
              <a:t>effect is small, but RBC theorists believe that it is large and the key feature of the RBC mechanism.</a:t>
            </a:r>
          </a:p>
        </p:txBody>
      </p:sp>
      <p:sp>
        <p:nvSpPr>
          <p:cNvPr id="52226" name="Rectangle 5"/>
          <p:cNvSpPr>
            <a:spLocks noGrp="1" noChangeArrowheads="1"/>
          </p:cNvSpPr>
          <p:nvPr>
            <p:ph type="title"/>
          </p:nvPr>
        </p:nvSpPr>
        <p:spPr>
          <a:noFill/>
        </p:spPr>
        <p:txBody>
          <a:bodyPr/>
          <a:lstStyle/>
          <a:p>
            <a:pPr eaLnBrk="1" hangingPunct="1"/>
            <a:r>
              <a:rPr lang="en-CA" altLang="en-US"/>
              <a:t>The Business Cycle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6595">
                                            <p:txEl>
                                              <p:pRg st="1" end="1"/>
                                            </p:txEl>
                                          </p:spTgt>
                                        </p:tgtEl>
                                        <p:attrNameLst>
                                          <p:attrName>style.visibility</p:attrName>
                                        </p:attrNameLst>
                                      </p:cBhvr>
                                      <p:to>
                                        <p:strVal val="visible"/>
                                      </p:to>
                                    </p:set>
                                    <p:animEffect transition="in" filter="wipe(left)">
                                      <p:cBhvr>
                                        <p:cTn id="7" dur="1000"/>
                                        <p:tgtEl>
                                          <p:spTgt spid="1006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6595">
                                            <p:txEl>
                                              <p:pRg st="2" end="2"/>
                                            </p:txEl>
                                          </p:spTgt>
                                        </p:tgtEl>
                                        <p:attrNameLst>
                                          <p:attrName>style.visibility</p:attrName>
                                        </p:attrNameLst>
                                      </p:cBhvr>
                                      <p:to>
                                        <p:strVal val="visible"/>
                                      </p:to>
                                    </p:set>
                                    <p:animEffect transition="in" filter="wipe(left)">
                                      <p:cBhvr>
                                        <p:cTn id="12" dur="1000"/>
                                        <p:tgtEl>
                                          <p:spTgt spid="1006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6595">
                                            <p:txEl>
                                              <p:pRg st="3" end="3"/>
                                            </p:txEl>
                                          </p:spTgt>
                                        </p:tgtEl>
                                        <p:attrNameLst>
                                          <p:attrName>style.visibility</p:attrName>
                                        </p:attrNameLst>
                                      </p:cBhvr>
                                      <p:to>
                                        <p:strVal val="visible"/>
                                      </p:to>
                                    </p:set>
                                    <p:animEffect transition="in" filter="wipe(left)">
                                      <p:cBhvr>
                                        <p:cTn id="17" dur="1000"/>
                                        <p:tgtEl>
                                          <p:spTgt spid="1006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5"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4547" name="Rectangle 3"/>
          <p:cNvSpPr>
            <a:spLocks noGrp="1" noChangeArrowheads="1"/>
          </p:cNvSpPr>
          <p:nvPr>
            <p:ph idx="1"/>
          </p:nvPr>
        </p:nvSpPr>
        <p:spPr>
          <a:xfrm>
            <a:off x="360364" y="1584325"/>
            <a:ext cx="4019612" cy="4955480"/>
          </a:xfrm>
        </p:spPr>
        <p:txBody>
          <a:bodyPr/>
          <a:lstStyle/>
          <a:p>
            <a:pPr marL="107950" lvl="1" eaLnBrk="1" hangingPunct="1"/>
            <a:r>
              <a:rPr lang="en-CA" altLang="en-US" dirty="0"/>
              <a:t>Figure 12.2(b) shows the effects of a decrease in productivity on the demand for labor.</a:t>
            </a:r>
          </a:p>
          <a:p>
            <a:pPr marL="107950" lvl="1" eaLnBrk="1" hangingPunct="1"/>
            <a:r>
              <a:rPr lang="en-CA" altLang="en-US" dirty="0"/>
              <a:t>A decrease in productivity decreases the demand for labor. </a:t>
            </a:r>
          </a:p>
          <a:p>
            <a:pPr marL="107950" lvl="1" eaLnBrk="1" hangingPunct="1"/>
            <a:r>
              <a:rPr lang="en-CA" altLang="en-US" dirty="0"/>
              <a:t>The fall in the real interest rate decreases the supply of labor.</a:t>
            </a:r>
          </a:p>
          <a:p>
            <a:pPr marL="107950" lvl="1" eaLnBrk="1" hangingPunct="1"/>
            <a:r>
              <a:rPr lang="en-CA" altLang="en-US" dirty="0"/>
              <a:t>Employment and the real wage rate decrease.</a:t>
            </a:r>
          </a:p>
        </p:txBody>
      </p:sp>
      <p:sp>
        <p:nvSpPr>
          <p:cNvPr id="54275" name="Rectangle 18"/>
          <p:cNvSpPr>
            <a:spLocks noGrp="1" noChangeArrowheads="1"/>
          </p:cNvSpPr>
          <p:nvPr>
            <p:ph type="title"/>
          </p:nvPr>
        </p:nvSpPr>
        <p:spPr>
          <a:noFill/>
          <a:ln/>
        </p:spPr>
        <p:txBody>
          <a:bodyPr/>
          <a:lstStyle/>
          <a:p>
            <a:pPr eaLnBrk="1" hangingPunct="1"/>
            <a:r>
              <a:rPr lang="en-CA" altLang="en-US"/>
              <a:t>The Business Cycle</a:t>
            </a:r>
          </a:p>
        </p:txBody>
      </p:sp>
      <p:pic>
        <p:nvPicPr>
          <p:cNvPr id="542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38150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38150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655763"/>
            <a:ext cx="438150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655763"/>
            <a:ext cx="438150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1655763"/>
            <a:ext cx="438150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hlinkClick r:id="rId8" action="ppaction://hlinksldjump" tooltip="Click to expand the figure"/>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4547">
                                            <p:txEl>
                                              <p:pRg st="1" end="1"/>
                                            </p:txEl>
                                          </p:spTgt>
                                        </p:tgtEl>
                                        <p:attrNameLst>
                                          <p:attrName>style.visibility</p:attrName>
                                        </p:attrNameLst>
                                      </p:cBhvr>
                                      <p:to>
                                        <p:strVal val="visible"/>
                                      </p:to>
                                    </p:set>
                                    <p:animEffect transition="in" filter="wipe(left)">
                                      <p:cBhvr>
                                        <p:cTn id="7" dur="1000"/>
                                        <p:tgtEl>
                                          <p:spTgt spid="1004547">
                                            <p:txEl>
                                              <p:pRg st="1" end="1"/>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75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04547">
                                            <p:txEl>
                                              <p:pRg st="2" end="2"/>
                                            </p:txEl>
                                          </p:spTgt>
                                        </p:tgtEl>
                                        <p:attrNameLst>
                                          <p:attrName>style.visibility</p:attrName>
                                        </p:attrNameLst>
                                      </p:cBhvr>
                                      <p:to>
                                        <p:strVal val="visible"/>
                                      </p:to>
                                    </p:set>
                                    <p:animEffect transition="in" filter="wipe(left)">
                                      <p:cBhvr>
                                        <p:cTn id="15" dur="1000"/>
                                        <p:tgtEl>
                                          <p:spTgt spid="1004547">
                                            <p:txEl>
                                              <p:pRg st="2" end="2"/>
                                            </p:txEl>
                                          </p:spTgt>
                                        </p:tgtEl>
                                      </p:cBhvr>
                                    </p:animEffect>
                                  </p:childTnLst>
                                </p:cTn>
                              </p:par>
                              <p:par>
                                <p:cTn id="16" presetID="22" presetClass="entr" presetSubtype="2"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75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04547">
                                            <p:txEl>
                                              <p:pRg st="3" end="3"/>
                                            </p:txEl>
                                          </p:spTgt>
                                        </p:tgtEl>
                                        <p:attrNameLst>
                                          <p:attrName>style.visibility</p:attrName>
                                        </p:attrNameLst>
                                      </p:cBhvr>
                                      <p:to>
                                        <p:strVal val="visible"/>
                                      </p:to>
                                    </p:set>
                                    <p:animEffect transition="in" filter="wipe(left)">
                                      <p:cBhvr>
                                        <p:cTn id="23" dur="1000"/>
                                        <p:tgtEl>
                                          <p:spTgt spid="1004547">
                                            <p:txEl>
                                              <p:pRg st="3" end="3"/>
                                            </p:txEl>
                                          </p:spTgt>
                                        </p:tgtEl>
                                      </p:cBhvr>
                                    </p:animEffect>
                                  </p:childTnLst>
                                </p:cTn>
                              </p:par>
                              <p:par>
                                <p:cTn id="24" presetID="22" presetClass="entr" presetSubtype="1"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750"/>
                                        <p:tgtEl>
                                          <p:spTgt spid="12"/>
                                        </p:tgtEl>
                                      </p:cBhvr>
                                    </p:animEffect>
                                  </p:childTnLst>
                                </p:cTn>
                              </p:par>
                            </p:childTnLst>
                          </p:cTn>
                        </p:par>
                        <p:par>
                          <p:cTn id="27" fill="hold" nodeType="afterGroup">
                            <p:stCondLst>
                              <p:cond delay="1000"/>
                            </p:stCondLst>
                            <p:childTnLst>
                              <p:par>
                                <p:cTn id="28" presetID="22" presetClass="entr" presetSubtype="2"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right)">
                                      <p:cBhvr>
                                        <p:cTn id="30"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632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720725"/>
            <a:ext cx="547687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20725"/>
            <a:ext cx="547687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720725"/>
            <a:ext cx="547687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720725"/>
            <a:ext cx="547687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720725"/>
            <a:ext cx="547687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75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right)">
                                      <p:cBhvr>
                                        <p:cTn id="12" dur="75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75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8643" name="Rectangle 3"/>
          <p:cNvSpPr>
            <a:spLocks noGrp="1" noChangeArrowheads="1"/>
          </p:cNvSpPr>
          <p:nvPr>
            <p:ph idx="1"/>
          </p:nvPr>
        </p:nvSpPr>
        <p:spPr/>
        <p:txBody>
          <a:bodyPr/>
          <a:lstStyle/>
          <a:p>
            <a:pPr marL="107950" defTabSz="457200" eaLnBrk="1" hangingPunct="1"/>
            <a:r>
              <a:rPr lang="en-CA" altLang="en-US" dirty="0">
                <a:solidFill>
                  <a:srgbClr val="7030A0"/>
                </a:solidFill>
              </a:rPr>
              <a:t>Criticisms and Defence of RBC Theory</a:t>
            </a:r>
          </a:p>
          <a:p>
            <a:pPr marL="107950" lvl="1" defTabSz="457200" eaLnBrk="1" hangingPunct="1"/>
            <a:r>
              <a:rPr lang="en-CA" dirty="0"/>
              <a:t>The three main criticisms of RBC theory are that</a:t>
            </a:r>
          </a:p>
          <a:p>
            <a:pPr marL="107950" lvl="1" defTabSz="457200" eaLnBrk="1" hangingPunct="1"/>
            <a:r>
              <a:rPr lang="en-CA" dirty="0"/>
              <a:t>1. The money wage rate </a:t>
            </a:r>
            <a:r>
              <a:rPr lang="en-CA" i="1" dirty="0"/>
              <a:t>is </a:t>
            </a:r>
            <a:r>
              <a:rPr lang="en-CA" dirty="0"/>
              <a:t>sticky, and to assume 	otherwise is at odds with a clear fact.</a:t>
            </a:r>
          </a:p>
          <a:p>
            <a:pPr marL="107950" lvl="1" defTabSz="457200" eaLnBrk="1" hangingPunct="1"/>
            <a:r>
              <a:rPr lang="en-CA" dirty="0"/>
              <a:t>2. Intertemporal substitution is </a:t>
            </a:r>
            <a:r>
              <a:rPr lang="en-CA" i="1" dirty="0"/>
              <a:t>too weak </a:t>
            </a:r>
            <a:r>
              <a:rPr lang="en-CA" dirty="0"/>
              <a:t>a force to account 	for large fluctuations in labor supply and employment 	with small real wage rate changes.</a:t>
            </a:r>
          </a:p>
          <a:p>
            <a:pPr marL="107950" lvl="1" defTabSz="457200" eaLnBrk="1" hangingPunct="1"/>
            <a:r>
              <a:rPr lang="en-CA" dirty="0"/>
              <a:t>3. Productivity shocks are as likely to be caused by 	</a:t>
            </a:r>
            <a:r>
              <a:rPr lang="en-CA" i="1" dirty="0"/>
              <a:t>changes in aggregate demand </a:t>
            </a:r>
            <a:r>
              <a:rPr lang="en-CA" dirty="0"/>
              <a:t>as by technological 	change.</a:t>
            </a:r>
          </a:p>
        </p:txBody>
      </p:sp>
      <p:sp>
        <p:nvSpPr>
          <p:cNvPr id="58370" name="Rectangle 5"/>
          <p:cNvSpPr>
            <a:spLocks noGrp="1" noChangeArrowheads="1"/>
          </p:cNvSpPr>
          <p:nvPr>
            <p:ph type="title"/>
          </p:nvPr>
        </p:nvSpPr>
        <p:spPr>
          <a:noFill/>
        </p:spPr>
        <p:txBody>
          <a:bodyPr/>
          <a:lstStyle/>
          <a:p>
            <a:pPr eaLnBrk="1" hangingPunct="1"/>
            <a:r>
              <a:rPr lang="en-CA" altLang="en-US"/>
              <a:t>The Business Cycle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8643">
                                            <p:txEl>
                                              <p:pRg st="1" end="1"/>
                                            </p:txEl>
                                          </p:spTgt>
                                        </p:tgtEl>
                                        <p:attrNameLst>
                                          <p:attrName>style.visibility</p:attrName>
                                        </p:attrNameLst>
                                      </p:cBhvr>
                                      <p:to>
                                        <p:strVal val="visible"/>
                                      </p:to>
                                    </p:set>
                                    <p:animEffect transition="in" filter="wipe(left)">
                                      <p:cBhvr>
                                        <p:cTn id="7" dur="1000"/>
                                        <p:tgtEl>
                                          <p:spTgt spid="10086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8643">
                                            <p:txEl>
                                              <p:pRg st="2" end="2"/>
                                            </p:txEl>
                                          </p:spTgt>
                                        </p:tgtEl>
                                        <p:attrNameLst>
                                          <p:attrName>style.visibility</p:attrName>
                                        </p:attrNameLst>
                                      </p:cBhvr>
                                      <p:to>
                                        <p:strVal val="visible"/>
                                      </p:to>
                                    </p:set>
                                    <p:animEffect transition="in" filter="wipe(left)">
                                      <p:cBhvr>
                                        <p:cTn id="12" dur="1000"/>
                                        <p:tgtEl>
                                          <p:spTgt spid="10086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8643">
                                            <p:txEl>
                                              <p:pRg st="3" end="3"/>
                                            </p:txEl>
                                          </p:spTgt>
                                        </p:tgtEl>
                                        <p:attrNameLst>
                                          <p:attrName>style.visibility</p:attrName>
                                        </p:attrNameLst>
                                      </p:cBhvr>
                                      <p:to>
                                        <p:strVal val="visible"/>
                                      </p:to>
                                    </p:set>
                                    <p:animEffect transition="in" filter="wipe(left)">
                                      <p:cBhvr>
                                        <p:cTn id="17" dur="1000"/>
                                        <p:tgtEl>
                                          <p:spTgt spid="10086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8643">
                                            <p:txEl>
                                              <p:pRg st="4" end="4"/>
                                            </p:txEl>
                                          </p:spTgt>
                                        </p:tgtEl>
                                        <p:attrNameLst>
                                          <p:attrName>style.visibility</p:attrName>
                                        </p:attrNameLst>
                                      </p:cBhvr>
                                      <p:to>
                                        <p:strVal val="visible"/>
                                      </p:to>
                                    </p:set>
                                    <p:animEffect transition="in" filter="wipe(left)">
                                      <p:cBhvr>
                                        <p:cTn id="22" dur="1000"/>
                                        <p:tgtEl>
                                          <p:spTgt spid="1008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3"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0691" name="Rectangle 3"/>
          <p:cNvSpPr>
            <a:spLocks noGrp="1" noChangeArrowheads="1"/>
          </p:cNvSpPr>
          <p:nvPr>
            <p:ph idx="1"/>
          </p:nvPr>
        </p:nvSpPr>
        <p:spPr/>
        <p:txBody>
          <a:bodyPr/>
          <a:lstStyle/>
          <a:p>
            <a:pPr marL="107950" lvl="1" indent="-381000" defTabSz="457200" eaLnBrk="1" hangingPunct="1"/>
            <a:r>
              <a:rPr lang="en-CA"/>
              <a:t>Defenders of RBC theory claim that</a:t>
            </a:r>
          </a:p>
          <a:p>
            <a:pPr marL="107950" lvl="1" indent="-381000" defTabSz="457200" eaLnBrk="1" hangingPunct="1">
              <a:buClr>
                <a:schemeClr val="tx1"/>
              </a:buClr>
            </a:pPr>
            <a:r>
              <a:rPr lang="en-CA"/>
              <a:t>1. 	RBC theory explains the macroeconomic facts about  	business cycles and is consistent with the facts about 	economic growth. RBC theory is a </a:t>
            </a:r>
            <a:r>
              <a:rPr lang="en-CA" i="1"/>
              <a:t>single</a:t>
            </a:r>
            <a:r>
              <a:rPr lang="en-CA"/>
              <a:t> theory that 	explains both growth and cycles.</a:t>
            </a:r>
          </a:p>
          <a:p>
            <a:pPr marL="107950" lvl="1" indent="-381000" defTabSz="457200" eaLnBrk="1" hangingPunct="1">
              <a:buClr>
                <a:schemeClr val="tx1"/>
              </a:buClr>
            </a:pPr>
            <a:r>
              <a:rPr lang="en-CA"/>
              <a:t>2. 	RBC theory is consistent with a wide range of 	</a:t>
            </a:r>
            <a:r>
              <a:rPr lang="en-CA" i="1"/>
              <a:t>micro</a:t>
            </a:r>
            <a:r>
              <a:rPr lang="en-CA"/>
              <a:t>economic evidence about labor supply decisions, 	labor demand and investment demand decisions, and 	information on the distribution of income between labor 	and capital.</a:t>
            </a:r>
          </a:p>
        </p:txBody>
      </p:sp>
      <p:sp>
        <p:nvSpPr>
          <p:cNvPr id="60418" name="Rectangle 5"/>
          <p:cNvSpPr>
            <a:spLocks noGrp="1" noChangeArrowheads="1"/>
          </p:cNvSpPr>
          <p:nvPr>
            <p:ph type="title"/>
          </p:nvPr>
        </p:nvSpPr>
        <p:spPr>
          <a:noFill/>
        </p:spPr>
        <p:txBody>
          <a:bodyPr/>
          <a:lstStyle/>
          <a:p>
            <a:pPr eaLnBrk="1" hangingPunct="1"/>
            <a:r>
              <a:rPr lang="en-CA" altLang="en-US"/>
              <a:t>The Business Cycle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0691">
                                            <p:txEl>
                                              <p:pRg st="1" end="1"/>
                                            </p:txEl>
                                          </p:spTgt>
                                        </p:tgtEl>
                                        <p:attrNameLst>
                                          <p:attrName>style.visibility</p:attrName>
                                        </p:attrNameLst>
                                      </p:cBhvr>
                                      <p:to>
                                        <p:strVal val="visible"/>
                                      </p:to>
                                    </p:set>
                                    <p:animEffect transition="in" filter="wipe(left)">
                                      <p:cBhvr>
                                        <p:cTn id="7" dur="1000"/>
                                        <p:tgtEl>
                                          <p:spTgt spid="10106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0691">
                                            <p:txEl>
                                              <p:pRg st="2" end="2"/>
                                            </p:txEl>
                                          </p:spTgt>
                                        </p:tgtEl>
                                        <p:attrNameLst>
                                          <p:attrName>style.visibility</p:attrName>
                                        </p:attrNameLst>
                                      </p:cBhvr>
                                      <p:to>
                                        <p:strVal val="visible"/>
                                      </p:to>
                                    </p:set>
                                    <p:animEffect transition="in" filter="wipe(left)">
                                      <p:cBhvr>
                                        <p:cTn id="12" dur="1000"/>
                                        <p:tgtEl>
                                          <p:spTgt spid="1010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1"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1" name="Rectangle 3"/>
          <p:cNvSpPr>
            <a:spLocks noGrp="1" noChangeArrowheads="1"/>
          </p:cNvSpPr>
          <p:nvPr>
            <p:ph idx="1"/>
          </p:nvPr>
        </p:nvSpPr>
        <p:spPr/>
        <p:txBody>
          <a:bodyPr/>
          <a:lstStyle/>
          <a:p>
            <a:pPr marL="107950" lvl="1" eaLnBrk="1" hangingPunct="1"/>
            <a:r>
              <a:rPr lang="en-CA" dirty="0"/>
              <a:t>In the long run, inflation occurs if the quantity of money grows faster than potential GDP.</a:t>
            </a:r>
          </a:p>
          <a:p>
            <a:pPr marL="107950" lvl="1" eaLnBrk="1" hangingPunct="1"/>
            <a:r>
              <a:rPr lang="en-CA" dirty="0"/>
              <a:t>In the short run, many factors can start an inflation, and real GDP and the price level interact.</a:t>
            </a:r>
          </a:p>
          <a:p>
            <a:pPr marL="107950" lvl="1" eaLnBrk="1" hangingPunct="1"/>
            <a:r>
              <a:rPr lang="en-CA" dirty="0"/>
              <a:t>To study these interactions, we distinguish between two sources of inflation:</a:t>
            </a:r>
          </a:p>
          <a:p>
            <a:pPr marL="107950" lvl="1" eaLnBrk="1" hangingPunct="1">
              <a:buClr>
                <a:srgbClr val="1A71B7"/>
              </a:buClr>
              <a:buSzPct val="120000"/>
              <a:buFont typeface="Wingdings" panose="05000000000000000000" pitchFamily="2" charset="2"/>
              <a:buChar char="§"/>
            </a:pPr>
            <a:r>
              <a:rPr lang="en-CA" dirty="0"/>
              <a:t> Demand-pull inflation</a:t>
            </a:r>
          </a:p>
          <a:p>
            <a:pPr marL="107950" lvl="1" eaLnBrk="1" hangingPunct="1">
              <a:buClr>
                <a:srgbClr val="1A71B7"/>
              </a:buClr>
              <a:buSzPct val="120000"/>
              <a:buFont typeface="Wingdings" panose="05000000000000000000" pitchFamily="2" charset="2"/>
              <a:buChar char="§"/>
            </a:pPr>
            <a:r>
              <a:rPr lang="en-CA" dirty="0"/>
              <a:t> Cost-push inflation</a:t>
            </a:r>
          </a:p>
        </p:txBody>
      </p:sp>
      <p:sp>
        <p:nvSpPr>
          <p:cNvPr id="62466" name="Rectangle 2"/>
          <p:cNvSpPr>
            <a:spLocks noGrp="1" noChangeArrowheads="1"/>
          </p:cNvSpPr>
          <p:nvPr>
            <p:ph type="title"/>
          </p:nvPr>
        </p:nvSpPr>
        <p:spPr/>
        <p:txBody>
          <a:bodyPr/>
          <a:lstStyle/>
          <a:p>
            <a:pPr eaLnBrk="1" hangingPunct="1"/>
            <a:r>
              <a:rPr lang="en-CA" altLang="en-US"/>
              <a:t>Inflation Cycles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6531">
                                            <p:txEl>
                                              <p:pRg st="1" end="1"/>
                                            </p:txEl>
                                          </p:spTgt>
                                        </p:tgtEl>
                                        <p:attrNameLst>
                                          <p:attrName>style.visibility</p:attrName>
                                        </p:attrNameLst>
                                      </p:cBhvr>
                                      <p:to>
                                        <p:strVal val="visible"/>
                                      </p:to>
                                    </p:set>
                                    <p:animEffect transition="in" filter="wipe(left)">
                                      <p:cBhvr>
                                        <p:cTn id="7" dur="1000"/>
                                        <p:tgtEl>
                                          <p:spTgt spid="406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1">
                                            <p:txEl>
                                              <p:pRg st="2" end="2"/>
                                            </p:txEl>
                                          </p:spTgt>
                                        </p:tgtEl>
                                        <p:attrNameLst>
                                          <p:attrName>style.visibility</p:attrName>
                                        </p:attrNameLst>
                                      </p:cBhvr>
                                      <p:to>
                                        <p:strVal val="visible"/>
                                      </p:to>
                                    </p:set>
                                    <p:animEffect transition="in" filter="wipe(left)">
                                      <p:cBhvr>
                                        <p:cTn id="12" dur="1000"/>
                                        <p:tgtEl>
                                          <p:spTgt spid="406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6531">
                                            <p:txEl>
                                              <p:pRg st="3" end="3"/>
                                            </p:txEl>
                                          </p:spTgt>
                                        </p:tgtEl>
                                        <p:attrNameLst>
                                          <p:attrName>style.visibility</p:attrName>
                                        </p:attrNameLst>
                                      </p:cBhvr>
                                      <p:to>
                                        <p:strVal val="visible"/>
                                      </p:to>
                                    </p:set>
                                    <p:animEffect transition="in" filter="wipe(left)">
                                      <p:cBhvr>
                                        <p:cTn id="17" dur="1000"/>
                                        <p:tgtEl>
                                          <p:spTgt spid="406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6531">
                                            <p:txEl>
                                              <p:pRg st="4" end="4"/>
                                            </p:txEl>
                                          </p:spTgt>
                                        </p:tgtEl>
                                        <p:attrNameLst>
                                          <p:attrName>style.visibility</p:attrName>
                                        </p:attrNameLst>
                                      </p:cBhvr>
                                      <p:to>
                                        <p:strVal val="visible"/>
                                      </p:to>
                                    </p:set>
                                    <p:animEffect transition="in" filter="wipe(left)">
                                      <p:cBhvr>
                                        <p:cTn id="22" dur="1000"/>
                                        <p:tgtEl>
                                          <p:spTgt spid="406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7203" name="Rectangle 3"/>
          <p:cNvSpPr>
            <a:spLocks noGrp="1" noChangeArrowheads="1"/>
          </p:cNvSpPr>
          <p:nvPr>
            <p:ph idx="1"/>
          </p:nvPr>
        </p:nvSpPr>
        <p:spPr/>
        <p:txBody>
          <a:bodyPr/>
          <a:lstStyle/>
          <a:p>
            <a:pPr marL="107950" lvl="1" eaLnBrk="1" hangingPunct="1"/>
            <a:r>
              <a:rPr lang="en-CA" b="1" dirty="0">
                <a:solidFill>
                  <a:srgbClr val="1A71B7"/>
                </a:solidFill>
              </a:rPr>
              <a:t>Demand-Pull Inflation</a:t>
            </a:r>
          </a:p>
          <a:p>
            <a:pPr marL="107950" lvl="1" eaLnBrk="1" hangingPunct="1"/>
            <a:r>
              <a:rPr lang="en-CA" dirty="0"/>
              <a:t>An inflation that starts because aggregate demand increases is called </a:t>
            </a:r>
            <a:r>
              <a:rPr lang="en-CA" b="1" dirty="0"/>
              <a:t>demand-pull inflation</a:t>
            </a:r>
            <a:r>
              <a:rPr lang="en-CA" dirty="0"/>
              <a:t>. </a:t>
            </a:r>
          </a:p>
          <a:p>
            <a:pPr marL="107950" lvl="1" eaLnBrk="1" hangingPunct="1"/>
            <a:r>
              <a:rPr lang="en-CA" dirty="0"/>
              <a:t>Demand-pull inflation can begin with any factor that increases aggregate demand. </a:t>
            </a:r>
          </a:p>
          <a:p>
            <a:pPr marL="107950" lvl="1" eaLnBrk="1" hangingPunct="1"/>
            <a:r>
              <a:rPr lang="en-CA" dirty="0"/>
              <a:t>Examples are a cut in the interest rate, an increase in the quantity of money, an increase in government expenditure, a tax cut, an increase in exports, or an increase in investment stimulated by an increase in expected future profits.</a:t>
            </a:r>
          </a:p>
        </p:txBody>
      </p:sp>
      <p:sp>
        <p:nvSpPr>
          <p:cNvPr id="64514" name="Rectangle 5"/>
          <p:cNvSpPr>
            <a:spLocks noGrp="1" noChangeArrowheads="1"/>
          </p:cNvSpPr>
          <p:nvPr>
            <p:ph type="title"/>
          </p:nvPr>
        </p:nvSpPr>
        <p:spPr>
          <a:noFill/>
        </p:spPr>
        <p:txBody>
          <a:bodyPr/>
          <a:lstStyle/>
          <a:p>
            <a:pPr eaLnBrk="1" hangingPunct="1"/>
            <a:r>
              <a:rPr lang="en-CA" altLang="en-US"/>
              <a:t>Inflation Cycles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7203">
                                            <p:txEl>
                                              <p:pRg st="1" end="1"/>
                                            </p:txEl>
                                          </p:spTgt>
                                        </p:tgtEl>
                                        <p:attrNameLst>
                                          <p:attrName>style.visibility</p:attrName>
                                        </p:attrNameLst>
                                      </p:cBhvr>
                                      <p:to>
                                        <p:strVal val="visible"/>
                                      </p:to>
                                    </p:set>
                                    <p:animEffect transition="in" filter="wipe(left)">
                                      <p:cBhvr>
                                        <p:cTn id="7" dur="1000"/>
                                        <p:tgtEl>
                                          <p:spTgt spid="9472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7203">
                                            <p:txEl>
                                              <p:pRg st="2" end="2"/>
                                            </p:txEl>
                                          </p:spTgt>
                                        </p:tgtEl>
                                        <p:attrNameLst>
                                          <p:attrName>style.visibility</p:attrName>
                                        </p:attrNameLst>
                                      </p:cBhvr>
                                      <p:to>
                                        <p:strVal val="visible"/>
                                      </p:to>
                                    </p:set>
                                    <p:animEffect transition="in" filter="wipe(left)">
                                      <p:cBhvr>
                                        <p:cTn id="12" dur="1000"/>
                                        <p:tgtEl>
                                          <p:spTgt spid="9472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7203">
                                            <p:txEl>
                                              <p:pRg st="3" end="3"/>
                                            </p:txEl>
                                          </p:spTgt>
                                        </p:tgtEl>
                                        <p:attrNameLst>
                                          <p:attrName>style.visibility</p:attrName>
                                        </p:attrNameLst>
                                      </p:cBhvr>
                                      <p:to>
                                        <p:strVal val="visible"/>
                                      </p:to>
                                    </p:set>
                                    <p:animEffect transition="in" filter="wipe(left)">
                                      <p:cBhvr>
                                        <p:cTn id="17" dur="1000"/>
                                        <p:tgtEl>
                                          <p:spTgt spid="947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3"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79263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aggregate demand shocks and aggregate supply shocks create the business cycle</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how demand-pull and cost-push forces bring cycles in inflation and output</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causes and consequences of deflation</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short-run and long-run </a:t>
            </a:r>
            <a:r>
              <a:rPr lang="en-CA" altLang="en-US" sz="2400" dirty="0" err="1">
                <a:cs typeface="Arial" panose="020B0604020202020204" pitchFamily="34" charset="0"/>
              </a:rPr>
              <a:t>tradeoff</a:t>
            </a:r>
            <a:r>
              <a:rPr lang="en-CA" altLang="en-US" sz="2400" dirty="0">
                <a:cs typeface="Arial" panose="020B0604020202020204" pitchFamily="34" charset="0"/>
              </a:rPr>
              <a:t> between inflation and unemployment</a:t>
            </a:r>
          </a:p>
        </p:txBody>
      </p:sp>
    </p:spTree>
    <p:extLst>
      <p:ext uri="{BB962C8B-B14F-4D97-AF65-F5344CB8AC3E}">
        <p14:creationId xmlns:p14="http://schemas.microsoft.com/office/powerpoint/2010/main" val="36496568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5" name="Rectangle 3"/>
          <p:cNvSpPr>
            <a:spLocks noGrp="1" noChangeArrowheads="1"/>
          </p:cNvSpPr>
          <p:nvPr>
            <p:ph idx="1"/>
          </p:nvPr>
        </p:nvSpPr>
        <p:spPr>
          <a:xfrm>
            <a:off x="360364" y="1584325"/>
            <a:ext cx="4138900" cy="4525963"/>
          </a:xfrm>
        </p:spPr>
        <p:txBody>
          <a:bodyPr/>
          <a:lstStyle/>
          <a:p>
            <a:pPr marL="107950" eaLnBrk="1" hangingPunct="1"/>
            <a:r>
              <a:rPr lang="en-CA" altLang="en-US" dirty="0">
                <a:solidFill>
                  <a:srgbClr val="7030A0"/>
                </a:solidFill>
              </a:rPr>
              <a:t>Initial Effect of an Increase in Aggregate Demand</a:t>
            </a:r>
          </a:p>
          <a:p>
            <a:pPr marL="107950" lvl="1" eaLnBrk="1" hangingPunct="1"/>
            <a:r>
              <a:rPr lang="en-CA" altLang="en-US" dirty="0"/>
              <a:t>Figure 12.3(a) illustrates the start of a demand-pull inflation.</a:t>
            </a:r>
          </a:p>
          <a:p>
            <a:pPr marL="107950" lvl="1" eaLnBrk="1" hangingPunct="1"/>
            <a:r>
              <a:rPr lang="en-CA" altLang="en-US" dirty="0"/>
              <a:t>Starting from full employment, an increase in aggregate demand shifts the </a:t>
            </a:r>
            <a:r>
              <a:rPr lang="en-CA" altLang="en-US" i="1" dirty="0"/>
              <a:t>AD</a:t>
            </a:r>
            <a:r>
              <a:rPr lang="en-CA" altLang="en-US" dirty="0"/>
              <a:t> curve rightward.</a:t>
            </a:r>
          </a:p>
        </p:txBody>
      </p:sp>
      <p:sp>
        <p:nvSpPr>
          <p:cNvPr id="66563" name="Rectangle 16"/>
          <p:cNvSpPr>
            <a:spLocks noGrp="1" noChangeArrowheads="1"/>
          </p:cNvSpPr>
          <p:nvPr>
            <p:ph type="title"/>
          </p:nvPr>
        </p:nvSpPr>
        <p:spPr>
          <a:noFill/>
          <a:ln/>
        </p:spPr>
        <p:txBody>
          <a:bodyPr/>
          <a:lstStyle/>
          <a:p>
            <a:pPr eaLnBrk="1" hangingPunct="1"/>
            <a:r>
              <a:rPr lang="en-CA" altLang="en-US"/>
              <a:t>Inflation Cycles</a:t>
            </a:r>
          </a:p>
        </p:txBody>
      </p:sp>
      <p:pic>
        <p:nvPicPr>
          <p:cNvPr id="8" name="Picture 7">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wipe(left)">
                                      <p:cBhvr>
                                        <p:cTn id="7" dur="1000"/>
                                        <p:tgtEl>
                                          <p:spTgt spid="4177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wipe(left)">
                                      <p:cBhvr>
                                        <p:cTn id="12" dur="1000"/>
                                        <p:tgtEl>
                                          <p:spTgt spid="417795">
                                            <p:txEl>
                                              <p:pRg st="2" end="2"/>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000" y="971080"/>
            <a:ext cx="5438775" cy="47720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000" y="971080"/>
            <a:ext cx="5438775" cy="47720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2000" y="971080"/>
            <a:ext cx="5438775" cy="477202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2000" y="971080"/>
            <a:ext cx="5438775" cy="47720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6147" name="Rectangle 3"/>
          <p:cNvSpPr>
            <a:spLocks noGrp="1" noChangeArrowheads="1"/>
          </p:cNvSpPr>
          <p:nvPr>
            <p:ph idx="1"/>
          </p:nvPr>
        </p:nvSpPr>
        <p:spPr/>
        <p:txBody>
          <a:bodyPr/>
          <a:lstStyle/>
          <a:p>
            <a:pPr marL="107950" lvl="1" eaLnBrk="1" hangingPunct="1"/>
            <a:r>
              <a:rPr lang="en-CA" altLang="en-US"/>
              <a:t>The price level rises, real GDP increases, and an inflationary gap arises.</a:t>
            </a:r>
          </a:p>
          <a:p>
            <a:pPr marL="107950" lvl="1" eaLnBrk="1" hangingPunct="1"/>
            <a:r>
              <a:rPr lang="en-CA" altLang="en-US"/>
              <a:t>The rising price level is the first step in the demand-pull inflation.</a:t>
            </a:r>
          </a:p>
        </p:txBody>
      </p:sp>
      <p:sp>
        <p:nvSpPr>
          <p:cNvPr id="70659" name="Rectangle 27"/>
          <p:cNvSpPr>
            <a:spLocks noGrp="1" noChangeArrowheads="1"/>
          </p:cNvSpPr>
          <p:nvPr>
            <p:ph type="title"/>
          </p:nvPr>
        </p:nvSpPr>
        <p:spPr>
          <a:noFill/>
          <a:ln/>
        </p:spPr>
        <p:txBody>
          <a:bodyPr/>
          <a:lstStyle/>
          <a:p>
            <a:pPr eaLnBrk="1" hangingPunct="1"/>
            <a:r>
              <a:rPr lang="en-CA" altLang="en-US"/>
              <a:t>Inflation Cycles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147">
                                            <p:txEl>
                                              <p:pRg st="1" end="1"/>
                                            </p:txEl>
                                          </p:spTgt>
                                        </p:tgtEl>
                                        <p:attrNameLst>
                                          <p:attrName>style.visibility</p:attrName>
                                        </p:attrNameLst>
                                      </p:cBhvr>
                                      <p:to>
                                        <p:strVal val="visible"/>
                                      </p:to>
                                    </p:set>
                                    <p:animEffect transition="in" filter="wipe(left)">
                                      <p:cBhvr>
                                        <p:cTn id="12" dur="1000"/>
                                        <p:tgtEl>
                                          <p:spTgt spid="646147">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8198" name="Rectangle 6"/>
          <p:cNvSpPr>
            <a:spLocks noGrp="1" noChangeArrowheads="1"/>
          </p:cNvSpPr>
          <p:nvPr>
            <p:ph idx="1"/>
          </p:nvPr>
        </p:nvSpPr>
        <p:spPr>
          <a:xfrm>
            <a:off x="360364" y="1584325"/>
            <a:ext cx="3942802" cy="4525963"/>
          </a:xfrm>
        </p:spPr>
        <p:txBody>
          <a:bodyPr/>
          <a:lstStyle/>
          <a:p>
            <a:pPr marL="107950" eaLnBrk="1" hangingPunct="1"/>
            <a:r>
              <a:rPr lang="en-CA" altLang="en-US" dirty="0">
                <a:solidFill>
                  <a:srgbClr val="7030A0"/>
                </a:solidFill>
              </a:rPr>
              <a:t>Money Wage Rate Response</a:t>
            </a:r>
          </a:p>
          <a:p>
            <a:pPr marL="107950" lvl="1" eaLnBrk="1" hangingPunct="1"/>
            <a:r>
              <a:rPr lang="en-CA" altLang="en-US" dirty="0"/>
              <a:t>The money wage rate rises and the </a:t>
            </a:r>
            <a:r>
              <a:rPr lang="en-CA" altLang="en-US" i="1" dirty="0"/>
              <a:t>SAS</a:t>
            </a:r>
            <a:r>
              <a:rPr lang="en-CA" altLang="en-US" dirty="0"/>
              <a:t> curve shifts leftward. </a:t>
            </a:r>
          </a:p>
          <a:p>
            <a:pPr marL="107950" lvl="1" eaLnBrk="1" hangingPunct="1"/>
            <a:r>
              <a:rPr lang="en-US" altLang="en-US" dirty="0"/>
              <a:t>The price level rises and real GDP decreases back to potential GDP.</a:t>
            </a:r>
            <a:endParaRPr lang="en-CA" altLang="en-US" dirty="0"/>
          </a:p>
        </p:txBody>
      </p:sp>
      <p:sp>
        <p:nvSpPr>
          <p:cNvPr id="72707" name="Rectangle 34"/>
          <p:cNvSpPr>
            <a:spLocks noGrp="1" noChangeArrowheads="1"/>
          </p:cNvSpPr>
          <p:nvPr>
            <p:ph type="title"/>
          </p:nvPr>
        </p:nvSpPr>
        <p:spPr>
          <a:noFill/>
          <a:ln/>
        </p:spPr>
        <p:txBody>
          <a:bodyPr/>
          <a:lstStyle/>
          <a:p>
            <a:pPr eaLnBrk="1" hangingPunct="1"/>
            <a:r>
              <a:rPr lang="en-CA" altLang="en-US"/>
              <a:t>Inflation Cycles</a:t>
            </a:r>
          </a:p>
        </p:txBody>
      </p:sp>
      <p:pic>
        <p:nvPicPr>
          <p:cNvPr id="11" name="Picture 10">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00002" y="1656002"/>
            <a:ext cx="4351020" cy="38176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198">
                                            <p:txEl>
                                              <p:pRg st="1" end="1"/>
                                            </p:txEl>
                                          </p:spTgt>
                                        </p:tgtEl>
                                        <p:attrNameLst>
                                          <p:attrName>style.visibility</p:attrName>
                                        </p:attrNameLst>
                                      </p:cBhvr>
                                      <p:to>
                                        <p:strVal val="visible"/>
                                      </p:to>
                                    </p:set>
                                    <p:animEffect transition="in" filter="wipe(left)">
                                      <p:cBhvr>
                                        <p:cTn id="7" dur="1000"/>
                                        <p:tgtEl>
                                          <p:spTgt spid="648198">
                                            <p:txEl>
                                              <p:pRg st="1" end="1"/>
                                            </p:txEl>
                                          </p:spTgt>
                                        </p:tgtEl>
                                      </p:cBhvr>
                                    </p:animEffect>
                                  </p:childTnLst>
                                </p:cTn>
                              </p:par>
                            </p:childTnLst>
                          </p:cTn>
                        </p:par>
                        <p:par>
                          <p:cTn id="8" fill="hold" nodeType="with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8198">
                                            <p:txEl>
                                              <p:pRg st="2" end="2"/>
                                            </p:txEl>
                                          </p:spTgt>
                                        </p:tgtEl>
                                        <p:attrNameLst>
                                          <p:attrName>style.visibility</p:attrName>
                                        </p:attrNameLst>
                                      </p:cBhvr>
                                      <p:to>
                                        <p:strVal val="visible"/>
                                      </p:to>
                                    </p:set>
                                    <p:animEffect transition="in" filter="wipe(left)">
                                      <p:cBhvr>
                                        <p:cTn id="28" dur="1000"/>
                                        <p:tgtEl>
                                          <p:spTgt spid="648198">
                                            <p:txEl>
                                              <p:pRg st="2" end="2"/>
                                            </p:txEl>
                                          </p:spTgt>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1000"/>
                                        <p:tgtEl>
                                          <p:spTgt spid="23"/>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8" grpId="0" uiExpand="1" build="p" bldLvl="2"/>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000" y="972000"/>
            <a:ext cx="5438775" cy="477202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000" y="972000"/>
            <a:ext cx="5438775" cy="4772025"/>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2000" y="972000"/>
            <a:ext cx="5438775" cy="4772025"/>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2000" y="972000"/>
            <a:ext cx="5438775" cy="4772025"/>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2000" y="972000"/>
            <a:ext cx="5438775" cy="4772025"/>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2000" y="972000"/>
            <a:ext cx="5438775" cy="4772025"/>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72000" y="972000"/>
            <a:ext cx="5438775" cy="47720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10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right)">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43" name="Rectangle 3"/>
          <p:cNvSpPr>
            <a:spLocks noGrp="1" noChangeArrowheads="1"/>
          </p:cNvSpPr>
          <p:nvPr>
            <p:ph idx="1"/>
          </p:nvPr>
        </p:nvSpPr>
        <p:spPr>
          <a:xfrm>
            <a:off x="227880" y="1585560"/>
            <a:ext cx="3998475" cy="4525963"/>
          </a:xfrm>
        </p:spPr>
        <p:txBody>
          <a:bodyPr/>
          <a:lstStyle/>
          <a:p>
            <a:pPr marL="107950" eaLnBrk="1" hangingPunct="1"/>
            <a:r>
              <a:rPr lang="en-CA" altLang="en-US" dirty="0">
                <a:solidFill>
                  <a:srgbClr val="7030A0"/>
                </a:solidFill>
              </a:rPr>
              <a:t>A Demand-Pull Inflation Process</a:t>
            </a:r>
          </a:p>
          <a:p>
            <a:pPr marL="107950" lvl="1" eaLnBrk="1" hangingPunct="1"/>
            <a:r>
              <a:rPr lang="en-CA" altLang="en-US" dirty="0"/>
              <a:t>Figure 12.4 illustrates a demand-pull inflation spiral. </a:t>
            </a:r>
          </a:p>
          <a:p>
            <a:pPr marL="107950" lvl="1" eaLnBrk="1" hangingPunct="1"/>
            <a:r>
              <a:rPr lang="en-US" altLang="en-US" dirty="0"/>
              <a:t>Aggregate demand keeps increasing and the process just described repeats indefinitely. </a:t>
            </a:r>
            <a:endParaRPr lang="en-CA" altLang="en-US" dirty="0"/>
          </a:p>
        </p:txBody>
      </p:sp>
      <p:sp>
        <p:nvSpPr>
          <p:cNvPr id="76803" name="Rectangle 24"/>
          <p:cNvSpPr>
            <a:spLocks noGrp="1" noChangeArrowheads="1"/>
          </p:cNvSpPr>
          <p:nvPr>
            <p:ph type="title"/>
          </p:nvPr>
        </p:nvSpPr>
        <p:spPr>
          <a:noFill/>
          <a:ln/>
        </p:spPr>
        <p:txBody>
          <a:bodyPr/>
          <a:lstStyle/>
          <a:p>
            <a:pPr eaLnBrk="1" hangingPunct="1"/>
            <a:r>
              <a:rPr lang="en-CA" altLang="en-US"/>
              <a:t>Inflation Cycles</a:t>
            </a:r>
          </a:p>
        </p:txBody>
      </p:sp>
      <p:pic>
        <p:nvPicPr>
          <p:cNvPr id="11" name="Picture 10">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0" y="1656007"/>
            <a:ext cx="4114800" cy="378714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000" y="1656007"/>
            <a:ext cx="4114800" cy="378714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0000" y="1656007"/>
            <a:ext cx="4114800" cy="3787140"/>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0000" y="1656007"/>
            <a:ext cx="4114800" cy="3787140"/>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00000" y="1656007"/>
            <a:ext cx="4114800" cy="3787140"/>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00000" y="1656007"/>
            <a:ext cx="4114800" cy="3787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wipe(left)">
                                      <p:cBhvr>
                                        <p:cTn id="7" dur="1000"/>
                                        <p:tgtEl>
                                          <p:spTgt spid="419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43">
                                            <p:txEl>
                                              <p:pRg st="2" end="2"/>
                                            </p:txEl>
                                          </p:spTgt>
                                        </p:tgtEl>
                                        <p:attrNameLst>
                                          <p:attrName>style.visibility</p:attrName>
                                        </p:attrNameLst>
                                      </p:cBhvr>
                                      <p:to>
                                        <p:strVal val="visible"/>
                                      </p:to>
                                    </p:set>
                                    <p:animEffect transition="in" filter="wipe(left)">
                                      <p:cBhvr>
                                        <p:cTn id="12" dur="1000"/>
                                        <p:tgtEl>
                                          <p:spTgt spid="41984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1000"/>
                                        <p:tgtEl>
                                          <p:spTgt spid="13"/>
                                        </p:tgtEl>
                                      </p:cBhvr>
                                    </p:animEffect>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1000"/>
                                        <p:tgtEl>
                                          <p:spTgt spid="1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000"/>
                                        <p:tgtEl>
                                          <p:spTgt spid="19"/>
                                        </p:tgtEl>
                                      </p:cBhvr>
                                    </p:animEffect>
                                  </p:childTnLst>
                                </p:cTn>
                              </p:par>
                            </p:childTnLst>
                          </p:cTn>
                        </p:par>
                        <p:par>
                          <p:cTn id="24" fill="hold">
                            <p:stCondLst>
                              <p:cond delay="3000"/>
                            </p:stCondLst>
                            <p:childTnLst>
                              <p:par>
                                <p:cTn id="25" presetID="22" presetClass="entr" presetSubtype="2"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right)">
                                      <p:cBhvr>
                                        <p:cTn id="27" dur="1000"/>
                                        <p:tgtEl>
                                          <p:spTgt spid="20"/>
                                        </p:tgtEl>
                                      </p:cBhvr>
                                    </p:animEffect>
                                  </p:childTnLst>
                                </p:cTn>
                              </p:par>
                            </p:childTnLst>
                          </p:cTn>
                        </p:par>
                        <p:par>
                          <p:cTn id="28" fill="hold">
                            <p:stCondLst>
                              <p:cond delay="4000"/>
                            </p:stCondLst>
                            <p:childTnLst>
                              <p:par>
                                <p:cTn id="29" presetID="2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uiExpand="1" build="p" bldLvl="3"/>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900000"/>
            <a:ext cx="5143500" cy="473392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900000"/>
            <a:ext cx="5143500" cy="473392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900000"/>
            <a:ext cx="5143500" cy="473392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1200" y="900000"/>
            <a:ext cx="5143500" cy="4733925"/>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1200" y="900000"/>
            <a:ext cx="5143500" cy="4733925"/>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1200" y="900000"/>
            <a:ext cx="5143500" cy="47339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9219" name="Rectangle 3"/>
          <p:cNvSpPr>
            <a:spLocks noGrp="1" noChangeArrowheads="1"/>
          </p:cNvSpPr>
          <p:nvPr>
            <p:ph idx="1"/>
          </p:nvPr>
        </p:nvSpPr>
        <p:spPr>
          <a:xfrm>
            <a:off x="360364" y="1584325"/>
            <a:ext cx="4019612" cy="4525963"/>
          </a:xfrm>
        </p:spPr>
        <p:txBody>
          <a:bodyPr/>
          <a:lstStyle/>
          <a:p>
            <a:pPr marL="107950" lvl="1" eaLnBrk="1" hangingPunct="1"/>
            <a:r>
              <a:rPr lang="en-CA" altLang="en-US" dirty="0"/>
              <a:t>Although any of several factors can increase aggregate demand to start a demand-pull inflation, </a:t>
            </a:r>
            <a:r>
              <a:rPr lang="en-CA" altLang="en-US" i="1" dirty="0"/>
              <a:t>only an ongoing increase in the quantity of money can sustain it</a:t>
            </a:r>
            <a:r>
              <a:rPr lang="en-CA" altLang="en-US" dirty="0"/>
              <a:t>.</a:t>
            </a:r>
          </a:p>
          <a:p>
            <a:pPr marL="107950" lvl="1" eaLnBrk="1" hangingPunct="1"/>
            <a:r>
              <a:rPr lang="en-CA" altLang="en-US" dirty="0"/>
              <a:t>Demand-pull inflation occurred in the United States during the late 1960s.</a:t>
            </a:r>
          </a:p>
        </p:txBody>
      </p:sp>
      <p:sp>
        <p:nvSpPr>
          <p:cNvPr id="80899" name="Rectangle 21"/>
          <p:cNvSpPr>
            <a:spLocks noGrp="1" noChangeArrowheads="1"/>
          </p:cNvSpPr>
          <p:nvPr>
            <p:ph type="title"/>
          </p:nvPr>
        </p:nvSpPr>
        <p:spPr>
          <a:noFill/>
          <a:ln/>
        </p:spPr>
        <p:txBody>
          <a:bodyPr/>
          <a:lstStyle/>
          <a:p>
            <a:pPr eaLnBrk="1" hangingPunct="1"/>
            <a:r>
              <a:rPr lang="en-CA" altLang="en-US"/>
              <a:t>Inflation Cycles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000" y="1656007"/>
            <a:ext cx="4114800" cy="3787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9219">
                                            <p:txEl>
                                              <p:pRg st="1" end="1"/>
                                            </p:txEl>
                                          </p:spTgt>
                                        </p:tgtEl>
                                        <p:attrNameLst>
                                          <p:attrName>style.visibility</p:attrName>
                                        </p:attrNameLst>
                                      </p:cBhvr>
                                      <p:to>
                                        <p:strVal val="visible"/>
                                      </p:to>
                                    </p:set>
                                    <p:animEffect transition="in" filter="wipe(left)">
                                      <p:cBhvr>
                                        <p:cTn id="7" dur="1000"/>
                                        <p:tgtEl>
                                          <p:spTgt spid="64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p:txBody>
          <a:bodyPr/>
          <a:lstStyle/>
          <a:p>
            <a:pPr marL="107950" lvl="1" defTabSz="457200" eaLnBrk="1" hangingPunct="1"/>
            <a:r>
              <a:rPr lang="en-CA" b="1" dirty="0">
                <a:solidFill>
                  <a:srgbClr val="1A71B7"/>
                </a:solidFill>
              </a:rPr>
              <a:t>Cost-Push Inflation</a:t>
            </a:r>
          </a:p>
          <a:p>
            <a:pPr marL="107950" lvl="1" defTabSz="457200" eaLnBrk="1" hangingPunct="1"/>
            <a:r>
              <a:rPr lang="en-CA" dirty="0"/>
              <a:t>An inflation that starts with an increase in costs is called </a:t>
            </a:r>
            <a:r>
              <a:rPr lang="en-CA" b="1" dirty="0"/>
              <a:t>cost-push inflation</a:t>
            </a:r>
            <a:r>
              <a:rPr lang="en-CA" dirty="0"/>
              <a:t>.</a:t>
            </a:r>
          </a:p>
          <a:p>
            <a:pPr marL="107950" lvl="1" defTabSz="457200" eaLnBrk="1" hangingPunct="1"/>
            <a:r>
              <a:rPr lang="en-CA" dirty="0"/>
              <a:t>There are two main sources of increased costs:</a:t>
            </a:r>
          </a:p>
          <a:p>
            <a:pPr marL="107950" lvl="1" defTabSz="457200" eaLnBrk="1" hangingPunct="1"/>
            <a:r>
              <a:rPr lang="en-CA" dirty="0"/>
              <a:t>1. An increase in the money wage rate</a:t>
            </a:r>
          </a:p>
          <a:p>
            <a:pPr marL="107950" lvl="1" defTabSz="457200" eaLnBrk="1" hangingPunct="1"/>
            <a:r>
              <a:rPr lang="en-CA" dirty="0"/>
              <a:t>2. An increase in the money price of raw materials, such 	as oil</a:t>
            </a:r>
          </a:p>
        </p:txBody>
      </p:sp>
      <p:sp>
        <p:nvSpPr>
          <p:cNvPr id="82946" name="Rectangle 5"/>
          <p:cNvSpPr>
            <a:spLocks noGrp="1" noChangeArrowheads="1"/>
          </p:cNvSpPr>
          <p:nvPr>
            <p:ph type="title"/>
          </p:nvPr>
        </p:nvSpPr>
        <p:spPr>
          <a:noFill/>
        </p:spPr>
        <p:txBody>
          <a:bodyPr/>
          <a:lstStyle/>
          <a:p>
            <a:pPr eaLnBrk="1" hangingPunct="1"/>
            <a:r>
              <a:rPr lang="en-CA" altLang="en-US"/>
              <a:t>Inflation Cycles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animEffect transition="in" filter="wipe(left)">
                                      <p:cBhvr>
                                        <p:cTn id="7" dur="1000"/>
                                        <p:tgtEl>
                                          <p:spTgt spid="407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7555">
                                            <p:txEl>
                                              <p:pRg st="2" end="2"/>
                                            </p:txEl>
                                          </p:spTgt>
                                        </p:tgtEl>
                                        <p:attrNameLst>
                                          <p:attrName>style.visibility</p:attrName>
                                        </p:attrNameLst>
                                      </p:cBhvr>
                                      <p:to>
                                        <p:strVal val="visible"/>
                                      </p:to>
                                    </p:set>
                                    <p:animEffect transition="in" filter="wipe(left)">
                                      <p:cBhvr>
                                        <p:cTn id="12" dur="1000"/>
                                        <p:tgtEl>
                                          <p:spTgt spid="407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7555">
                                            <p:txEl>
                                              <p:pRg st="3" end="3"/>
                                            </p:txEl>
                                          </p:spTgt>
                                        </p:tgtEl>
                                        <p:attrNameLst>
                                          <p:attrName>style.visibility</p:attrName>
                                        </p:attrNameLst>
                                      </p:cBhvr>
                                      <p:to>
                                        <p:strVal val="visible"/>
                                      </p:to>
                                    </p:set>
                                    <p:animEffect transition="in" filter="wipe(left)">
                                      <p:cBhvr>
                                        <p:cTn id="17" dur="1000"/>
                                        <p:tgtEl>
                                          <p:spTgt spid="407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7555">
                                            <p:txEl>
                                              <p:pRg st="4" end="4"/>
                                            </p:txEl>
                                          </p:spTgt>
                                        </p:tgtEl>
                                        <p:attrNameLst>
                                          <p:attrName>style.visibility</p:attrName>
                                        </p:attrNameLst>
                                      </p:cBhvr>
                                      <p:to>
                                        <p:strVal val="visible"/>
                                      </p:to>
                                    </p:set>
                                    <p:animEffect transition="in" filter="wipe(left)">
                                      <p:cBhvr>
                                        <p:cTn id="22" dur="1000"/>
                                        <p:tgtEl>
                                          <p:spTgt spid="407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7" name="Rectangle 3"/>
          <p:cNvSpPr>
            <a:spLocks noGrp="1" noChangeArrowheads="1"/>
          </p:cNvSpPr>
          <p:nvPr>
            <p:ph idx="1"/>
          </p:nvPr>
        </p:nvSpPr>
        <p:spPr>
          <a:xfrm>
            <a:off x="360363" y="1584325"/>
            <a:ext cx="4057650" cy="4955480"/>
          </a:xfrm>
        </p:spPr>
        <p:txBody>
          <a:bodyPr/>
          <a:lstStyle/>
          <a:p>
            <a:pPr marL="107950" eaLnBrk="1" hangingPunct="1"/>
            <a:r>
              <a:rPr lang="en-CA" altLang="en-US" dirty="0">
                <a:solidFill>
                  <a:srgbClr val="7030A0"/>
                </a:solidFill>
              </a:rPr>
              <a:t>Initial Effect of a Decrease in Aggregate Supply</a:t>
            </a:r>
          </a:p>
          <a:p>
            <a:pPr marL="107950" lvl="1" eaLnBrk="1" hangingPunct="1"/>
            <a:r>
              <a:rPr lang="en-CA" altLang="en-US" dirty="0"/>
              <a:t>Figure 12.5(a) illustrates the start of cost-push inflation.</a:t>
            </a:r>
          </a:p>
          <a:p>
            <a:pPr marL="107950" lvl="1" eaLnBrk="1" hangingPunct="1"/>
            <a:r>
              <a:rPr lang="en-CA" altLang="en-US" dirty="0"/>
              <a:t>A rise in the price of oil decreases short-run aggregate supply and shifts the </a:t>
            </a:r>
            <a:r>
              <a:rPr lang="en-CA" altLang="en-US" i="1" dirty="0"/>
              <a:t>SAS</a:t>
            </a:r>
            <a:r>
              <a:rPr lang="en-CA" altLang="en-US" dirty="0"/>
              <a:t> curve leftward.</a:t>
            </a:r>
          </a:p>
          <a:p>
            <a:pPr marL="107950" lvl="1" eaLnBrk="1" hangingPunct="1"/>
            <a:r>
              <a:rPr lang="en-CA" altLang="en-US" dirty="0"/>
              <a:t>Real GDP decreases and the price level rises.</a:t>
            </a:r>
          </a:p>
        </p:txBody>
      </p:sp>
      <p:sp>
        <p:nvSpPr>
          <p:cNvPr id="84995" name="Rectangle 19"/>
          <p:cNvSpPr>
            <a:spLocks noGrp="1" noChangeArrowheads="1"/>
          </p:cNvSpPr>
          <p:nvPr>
            <p:ph type="title"/>
          </p:nvPr>
        </p:nvSpPr>
        <p:spPr>
          <a:noFill/>
          <a:ln/>
        </p:spPr>
        <p:txBody>
          <a:bodyPr/>
          <a:lstStyle/>
          <a:p>
            <a:pPr eaLnBrk="1" hangingPunct="1"/>
            <a:r>
              <a:rPr lang="en-CA" altLang="en-US"/>
              <a:t>Inflation Cycles</a:t>
            </a:r>
          </a:p>
        </p:txBody>
      </p:sp>
      <p:pic>
        <p:nvPicPr>
          <p:cNvPr id="8" name="Picture 7">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7" y="1656007"/>
            <a:ext cx="4137660" cy="390906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007" y="1656007"/>
            <a:ext cx="4137660" cy="390906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0007" y="1656007"/>
            <a:ext cx="4137660" cy="390906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0007" y="1656007"/>
            <a:ext cx="4137660" cy="39090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wipe(left)">
                                      <p:cBhvr>
                                        <p:cTn id="7" dur="1000"/>
                                        <p:tgtEl>
                                          <p:spTgt spid="420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0867">
                                            <p:txEl>
                                              <p:pRg st="2" end="2"/>
                                            </p:txEl>
                                          </p:spTgt>
                                        </p:tgtEl>
                                        <p:attrNameLst>
                                          <p:attrName>style.visibility</p:attrName>
                                        </p:attrNameLst>
                                      </p:cBhvr>
                                      <p:to>
                                        <p:strVal val="visible"/>
                                      </p:to>
                                    </p:set>
                                    <p:animEffect transition="in" filter="wipe(left)">
                                      <p:cBhvr>
                                        <p:cTn id="12" dur="1000"/>
                                        <p:tgtEl>
                                          <p:spTgt spid="420867">
                                            <p:txEl>
                                              <p:pRg st="2" end="2"/>
                                            </p:txEl>
                                          </p:spTgt>
                                        </p:tgtEl>
                                      </p:cBhvr>
                                    </p:animEffect>
                                  </p:childTnLst>
                                </p:cTn>
                              </p:par>
                              <p:par>
                                <p:cTn id="13" presetID="22" presetClass="entr" presetSubtype="2"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right)">
                                      <p:cBhvr>
                                        <p:cTn id="15" dur="1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20867">
                                            <p:txEl>
                                              <p:pRg st="3" end="3"/>
                                            </p:txEl>
                                          </p:spTgt>
                                        </p:tgtEl>
                                        <p:attrNameLst>
                                          <p:attrName>style.visibility</p:attrName>
                                        </p:attrNameLst>
                                      </p:cBhvr>
                                      <p:to>
                                        <p:strVal val="visible"/>
                                      </p:to>
                                    </p:set>
                                    <p:animEffect transition="in" filter="wipe(left)">
                                      <p:cBhvr>
                                        <p:cTn id="20" dur="1000"/>
                                        <p:tgtEl>
                                          <p:spTgt spid="420867">
                                            <p:txEl>
                                              <p:pRg st="3" end="3"/>
                                            </p:txEl>
                                          </p:spTgt>
                                        </p:tgtEl>
                                      </p:cBhvr>
                                    </p:animEffect>
                                  </p:childTnLst>
                                </p:cTn>
                              </p:par>
                              <p:par>
                                <p:cTn id="21" presetID="22" presetClass="entr" presetSubtype="2"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1000"/>
                                        <p:tgtEl>
                                          <p:spTgt spid="14"/>
                                        </p:tgtEl>
                                      </p:cBhvr>
                                    </p:animEffect>
                                  </p:childTnLst>
                                </p:cTn>
                              </p:par>
                            </p:childTnLst>
                          </p:cTn>
                        </p:par>
                        <p:par>
                          <p:cTn id="24" fill="hold">
                            <p:stCondLst>
                              <p:cond delay="1000"/>
                            </p:stCondLst>
                            <p:childTnLst>
                              <p:par>
                                <p:cTn id="25" presetID="22" presetClass="entr" presetSubtype="4"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uiExpand="1"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marL="107950" eaLnBrk="1" hangingPunct="1"/>
            <a:r>
              <a:rPr lang="en-CA" altLang="en-US" b="0" dirty="0">
                <a:solidFill>
                  <a:schemeClr val="tx1"/>
                </a:solidFill>
              </a:rPr>
              <a:t>Business cycles are easy to describe but hard to explain.</a:t>
            </a:r>
          </a:p>
          <a:p>
            <a:pPr marL="107950" eaLnBrk="1" hangingPunct="1"/>
            <a:r>
              <a:rPr lang="en-CA" altLang="en-US" b="0" dirty="0">
                <a:solidFill>
                  <a:schemeClr val="tx1"/>
                </a:solidFill>
              </a:rPr>
              <a:t>Two approaches to understanding business cycles are</a:t>
            </a:r>
          </a:p>
          <a:p>
            <a:pPr marL="107950" eaLnBrk="1" hangingPunct="1">
              <a:buClr>
                <a:srgbClr val="1A71B7"/>
              </a:buClr>
              <a:buSzPct val="120000"/>
              <a:buFont typeface="Wingdings" panose="05000000000000000000" pitchFamily="2" charset="2"/>
              <a:buChar char="§"/>
            </a:pPr>
            <a:r>
              <a:rPr lang="en-CA" altLang="en-US" b="0" dirty="0">
                <a:solidFill>
                  <a:schemeClr val="tx1"/>
                </a:solidFill>
              </a:rPr>
              <a:t> Mainstream business cycle theory</a:t>
            </a:r>
          </a:p>
          <a:p>
            <a:pPr marL="107950" eaLnBrk="1" hangingPunct="1">
              <a:buClr>
                <a:srgbClr val="1A71B7"/>
              </a:buClr>
              <a:buSzPct val="120000"/>
              <a:buFont typeface="Wingdings" panose="05000000000000000000" pitchFamily="2" charset="2"/>
              <a:buChar char="§"/>
            </a:pPr>
            <a:r>
              <a:rPr lang="en-CA" altLang="en-US" b="0" dirty="0">
                <a:solidFill>
                  <a:schemeClr val="tx1"/>
                </a:solidFill>
              </a:rPr>
              <a:t> Real business cycle theory</a:t>
            </a:r>
            <a:endParaRPr lang="en-CA" altLang="en-US" b="0" dirty="0"/>
          </a:p>
          <a:p>
            <a:pPr marL="107950" eaLnBrk="1" hangingPunct="1"/>
            <a:r>
              <a:rPr lang="en-CA" altLang="en-US" dirty="0"/>
              <a:t>Mainstream Business Cycle Theory</a:t>
            </a:r>
          </a:p>
          <a:p>
            <a:pPr marL="107950" eaLnBrk="1" hangingPunct="1"/>
            <a:r>
              <a:rPr lang="en-CA" altLang="en-US" b="0" dirty="0">
                <a:solidFill>
                  <a:schemeClr val="tx1"/>
                </a:solidFill>
              </a:rPr>
              <a:t>Because potential GDP grows at a steady pace while aggregate demand grows at a fluctuating rate, real GDP fluctuates around potential GDP.</a:t>
            </a:r>
          </a:p>
        </p:txBody>
      </p:sp>
      <p:sp>
        <p:nvSpPr>
          <p:cNvPr id="13314" name="Rectangle 2"/>
          <p:cNvSpPr>
            <a:spLocks noGrp="1" noChangeArrowheads="1"/>
          </p:cNvSpPr>
          <p:nvPr>
            <p:ph type="title"/>
          </p:nvPr>
        </p:nvSpPr>
        <p:spPr/>
        <p:txBody>
          <a:bodyPr/>
          <a:lstStyle/>
          <a:p>
            <a:pPr eaLnBrk="1" hangingPunct="1"/>
            <a:r>
              <a:rPr lang="en-CA" altLang="en-US"/>
              <a:t>The Business Cycle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wipe(left)">
                                      <p:cBhvr>
                                        <p:cTn id="7" dur="1000"/>
                                        <p:tgtEl>
                                          <p:spTgt spid="441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1347">
                                            <p:txEl>
                                              <p:pRg st="1" end="1"/>
                                            </p:txEl>
                                          </p:spTgt>
                                        </p:tgtEl>
                                        <p:attrNameLst>
                                          <p:attrName>style.visibility</p:attrName>
                                        </p:attrNameLst>
                                      </p:cBhvr>
                                      <p:to>
                                        <p:strVal val="visible"/>
                                      </p:to>
                                    </p:set>
                                    <p:animEffect transition="in" filter="wipe(left)">
                                      <p:cBhvr>
                                        <p:cTn id="12" dur="1000"/>
                                        <p:tgtEl>
                                          <p:spTgt spid="441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1347">
                                            <p:txEl>
                                              <p:pRg st="2" end="2"/>
                                            </p:txEl>
                                          </p:spTgt>
                                        </p:tgtEl>
                                        <p:attrNameLst>
                                          <p:attrName>style.visibility</p:attrName>
                                        </p:attrNameLst>
                                      </p:cBhvr>
                                      <p:to>
                                        <p:strVal val="visible"/>
                                      </p:to>
                                    </p:set>
                                    <p:animEffect transition="in" filter="wipe(left)">
                                      <p:cBhvr>
                                        <p:cTn id="17" dur="1000"/>
                                        <p:tgtEl>
                                          <p:spTgt spid="441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1347">
                                            <p:txEl>
                                              <p:pRg st="3" end="3"/>
                                            </p:txEl>
                                          </p:spTgt>
                                        </p:tgtEl>
                                        <p:attrNameLst>
                                          <p:attrName>style.visibility</p:attrName>
                                        </p:attrNameLst>
                                      </p:cBhvr>
                                      <p:to>
                                        <p:strVal val="visible"/>
                                      </p:to>
                                    </p:set>
                                    <p:animEffect transition="in" filter="wipe(left)">
                                      <p:cBhvr>
                                        <p:cTn id="22" dur="1000"/>
                                        <p:tgtEl>
                                          <p:spTgt spid="441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1347">
                                            <p:txEl>
                                              <p:pRg st="4" end="4"/>
                                            </p:txEl>
                                          </p:spTgt>
                                        </p:tgtEl>
                                        <p:attrNameLst>
                                          <p:attrName>style.visibility</p:attrName>
                                        </p:attrNameLst>
                                      </p:cBhvr>
                                      <p:to>
                                        <p:strVal val="visible"/>
                                      </p:to>
                                    </p:set>
                                    <p:animEffect transition="in" filter="wipe(left)">
                                      <p:cBhvr>
                                        <p:cTn id="27" dur="1000"/>
                                        <p:tgtEl>
                                          <p:spTgt spid="4413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1347">
                                            <p:txEl>
                                              <p:pRg st="5" end="5"/>
                                            </p:txEl>
                                          </p:spTgt>
                                        </p:tgtEl>
                                        <p:attrNameLst>
                                          <p:attrName>style.visibility</p:attrName>
                                        </p:attrNameLst>
                                      </p:cBhvr>
                                      <p:to>
                                        <p:strVal val="visible"/>
                                      </p:to>
                                    </p:set>
                                    <p:animEffect transition="in" filter="wipe(left)">
                                      <p:cBhvr>
                                        <p:cTn id="32" dur="1000"/>
                                        <p:tgtEl>
                                          <p:spTgt spid="441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900000"/>
            <a:ext cx="5172075" cy="48863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900000"/>
            <a:ext cx="5172075" cy="48863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900000"/>
            <a:ext cx="5172075" cy="488632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1200" y="900000"/>
            <a:ext cx="5172075" cy="48863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1" name="Rectangle 3"/>
          <p:cNvSpPr>
            <a:spLocks noGrp="1" noChangeArrowheads="1"/>
          </p:cNvSpPr>
          <p:nvPr>
            <p:ph idx="1"/>
          </p:nvPr>
        </p:nvSpPr>
        <p:spPr/>
        <p:txBody>
          <a:bodyPr/>
          <a:lstStyle/>
          <a:p>
            <a:pPr marL="107950" eaLnBrk="1" hangingPunct="1"/>
            <a:r>
              <a:rPr lang="en-CA" altLang="en-US" dirty="0">
                <a:solidFill>
                  <a:srgbClr val="7030A0"/>
                </a:solidFill>
              </a:rPr>
              <a:t>Aggregate Demand Response</a:t>
            </a:r>
          </a:p>
          <a:p>
            <a:pPr marL="107950" lvl="1" eaLnBrk="1" hangingPunct="1"/>
            <a:r>
              <a:rPr lang="en-CA" dirty="0"/>
              <a:t>The initial increase in costs creates a </a:t>
            </a:r>
            <a:r>
              <a:rPr lang="en-CA" i="1" dirty="0"/>
              <a:t>one-time </a:t>
            </a:r>
            <a:r>
              <a:rPr lang="en-CA" dirty="0"/>
              <a:t>rise in the price level, not inflation.</a:t>
            </a:r>
          </a:p>
          <a:p>
            <a:pPr marL="107950" lvl="1" eaLnBrk="1" hangingPunct="1"/>
            <a:r>
              <a:rPr lang="en-CA" dirty="0"/>
              <a:t>To create inflation, aggregate demand must increase. </a:t>
            </a:r>
          </a:p>
          <a:p>
            <a:pPr marL="107950" lvl="1" eaLnBrk="1" hangingPunct="1"/>
            <a:r>
              <a:rPr lang="en-CA" dirty="0"/>
              <a:t>That is, the Fed must increase the quantity of money persistently.</a:t>
            </a:r>
          </a:p>
        </p:txBody>
      </p:sp>
      <p:sp>
        <p:nvSpPr>
          <p:cNvPr id="89090" name="Rectangle 5"/>
          <p:cNvSpPr>
            <a:spLocks noGrp="1" noChangeArrowheads="1"/>
          </p:cNvSpPr>
          <p:nvPr>
            <p:ph type="title"/>
          </p:nvPr>
        </p:nvSpPr>
        <p:spPr>
          <a:noFill/>
        </p:spPr>
        <p:txBody>
          <a:bodyPr/>
          <a:lstStyle/>
          <a:p>
            <a:pPr eaLnBrk="1" hangingPunct="1"/>
            <a:r>
              <a:rPr lang="en-CA" altLang="en-US"/>
              <a:t>Inflation Cycles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1891">
                                            <p:txEl>
                                              <p:pRg st="1" end="1"/>
                                            </p:txEl>
                                          </p:spTgt>
                                        </p:tgtEl>
                                        <p:attrNameLst>
                                          <p:attrName>style.visibility</p:attrName>
                                        </p:attrNameLst>
                                      </p:cBhvr>
                                      <p:to>
                                        <p:strVal val="visible"/>
                                      </p:to>
                                    </p:set>
                                    <p:animEffect transition="in" filter="wipe(left)">
                                      <p:cBhvr>
                                        <p:cTn id="7" dur="1000"/>
                                        <p:tgtEl>
                                          <p:spTgt spid="421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1891">
                                            <p:txEl>
                                              <p:pRg st="2" end="2"/>
                                            </p:txEl>
                                          </p:spTgt>
                                        </p:tgtEl>
                                        <p:attrNameLst>
                                          <p:attrName>style.visibility</p:attrName>
                                        </p:attrNameLst>
                                      </p:cBhvr>
                                      <p:to>
                                        <p:strVal val="visible"/>
                                      </p:to>
                                    </p:set>
                                    <p:animEffect transition="in" filter="wipe(left)">
                                      <p:cBhvr>
                                        <p:cTn id="12" dur="1000"/>
                                        <p:tgtEl>
                                          <p:spTgt spid="421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1891">
                                            <p:txEl>
                                              <p:pRg st="3" end="3"/>
                                            </p:txEl>
                                          </p:spTgt>
                                        </p:tgtEl>
                                        <p:attrNameLst>
                                          <p:attrName>style.visibility</p:attrName>
                                        </p:attrNameLst>
                                      </p:cBhvr>
                                      <p:to>
                                        <p:strVal val="visible"/>
                                      </p:to>
                                    </p:set>
                                    <p:animEffect transition="in" filter="wipe(left)">
                                      <p:cBhvr>
                                        <p:cTn id="17" dur="1000"/>
                                        <p:tgtEl>
                                          <p:spTgt spid="421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2915" name="Rectangle 3"/>
          <p:cNvSpPr>
            <a:spLocks noGrp="1" noChangeArrowheads="1"/>
          </p:cNvSpPr>
          <p:nvPr>
            <p:ph idx="1"/>
          </p:nvPr>
        </p:nvSpPr>
        <p:spPr>
          <a:xfrm>
            <a:off x="360363" y="1584325"/>
            <a:ext cx="3887787" cy="4686300"/>
          </a:xfrm>
        </p:spPr>
        <p:txBody>
          <a:bodyPr/>
          <a:lstStyle/>
          <a:p>
            <a:pPr marL="107950" lvl="1" eaLnBrk="1" hangingPunct="1"/>
            <a:r>
              <a:rPr lang="en-CA" altLang="en-US" dirty="0"/>
              <a:t>Figure 12.5(b) illustrates an aggregate demand response.</a:t>
            </a:r>
          </a:p>
          <a:p>
            <a:pPr marL="107950" lvl="1" eaLnBrk="1" hangingPunct="1"/>
            <a:r>
              <a:rPr lang="en-CA" altLang="en-US" dirty="0"/>
              <a:t>Suppose that the Fed stimulates aggregate demand to counter the higher unemployment rate and lower level of real GDP.</a:t>
            </a:r>
          </a:p>
          <a:p>
            <a:pPr marL="107950" lvl="1" eaLnBrk="1" hangingPunct="1"/>
            <a:r>
              <a:rPr lang="en-CA" altLang="en-US" dirty="0"/>
              <a:t>Real GDP increases and the price level rises again.</a:t>
            </a:r>
          </a:p>
        </p:txBody>
      </p:sp>
      <p:sp>
        <p:nvSpPr>
          <p:cNvPr id="91139" name="Rectangle 23"/>
          <p:cNvSpPr>
            <a:spLocks noGrp="1" noChangeArrowheads="1"/>
          </p:cNvSpPr>
          <p:nvPr>
            <p:ph type="title"/>
          </p:nvPr>
        </p:nvSpPr>
        <p:spPr>
          <a:noFill/>
          <a:ln/>
        </p:spPr>
        <p:txBody>
          <a:bodyPr/>
          <a:lstStyle/>
          <a:p>
            <a:pPr eaLnBrk="1" hangingPunct="1"/>
            <a:r>
              <a:rPr lang="en-CA" altLang="en-US"/>
              <a:t>Inflation Cycles</a:t>
            </a:r>
          </a:p>
        </p:txBody>
      </p:sp>
      <p:pic>
        <p:nvPicPr>
          <p:cNvPr id="9" name="Picture 8">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7" y="1656007"/>
            <a:ext cx="4137660" cy="390906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007" y="1656007"/>
            <a:ext cx="4137660" cy="390906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0007" y="1656007"/>
            <a:ext cx="4137660" cy="390906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0007" y="1656007"/>
            <a:ext cx="4137660" cy="390906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00007" y="1656007"/>
            <a:ext cx="4137660" cy="39090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2915">
                                            <p:txEl>
                                              <p:pRg st="1" end="1"/>
                                            </p:txEl>
                                          </p:spTgt>
                                        </p:tgtEl>
                                        <p:attrNameLst>
                                          <p:attrName>style.visibility</p:attrName>
                                        </p:attrNameLst>
                                      </p:cBhvr>
                                      <p:to>
                                        <p:strVal val="visible"/>
                                      </p:to>
                                    </p:set>
                                    <p:animEffect transition="in" filter="wipe(left)">
                                      <p:cBhvr>
                                        <p:cTn id="7" dur="1000"/>
                                        <p:tgtEl>
                                          <p:spTgt spid="42291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22915">
                                            <p:txEl>
                                              <p:pRg st="2" end="2"/>
                                            </p:txEl>
                                          </p:spTgt>
                                        </p:tgtEl>
                                        <p:attrNameLst>
                                          <p:attrName>style.visibility</p:attrName>
                                        </p:attrNameLst>
                                      </p:cBhvr>
                                      <p:to>
                                        <p:strVal val="visible"/>
                                      </p:to>
                                    </p:set>
                                    <p:animEffect transition="in" filter="wipe(left)">
                                      <p:cBhvr>
                                        <p:cTn id="15" dur="1000"/>
                                        <p:tgtEl>
                                          <p:spTgt spid="422915">
                                            <p:txEl>
                                              <p:pRg st="2" end="2"/>
                                            </p:txEl>
                                          </p:spTgt>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uiExpand="1" build="p" bldLvl="3"/>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000" y="900000"/>
            <a:ext cx="5172075" cy="48863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0000" y="900000"/>
            <a:ext cx="5172075" cy="48863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0000" y="900000"/>
            <a:ext cx="5172075" cy="488632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0000" y="900000"/>
            <a:ext cx="5172075" cy="488632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0000" y="900000"/>
            <a:ext cx="5172075" cy="48863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9" name="Rectangle 3"/>
          <p:cNvSpPr>
            <a:spLocks noGrp="1" noChangeArrowheads="1"/>
          </p:cNvSpPr>
          <p:nvPr>
            <p:ph idx="1"/>
          </p:nvPr>
        </p:nvSpPr>
        <p:spPr>
          <a:xfrm>
            <a:off x="360364" y="1584325"/>
            <a:ext cx="3981206" cy="4525963"/>
          </a:xfrm>
        </p:spPr>
        <p:txBody>
          <a:bodyPr/>
          <a:lstStyle/>
          <a:p>
            <a:pPr marL="107950" eaLnBrk="1" hangingPunct="1"/>
            <a:r>
              <a:rPr lang="en-CA" altLang="en-US" dirty="0">
                <a:solidFill>
                  <a:srgbClr val="7030A0"/>
                </a:solidFill>
              </a:rPr>
              <a:t>A Cost-Push Inflation Process</a:t>
            </a:r>
          </a:p>
          <a:p>
            <a:pPr marL="107950" lvl="1" eaLnBrk="1" hangingPunct="1"/>
            <a:r>
              <a:rPr lang="en-CA" altLang="en-US" dirty="0"/>
              <a:t>If the oil producers raise the price of oil to try to keep its relative price higher, ...</a:t>
            </a:r>
          </a:p>
          <a:p>
            <a:pPr marL="107950" lvl="1" eaLnBrk="1" hangingPunct="1"/>
            <a:r>
              <a:rPr lang="en-CA" altLang="en-US" dirty="0"/>
              <a:t>and the Fed responds by increasing the quantity of money, ...</a:t>
            </a:r>
          </a:p>
          <a:p>
            <a:pPr marL="107950" lvl="1" eaLnBrk="1" hangingPunct="1"/>
            <a:r>
              <a:rPr lang="en-CA" altLang="en-US" dirty="0"/>
              <a:t>a process of cost-push inflation continues.</a:t>
            </a:r>
          </a:p>
        </p:txBody>
      </p:sp>
      <p:sp>
        <p:nvSpPr>
          <p:cNvPr id="95235" name="Rectangle 21"/>
          <p:cNvSpPr>
            <a:spLocks noGrp="1" noChangeArrowheads="1"/>
          </p:cNvSpPr>
          <p:nvPr>
            <p:ph type="title"/>
          </p:nvPr>
        </p:nvSpPr>
        <p:spPr>
          <a:noFill/>
          <a:ln/>
        </p:spPr>
        <p:txBody>
          <a:bodyPr/>
          <a:lstStyle/>
          <a:p>
            <a:pPr eaLnBrk="1" hangingPunct="1"/>
            <a:r>
              <a:rPr lang="en-CA" altLang="en-US"/>
              <a:t>Inflation Cycles</a:t>
            </a:r>
          </a:p>
        </p:txBody>
      </p:sp>
      <p:pic>
        <p:nvPicPr>
          <p:cNvPr id="11" name="Picture 10">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2" y="1656005"/>
            <a:ext cx="4061460" cy="379476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002" y="1656005"/>
            <a:ext cx="4061460" cy="379476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0002" y="1656005"/>
            <a:ext cx="4061460" cy="3794760"/>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0002" y="1656005"/>
            <a:ext cx="4061460" cy="3794760"/>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00002" y="1656005"/>
            <a:ext cx="4061460" cy="3794760"/>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00002" y="1656005"/>
            <a:ext cx="4061460" cy="37947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wipe(left)">
                                      <p:cBhvr>
                                        <p:cTn id="7" dur="1000"/>
                                        <p:tgtEl>
                                          <p:spTgt spid="423939">
                                            <p:txEl>
                                              <p:pRg st="1" end="1"/>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23939">
                                            <p:txEl>
                                              <p:pRg st="2" end="2"/>
                                            </p:txEl>
                                          </p:spTgt>
                                        </p:tgtEl>
                                        <p:attrNameLst>
                                          <p:attrName>style.visibility</p:attrName>
                                        </p:attrNameLst>
                                      </p:cBhvr>
                                      <p:to>
                                        <p:strVal val="visible"/>
                                      </p:to>
                                    </p:set>
                                    <p:animEffect transition="in" filter="wipe(left)">
                                      <p:cBhvr>
                                        <p:cTn id="15" dur="1000"/>
                                        <p:tgtEl>
                                          <p:spTgt spid="423939">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1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23939">
                                            <p:txEl>
                                              <p:pRg st="3" end="3"/>
                                            </p:txEl>
                                          </p:spTgt>
                                        </p:tgtEl>
                                        <p:attrNameLst>
                                          <p:attrName>style.visibility</p:attrName>
                                        </p:attrNameLst>
                                      </p:cBhvr>
                                      <p:to>
                                        <p:strVal val="visible"/>
                                      </p:to>
                                    </p:set>
                                    <p:animEffect transition="in" filter="wipe(left)">
                                      <p:cBhvr>
                                        <p:cTn id="23" dur="1000"/>
                                        <p:tgtEl>
                                          <p:spTgt spid="423939">
                                            <p:txEl>
                                              <p:pRg st="3" end="3"/>
                                            </p:txEl>
                                          </p:spTgt>
                                        </p:tgtEl>
                                      </p:cBhvr>
                                    </p:animEffect>
                                  </p:childTnLst>
                                </p:cTn>
                              </p:par>
                              <p:par>
                                <p:cTn id="24" presetID="22" presetClass="entr" presetSubtype="2"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right)">
                                      <p:cBhvr>
                                        <p:cTn id="26" dur="1000"/>
                                        <p:tgtEl>
                                          <p:spTgt spid="1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1000"/>
                                        <p:tgtEl>
                                          <p:spTgt spid="20"/>
                                        </p:tgtEl>
                                      </p:cBhvr>
                                    </p:animEffect>
                                  </p:childTnLst>
                                </p:cTn>
                              </p:par>
                            </p:childTnLst>
                          </p:cTn>
                        </p:par>
                        <p:par>
                          <p:cTn id="31" fill="hold">
                            <p:stCondLst>
                              <p:cond delay="2000"/>
                            </p:stCondLst>
                            <p:childTnLst>
                              <p:par>
                                <p:cTn id="32" presetID="22" presetClass="entr" presetSubtype="2"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right)">
                                      <p:cBhvr>
                                        <p:cTn id="3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uiExpand="1"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000" y="900000"/>
            <a:ext cx="5076825" cy="474345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0000" y="900000"/>
            <a:ext cx="5076825" cy="474345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0000" y="900000"/>
            <a:ext cx="5076825" cy="474345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0000" y="900000"/>
            <a:ext cx="5076825" cy="4743450"/>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0000" y="900000"/>
            <a:ext cx="5076825" cy="4743450"/>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0000" y="900000"/>
            <a:ext cx="5076825" cy="47434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2291" name="Rectangle 3"/>
          <p:cNvSpPr>
            <a:spLocks noGrp="1" noChangeArrowheads="1"/>
          </p:cNvSpPr>
          <p:nvPr>
            <p:ph idx="1"/>
          </p:nvPr>
        </p:nvSpPr>
        <p:spPr>
          <a:xfrm>
            <a:off x="360364" y="1584325"/>
            <a:ext cx="4140200" cy="4525963"/>
          </a:xfrm>
        </p:spPr>
        <p:txBody>
          <a:bodyPr/>
          <a:lstStyle/>
          <a:p>
            <a:pPr marL="107950" lvl="1" eaLnBrk="1" hangingPunct="1"/>
            <a:r>
              <a:rPr lang="en-CA" altLang="en-US" dirty="0"/>
              <a:t>The combination of a rising price level and a decreasing real GDP is called </a:t>
            </a:r>
            <a:r>
              <a:rPr lang="en-CA" altLang="en-US" b="1" dirty="0"/>
              <a:t>stagflation</a:t>
            </a:r>
            <a:r>
              <a:rPr lang="en-CA" altLang="en-US" dirty="0"/>
              <a:t>.</a:t>
            </a:r>
          </a:p>
          <a:p>
            <a:pPr marL="107950" lvl="1" eaLnBrk="1" hangingPunct="1"/>
            <a:r>
              <a:rPr lang="en-CA" altLang="en-US" dirty="0"/>
              <a:t>Cost-push inflation occurred in the United States during the 1970s when the Fed responded to the OPEC oil price rise by increasing the quantity of money.</a:t>
            </a:r>
          </a:p>
        </p:txBody>
      </p:sp>
      <p:sp>
        <p:nvSpPr>
          <p:cNvPr id="99331" name="Rectangle 21"/>
          <p:cNvSpPr>
            <a:spLocks noGrp="1" noChangeArrowheads="1"/>
          </p:cNvSpPr>
          <p:nvPr>
            <p:ph type="title"/>
          </p:nvPr>
        </p:nvSpPr>
        <p:spPr>
          <a:noFill/>
          <a:ln/>
        </p:spPr>
        <p:txBody>
          <a:bodyPr/>
          <a:lstStyle/>
          <a:p>
            <a:pPr eaLnBrk="1" hangingPunct="1"/>
            <a:r>
              <a:rPr lang="en-CA" altLang="en-US"/>
              <a:t>Inflation Cycles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002" y="1656005"/>
            <a:ext cx="4061460" cy="379476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2291">
                                            <p:txEl>
                                              <p:pRg st="1" end="1"/>
                                            </p:txEl>
                                          </p:spTgt>
                                        </p:tgtEl>
                                        <p:attrNameLst>
                                          <p:attrName>style.visibility</p:attrName>
                                        </p:attrNameLst>
                                      </p:cBhvr>
                                      <p:to>
                                        <p:strVal val="visible"/>
                                      </p:to>
                                    </p:set>
                                    <p:animEffect transition="in" filter="wipe(left)">
                                      <p:cBhvr>
                                        <p:cTn id="7" dur="1000"/>
                                        <p:tgtEl>
                                          <p:spTgt spid="65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59" name="Rectangle 3"/>
          <p:cNvSpPr>
            <a:spLocks noGrp="1" noChangeArrowheads="1"/>
          </p:cNvSpPr>
          <p:nvPr>
            <p:ph idx="1"/>
          </p:nvPr>
        </p:nvSpPr>
        <p:spPr/>
        <p:txBody>
          <a:bodyPr/>
          <a:lstStyle/>
          <a:p>
            <a:pPr marL="107950" eaLnBrk="1" hangingPunct="1"/>
            <a:r>
              <a:rPr lang="en-CA" altLang="en-US" dirty="0"/>
              <a:t>Expected Inflation</a:t>
            </a:r>
          </a:p>
          <a:p>
            <a:pPr marL="107950" lvl="1" eaLnBrk="1" hangingPunct="1"/>
            <a:r>
              <a:rPr lang="en-CA" altLang="en-US" dirty="0"/>
              <a:t>Figure 12.7 illustrates an expected inflation.</a:t>
            </a:r>
          </a:p>
          <a:p>
            <a:pPr marL="107950" lvl="1" eaLnBrk="1" hangingPunct="1"/>
            <a:r>
              <a:rPr lang="en-CA" altLang="en-US" dirty="0"/>
              <a:t>Aggregate demand increases, but the increase is expected, so its effect on the price level is expected.</a:t>
            </a:r>
          </a:p>
        </p:txBody>
      </p:sp>
      <p:sp>
        <p:nvSpPr>
          <p:cNvPr id="101379" name="Rectangle 18"/>
          <p:cNvSpPr>
            <a:spLocks noGrp="1" noChangeArrowheads="1"/>
          </p:cNvSpPr>
          <p:nvPr>
            <p:ph type="title"/>
          </p:nvPr>
        </p:nvSpPr>
        <p:spPr>
          <a:noFill/>
          <a:ln/>
        </p:spPr>
        <p:txBody>
          <a:bodyPr/>
          <a:lstStyle/>
          <a:p>
            <a:pPr eaLnBrk="1" hangingPunct="1"/>
            <a:r>
              <a:rPr lang="en-CA" altLang="en-US"/>
              <a:t>Inflation Cycles</a:t>
            </a:r>
          </a:p>
        </p:txBody>
      </p:sp>
      <p:pic>
        <p:nvPicPr>
          <p:cNvPr id="5" name="Picture 4">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0" y="1656007"/>
            <a:ext cx="4023360" cy="3787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animEffect transition="in" filter="wipe(left)">
                                      <p:cBhvr>
                                        <p:cTn id="7" dur="1000"/>
                                        <p:tgtEl>
                                          <p:spTgt spid="4290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9059">
                                            <p:txEl>
                                              <p:pRg st="2" end="2"/>
                                            </p:txEl>
                                          </p:spTgt>
                                        </p:tgtEl>
                                        <p:attrNameLst>
                                          <p:attrName>style.visibility</p:attrName>
                                        </p:attrNameLst>
                                      </p:cBhvr>
                                      <p:to>
                                        <p:strVal val="visible"/>
                                      </p:to>
                                    </p:set>
                                    <p:animEffect transition="in" filter="wipe(left)">
                                      <p:cBhvr>
                                        <p:cTn id="12" dur="1000"/>
                                        <p:tgtEl>
                                          <p:spTgt spid="429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bldLvl="3"/>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900000"/>
            <a:ext cx="5029200" cy="47339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900000"/>
            <a:ext cx="5029200" cy="473392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900000"/>
            <a:ext cx="5029200" cy="473392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1200" y="900000"/>
            <a:ext cx="5029200" cy="47339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3315" name="Rectangle 3"/>
          <p:cNvSpPr>
            <a:spLocks noGrp="1" noChangeArrowheads="1"/>
          </p:cNvSpPr>
          <p:nvPr>
            <p:ph idx="1"/>
          </p:nvPr>
        </p:nvSpPr>
        <p:spPr>
          <a:xfrm>
            <a:off x="360364" y="1584325"/>
            <a:ext cx="4019612" cy="4525963"/>
          </a:xfrm>
        </p:spPr>
        <p:txBody>
          <a:bodyPr/>
          <a:lstStyle/>
          <a:p>
            <a:pPr marL="107950" lvl="1" eaLnBrk="1" hangingPunct="1"/>
            <a:r>
              <a:rPr lang="en-CA" altLang="en-US" dirty="0"/>
              <a:t>The money wage rate rises in line with the expected rise in the price level.</a:t>
            </a:r>
          </a:p>
          <a:p>
            <a:pPr marL="107950" lvl="1" eaLnBrk="1" hangingPunct="1"/>
            <a:r>
              <a:rPr lang="en-CA" altLang="en-US" dirty="0"/>
              <a:t>The </a:t>
            </a:r>
            <a:r>
              <a:rPr lang="en-CA" altLang="en-US" i="1" dirty="0"/>
              <a:t>AD</a:t>
            </a:r>
            <a:r>
              <a:rPr lang="en-CA" altLang="en-US" dirty="0"/>
              <a:t> curve shifts rightward and the </a:t>
            </a:r>
            <a:r>
              <a:rPr lang="en-CA" altLang="en-US" i="1" dirty="0"/>
              <a:t>SAS</a:t>
            </a:r>
            <a:r>
              <a:rPr lang="en-CA" altLang="en-US" dirty="0"/>
              <a:t> curve shifts leftward … </a:t>
            </a:r>
          </a:p>
          <a:p>
            <a:pPr marL="107950" lvl="1" eaLnBrk="1" hangingPunct="1"/>
            <a:r>
              <a:rPr lang="en-CA" altLang="en-US" dirty="0"/>
              <a:t>so that the price level rises as expected and real GDP remains at potential GDP.</a:t>
            </a:r>
          </a:p>
        </p:txBody>
      </p:sp>
      <p:sp>
        <p:nvSpPr>
          <p:cNvPr id="105475" name="Rectangle 19"/>
          <p:cNvSpPr>
            <a:spLocks noGrp="1" noChangeArrowheads="1"/>
          </p:cNvSpPr>
          <p:nvPr>
            <p:ph type="title"/>
          </p:nvPr>
        </p:nvSpPr>
        <p:spPr>
          <a:noFill/>
          <a:ln/>
        </p:spPr>
        <p:txBody>
          <a:bodyPr/>
          <a:lstStyle/>
          <a:p>
            <a:pPr eaLnBrk="1" hangingPunct="1"/>
            <a:r>
              <a:rPr lang="en-CA" altLang="en-US"/>
              <a:t>Inflation Cycles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000" y="1656007"/>
            <a:ext cx="4023360" cy="378714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000" y="1656007"/>
            <a:ext cx="4023360" cy="378714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0" y="1656007"/>
            <a:ext cx="4023360" cy="378714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000" y="1656007"/>
            <a:ext cx="4023360" cy="378714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3315">
                                            <p:txEl>
                                              <p:pRg st="1" end="1"/>
                                            </p:txEl>
                                          </p:spTgt>
                                        </p:tgtEl>
                                        <p:attrNameLst>
                                          <p:attrName>style.visibility</p:attrName>
                                        </p:attrNameLst>
                                      </p:cBhvr>
                                      <p:to>
                                        <p:strVal val="visible"/>
                                      </p:to>
                                    </p:set>
                                    <p:animEffect transition="in" filter="wipe(left)">
                                      <p:cBhvr>
                                        <p:cTn id="7" dur="1000"/>
                                        <p:tgtEl>
                                          <p:spTgt spid="65331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53315">
                                            <p:txEl>
                                              <p:pRg st="2" end="2"/>
                                            </p:txEl>
                                          </p:spTgt>
                                        </p:tgtEl>
                                        <p:attrNameLst>
                                          <p:attrName>style.visibility</p:attrName>
                                        </p:attrNameLst>
                                      </p:cBhvr>
                                      <p:to>
                                        <p:strVal val="visible"/>
                                      </p:to>
                                    </p:set>
                                    <p:animEffect transition="in" filter="wipe(left)">
                                      <p:cBhvr>
                                        <p:cTn id="15" dur="1000"/>
                                        <p:tgtEl>
                                          <p:spTgt spid="65331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1000"/>
                                        <p:tgtEl>
                                          <p:spTgt spid="13"/>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uiExpand="1"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marL="107950" eaLnBrk="1" hangingPunct="1"/>
            <a:r>
              <a:rPr lang="en-CA" altLang="en-US" b="0">
                <a:solidFill>
                  <a:schemeClr val="tx1"/>
                </a:solidFill>
              </a:rPr>
              <a:t>Initially, potential GDP is $10 trillion and the economy is at full employment at point </a:t>
            </a:r>
            <a:r>
              <a:rPr lang="en-CA" altLang="en-US" b="0" i="1">
                <a:solidFill>
                  <a:schemeClr val="tx1"/>
                </a:solidFill>
              </a:rPr>
              <a:t>A</a:t>
            </a:r>
            <a:r>
              <a:rPr lang="en-CA" altLang="en-US" b="0">
                <a:solidFill>
                  <a:schemeClr val="tx1"/>
                </a:solidFill>
              </a:rPr>
              <a:t>.</a:t>
            </a:r>
          </a:p>
        </p:txBody>
      </p:sp>
      <p:sp>
        <p:nvSpPr>
          <p:cNvPr id="15362" name="Rectangle 10"/>
          <p:cNvSpPr>
            <a:spLocks noGrp="1" noChangeArrowheads="1"/>
          </p:cNvSpPr>
          <p:nvPr>
            <p:ph type="title"/>
          </p:nvPr>
        </p:nvSpPr>
        <p:spPr>
          <a:noFill/>
        </p:spPr>
        <p:txBody>
          <a:bodyPr/>
          <a:lstStyle/>
          <a:p>
            <a:pPr eaLnBrk="1" hangingPunct="1"/>
            <a:r>
              <a:rPr lang="en-CA" altLang="en-US"/>
              <a:t>The Business Cycle</a:t>
            </a:r>
          </a:p>
        </p:txBody>
      </p:sp>
      <p:pic>
        <p:nvPicPr>
          <p:cNvPr id="5" name="Picture 7">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spTree>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3" name="Rectangle 3"/>
          <p:cNvSpPr>
            <a:spLocks noGrp="1" noChangeArrowheads="1"/>
          </p:cNvSpPr>
          <p:nvPr>
            <p:ph idx="1"/>
          </p:nvPr>
        </p:nvSpPr>
        <p:spPr/>
        <p:txBody>
          <a:bodyPr/>
          <a:lstStyle/>
          <a:p>
            <a:pPr marL="107950" eaLnBrk="1" hangingPunct="1"/>
            <a:r>
              <a:rPr lang="en-CA" altLang="en-US" dirty="0"/>
              <a:t>Forecasting Inflation</a:t>
            </a:r>
          </a:p>
          <a:p>
            <a:pPr marL="107950" lvl="1" eaLnBrk="1" hangingPunct="1"/>
            <a:r>
              <a:rPr lang="en-CA" dirty="0"/>
              <a:t>To expect inflation, people must forecast it.</a:t>
            </a:r>
          </a:p>
          <a:p>
            <a:pPr marL="107950" lvl="1" eaLnBrk="1" hangingPunct="1"/>
            <a:r>
              <a:rPr lang="en-CA" dirty="0"/>
              <a:t>The best forecast available is one that is based on all the relevant information and is called a </a:t>
            </a:r>
            <a:r>
              <a:rPr lang="en-CA" b="1" dirty="0"/>
              <a:t>rational expectation</a:t>
            </a:r>
            <a:r>
              <a:rPr lang="en-CA" dirty="0"/>
              <a:t>.</a:t>
            </a:r>
          </a:p>
          <a:p>
            <a:pPr marL="107950" lvl="1" eaLnBrk="1" hangingPunct="1"/>
            <a:r>
              <a:rPr lang="en-CA" dirty="0"/>
              <a:t>A rational expectation is not necessarily correct, but it is the best available.</a:t>
            </a:r>
          </a:p>
        </p:txBody>
      </p:sp>
      <p:sp>
        <p:nvSpPr>
          <p:cNvPr id="107522" name="Rectangle 5"/>
          <p:cNvSpPr>
            <a:spLocks noGrp="1" noChangeArrowheads="1"/>
          </p:cNvSpPr>
          <p:nvPr>
            <p:ph type="title"/>
          </p:nvPr>
        </p:nvSpPr>
        <p:spPr>
          <a:noFill/>
        </p:spPr>
        <p:txBody>
          <a:bodyPr/>
          <a:lstStyle/>
          <a:p>
            <a:pPr eaLnBrk="1" hangingPunct="1"/>
            <a:r>
              <a:rPr lang="en-CA" altLang="en-US"/>
              <a:t>Inflation Cycles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wipe(left)">
                                      <p:cBhvr>
                                        <p:cTn id="7" dur="1000"/>
                                        <p:tgtEl>
                                          <p:spTgt spid="430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083">
                                            <p:txEl>
                                              <p:pRg st="2" end="2"/>
                                            </p:txEl>
                                          </p:spTgt>
                                        </p:tgtEl>
                                        <p:attrNameLst>
                                          <p:attrName>style.visibility</p:attrName>
                                        </p:attrNameLst>
                                      </p:cBhvr>
                                      <p:to>
                                        <p:strVal val="visible"/>
                                      </p:to>
                                    </p:set>
                                    <p:animEffect transition="in" filter="wipe(left)">
                                      <p:cBhvr>
                                        <p:cTn id="12" dur="1000"/>
                                        <p:tgtEl>
                                          <p:spTgt spid="430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083">
                                            <p:txEl>
                                              <p:pRg st="3" end="3"/>
                                            </p:txEl>
                                          </p:spTgt>
                                        </p:tgtEl>
                                        <p:attrNameLst>
                                          <p:attrName>style.visibility</p:attrName>
                                        </p:attrNameLst>
                                      </p:cBhvr>
                                      <p:to>
                                        <p:strVal val="visible"/>
                                      </p:to>
                                    </p:set>
                                    <p:animEffect transition="in" filter="wipe(left)">
                                      <p:cBhvr>
                                        <p:cTn id="17" dur="1000"/>
                                        <p:tgtEl>
                                          <p:spTgt spid="430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bldLvl="3"/>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1107" name="Rectangle 3"/>
          <p:cNvSpPr>
            <a:spLocks noGrp="1" noChangeArrowheads="1"/>
          </p:cNvSpPr>
          <p:nvPr>
            <p:ph idx="1"/>
          </p:nvPr>
        </p:nvSpPr>
        <p:spPr>
          <a:xfrm>
            <a:off x="360363" y="1584325"/>
            <a:ext cx="7954437" cy="4525963"/>
          </a:xfrm>
        </p:spPr>
        <p:txBody>
          <a:bodyPr/>
          <a:lstStyle/>
          <a:p>
            <a:pPr marL="107950" eaLnBrk="1" hangingPunct="1"/>
            <a:r>
              <a:rPr lang="en-CA" altLang="en-US" dirty="0"/>
              <a:t>Inflation and the Business Cycle</a:t>
            </a:r>
          </a:p>
          <a:p>
            <a:pPr marL="107950" lvl="1" eaLnBrk="1" hangingPunct="1"/>
            <a:r>
              <a:rPr lang="en-CA" dirty="0"/>
              <a:t>When the inflation forecast is </a:t>
            </a:r>
            <a:r>
              <a:rPr lang="en-CA" i="1" dirty="0"/>
              <a:t>correct</a:t>
            </a:r>
            <a:r>
              <a:rPr lang="en-CA" dirty="0"/>
              <a:t>, the economy operates at full employment. </a:t>
            </a:r>
          </a:p>
          <a:p>
            <a:pPr marL="107950" lvl="1" eaLnBrk="1" hangingPunct="1"/>
            <a:r>
              <a:rPr lang="en-CA" dirty="0"/>
              <a:t>If aggregate demand grows </a:t>
            </a:r>
            <a:r>
              <a:rPr lang="en-CA" i="1" dirty="0"/>
              <a:t>faste</a:t>
            </a:r>
            <a:r>
              <a:rPr lang="en-CA" dirty="0"/>
              <a:t>r than expected, real GDP moves above potential GDP, the inflation rate exceeds its expected rate, and the economy behaves like it does in a demand-pull inflation. </a:t>
            </a:r>
          </a:p>
          <a:p>
            <a:pPr marL="107950" lvl="1" eaLnBrk="1" hangingPunct="1"/>
            <a:r>
              <a:rPr lang="en-CA" dirty="0"/>
              <a:t>If aggregate demand grows </a:t>
            </a:r>
            <a:r>
              <a:rPr lang="en-CA" i="1" dirty="0"/>
              <a:t>more slowly</a:t>
            </a:r>
            <a:r>
              <a:rPr lang="en-CA" dirty="0"/>
              <a:t> than expected, real GDP falls below potential GDP, the inflation rate slows, and the economy behaves like it does in a cost-push inflation.</a:t>
            </a:r>
          </a:p>
        </p:txBody>
      </p:sp>
      <p:sp>
        <p:nvSpPr>
          <p:cNvPr id="109570" name="Rectangle 5"/>
          <p:cNvSpPr>
            <a:spLocks noGrp="1" noChangeArrowheads="1"/>
          </p:cNvSpPr>
          <p:nvPr>
            <p:ph type="title"/>
          </p:nvPr>
        </p:nvSpPr>
        <p:spPr>
          <a:noFill/>
        </p:spPr>
        <p:txBody>
          <a:bodyPr/>
          <a:lstStyle/>
          <a:p>
            <a:pPr eaLnBrk="1" hangingPunct="1"/>
            <a:r>
              <a:rPr lang="en-CA" altLang="en-US"/>
              <a:t>Inflation Cycles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1107">
                                            <p:txEl>
                                              <p:pRg st="1" end="1"/>
                                            </p:txEl>
                                          </p:spTgt>
                                        </p:tgtEl>
                                        <p:attrNameLst>
                                          <p:attrName>style.visibility</p:attrName>
                                        </p:attrNameLst>
                                      </p:cBhvr>
                                      <p:to>
                                        <p:strVal val="visible"/>
                                      </p:to>
                                    </p:set>
                                    <p:animEffect transition="in" filter="wipe(left)">
                                      <p:cBhvr>
                                        <p:cTn id="7" dur="1000"/>
                                        <p:tgtEl>
                                          <p:spTgt spid="431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1107">
                                            <p:txEl>
                                              <p:pRg st="2" end="2"/>
                                            </p:txEl>
                                          </p:spTgt>
                                        </p:tgtEl>
                                        <p:attrNameLst>
                                          <p:attrName>style.visibility</p:attrName>
                                        </p:attrNameLst>
                                      </p:cBhvr>
                                      <p:to>
                                        <p:strVal val="visible"/>
                                      </p:to>
                                    </p:set>
                                    <p:animEffect transition="in" filter="wipe(left)">
                                      <p:cBhvr>
                                        <p:cTn id="12" dur="1000"/>
                                        <p:tgtEl>
                                          <p:spTgt spid="431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1107">
                                            <p:txEl>
                                              <p:pRg st="3" end="3"/>
                                            </p:txEl>
                                          </p:spTgt>
                                        </p:tgtEl>
                                        <p:attrNameLst>
                                          <p:attrName>style.visibility</p:attrName>
                                        </p:attrNameLst>
                                      </p:cBhvr>
                                      <p:to>
                                        <p:strVal val="visible"/>
                                      </p:to>
                                    </p:set>
                                    <p:animEffect transition="in" filter="wipe(left)">
                                      <p:cBhvr>
                                        <p:cTn id="17" dur="1000"/>
                                        <p:tgtEl>
                                          <p:spTgt spid="431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p:txBody>
          <a:bodyPr/>
          <a:lstStyle/>
          <a:p>
            <a:pPr>
              <a:defRPr/>
            </a:pPr>
            <a:r>
              <a:rPr lang="en-AU" b="0" dirty="0">
                <a:solidFill>
                  <a:schemeClr val="tx1"/>
                </a:solidFill>
              </a:rPr>
              <a:t>An economy experiences </a:t>
            </a:r>
            <a:r>
              <a:rPr lang="en-AU" b="0" i="1" dirty="0">
                <a:solidFill>
                  <a:schemeClr val="tx1"/>
                </a:solidFill>
              </a:rPr>
              <a:t>deflation </a:t>
            </a:r>
            <a:r>
              <a:rPr lang="en-AU" b="0" dirty="0">
                <a:solidFill>
                  <a:schemeClr val="tx1"/>
                </a:solidFill>
              </a:rPr>
              <a:t>when it has a persistently </a:t>
            </a:r>
            <a:r>
              <a:rPr lang="en-AU" b="0" i="1" dirty="0">
                <a:solidFill>
                  <a:schemeClr val="tx1"/>
                </a:solidFill>
              </a:rPr>
              <a:t>falling </a:t>
            </a:r>
            <a:r>
              <a:rPr lang="en-AU" b="0" dirty="0">
                <a:solidFill>
                  <a:schemeClr val="tx1"/>
                </a:solidFill>
              </a:rPr>
              <a:t>price level. </a:t>
            </a:r>
          </a:p>
          <a:p>
            <a:pPr marL="450900" indent="-342900">
              <a:buClr>
                <a:srgbClr val="1A71B7"/>
              </a:buClr>
              <a:buSzPct val="120000"/>
              <a:buFont typeface="Wingdings" panose="05000000000000000000" pitchFamily="2" charset="2"/>
              <a:buChar char="§"/>
              <a:defRPr/>
            </a:pPr>
            <a:r>
              <a:rPr lang="en-AU" b="0" dirty="0">
                <a:solidFill>
                  <a:schemeClr val="tx1"/>
                </a:solidFill>
              </a:rPr>
              <a:t>What causes deflation?</a:t>
            </a:r>
          </a:p>
          <a:p>
            <a:pPr marL="450900" indent="-342900">
              <a:buClr>
                <a:srgbClr val="1A71B7"/>
              </a:buClr>
              <a:buSzPct val="120000"/>
              <a:buFont typeface="Wingdings" panose="05000000000000000000" pitchFamily="2" charset="2"/>
              <a:buChar char="§"/>
              <a:defRPr/>
            </a:pPr>
            <a:r>
              <a:rPr lang="en-AU" b="0" dirty="0">
                <a:solidFill>
                  <a:schemeClr val="tx1"/>
                </a:solidFill>
              </a:rPr>
              <a:t>What are the consequences of deflation?</a:t>
            </a:r>
          </a:p>
          <a:p>
            <a:pPr marL="450850" lvl="1" indent="-342900" eaLnBrk="1" hangingPunct="1">
              <a:buClr>
                <a:srgbClr val="1A71B7"/>
              </a:buClr>
              <a:buSzPct val="120000"/>
              <a:buFont typeface="Wingdings" panose="05000000000000000000" pitchFamily="2" charset="2"/>
              <a:buChar char="§"/>
              <a:defRPr/>
            </a:pPr>
            <a:r>
              <a:rPr lang="en-CA" dirty="0"/>
              <a:t> How can deflation be ended?</a:t>
            </a:r>
          </a:p>
        </p:txBody>
      </p:sp>
      <p:sp>
        <p:nvSpPr>
          <p:cNvPr id="111618" name="Rectangle 2"/>
          <p:cNvSpPr>
            <a:spLocks noGrp="1" noChangeArrowheads="1"/>
          </p:cNvSpPr>
          <p:nvPr>
            <p:ph type="title"/>
          </p:nvPr>
        </p:nvSpPr>
        <p:spPr/>
        <p:txBody>
          <a:bodyPr/>
          <a:lstStyle/>
          <a:p>
            <a:pPr eaLnBrk="1" hangingPunct="1"/>
            <a:r>
              <a:rPr lang="en-CA" altLang="en-US"/>
              <a:t>Deflation</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1000"/>
                                        <p:tgtEl>
                                          <p:spTgt spid="409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bldLvl="3"/>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p:txBody>
          <a:bodyPr/>
          <a:lstStyle/>
          <a:p>
            <a:pPr marL="107950">
              <a:buClr>
                <a:srgbClr val="009CAF"/>
              </a:buClr>
              <a:buSzPct val="120000"/>
            </a:pPr>
            <a:r>
              <a:rPr lang="en-AU" altLang="en-US" dirty="0"/>
              <a:t>What Causes Deflation</a:t>
            </a:r>
          </a:p>
          <a:p>
            <a:pPr marL="107950">
              <a:buClr>
                <a:srgbClr val="009CAF"/>
              </a:buClr>
              <a:buSzPct val="120000"/>
            </a:pPr>
            <a:r>
              <a:rPr lang="en-CA" altLang="en-US" b="0" dirty="0">
                <a:solidFill>
                  <a:schemeClr val="tx1"/>
                </a:solidFill>
              </a:rPr>
              <a:t>The price level falls persistently if aggregate demand increases at a persistently slower rate than aggregate supply.</a:t>
            </a:r>
          </a:p>
          <a:p>
            <a:pPr marL="107950">
              <a:buClr>
                <a:srgbClr val="009CAF"/>
              </a:buClr>
              <a:buSzPct val="120000"/>
            </a:pPr>
            <a:r>
              <a:rPr lang="en-CA" altLang="en-US" dirty="0">
                <a:solidFill>
                  <a:srgbClr val="7030A0"/>
                </a:solidFill>
              </a:rPr>
              <a:t>The Quantity Theory and Deflation</a:t>
            </a:r>
          </a:p>
          <a:p>
            <a:pPr marL="107950">
              <a:buClr>
                <a:srgbClr val="009CAF"/>
              </a:buClr>
              <a:buSzPct val="120000"/>
            </a:pPr>
            <a:r>
              <a:rPr lang="en-CA" altLang="en-US" b="0" dirty="0">
                <a:solidFill>
                  <a:schemeClr val="tx1"/>
                </a:solidFill>
              </a:rPr>
              <a:t>Inflation rate = Money growth rate + Rate of velocity 				change – Real GDP growth rate</a:t>
            </a:r>
          </a:p>
          <a:p>
            <a:pPr marL="107950">
              <a:buClr>
                <a:srgbClr val="009CAF"/>
              </a:buClr>
              <a:buSzPct val="120000"/>
            </a:pPr>
            <a:r>
              <a:rPr lang="en-CA" altLang="en-US" b="0" dirty="0">
                <a:solidFill>
                  <a:schemeClr val="tx1"/>
                </a:solidFill>
              </a:rPr>
              <a:t>Deflation occurs if </a:t>
            </a:r>
          </a:p>
          <a:p>
            <a:pPr marL="107950">
              <a:buClr>
                <a:srgbClr val="009CAF"/>
              </a:buClr>
              <a:buSzPct val="120000"/>
            </a:pPr>
            <a:r>
              <a:rPr lang="en-CA" altLang="en-US" b="0" dirty="0">
                <a:solidFill>
                  <a:schemeClr val="tx1"/>
                </a:solidFill>
              </a:rPr>
              <a:t>Money growth rate &lt; Real GDP growth rate – Rate of 				velocity change.</a:t>
            </a:r>
          </a:p>
        </p:txBody>
      </p:sp>
      <p:sp>
        <p:nvSpPr>
          <p:cNvPr id="113666" name="Rectangle 2"/>
          <p:cNvSpPr>
            <a:spLocks noGrp="1" noChangeArrowheads="1"/>
          </p:cNvSpPr>
          <p:nvPr>
            <p:ph type="title"/>
          </p:nvPr>
        </p:nvSpPr>
        <p:spPr/>
        <p:txBody>
          <a:bodyPr/>
          <a:lstStyle/>
          <a:p>
            <a:pPr eaLnBrk="1" hangingPunct="1"/>
            <a:r>
              <a:rPr lang="en-CA" altLang="en-US"/>
              <a:t>Deflation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1000"/>
                                        <p:tgtEl>
                                          <p:spTgt spid="409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03">
                                            <p:txEl>
                                              <p:pRg st="4" end="4"/>
                                            </p:txEl>
                                          </p:spTgt>
                                        </p:tgtEl>
                                        <p:attrNameLst>
                                          <p:attrName>style.visibility</p:attrName>
                                        </p:attrNameLst>
                                      </p:cBhvr>
                                      <p:to>
                                        <p:strVal val="visible"/>
                                      </p:to>
                                    </p:set>
                                    <p:animEffect transition="in" filter="wipe(left)">
                                      <p:cBhvr>
                                        <p:cTn id="27" dur="1000"/>
                                        <p:tgtEl>
                                          <p:spTgt spid="4096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03">
                                            <p:txEl>
                                              <p:pRg st="5" end="5"/>
                                            </p:txEl>
                                          </p:spTgt>
                                        </p:tgtEl>
                                        <p:attrNameLst>
                                          <p:attrName>style.visibility</p:attrName>
                                        </p:attrNameLst>
                                      </p:cBhvr>
                                      <p:to>
                                        <p:strVal val="visible"/>
                                      </p:to>
                                    </p:set>
                                    <p:animEffect transition="in" filter="wipe(left)">
                                      <p:cBhvr>
                                        <p:cTn id="32" dur="1000"/>
                                        <p:tgtEl>
                                          <p:spTgt spid="409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p:txBody>
          <a:bodyPr/>
          <a:lstStyle/>
          <a:p>
            <a:pPr marL="107950">
              <a:buClr>
                <a:srgbClr val="009CAF"/>
              </a:buClr>
              <a:buSzPct val="120000"/>
            </a:pPr>
            <a:r>
              <a:rPr lang="en-CA" altLang="en-US" b="0" dirty="0">
                <a:solidFill>
                  <a:schemeClr val="tx1"/>
                </a:solidFill>
              </a:rPr>
              <a:t>For example in Japan, real GDP growth rate was 0.8 percent a year, the money growth rate was 2.5 percent a year, and the rate of velocity change was –3 percent a year.</a:t>
            </a:r>
          </a:p>
          <a:p>
            <a:pPr marL="107950">
              <a:buClr>
                <a:srgbClr val="009CAF"/>
              </a:buClr>
              <a:buSzPct val="120000"/>
            </a:pPr>
            <a:r>
              <a:rPr lang="en-CA" altLang="en-US" b="0" dirty="0">
                <a:solidFill>
                  <a:schemeClr val="tx1"/>
                </a:solidFill>
              </a:rPr>
              <a:t>Inflation rate = Money growth rate + Rate of velocity 				change – Real GDP growth rate</a:t>
            </a:r>
          </a:p>
          <a:p>
            <a:pPr marL="107950">
              <a:buClr>
                <a:srgbClr val="009CAF"/>
              </a:buClr>
              <a:buSzPct val="120000"/>
            </a:pPr>
            <a:r>
              <a:rPr lang="en-CA" altLang="en-US" b="0" dirty="0">
                <a:solidFill>
                  <a:schemeClr val="tx1"/>
                </a:solidFill>
              </a:rPr>
              <a:t>Inflation rate = [2.5 + (– 3) – 0.8] percent a year.</a:t>
            </a:r>
          </a:p>
          <a:p>
            <a:pPr marL="107950">
              <a:buClr>
                <a:srgbClr val="009CAF"/>
              </a:buClr>
              <a:buSzPct val="120000"/>
            </a:pPr>
            <a:r>
              <a:rPr lang="en-CA" altLang="en-US" b="0" dirty="0">
                <a:solidFill>
                  <a:schemeClr val="tx1"/>
                </a:solidFill>
              </a:rPr>
              <a:t>Deflation rate = 1.3 percent a year.</a:t>
            </a:r>
          </a:p>
        </p:txBody>
      </p:sp>
      <p:sp>
        <p:nvSpPr>
          <p:cNvPr id="115714" name="Rectangle 2"/>
          <p:cNvSpPr>
            <a:spLocks noGrp="1" noChangeArrowheads="1"/>
          </p:cNvSpPr>
          <p:nvPr>
            <p:ph type="title"/>
          </p:nvPr>
        </p:nvSpPr>
        <p:spPr/>
        <p:txBody>
          <a:bodyPr/>
          <a:lstStyle/>
          <a:p>
            <a:pPr eaLnBrk="1" hangingPunct="1"/>
            <a:r>
              <a:rPr lang="en-CA" altLang="en-US"/>
              <a:t>Deflation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1000"/>
                                        <p:tgtEl>
                                          <p:spTgt spid="409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a:xfrm>
            <a:off x="360363" y="1584325"/>
            <a:ext cx="8229600" cy="4878388"/>
          </a:xfrm>
        </p:spPr>
        <p:txBody>
          <a:bodyPr/>
          <a:lstStyle/>
          <a:p>
            <a:pPr marL="107950">
              <a:buClr>
                <a:srgbClr val="009CAF"/>
              </a:buClr>
              <a:buSzPct val="120000"/>
            </a:pPr>
            <a:r>
              <a:rPr lang="en-AU" altLang="en-US" dirty="0"/>
              <a:t>What are the Consequences of Deflation?</a:t>
            </a:r>
          </a:p>
          <a:p>
            <a:pPr marL="107950">
              <a:buClr>
                <a:srgbClr val="009CAF"/>
              </a:buClr>
              <a:buSzPct val="120000"/>
            </a:pPr>
            <a:r>
              <a:rPr lang="en-AU" altLang="en-US" b="0" dirty="0">
                <a:solidFill>
                  <a:schemeClr val="tx1"/>
                </a:solidFill>
              </a:rPr>
              <a:t>Unanticipated deflation redistributes income and wealth, lowers real GDP and employment, and diverts resources from production.</a:t>
            </a:r>
          </a:p>
          <a:p>
            <a:pPr marL="107950">
              <a:buClr>
                <a:srgbClr val="009CAF"/>
              </a:buClr>
              <a:buSzPct val="120000"/>
            </a:pPr>
            <a:endParaRPr lang="en-AU" altLang="en-US" b="0" dirty="0">
              <a:solidFill>
                <a:schemeClr val="tx1"/>
              </a:solidFill>
            </a:endParaRPr>
          </a:p>
          <a:p>
            <a:pPr marL="107950" lvl="1" eaLnBrk="1" hangingPunct="1">
              <a:buClr>
                <a:srgbClr val="009CAF"/>
              </a:buClr>
              <a:buSzPct val="120000"/>
            </a:pPr>
            <a:r>
              <a:rPr lang="en-CA" b="1" dirty="0">
                <a:solidFill>
                  <a:srgbClr val="1A71B7"/>
                </a:solidFill>
              </a:rPr>
              <a:t>How can deflation be ended?</a:t>
            </a:r>
          </a:p>
          <a:p>
            <a:pPr marL="107950" lvl="1" eaLnBrk="1" hangingPunct="1">
              <a:buClr>
                <a:srgbClr val="009CAF"/>
              </a:buClr>
              <a:buSzPct val="120000"/>
            </a:pPr>
            <a:r>
              <a:rPr lang="en-CA" dirty="0"/>
              <a:t>By increasing the </a:t>
            </a:r>
            <a:r>
              <a:rPr lang="en-CA" i="1" dirty="0"/>
              <a:t>growth</a:t>
            </a:r>
            <a:r>
              <a:rPr lang="en-CA" dirty="0"/>
              <a:t> rate of money.</a:t>
            </a:r>
          </a:p>
          <a:p>
            <a:pPr marL="107950" lvl="1" eaLnBrk="1" hangingPunct="1">
              <a:buClr>
                <a:srgbClr val="009CAF"/>
              </a:buClr>
              <a:buSzPct val="120000"/>
            </a:pPr>
            <a:r>
              <a:rPr lang="en-CA" dirty="0"/>
              <a:t>Make the money growth rate exceed the growth rate of real GDP minus the rate of velocity change.</a:t>
            </a:r>
          </a:p>
          <a:p>
            <a:pPr marL="107950" lvl="1" eaLnBrk="1" hangingPunct="1">
              <a:buClr>
                <a:srgbClr val="009CAF"/>
              </a:buClr>
              <a:buSzPct val="120000"/>
            </a:pPr>
            <a:r>
              <a:rPr lang="en-CA" dirty="0">
                <a:solidFill>
                  <a:schemeClr val="bg1"/>
                </a:solidFill>
              </a:rPr>
              <a:t> </a:t>
            </a:r>
          </a:p>
        </p:txBody>
      </p:sp>
      <p:sp>
        <p:nvSpPr>
          <p:cNvPr id="117762" name="Rectangle 2"/>
          <p:cNvSpPr>
            <a:spLocks noGrp="1" noChangeArrowheads="1"/>
          </p:cNvSpPr>
          <p:nvPr>
            <p:ph type="title"/>
          </p:nvPr>
        </p:nvSpPr>
        <p:spPr/>
        <p:txBody>
          <a:bodyPr/>
          <a:lstStyle/>
          <a:p>
            <a:pPr eaLnBrk="1" hangingPunct="1"/>
            <a:r>
              <a:rPr lang="en-CA" altLang="en-US"/>
              <a:t>Deflation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3" end="3"/>
                                            </p:txEl>
                                          </p:spTgt>
                                        </p:tgtEl>
                                        <p:attrNameLst>
                                          <p:attrName>style.visibility</p:attrName>
                                        </p:attrNameLst>
                                      </p:cBhvr>
                                      <p:to>
                                        <p:strVal val="visible"/>
                                      </p:to>
                                    </p:set>
                                    <p:animEffect transition="in" filter="wipe(left)">
                                      <p:cBhvr>
                                        <p:cTn id="17" dur="1000"/>
                                        <p:tgtEl>
                                          <p:spTgt spid="4096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4" end="4"/>
                                            </p:txEl>
                                          </p:spTgt>
                                        </p:tgtEl>
                                        <p:attrNameLst>
                                          <p:attrName>style.visibility</p:attrName>
                                        </p:attrNameLst>
                                      </p:cBhvr>
                                      <p:to>
                                        <p:strVal val="visible"/>
                                      </p:to>
                                    </p:set>
                                    <p:animEffect transition="in" filter="wipe(left)">
                                      <p:cBhvr>
                                        <p:cTn id="22" dur="1000"/>
                                        <p:tgtEl>
                                          <p:spTgt spid="4096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03">
                                            <p:txEl>
                                              <p:pRg st="5" end="5"/>
                                            </p:txEl>
                                          </p:spTgt>
                                        </p:tgtEl>
                                        <p:attrNameLst>
                                          <p:attrName>style.visibility</p:attrName>
                                        </p:attrNameLst>
                                      </p:cBhvr>
                                      <p:to>
                                        <p:strVal val="visible"/>
                                      </p:to>
                                    </p:set>
                                    <p:animEffect transition="in" filter="wipe(left)">
                                      <p:cBhvr>
                                        <p:cTn id="27" dur="1000"/>
                                        <p:tgtEl>
                                          <p:spTgt spid="4096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03">
                                            <p:txEl>
                                              <p:pRg st="6" end="6"/>
                                            </p:txEl>
                                          </p:spTgt>
                                        </p:tgtEl>
                                        <p:attrNameLst>
                                          <p:attrName>style.visibility</p:attrName>
                                        </p:attrNameLst>
                                      </p:cBhvr>
                                      <p:to>
                                        <p:strVal val="visible"/>
                                      </p:to>
                                    </p:set>
                                    <p:animEffect transition="in" filter="wipe(left)">
                                      <p:cBhvr>
                                        <p:cTn id="32" dur="1000"/>
                                        <p:tgtEl>
                                          <p:spTgt spid="409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p:txBody>
          <a:bodyPr/>
          <a:lstStyle/>
          <a:p>
            <a:pPr marL="107950" lvl="1" eaLnBrk="1" hangingPunct="1"/>
            <a:r>
              <a:rPr lang="en-CA" dirty="0"/>
              <a:t>A Phillips curve is a curve that shows the relationship between the inflation rate and the unemployment rate.</a:t>
            </a:r>
          </a:p>
          <a:p>
            <a:pPr marL="107950" lvl="1" eaLnBrk="1" hangingPunct="1"/>
            <a:r>
              <a:rPr lang="en-CA" dirty="0"/>
              <a:t>There are two time frames for Phillips curves:</a:t>
            </a:r>
          </a:p>
          <a:p>
            <a:pPr marL="107950" lvl="1" eaLnBrk="1" hangingPunct="1">
              <a:buClr>
                <a:srgbClr val="1A71B7"/>
              </a:buClr>
              <a:buSzPct val="120000"/>
              <a:buFont typeface="Wingdings" panose="05000000000000000000" pitchFamily="2" charset="2"/>
              <a:buChar char="§"/>
            </a:pPr>
            <a:r>
              <a:rPr lang="en-CA" dirty="0"/>
              <a:t> The short-run Phillips curve</a:t>
            </a:r>
          </a:p>
          <a:p>
            <a:pPr marL="107950" lvl="1" eaLnBrk="1" hangingPunct="1">
              <a:buClr>
                <a:srgbClr val="1A71B7"/>
              </a:buClr>
              <a:buSzPct val="120000"/>
              <a:buFont typeface="Wingdings" panose="05000000000000000000" pitchFamily="2" charset="2"/>
              <a:buChar char="§"/>
            </a:pPr>
            <a:r>
              <a:rPr lang="en-CA" dirty="0"/>
              <a:t> The long-run Phillips curve</a:t>
            </a:r>
          </a:p>
        </p:txBody>
      </p:sp>
      <p:sp>
        <p:nvSpPr>
          <p:cNvPr id="119810" name="Rectangle 2"/>
          <p:cNvSpPr>
            <a:spLocks noGrp="1" noChangeArrowheads="1"/>
          </p:cNvSpPr>
          <p:nvPr>
            <p:ph type="title"/>
          </p:nvPr>
        </p:nvSpPr>
        <p:spPr/>
        <p:txBody>
          <a:bodyPr/>
          <a:lstStyle/>
          <a:p>
            <a:pPr eaLnBrk="1" hangingPunct="1"/>
            <a:r>
              <a:rPr lang="en-CA" altLang="en-US"/>
              <a:t>The Phillips Curve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1000"/>
                                        <p:tgtEl>
                                          <p:spTgt spid="409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1000"/>
                                        <p:tgtEl>
                                          <p:spTgt spid="409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1000"/>
                                        <p:tgtEl>
                                          <p:spTgt spid="409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03">
                                            <p:txEl>
                                              <p:pRg st="3" end="3"/>
                                            </p:txEl>
                                          </p:spTgt>
                                        </p:tgtEl>
                                        <p:attrNameLst>
                                          <p:attrName>style.visibility</p:attrName>
                                        </p:attrNameLst>
                                      </p:cBhvr>
                                      <p:to>
                                        <p:strVal val="visible"/>
                                      </p:to>
                                    </p:set>
                                    <p:animEffect transition="in" filter="wipe(left)">
                                      <p:cBhvr>
                                        <p:cTn id="22" dur="1000"/>
                                        <p:tgtEl>
                                          <p:spTgt spid="409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9" name="Rectangle 3"/>
          <p:cNvSpPr>
            <a:spLocks noGrp="1" noChangeArrowheads="1"/>
          </p:cNvSpPr>
          <p:nvPr>
            <p:ph idx="1"/>
          </p:nvPr>
        </p:nvSpPr>
        <p:spPr/>
        <p:txBody>
          <a:bodyPr/>
          <a:lstStyle/>
          <a:p>
            <a:pPr marL="107950" eaLnBrk="1" hangingPunct="1"/>
            <a:r>
              <a:rPr lang="en-CA" altLang="en-US"/>
              <a:t>The Short-Run Phillips Curve </a:t>
            </a:r>
          </a:p>
          <a:p>
            <a:pPr marL="107950" lvl="1" eaLnBrk="1" hangingPunct="1"/>
            <a:r>
              <a:rPr lang="en-CA"/>
              <a:t>The </a:t>
            </a:r>
            <a:r>
              <a:rPr lang="en-CA" b="1"/>
              <a:t>short-run Phillips curve</a:t>
            </a:r>
            <a:r>
              <a:rPr lang="en-CA"/>
              <a:t> shows the tradeoff between the inflation rate and unemployment rate, holding constant</a:t>
            </a:r>
          </a:p>
          <a:p>
            <a:pPr marL="107950" lvl="1" eaLnBrk="1" hangingPunct="1"/>
            <a:r>
              <a:rPr lang="en-CA"/>
              <a:t>1. The expected inflation rate</a:t>
            </a:r>
          </a:p>
          <a:p>
            <a:pPr marL="107950" lvl="1" eaLnBrk="1" hangingPunct="1"/>
            <a:r>
              <a:rPr lang="en-CA"/>
              <a:t>2. The natural unemployment rate</a:t>
            </a:r>
          </a:p>
        </p:txBody>
      </p:sp>
      <p:sp>
        <p:nvSpPr>
          <p:cNvPr id="121858" name="Rectangle 5"/>
          <p:cNvSpPr>
            <a:spLocks noGrp="1" noChangeArrowheads="1"/>
          </p:cNvSpPr>
          <p:nvPr>
            <p:ph type="title"/>
          </p:nvPr>
        </p:nvSpPr>
        <p:spPr>
          <a:noFill/>
        </p:spPr>
        <p:txBody>
          <a:bodyPr/>
          <a:lstStyle/>
          <a:p>
            <a:pPr eaLnBrk="1" hangingPunct="1"/>
            <a:r>
              <a:rPr lang="en-CA" altLang="en-US"/>
              <a:t>The Phillips Curve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4179">
                                            <p:txEl>
                                              <p:pRg st="1" end="1"/>
                                            </p:txEl>
                                          </p:spTgt>
                                        </p:tgtEl>
                                        <p:attrNameLst>
                                          <p:attrName>style.visibility</p:attrName>
                                        </p:attrNameLst>
                                      </p:cBhvr>
                                      <p:to>
                                        <p:strVal val="visible"/>
                                      </p:to>
                                    </p:set>
                                    <p:animEffect transition="in" filter="wipe(left)">
                                      <p:cBhvr>
                                        <p:cTn id="7" dur="1000"/>
                                        <p:tgtEl>
                                          <p:spTgt spid="4341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4179">
                                            <p:txEl>
                                              <p:pRg st="2" end="2"/>
                                            </p:txEl>
                                          </p:spTgt>
                                        </p:tgtEl>
                                        <p:attrNameLst>
                                          <p:attrName>style.visibility</p:attrName>
                                        </p:attrNameLst>
                                      </p:cBhvr>
                                      <p:to>
                                        <p:strVal val="visible"/>
                                      </p:to>
                                    </p:set>
                                    <p:animEffect transition="in" filter="wipe(left)">
                                      <p:cBhvr>
                                        <p:cTn id="12" dur="1000"/>
                                        <p:tgtEl>
                                          <p:spTgt spid="434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4179">
                                            <p:txEl>
                                              <p:pRg st="3" end="3"/>
                                            </p:txEl>
                                          </p:spTgt>
                                        </p:tgtEl>
                                        <p:attrNameLst>
                                          <p:attrName>style.visibility</p:attrName>
                                        </p:attrNameLst>
                                      </p:cBhvr>
                                      <p:to>
                                        <p:strVal val="visible"/>
                                      </p:to>
                                    </p:set>
                                    <p:animEffect transition="in" filter="wipe(left)">
                                      <p:cBhvr>
                                        <p:cTn id="17" dur="1000"/>
                                        <p:tgtEl>
                                          <p:spTgt spid="434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bldLvl="3"/>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3" name="Rectangle 3"/>
          <p:cNvSpPr>
            <a:spLocks noGrp="1" noChangeArrowheads="1"/>
          </p:cNvSpPr>
          <p:nvPr>
            <p:ph idx="1"/>
          </p:nvPr>
        </p:nvSpPr>
        <p:spPr>
          <a:xfrm>
            <a:off x="360363" y="1584325"/>
            <a:ext cx="3942802" cy="4525963"/>
          </a:xfrm>
        </p:spPr>
        <p:txBody>
          <a:bodyPr/>
          <a:lstStyle/>
          <a:p>
            <a:pPr marL="107950" lvl="1" eaLnBrk="1" hangingPunct="1"/>
            <a:r>
              <a:rPr lang="en-CA" altLang="en-US" dirty="0"/>
              <a:t>Figure 12.8 illustrates a short-run Phillips curve (</a:t>
            </a:r>
            <a:r>
              <a:rPr lang="en-CA" altLang="en-US" i="1" dirty="0"/>
              <a:t>SRPC</a:t>
            </a:r>
            <a:r>
              <a:rPr lang="en-CA" altLang="en-US" dirty="0"/>
              <a:t>)—a downward-sloping curve.</a:t>
            </a:r>
          </a:p>
          <a:p>
            <a:pPr marL="107950" lvl="1" eaLnBrk="1" hangingPunct="1"/>
            <a:r>
              <a:rPr lang="en-CA" altLang="en-US" dirty="0"/>
              <a:t>It passes through the natural unemployment rate and the expected inflation rate.</a:t>
            </a:r>
          </a:p>
        </p:txBody>
      </p:sp>
      <p:sp>
        <p:nvSpPr>
          <p:cNvPr id="123907" name="Rectangle 27"/>
          <p:cNvSpPr>
            <a:spLocks noGrp="1" noChangeArrowheads="1"/>
          </p:cNvSpPr>
          <p:nvPr>
            <p:ph type="title"/>
          </p:nvPr>
        </p:nvSpPr>
        <p:spPr>
          <a:noFill/>
          <a:ln/>
        </p:spPr>
        <p:txBody>
          <a:bodyPr/>
          <a:lstStyle/>
          <a:p>
            <a:pPr eaLnBrk="1" hangingPunct="1"/>
            <a:r>
              <a:rPr lang="en-CA" altLang="en-US"/>
              <a:t>The Phillips Curve</a:t>
            </a:r>
          </a:p>
        </p:txBody>
      </p:sp>
      <p:pic>
        <p:nvPicPr>
          <p:cNvPr id="123908" name="Picture 22"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221162"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5223" name="Picture 23"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221162"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hlinkClick r:id="rId5" action="ppaction://hlinksldjump" tooltip="Click to expand the figur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animEffect transition="in" filter="wipe(left)">
                                      <p:cBhvr>
                                        <p:cTn id="7" dur="1000"/>
                                        <p:tgtEl>
                                          <p:spTgt spid="435203">
                                            <p:txEl>
                                              <p:pRg st="1" end="1"/>
                                            </p:txEl>
                                          </p:spTgt>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435223"/>
                                        </p:tgtEl>
                                        <p:attrNameLst>
                                          <p:attrName>style.visibility</p:attrName>
                                        </p:attrNameLst>
                                      </p:cBhvr>
                                      <p:to>
                                        <p:strVal val="visible"/>
                                      </p:to>
                                    </p:set>
                                    <p:animEffect transition="in" filter="fade">
                                      <p:cBhvr>
                                        <p:cTn id="11" dur="500"/>
                                        <p:tgtEl>
                                          <p:spTgt spid="435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bldLvl="3"/>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5954" name="Picture 6"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0" y="873125"/>
            <a:ext cx="618331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2343" name="Picture 7"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873125"/>
            <a:ext cx="618331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2344" name="Picture 8" descr="fig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500" y="873125"/>
            <a:ext cx="618331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2345" name="Picture 9" descr="fig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500" y="873125"/>
            <a:ext cx="618331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fade">
                                      <p:cBhvr>
                                        <p:cTn id="7" dur="500"/>
                                        <p:tgtEl>
                                          <p:spTgt spid="782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782344"/>
                                        </p:tgtEl>
                                        <p:attrNameLst>
                                          <p:attrName>style.visibility</p:attrName>
                                        </p:attrNameLst>
                                      </p:cBhvr>
                                      <p:to>
                                        <p:strVal val="visible"/>
                                      </p:to>
                                    </p:set>
                                    <p:animEffect transition="in" filter="wipe(right)">
                                      <p:cBhvr>
                                        <p:cTn id="12" dur="1000"/>
                                        <p:tgtEl>
                                          <p:spTgt spid="7823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82345"/>
                                        </p:tgtEl>
                                        <p:attrNameLst>
                                          <p:attrName>style.visibility</p:attrName>
                                        </p:attrNameLst>
                                      </p:cBhvr>
                                      <p:to>
                                        <p:strVal val="visible"/>
                                      </p:to>
                                    </p:set>
                                    <p:animEffect transition="in" filter="wipe(left)">
                                      <p:cBhvr>
                                        <p:cTn id="17" dur="1000"/>
                                        <p:tgtEl>
                                          <p:spTgt spid="782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066800"/>
            <a:ext cx="8505825" cy="4848225"/>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066800"/>
            <a:ext cx="8505825" cy="4848225"/>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1066800"/>
            <a:ext cx="8505825" cy="4848225"/>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1066800"/>
            <a:ext cx="8505825" cy="4848225"/>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 y="1066800"/>
            <a:ext cx="8505825" cy="4848225"/>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00" y="1066800"/>
            <a:ext cx="8505825" cy="48482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1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8883" name="Rectangle 3"/>
          <p:cNvSpPr>
            <a:spLocks noGrp="1" noChangeArrowheads="1"/>
          </p:cNvSpPr>
          <p:nvPr>
            <p:ph idx="1"/>
          </p:nvPr>
        </p:nvSpPr>
        <p:spPr>
          <a:xfrm>
            <a:off x="360363" y="1584325"/>
            <a:ext cx="4019550" cy="4532313"/>
          </a:xfrm>
        </p:spPr>
        <p:txBody>
          <a:bodyPr/>
          <a:lstStyle/>
          <a:p>
            <a:pPr marL="107950" lvl="1" eaLnBrk="1" hangingPunct="1"/>
            <a:r>
              <a:rPr lang="en-CA" altLang="en-US"/>
              <a:t>With a given expected inflation rate and natural unemployment rate:</a:t>
            </a:r>
          </a:p>
          <a:p>
            <a:pPr marL="107950" lvl="1" eaLnBrk="1" hangingPunct="1"/>
            <a:r>
              <a:rPr lang="en-CA" altLang="en-US"/>
              <a:t>If the inflation rate exceeds the expected inflation rate, the unemployment rate decreases.</a:t>
            </a:r>
          </a:p>
          <a:p>
            <a:pPr marL="107950" lvl="1" eaLnBrk="1" hangingPunct="1"/>
            <a:r>
              <a:rPr lang="en-CA" altLang="en-US"/>
              <a:t>If the inflation rate is below the expected inflation rate, the unemployment rate increases.</a:t>
            </a:r>
          </a:p>
        </p:txBody>
      </p:sp>
      <p:sp>
        <p:nvSpPr>
          <p:cNvPr id="128003" name="Rectangle 12"/>
          <p:cNvSpPr>
            <a:spLocks noGrp="1" noChangeArrowheads="1"/>
          </p:cNvSpPr>
          <p:nvPr>
            <p:ph type="title"/>
          </p:nvPr>
        </p:nvSpPr>
        <p:spPr>
          <a:noFill/>
          <a:ln/>
        </p:spPr>
        <p:txBody>
          <a:bodyPr/>
          <a:lstStyle/>
          <a:p>
            <a:pPr eaLnBrk="1" hangingPunct="1"/>
            <a:r>
              <a:rPr lang="en-CA" altLang="en-US"/>
              <a:t>The Phillips Curve</a:t>
            </a:r>
          </a:p>
        </p:txBody>
      </p:sp>
      <p:pic>
        <p:nvPicPr>
          <p:cNvPr id="128004" name="Picture 7"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221162"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5" name="Picture 8"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221162"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8889" name="Picture 9" descr="fig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655763"/>
            <a:ext cx="4221162"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8890" name="Picture 10" descr="fig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655763"/>
            <a:ext cx="4221162"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8883">
                                            <p:txEl>
                                              <p:pRg st="1" end="1"/>
                                            </p:txEl>
                                          </p:spTgt>
                                        </p:tgtEl>
                                        <p:attrNameLst>
                                          <p:attrName>style.visibility</p:attrName>
                                        </p:attrNameLst>
                                      </p:cBhvr>
                                      <p:to>
                                        <p:strVal val="visible"/>
                                      </p:to>
                                    </p:set>
                                    <p:animEffect transition="in" filter="wipe(left)">
                                      <p:cBhvr>
                                        <p:cTn id="7" dur="1000"/>
                                        <p:tgtEl>
                                          <p:spTgt spid="1018883">
                                            <p:txEl>
                                              <p:pRg st="1" end="1"/>
                                            </p:txEl>
                                          </p:spTgt>
                                        </p:tgtEl>
                                      </p:cBhvr>
                                    </p:animEffect>
                                  </p:childTnLst>
                                </p:cTn>
                              </p:par>
                            </p:childTnLst>
                          </p:cTn>
                        </p:par>
                        <p:par>
                          <p:cTn id="8" fill="hold" nodeType="afterGroup">
                            <p:stCondLst>
                              <p:cond delay="1000"/>
                            </p:stCondLst>
                            <p:childTnLst>
                              <p:par>
                                <p:cTn id="9" presetID="22" presetClass="entr" presetSubtype="2" fill="hold" nodeType="afterEffect">
                                  <p:stCondLst>
                                    <p:cond delay="0"/>
                                  </p:stCondLst>
                                  <p:childTnLst>
                                    <p:set>
                                      <p:cBhvr>
                                        <p:cTn id="10" dur="1" fill="hold">
                                          <p:stCondLst>
                                            <p:cond delay="0"/>
                                          </p:stCondLst>
                                        </p:cTn>
                                        <p:tgtEl>
                                          <p:spTgt spid="1018889"/>
                                        </p:tgtEl>
                                        <p:attrNameLst>
                                          <p:attrName>style.visibility</p:attrName>
                                        </p:attrNameLst>
                                      </p:cBhvr>
                                      <p:to>
                                        <p:strVal val="visible"/>
                                      </p:to>
                                    </p:set>
                                    <p:animEffect transition="in" filter="wipe(right)">
                                      <p:cBhvr>
                                        <p:cTn id="11" dur="1000"/>
                                        <p:tgtEl>
                                          <p:spTgt spid="10188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18883">
                                            <p:txEl>
                                              <p:pRg st="2" end="2"/>
                                            </p:txEl>
                                          </p:spTgt>
                                        </p:tgtEl>
                                        <p:attrNameLst>
                                          <p:attrName>style.visibility</p:attrName>
                                        </p:attrNameLst>
                                      </p:cBhvr>
                                      <p:to>
                                        <p:strVal val="visible"/>
                                      </p:to>
                                    </p:set>
                                    <p:animEffect transition="in" filter="wipe(left)">
                                      <p:cBhvr>
                                        <p:cTn id="16" dur="1000"/>
                                        <p:tgtEl>
                                          <p:spTgt spid="1018883">
                                            <p:txEl>
                                              <p:pRg st="2" end="2"/>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018890"/>
                                        </p:tgtEl>
                                        <p:attrNameLst>
                                          <p:attrName>style.visibility</p:attrName>
                                        </p:attrNameLst>
                                      </p:cBhvr>
                                      <p:to>
                                        <p:strVal val="visible"/>
                                      </p:to>
                                    </p:set>
                                    <p:animEffect transition="in" filter="wipe(left)">
                                      <p:cBhvr>
                                        <p:cTn id="20" dur="1000"/>
                                        <p:tgtEl>
                                          <p:spTgt spid="1018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3" grpId="0" build="p" bldLvl="3"/>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1" name="Rectangle 3"/>
          <p:cNvSpPr>
            <a:spLocks noGrp="1" noChangeArrowheads="1"/>
          </p:cNvSpPr>
          <p:nvPr>
            <p:ph idx="1"/>
          </p:nvPr>
        </p:nvSpPr>
        <p:spPr/>
        <p:txBody>
          <a:bodyPr/>
          <a:lstStyle/>
          <a:p>
            <a:pPr marL="107950" eaLnBrk="1" hangingPunct="1"/>
            <a:r>
              <a:rPr lang="en-CA" altLang="en-US"/>
              <a:t>The Long-Run Phillips Curve</a:t>
            </a:r>
          </a:p>
          <a:p>
            <a:pPr marL="107950" lvl="1" eaLnBrk="1" hangingPunct="1"/>
            <a:r>
              <a:rPr lang="en-CA"/>
              <a:t>The </a:t>
            </a:r>
            <a:r>
              <a:rPr lang="en-CA" b="1"/>
              <a:t>long-run Phillips curve</a:t>
            </a:r>
            <a:r>
              <a:rPr lang="en-CA"/>
              <a:t> shows the relationship between inflation and unemployment when the actual inflation rate equals the expected inflation rate.</a:t>
            </a:r>
          </a:p>
        </p:txBody>
      </p:sp>
      <p:sp>
        <p:nvSpPr>
          <p:cNvPr id="130050" name="Rectangle 5"/>
          <p:cNvSpPr>
            <a:spLocks noGrp="1" noChangeArrowheads="1"/>
          </p:cNvSpPr>
          <p:nvPr>
            <p:ph type="title"/>
          </p:nvPr>
        </p:nvSpPr>
        <p:spPr>
          <a:noFill/>
        </p:spPr>
        <p:txBody>
          <a:bodyPr/>
          <a:lstStyle/>
          <a:p>
            <a:pPr eaLnBrk="1" hangingPunct="1"/>
            <a:r>
              <a:rPr lang="en-CA" altLang="en-US"/>
              <a:t>The Phillips Curve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7251">
                                            <p:txEl>
                                              <p:pRg st="1" end="1"/>
                                            </p:txEl>
                                          </p:spTgt>
                                        </p:tgtEl>
                                        <p:attrNameLst>
                                          <p:attrName>style.visibility</p:attrName>
                                        </p:attrNameLst>
                                      </p:cBhvr>
                                      <p:to>
                                        <p:strVal val="visible"/>
                                      </p:to>
                                    </p:set>
                                    <p:animEffect transition="in" filter="wipe(left)">
                                      <p:cBhvr>
                                        <p:cTn id="7" dur="1000"/>
                                        <p:tgtEl>
                                          <p:spTgt spid="437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bldLvl="3"/>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8275" name="Rectangle 3"/>
          <p:cNvSpPr>
            <a:spLocks noGrp="1" noChangeArrowheads="1"/>
          </p:cNvSpPr>
          <p:nvPr>
            <p:ph idx="1"/>
          </p:nvPr>
        </p:nvSpPr>
        <p:spPr>
          <a:xfrm>
            <a:off x="360363" y="1584325"/>
            <a:ext cx="3887787" cy="4686300"/>
          </a:xfrm>
        </p:spPr>
        <p:txBody>
          <a:bodyPr/>
          <a:lstStyle/>
          <a:p>
            <a:pPr marL="107950" lvl="1" eaLnBrk="1" hangingPunct="1"/>
            <a:r>
              <a:rPr lang="en-CA" altLang="en-US" dirty="0"/>
              <a:t>Figure 12.9 illustrates the long-run Phillips curve (</a:t>
            </a:r>
            <a:r>
              <a:rPr lang="en-CA" altLang="en-US" i="1" dirty="0"/>
              <a:t>LRPC</a:t>
            </a:r>
            <a:r>
              <a:rPr lang="en-CA" altLang="en-US" dirty="0"/>
              <a:t>), which is vertical at the natural unemployment rate.</a:t>
            </a:r>
          </a:p>
          <a:p>
            <a:pPr marL="107950" lvl="1" eaLnBrk="1" hangingPunct="1"/>
            <a:r>
              <a:rPr lang="en-CA" altLang="en-US" dirty="0"/>
              <a:t>Along </a:t>
            </a:r>
            <a:r>
              <a:rPr lang="en-CA" altLang="en-US" i="1" dirty="0"/>
              <a:t>LRPC</a:t>
            </a:r>
            <a:r>
              <a:rPr lang="en-CA" altLang="en-US" dirty="0"/>
              <a:t>, a change in the inflation rate is expected, so the unemployment rate remains at the natural unemployment rate.</a:t>
            </a:r>
          </a:p>
        </p:txBody>
      </p:sp>
      <p:sp>
        <p:nvSpPr>
          <p:cNvPr id="132099" name="Rectangle 12"/>
          <p:cNvSpPr>
            <a:spLocks noGrp="1" noChangeArrowheads="1"/>
          </p:cNvSpPr>
          <p:nvPr>
            <p:ph type="title"/>
          </p:nvPr>
        </p:nvSpPr>
        <p:spPr>
          <a:noFill/>
          <a:ln/>
        </p:spPr>
        <p:txBody>
          <a:bodyPr/>
          <a:lstStyle/>
          <a:p>
            <a:pPr eaLnBrk="1" hangingPunct="1"/>
            <a:r>
              <a:rPr lang="en-CA" altLang="en-US"/>
              <a:t>The Phillips Curve</a:t>
            </a:r>
          </a:p>
        </p:txBody>
      </p:sp>
      <p:pic>
        <p:nvPicPr>
          <p:cNvPr id="132100" name="Picture 13"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2211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hlinkClick r:id="rId4" action="ppaction://hlinksldjump" tooltip="Click to expand the figur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8275">
                                            <p:txEl>
                                              <p:pRg st="1" end="1"/>
                                            </p:txEl>
                                          </p:spTgt>
                                        </p:tgtEl>
                                        <p:attrNameLst>
                                          <p:attrName>style.visibility</p:attrName>
                                        </p:attrNameLst>
                                      </p:cBhvr>
                                      <p:to>
                                        <p:strVal val="visible"/>
                                      </p:to>
                                    </p:set>
                                    <p:animEffect transition="in" filter="wipe(left)">
                                      <p:cBhvr>
                                        <p:cTn id="7" dur="1000"/>
                                        <p:tgtEl>
                                          <p:spTgt spid="4382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4146" name="Picture 2"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906463"/>
            <a:ext cx="6119812"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6227" name="Picture 3"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906463"/>
            <a:ext cx="6119812"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76227"/>
                                        </p:tgtEl>
                                        <p:attrNameLst>
                                          <p:attrName>style.visibility</p:attrName>
                                        </p:attrNameLst>
                                      </p:cBhvr>
                                      <p:to>
                                        <p:strVal val="visible"/>
                                      </p:to>
                                    </p:set>
                                    <p:animEffect transition="in" filter="wipe(up)">
                                      <p:cBhvr>
                                        <p:cTn id="7" dur="1000"/>
                                        <p:tgtEl>
                                          <p:spTgt spid="1076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9459" name="Rectangle 3"/>
          <p:cNvSpPr>
            <a:spLocks noGrp="1" noChangeArrowheads="1"/>
          </p:cNvSpPr>
          <p:nvPr>
            <p:ph idx="1"/>
          </p:nvPr>
        </p:nvSpPr>
        <p:spPr>
          <a:xfrm>
            <a:off x="360363" y="1584325"/>
            <a:ext cx="4019550" cy="4840288"/>
          </a:xfrm>
        </p:spPr>
        <p:txBody>
          <a:bodyPr/>
          <a:lstStyle/>
          <a:p>
            <a:pPr marL="107950" lvl="1" eaLnBrk="1" hangingPunct="1"/>
            <a:r>
              <a:rPr lang="en-CA" altLang="en-US" dirty="0"/>
              <a:t>The </a:t>
            </a:r>
            <a:r>
              <a:rPr lang="en-CA" altLang="en-US" i="1" dirty="0"/>
              <a:t>SRPC</a:t>
            </a:r>
            <a:r>
              <a:rPr lang="en-CA" altLang="en-US" dirty="0"/>
              <a:t> intersects the </a:t>
            </a:r>
            <a:r>
              <a:rPr lang="en-CA" altLang="en-US" i="1" dirty="0"/>
              <a:t>LRPC</a:t>
            </a:r>
            <a:r>
              <a:rPr lang="en-CA" altLang="en-US" dirty="0"/>
              <a:t> at the expected inflation rate—10 percent a year in the figure.</a:t>
            </a:r>
          </a:p>
          <a:p>
            <a:pPr marL="107950" lvl="1" eaLnBrk="1" hangingPunct="1"/>
            <a:r>
              <a:rPr lang="en-CA" altLang="en-US" b="1" dirty="0">
                <a:solidFill>
                  <a:srgbClr val="7030A0"/>
                </a:solidFill>
              </a:rPr>
              <a:t>Change in Expected Inflation</a:t>
            </a:r>
          </a:p>
          <a:p>
            <a:pPr marL="107950" lvl="1" eaLnBrk="1" hangingPunct="1"/>
            <a:r>
              <a:rPr lang="en-CA" altLang="en-US" dirty="0"/>
              <a:t>If expected inflation falls to 6 percent a year, ... </a:t>
            </a:r>
          </a:p>
          <a:p>
            <a:pPr marL="107950" lvl="1" eaLnBrk="1" hangingPunct="1"/>
            <a:r>
              <a:rPr lang="en-CA" altLang="en-US" dirty="0"/>
              <a:t>the short-run Phillips curve shifts downward by an amount equal to the fall in the expected inflation rate.</a:t>
            </a:r>
          </a:p>
        </p:txBody>
      </p:sp>
      <p:sp>
        <p:nvSpPr>
          <p:cNvPr id="136195" name="Rectangle 14"/>
          <p:cNvSpPr>
            <a:spLocks noGrp="1" noChangeArrowheads="1"/>
          </p:cNvSpPr>
          <p:nvPr>
            <p:ph type="title"/>
          </p:nvPr>
        </p:nvSpPr>
        <p:spPr>
          <a:noFill/>
          <a:ln/>
        </p:spPr>
        <p:txBody>
          <a:bodyPr/>
          <a:lstStyle/>
          <a:p>
            <a:pPr eaLnBrk="1" hangingPunct="1"/>
            <a:r>
              <a:rPr lang="en-CA" altLang="en-US"/>
              <a:t>The Phillips Curve</a:t>
            </a:r>
          </a:p>
        </p:txBody>
      </p:sp>
      <p:pic>
        <p:nvPicPr>
          <p:cNvPr id="136196" name="Picture 11"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2211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9468" name="Picture 12"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2211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hlinkClick r:id="rId5" action="ppaction://hlinksldjump" tooltip="Click to expand the figur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9459">
                                            <p:txEl>
                                              <p:pRg st="2" end="2"/>
                                            </p:txEl>
                                          </p:spTgt>
                                        </p:tgtEl>
                                        <p:attrNameLst>
                                          <p:attrName>style.visibility</p:attrName>
                                        </p:attrNameLst>
                                      </p:cBhvr>
                                      <p:to>
                                        <p:strVal val="visible"/>
                                      </p:to>
                                    </p:set>
                                    <p:animEffect transition="in" filter="wipe(left)">
                                      <p:cBhvr>
                                        <p:cTn id="7" dur="1000"/>
                                        <p:tgtEl>
                                          <p:spTgt spid="659459">
                                            <p:txEl>
                                              <p:pRg st="2" end="2"/>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659468"/>
                                        </p:tgtEl>
                                        <p:attrNameLst>
                                          <p:attrName>style.visibility</p:attrName>
                                        </p:attrNameLst>
                                      </p:cBhvr>
                                      <p:to>
                                        <p:strVal val="visible"/>
                                      </p:to>
                                    </p:set>
                                    <p:animEffect transition="in" filter="wipe(up)">
                                      <p:cBhvr>
                                        <p:cTn id="11" dur="1000"/>
                                        <p:tgtEl>
                                          <p:spTgt spid="6594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59459">
                                            <p:txEl>
                                              <p:pRg st="3" end="3"/>
                                            </p:txEl>
                                          </p:spTgt>
                                        </p:tgtEl>
                                        <p:attrNameLst>
                                          <p:attrName>style.visibility</p:attrName>
                                        </p:attrNameLst>
                                      </p:cBhvr>
                                      <p:to>
                                        <p:strVal val="visible"/>
                                      </p:to>
                                    </p:set>
                                    <p:animEffect transition="in" filter="wipe(left)">
                                      <p:cBhvr>
                                        <p:cTn id="16" dur="1000"/>
                                        <p:tgtEl>
                                          <p:spTgt spid="65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build="p" bldLvl="3"/>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8242" name="Picture 4"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906463"/>
            <a:ext cx="6119812"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269" name="Picture 5"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906463"/>
            <a:ext cx="6119812" cy="51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35269"/>
                                        </p:tgtEl>
                                        <p:attrNameLst>
                                          <p:attrName>style.visibility</p:attrName>
                                        </p:attrNameLst>
                                      </p:cBhvr>
                                      <p:to>
                                        <p:strVal val="visible"/>
                                      </p:to>
                                    </p:set>
                                    <p:animEffect transition="in" filter="wipe(up)">
                                      <p:cBhvr>
                                        <p:cTn id="7" dur="1000"/>
                                        <p:tgtEl>
                                          <p:spTgt spid="1035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9" name="Rectangle 3"/>
          <p:cNvSpPr>
            <a:spLocks noGrp="1" noChangeArrowheads="1"/>
          </p:cNvSpPr>
          <p:nvPr>
            <p:ph idx="1"/>
          </p:nvPr>
        </p:nvSpPr>
        <p:spPr/>
        <p:txBody>
          <a:bodyPr/>
          <a:lstStyle/>
          <a:p>
            <a:pPr marL="107950" eaLnBrk="1" hangingPunct="1"/>
            <a:r>
              <a:rPr lang="en-CA" altLang="en-US" dirty="0">
                <a:solidFill>
                  <a:srgbClr val="7030A0"/>
                </a:solidFill>
              </a:rPr>
              <a:t>Change in the Natural Unemployment Rate</a:t>
            </a:r>
          </a:p>
          <a:p>
            <a:pPr marL="107950" lvl="1" eaLnBrk="1" hangingPunct="1"/>
            <a:r>
              <a:rPr lang="en-CA" altLang="en-US" dirty="0"/>
              <a:t>A change in the natural unemployment rate shifts both the long-run and short-run Phillips curves. </a:t>
            </a:r>
          </a:p>
          <a:p>
            <a:pPr marL="107950" lvl="1" eaLnBrk="1" hangingPunct="1"/>
            <a:r>
              <a:rPr lang="en-CA" altLang="en-US" dirty="0"/>
              <a:t>Figure 12.10 illustrates.</a:t>
            </a:r>
          </a:p>
        </p:txBody>
      </p:sp>
      <p:sp>
        <p:nvSpPr>
          <p:cNvPr id="140291" name="Rectangle 11"/>
          <p:cNvSpPr>
            <a:spLocks noGrp="1" noChangeArrowheads="1"/>
          </p:cNvSpPr>
          <p:nvPr>
            <p:ph type="title"/>
          </p:nvPr>
        </p:nvSpPr>
        <p:spPr>
          <a:noFill/>
          <a:ln/>
        </p:spPr>
        <p:txBody>
          <a:bodyPr/>
          <a:lstStyle/>
          <a:p>
            <a:pPr eaLnBrk="1" hangingPunct="1"/>
            <a:r>
              <a:rPr lang="en-CA" altLang="en-US"/>
              <a:t>The Phillips Curve</a:t>
            </a:r>
          </a:p>
        </p:txBody>
      </p:sp>
      <p:pic>
        <p:nvPicPr>
          <p:cNvPr id="140292" name="Picture 8"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655763"/>
            <a:ext cx="4221162" cy="349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9305" name="Picture 9"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655763"/>
            <a:ext cx="4221162" cy="349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hlinkClick r:id="rId5" action="ppaction://hlinksldjump" tooltip="Click to expand the figure"/>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9299">
                                            <p:txEl>
                                              <p:pRg st="1" end="1"/>
                                            </p:txEl>
                                          </p:spTgt>
                                        </p:tgtEl>
                                        <p:attrNameLst>
                                          <p:attrName>style.visibility</p:attrName>
                                        </p:attrNameLst>
                                      </p:cBhvr>
                                      <p:to>
                                        <p:strVal val="visible"/>
                                      </p:to>
                                    </p:set>
                                    <p:animEffect transition="in" filter="wipe(left)">
                                      <p:cBhvr>
                                        <p:cTn id="7" dur="1000"/>
                                        <p:tgtEl>
                                          <p:spTgt spid="4392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9299">
                                            <p:txEl>
                                              <p:pRg st="2" end="2"/>
                                            </p:txEl>
                                          </p:spTgt>
                                        </p:tgtEl>
                                        <p:attrNameLst>
                                          <p:attrName>style.visibility</p:attrName>
                                        </p:attrNameLst>
                                      </p:cBhvr>
                                      <p:to>
                                        <p:strVal val="visible"/>
                                      </p:to>
                                    </p:set>
                                    <p:animEffect transition="in" filter="wipe(left)">
                                      <p:cBhvr>
                                        <p:cTn id="12" dur="1000"/>
                                        <p:tgtEl>
                                          <p:spTgt spid="439299">
                                            <p:txEl>
                                              <p:pRg st="2" end="2"/>
                                            </p:txEl>
                                          </p:spTgt>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439305"/>
                                        </p:tgtEl>
                                        <p:attrNameLst>
                                          <p:attrName>style.visibility</p:attrName>
                                        </p:attrNameLst>
                                      </p:cBhvr>
                                      <p:to>
                                        <p:strVal val="visible"/>
                                      </p:to>
                                    </p:set>
                                    <p:animEffect transition="in" filter="wipe(left)">
                                      <p:cBhvr>
                                        <p:cTn id="16" dur="1000"/>
                                        <p:tgtEl>
                                          <p:spTgt spid="439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2338" name="Picture 5"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869950"/>
            <a:ext cx="6191250"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2582" name="Picture 6" descr="fig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869950"/>
            <a:ext cx="6191250"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92582"/>
                                        </p:tgtEl>
                                        <p:attrNameLst>
                                          <p:attrName>style.visibility</p:attrName>
                                        </p:attrNameLst>
                                      </p:cBhvr>
                                      <p:to>
                                        <p:strVal val="visible"/>
                                      </p:to>
                                    </p:set>
                                    <p:animEffect transition="in" filter="wipe(left)">
                                      <p:cBhvr>
                                        <p:cTn id="7" dur="1000"/>
                                        <p:tgtEl>
                                          <p:spTgt spid="792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pPr marL="107950" eaLnBrk="1" hangingPunct="1"/>
            <a:r>
              <a:rPr lang="en-CA" altLang="en-US" b="0">
                <a:solidFill>
                  <a:schemeClr val="tx1"/>
                </a:solidFill>
              </a:rPr>
              <a:t>Potential GDP increases to $16 trillion and the </a:t>
            </a:r>
            <a:r>
              <a:rPr lang="en-CA" altLang="en-US" b="0" i="1">
                <a:solidFill>
                  <a:schemeClr val="tx1"/>
                </a:solidFill>
              </a:rPr>
              <a:t>LAS</a:t>
            </a:r>
            <a:r>
              <a:rPr lang="en-CA" altLang="en-US" b="0">
                <a:solidFill>
                  <a:schemeClr val="tx1"/>
                </a:solidFill>
              </a:rPr>
              <a:t> curve shifts rightward.</a:t>
            </a:r>
          </a:p>
        </p:txBody>
      </p:sp>
      <p:sp>
        <p:nvSpPr>
          <p:cNvPr id="19459" name="Rectangle 10"/>
          <p:cNvSpPr>
            <a:spLocks noGrp="1" noChangeArrowheads="1"/>
          </p:cNvSpPr>
          <p:nvPr>
            <p:ph type="title"/>
          </p:nvPr>
        </p:nvSpPr>
        <p:spPr>
          <a:noFill/>
          <a:ln/>
        </p:spPr>
        <p:txBody>
          <a:bodyPr/>
          <a:lstStyle/>
          <a:p>
            <a:pPr eaLnBrk="1" hangingPunct="1"/>
            <a:r>
              <a:rPr lang="en-CA" altLang="en-US"/>
              <a:t>The Business Cycle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5395" name="Rectangle 3"/>
          <p:cNvSpPr>
            <a:spLocks noGrp="1" noChangeArrowheads="1"/>
          </p:cNvSpPr>
          <p:nvPr>
            <p:ph idx="1"/>
          </p:nvPr>
        </p:nvSpPr>
        <p:spPr/>
        <p:txBody>
          <a:bodyPr/>
          <a:lstStyle/>
          <a:p>
            <a:pPr marL="107950" eaLnBrk="1" hangingPunct="1"/>
            <a:r>
              <a:rPr lang="en-CA" altLang="en-US" b="0">
                <a:solidFill>
                  <a:schemeClr val="tx1"/>
                </a:solidFill>
              </a:rPr>
              <a:t>During an expansion, aggregate demand increases and usually by more than potential GDP.</a:t>
            </a:r>
          </a:p>
          <a:p>
            <a:pPr marL="107950" eaLnBrk="1" hangingPunct="1"/>
            <a:r>
              <a:rPr lang="en-CA" altLang="en-US" b="0">
                <a:solidFill>
                  <a:schemeClr val="tx1"/>
                </a:solidFill>
              </a:rPr>
              <a:t>The </a:t>
            </a:r>
            <a:r>
              <a:rPr lang="en-CA" altLang="en-US" b="0" i="1">
                <a:solidFill>
                  <a:schemeClr val="tx1"/>
                </a:solidFill>
              </a:rPr>
              <a:t>AD</a:t>
            </a:r>
            <a:r>
              <a:rPr lang="en-CA" altLang="en-US" b="0">
                <a:solidFill>
                  <a:schemeClr val="tx1"/>
                </a:solidFill>
              </a:rPr>
              <a:t> curve shifts </a:t>
            </a:r>
            <a:r>
              <a:rPr lang="en-CA" altLang="en-US" b="0" i="1">
                <a:solidFill>
                  <a:schemeClr val="tx1"/>
                </a:solidFill>
              </a:rPr>
              <a:t>to AD</a:t>
            </a:r>
            <a:r>
              <a:rPr lang="en-CA" altLang="en-US" b="0" baseline="-10000">
                <a:solidFill>
                  <a:schemeClr val="tx1"/>
                </a:solidFill>
              </a:rPr>
              <a:t>1</a:t>
            </a:r>
            <a:r>
              <a:rPr lang="en-CA" altLang="en-US" b="0">
                <a:solidFill>
                  <a:schemeClr val="tx1"/>
                </a:solidFill>
              </a:rPr>
              <a:t>.</a:t>
            </a:r>
          </a:p>
        </p:txBody>
      </p:sp>
      <p:sp>
        <p:nvSpPr>
          <p:cNvPr id="21506" name="Rectangle 10"/>
          <p:cNvSpPr>
            <a:spLocks noGrp="1" noChangeArrowheads="1"/>
          </p:cNvSpPr>
          <p:nvPr>
            <p:ph type="title"/>
          </p:nvPr>
        </p:nvSpPr>
        <p:spPr>
          <a:noFill/>
        </p:spPr>
        <p:txBody>
          <a:bodyPr/>
          <a:lstStyle/>
          <a:p>
            <a:pPr eaLnBrk="1" hangingPunct="1"/>
            <a:r>
              <a:rPr lang="en-CA" altLang="en-US"/>
              <a:t>The Business Cycle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5395">
                                            <p:txEl>
                                              <p:pRg st="1" end="1"/>
                                            </p:txEl>
                                          </p:spTgt>
                                        </p:tgtEl>
                                        <p:attrNameLst>
                                          <p:attrName>style.visibility</p:attrName>
                                        </p:attrNameLst>
                                      </p:cBhvr>
                                      <p:to>
                                        <p:strVal val="visible"/>
                                      </p:to>
                                    </p:set>
                                    <p:animEffect transition="in" filter="wipe(left)">
                                      <p:cBhvr>
                                        <p:cTn id="7" dur="1000"/>
                                        <p:tgtEl>
                                          <p:spTgt spid="95539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5"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pPr marL="107950" eaLnBrk="1" hangingPunct="1"/>
            <a:r>
              <a:rPr lang="en-CA" altLang="en-US" b="0">
                <a:solidFill>
                  <a:schemeClr val="tx1"/>
                </a:solidFill>
              </a:rPr>
              <a:t>Assume that during this expansion, the price level is expected to rise to 110 and that the money wage rate was set on that expectation.</a:t>
            </a:r>
          </a:p>
        </p:txBody>
      </p:sp>
      <p:sp>
        <p:nvSpPr>
          <p:cNvPr id="23554" name="Rectangle 10"/>
          <p:cNvSpPr>
            <a:spLocks noGrp="1" noChangeArrowheads="1"/>
          </p:cNvSpPr>
          <p:nvPr>
            <p:ph type="title"/>
          </p:nvPr>
        </p:nvSpPr>
        <p:spPr>
          <a:noFill/>
        </p:spPr>
        <p:txBody>
          <a:bodyPr/>
          <a:lstStyle/>
          <a:p>
            <a:pPr eaLnBrk="1" hangingPunct="1"/>
            <a:r>
              <a:rPr lang="en-CA" altLang="en-US"/>
              <a:t>The Business Cycle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000" y="3132000"/>
            <a:ext cx="5954078" cy="3393758"/>
          </a:xfrm>
          <a:prstGeom prst="rect">
            <a:avLst/>
          </a:prstGeom>
        </p:spPr>
      </p:pic>
    </p:spTree>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a341236cbe5477ea04fe126a9288fd875fdb7b6"/>
</p:tagLst>
</file>

<file path=ppt/theme/theme1.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0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9236</TotalTime>
  <Words>3981</Words>
  <Application>Microsoft Office PowerPoint</Application>
  <PresentationFormat>On-screen Show (4:3)</PresentationFormat>
  <Paragraphs>323</Paragraphs>
  <Slides>67</Slides>
  <Notes>67</Notes>
  <HiddenSlides>14</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67</vt:i4>
      </vt:variant>
    </vt:vector>
  </HeadingPairs>
  <TitlesOfParts>
    <vt:vector size="80" baseType="lpstr">
      <vt:lpstr>Arial</vt:lpstr>
      <vt:lpstr>Calibri</vt:lpstr>
      <vt:lpstr>Futura Condensed</vt:lpstr>
      <vt:lpstr>Gill Sans MT</vt:lpstr>
      <vt:lpstr>Mundo Sans Std Light</vt:lpstr>
      <vt:lpstr>Webdings</vt:lpstr>
      <vt:lpstr>Wingdings</vt:lpstr>
      <vt:lpstr>2_US6e</vt:lpstr>
      <vt:lpstr>3_US6e</vt:lpstr>
      <vt:lpstr>3_Custom Design</vt:lpstr>
      <vt:lpstr>Office Theme</vt:lpstr>
      <vt:lpstr>10_Custom Design</vt:lpstr>
      <vt:lpstr>Image</vt:lpstr>
      <vt:lpstr>PowerPoint Presentation</vt:lpstr>
      <vt:lpstr>PowerPoint Presentation</vt:lpstr>
      <vt:lpstr>After studying this chapter, you will be able to:</vt:lpstr>
      <vt:lpstr>The Business Cycle</vt:lpstr>
      <vt:lpstr>The Business Cycle</vt:lpstr>
      <vt:lpstr>PowerPoint Presentation</vt:lpstr>
      <vt:lpstr>The Business Cycle</vt:lpstr>
      <vt:lpstr>The Business Cycle</vt:lpstr>
      <vt:lpstr>The Business Cycle</vt:lpstr>
      <vt:lpstr>The Business Cycle</vt:lpstr>
      <vt:lpstr>The Business Cycle</vt:lpstr>
      <vt:lpstr>The Business Cycle</vt:lpstr>
      <vt:lpstr>The Business Cycle</vt:lpstr>
      <vt:lpstr>The Business Cycle</vt:lpstr>
      <vt:lpstr>The Business Cycle</vt:lpstr>
      <vt:lpstr>The Business Cycle</vt:lpstr>
      <vt:lpstr>The Business Cycle</vt:lpstr>
      <vt:lpstr>The Business Cycle</vt:lpstr>
      <vt:lpstr>PowerPoint Presentation</vt:lpstr>
      <vt:lpstr>The Business Cycle</vt:lpstr>
      <vt:lpstr>The Business Cycle</vt:lpstr>
      <vt:lpstr>PowerPoint Presentation</vt:lpstr>
      <vt:lpstr>The Business Cycle</vt:lpstr>
      <vt:lpstr>The Business Cycle</vt:lpstr>
      <vt:lpstr>PowerPoint Presentation</vt:lpstr>
      <vt:lpstr>The Business Cycle</vt:lpstr>
      <vt:lpstr>The Business Cycle</vt:lpstr>
      <vt:lpstr>Inflation Cycles</vt:lpstr>
      <vt:lpstr>Inflation Cycles</vt:lpstr>
      <vt:lpstr>Inflation Cycles</vt:lpstr>
      <vt:lpstr>PowerPoint Presentation</vt:lpstr>
      <vt:lpstr>Inflation Cycles</vt:lpstr>
      <vt:lpstr>Inflation Cycles</vt:lpstr>
      <vt:lpstr>PowerPoint Presentation</vt:lpstr>
      <vt:lpstr>Inflation Cycles</vt:lpstr>
      <vt:lpstr>PowerPoint Presentation</vt:lpstr>
      <vt:lpstr>Inflation Cycles</vt:lpstr>
      <vt:lpstr>Inflation Cycles</vt:lpstr>
      <vt:lpstr>Inflation Cycles</vt:lpstr>
      <vt:lpstr>PowerPoint Presentation</vt:lpstr>
      <vt:lpstr>Inflation Cycles</vt:lpstr>
      <vt:lpstr>Inflation Cycles</vt:lpstr>
      <vt:lpstr>PowerPoint Presentation</vt:lpstr>
      <vt:lpstr>Inflation Cycles</vt:lpstr>
      <vt:lpstr>PowerPoint Presentation</vt:lpstr>
      <vt:lpstr>Inflation Cycles</vt:lpstr>
      <vt:lpstr>Inflation Cycles</vt:lpstr>
      <vt:lpstr>PowerPoint Presentation</vt:lpstr>
      <vt:lpstr>Inflation Cycles</vt:lpstr>
      <vt:lpstr>Inflation Cycles</vt:lpstr>
      <vt:lpstr>Inflation Cycles</vt:lpstr>
      <vt:lpstr>Deflation</vt:lpstr>
      <vt:lpstr>Deflation</vt:lpstr>
      <vt:lpstr>Deflation</vt:lpstr>
      <vt:lpstr>Deflation</vt:lpstr>
      <vt:lpstr>The Phillips Curve</vt:lpstr>
      <vt:lpstr>The Phillips Curve</vt:lpstr>
      <vt:lpstr>The Phillips Curve</vt:lpstr>
      <vt:lpstr>PowerPoint Presentation</vt:lpstr>
      <vt:lpstr>The Phillips Curve</vt:lpstr>
      <vt:lpstr>The Phillips Curve</vt:lpstr>
      <vt:lpstr>The Phillips Curve</vt:lpstr>
      <vt:lpstr>PowerPoint Presentation</vt:lpstr>
      <vt:lpstr>The Phillips Curve</vt:lpstr>
      <vt:lpstr>PowerPoint Presentation</vt:lpstr>
      <vt:lpstr>The Phillips Curve</vt:lpstr>
      <vt:lpstr>PowerPoint Presentation</vt:lpstr>
    </vt:vector>
  </TitlesOfParts>
  <Company>Pearson Education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28</dc:title>
  <dc:creator>Robin Bade</dc:creator>
  <cp:lastModifiedBy>Robin</cp:lastModifiedBy>
  <cp:revision>147</cp:revision>
  <dcterms:created xsi:type="dcterms:W3CDTF">2002-06-09T00:26:05Z</dcterms:created>
  <dcterms:modified xsi:type="dcterms:W3CDTF">2017-11-15T01:58:12Z</dcterms:modified>
</cp:coreProperties>
</file>