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95" r:id="rId1"/>
    <p:sldMasterId id="2147484698" r:id="rId2"/>
    <p:sldMasterId id="2147484605" r:id="rId3"/>
    <p:sldMasterId id="2147483772" r:id="rId4"/>
    <p:sldMasterId id="2147484596" r:id="rId5"/>
    <p:sldMasterId id="2147484706" r:id="rId6"/>
  </p:sldMasterIdLst>
  <p:notesMasterIdLst>
    <p:notesMasterId r:id="rId86"/>
  </p:notesMasterIdLst>
  <p:handoutMasterIdLst>
    <p:handoutMasterId r:id="rId87"/>
  </p:handoutMasterIdLst>
  <p:sldIdLst>
    <p:sldId id="507" r:id="rId7"/>
    <p:sldId id="500" r:id="rId8"/>
    <p:sldId id="506" r:id="rId9"/>
    <p:sldId id="363" r:id="rId10"/>
    <p:sldId id="364" r:id="rId11"/>
    <p:sldId id="478" r:id="rId12"/>
    <p:sldId id="394" r:id="rId13"/>
    <p:sldId id="420" r:id="rId14"/>
    <p:sldId id="395" r:id="rId15"/>
    <p:sldId id="396" r:id="rId16"/>
    <p:sldId id="480" r:id="rId17"/>
    <p:sldId id="481" r:id="rId18"/>
    <p:sldId id="368" r:id="rId19"/>
    <p:sldId id="369" r:id="rId20"/>
    <p:sldId id="370" r:id="rId21"/>
    <p:sldId id="371" r:id="rId22"/>
    <p:sldId id="467" r:id="rId23"/>
    <p:sldId id="398" r:id="rId24"/>
    <p:sldId id="397" r:id="rId25"/>
    <p:sldId id="372" r:id="rId26"/>
    <p:sldId id="456" r:id="rId27"/>
    <p:sldId id="454" r:id="rId28"/>
    <p:sldId id="426" r:id="rId29"/>
    <p:sldId id="399" r:id="rId30"/>
    <p:sldId id="457" r:id="rId31"/>
    <p:sldId id="455" r:id="rId32"/>
    <p:sldId id="427" r:id="rId33"/>
    <p:sldId id="373" r:id="rId34"/>
    <p:sldId id="428" r:id="rId35"/>
    <p:sldId id="458" r:id="rId36"/>
    <p:sldId id="374" r:id="rId37"/>
    <p:sldId id="375" r:id="rId38"/>
    <p:sldId id="430" r:id="rId39"/>
    <p:sldId id="402" r:id="rId40"/>
    <p:sldId id="431" r:id="rId41"/>
    <p:sldId id="482" r:id="rId42"/>
    <p:sldId id="376" r:id="rId43"/>
    <p:sldId id="432" r:id="rId44"/>
    <p:sldId id="403" r:id="rId45"/>
    <p:sldId id="377" r:id="rId46"/>
    <p:sldId id="404" r:id="rId47"/>
    <p:sldId id="405" r:id="rId48"/>
    <p:sldId id="378" r:id="rId49"/>
    <p:sldId id="472" r:id="rId50"/>
    <p:sldId id="407" r:id="rId51"/>
    <p:sldId id="408" r:id="rId52"/>
    <p:sldId id="497" r:id="rId53"/>
    <p:sldId id="406" r:id="rId54"/>
    <p:sldId id="380" r:id="rId55"/>
    <p:sldId id="381" r:id="rId56"/>
    <p:sldId id="441" r:id="rId57"/>
    <p:sldId id="409" r:id="rId58"/>
    <p:sldId id="382" r:id="rId59"/>
    <p:sldId id="383" r:id="rId60"/>
    <p:sldId id="494" r:id="rId61"/>
    <p:sldId id="410" r:id="rId62"/>
    <p:sldId id="443" r:id="rId63"/>
    <p:sldId id="502" r:id="rId64"/>
    <p:sldId id="411" r:id="rId65"/>
    <p:sldId id="445" r:id="rId66"/>
    <p:sldId id="495" r:id="rId67"/>
    <p:sldId id="496" r:id="rId68"/>
    <p:sldId id="412" r:id="rId69"/>
    <p:sldId id="469" r:id="rId70"/>
    <p:sldId id="414" r:id="rId71"/>
    <p:sldId id="386" r:id="rId72"/>
    <p:sldId id="387" r:id="rId73"/>
    <p:sldId id="389" r:id="rId74"/>
    <p:sldId id="416" r:id="rId75"/>
    <p:sldId id="415" r:id="rId76"/>
    <p:sldId id="470" r:id="rId77"/>
    <p:sldId id="471" r:id="rId78"/>
    <p:sldId id="418" r:id="rId79"/>
    <p:sldId id="417" r:id="rId80"/>
    <p:sldId id="476" r:id="rId81"/>
    <p:sldId id="484" r:id="rId82"/>
    <p:sldId id="485" r:id="rId83"/>
    <p:sldId id="483" r:id="rId84"/>
    <p:sldId id="477" r:id="rId85"/>
  </p:sldIdLst>
  <p:sldSz cx="9144000" cy="6858000" type="screen4x3"/>
  <p:notesSz cx="6858000" cy="9144000"/>
  <p:custDataLst>
    <p:tags r:id="rId88"/>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71B7"/>
    <a:srgbClr val="F2615F"/>
    <a:srgbClr val="009CAF"/>
    <a:srgbClr val="5E9E7E"/>
    <a:srgbClr val="DB8657"/>
    <a:srgbClr val="6054A1"/>
    <a:srgbClr val="C40075"/>
    <a:srgbClr val="600033"/>
    <a:srgbClr val="1267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87" autoAdjust="0"/>
    <p:restoredTop sz="86417" autoAdjust="0"/>
  </p:normalViewPr>
  <p:slideViewPr>
    <p:cSldViewPr>
      <p:cViewPr varScale="1">
        <p:scale>
          <a:sx n="126" d="100"/>
          <a:sy n="126" d="100"/>
        </p:scale>
        <p:origin x="792" y="120"/>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11094"/>
    </p:cViewPr>
  </p:sorterViewPr>
  <p:notesViewPr>
    <p:cSldViewPr>
      <p:cViewPr>
        <p:scale>
          <a:sx n="75" d="100"/>
          <a:sy n="75" d="100"/>
        </p:scale>
        <p:origin x="4092" y="42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84" Type="http://schemas.openxmlformats.org/officeDocument/2006/relationships/slide" Target="slides/slide78.xml"/><Relationship Id="rId89"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viewProps" Target="viewProp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tags" Target="tags/tag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6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7761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7761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7761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479973DC-E79C-46B0-B1A3-55D71FA4CDC7}" type="slidenum">
              <a:rPr lang="en-US" altLang="en-US"/>
              <a:pPr/>
              <a:t>‹#›</a:t>
            </a:fld>
            <a:endParaRPr lang="en-US" altLang="en-US"/>
          </a:p>
        </p:txBody>
      </p:sp>
    </p:spTree>
    <p:extLst>
      <p:ext uri="{BB962C8B-B14F-4D97-AF65-F5344CB8AC3E}">
        <p14:creationId xmlns:p14="http://schemas.microsoft.com/office/powerpoint/2010/main" val="3715350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105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87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05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10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AE9A7CB8-43AC-4585-939B-89F72EA559B4}" type="slidenum">
              <a:rPr lang="en-US" altLang="en-US"/>
              <a:pPr/>
              <a:t>‹#›</a:t>
            </a:fld>
            <a:endParaRPr lang="en-US" altLang="en-US"/>
          </a:p>
        </p:txBody>
      </p:sp>
    </p:spTree>
    <p:extLst>
      <p:ext uri="{BB962C8B-B14F-4D97-AF65-F5344CB8AC3E}">
        <p14:creationId xmlns:p14="http://schemas.microsoft.com/office/powerpoint/2010/main" val="12016916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xfrm>
            <a:off x="685800" y="4343400"/>
            <a:ext cx="54864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100"/>
              </a:spcBef>
            </a:pPr>
            <a:r>
              <a:rPr lang="en-CA" altLang="en-US"/>
              <a:t>Notes and teaching tips: 7, 16, 34, 46, 53, 54, 66, 67, and 68. </a:t>
            </a:r>
          </a:p>
          <a:p>
            <a:pPr eaLnBrk="1" hangingPunct="1">
              <a:spcBef>
                <a:spcPts val="100"/>
              </a:spcBef>
            </a:pPr>
            <a:r>
              <a:rPr lang="en-CA" altLang="en-US"/>
              <a:t>To view a full-screen figure during a class, click the expand button.</a:t>
            </a:r>
          </a:p>
          <a:p>
            <a:pPr eaLnBrk="1" hangingPunct="1">
              <a:spcBef>
                <a:spcPts val="100"/>
              </a:spcBef>
            </a:pPr>
            <a:r>
              <a:rPr lang="en-CA" altLang="en-US"/>
              <a:t>To return to the previous slide, click the shrink button.</a:t>
            </a:r>
          </a:p>
          <a:p>
            <a:pPr eaLnBrk="1" hangingPunct="1">
              <a:spcBef>
                <a:spcPts val="100"/>
              </a:spcBef>
            </a:pPr>
            <a:r>
              <a:rPr lang="en-CA" altLang="en-US"/>
              <a:t>To advance to the next slide, click anywhere on the full screen figure.</a:t>
            </a:r>
          </a:p>
          <a:p>
            <a:r>
              <a:rPr lang="en-AU" altLang="en-US"/>
              <a:t>Applying the principles of economics to interpret and understand the news is a major goal of the principles course. You can encourage your students in this activity by using the two features: </a:t>
            </a:r>
            <a:r>
              <a:rPr lang="en-AU" altLang="en-US" i="1"/>
              <a:t>Economics in the News</a:t>
            </a:r>
            <a:r>
              <a:rPr lang="en-AU" altLang="en-US"/>
              <a:t> and </a:t>
            </a:r>
            <a:r>
              <a:rPr lang="en-AU" altLang="en-US" i="1"/>
              <a:t>Economics in Action</a:t>
            </a:r>
            <a:r>
              <a:rPr lang="en-AU" altLang="en-US"/>
              <a:t>.</a:t>
            </a:r>
            <a:endParaRPr lang="en-US" altLang="en-US"/>
          </a:p>
          <a:p>
            <a:r>
              <a:rPr lang="en-AU" altLang="en-US"/>
              <a:t>(1) </a:t>
            </a:r>
            <a:r>
              <a:rPr lang="en-AU" altLang="en-US" i="1"/>
              <a:t>Before each class</a:t>
            </a:r>
            <a:r>
              <a:rPr lang="en-AU" altLang="en-US"/>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a:p>
          <a:p>
            <a:r>
              <a:rPr lang="en-AU" altLang="en-US"/>
              <a:t>(2) </a:t>
            </a:r>
            <a:r>
              <a:rPr lang="en-AU" altLang="en-US" i="1"/>
              <a:t>Once or twice a semester</a:t>
            </a:r>
            <a:r>
              <a:rPr lang="en-AU" altLang="en-US"/>
              <a:t>, set an assignment, for credit, with the following instructions:</a:t>
            </a:r>
            <a:endParaRPr lang="en-US" altLang="en-US"/>
          </a:p>
          <a:p>
            <a:pPr>
              <a:spcBef>
                <a:spcPts val="100"/>
              </a:spcBef>
            </a:pPr>
            <a:r>
              <a:rPr lang="en-AU" altLang="en-US"/>
              <a:t>(a) Find a news article about an economic topic that you find interesting.</a:t>
            </a:r>
            <a:endParaRPr lang="en-US" altLang="en-US"/>
          </a:p>
          <a:p>
            <a:pPr>
              <a:spcBef>
                <a:spcPts val="100"/>
              </a:spcBef>
            </a:pPr>
            <a:r>
              <a:rPr lang="en-AU" altLang="en-US"/>
              <a:t>(b) Make a short bullet-list summary of the article.</a:t>
            </a:r>
            <a:endParaRPr lang="en-US" altLang="en-US"/>
          </a:p>
          <a:p>
            <a:pPr>
              <a:spcBef>
                <a:spcPts val="100"/>
              </a:spcBef>
            </a:pPr>
            <a:r>
              <a:rPr lang="en-AU" altLang="en-US"/>
              <a:t>(c) Write and illustrate with appropriate graphs an economic analysis of the key points in the article.</a:t>
            </a:r>
            <a:endParaRPr lang="en-US" altLang="en-US"/>
          </a:p>
          <a:p>
            <a:r>
              <a:rPr lang="en-AU" altLang="en-US"/>
              <a:t>Use the </a:t>
            </a:r>
            <a:r>
              <a:rPr lang="en-AU" altLang="en-US" i="1"/>
              <a:t>Economics in the News</a:t>
            </a:r>
            <a:r>
              <a:rPr lang="en-AU" altLang="en-US"/>
              <a:t> features in your textbook as models.</a:t>
            </a:r>
            <a:endParaRPr lang="en-US" altLang="en-US"/>
          </a:p>
          <a:p>
            <a:pPr eaLnBrk="1" hangingPunct="1"/>
            <a:endParaRPr lang="en-CA" altLang="en-US"/>
          </a:p>
          <a:p>
            <a:pPr eaLnBrk="1" hangingPunct="1"/>
            <a:endParaRPr lang="en-GB" altLang="en-US"/>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C2CD533-2FD8-48BA-8D9E-CCD48960E406}" type="slidenum">
              <a:rPr lang="en-US" altLang="en-US">
                <a:solidFill>
                  <a:srgbClr val="000000"/>
                </a:solidFill>
                <a:cs typeface="Arial" panose="020B0604020202020204" pitchFamily="34" charset="0"/>
              </a:rPr>
              <a:pPr>
                <a:spcBef>
                  <a:spcPct val="0"/>
                </a:spcBef>
              </a:pPr>
              <a:t>2</a:t>
            </a:fld>
            <a:endParaRPr lang="en-US" altLang="en-US">
              <a:solidFill>
                <a:srgbClr val="000000"/>
              </a:solidFill>
              <a:cs typeface="Arial" panose="020B0604020202020204" pitchFamily="34" charset="0"/>
            </a:endParaRPr>
          </a:p>
        </p:txBody>
      </p:sp>
    </p:spTree>
    <p:extLst>
      <p:ext uri="{BB962C8B-B14F-4D97-AF65-F5344CB8AC3E}">
        <p14:creationId xmlns:p14="http://schemas.microsoft.com/office/powerpoint/2010/main" val="336312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72FCA47-2ADC-41BB-A877-21D7378D90C6}" type="slidenum">
              <a:rPr lang="en-US" altLang="en-US"/>
              <a:pPr>
                <a:spcBef>
                  <a:spcPct val="0"/>
                </a:spcBef>
              </a:pPr>
              <a:t>11</a:t>
            </a:fld>
            <a:endParaRPr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014314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1B0C2E6-1D4C-4B6C-84B8-97B9EDA66353}" type="slidenum">
              <a:rPr lang="en-US" altLang="en-US"/>
              <a:pPr>
                <a:spcBef>
                  <a:spcPct val="0"/>
                </a:spcBef>
              </a:pPr>
              <a:t>12</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890089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F1BEEF5-B6A3-4980-B60E-7035D8CB97F0}" type="slidenum">
              <a:rPr lang="en-US" altLang="en-US"/>
              <a:pPr>
                <a:spcBef>
                  <a:spcPct val="0"/>
                </a:spcBef>
              </a:pPr>
              <a:t>13</a:t>
            </a:fld>
            <a:endParaRPr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388394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4B2CC11-A786-4ECA-B2A7-1D971FCA98E6}" type="slidenum">
              <a:rPr lang="en-US" altLang="en-US"/>
              <a:pPr>
                <a:spcBef>
                  <a:spcPct val="0"/>
                </a:spcBef>
              </a:pPr>
              <a:t>14</a:t>
            </a:fld>
            <a:endParaRPr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859100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9068A2-4571-4CC3-A22A-1C3A805C0C35}" type="slidenum">
              <a:rPr lang="en-US" altLang="en-US"/>
              <a:pPr>
                <a:spcBef>
                  <a:spcPct val="0"/>
                </a:spcBef>
              </a:pPr>
              <a:t>15</a:t>
            </a:fld>
            <a:endParaRPr lang="en-US" alt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880971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184903-2975-428D-B5F8-9C568B920858}" type="slidenum">
              <a:rPr lang="en-US" altLang="en-US"/>
              <a:pPr>
                <a:spcBef>
                  <a:spcPct val="0"/>
                </a:spcBef>
              </a:pPr>
              <a:t>16</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t>Marginal revenue curve</a:t>
            </a:r>
          </a:p>
          <a:p>
            <a:pPr eaLnBrk="1" hangingPunct="1"/>
            <a:r>
              <a:rPr lang="en-US" altLang="en-US"/>
              <a:t>Students don’t find the concept of marginal revenue difficult, but they do need to be clear on the intuition of the </a:t>
            </a:r>
            <a:r>
              <a:rPr lang="en-US" altLang="en-US" i="1"/>
              <a:t>MR</a:t>
            </a:r>
            <a:r>
              <a:rPr lang="en-US" altLang="en-US"/>
              <a:t> curve and the reason why </a:t>
            </a:r>
            <a:r>
              <a:rPr lang="en-US" altLang="en-US" i="1"/>
              <a:t>MR</a:t>
            </a:r>
            <a:r>
              <a:rPr lang="en-US" altLang="en-US"/>
              <a:t> &lt; </a:t>
            </a:r>
            <a:r>
              <a:rPr lang="en-US" altLang="en-US" i="1"/>
              <a:t>P</a:t>
            </a:r>
            <a:r>
              <a:rPr lang="en-US" altLang="en-US"/>
              <a:t> for a single-price monopoly. This fact is the central source of the monopoly predictions.</a:t>
            </a:r>
          </a:p>
        </p:txBody>
      </p:sp>
    </p:spTree>
    <p:extLst>
      <p:ext uri="{BB962C8B-B14F-4D97-AF65-F5344CB8AC3E}">
        <p14:creationId xmlns:p14="http://schemas.microsoft.com/office/powerpoint/2010/main" val="805445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B0C133-12E3-4A76-AD6A-5BB9DEFDF3C7}" type="slidenum">
              <a:rPr lang="en-US" altLang="en-US"/>
              <a:pPr>
                <a:spcBef>
                  <a:spcPct val="0"/>
                </a:spcBef>
              </a:pPr>
              <a:t>17</a:t>
            </a:fld>
            <a:endParaRPr lang="en-US" alt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2745078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DD883E-8173-4E91-9A99-2296E4F41E0E}" type="slidenum">
              <a:rPr lang="en-US" altLang="en-US"/>
              <a:pPr>
                <a:spcBef>
                  <a:spcPct val="0"/>
                </a:spcBef>
              </a:pPr>
              <a:t>18</a:t>
            </a:fld>
            <a:endParaRPr lang="en-US" alt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80453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05E2FDA-7114-4405-ACBC-CE8154B277DE}" type="slidenum">
              <a:rPr lang="en-US" altLang="en-US"/>
              <a:pPr>
                <a:spcBef>
                  <a:spcPct val="0"/>
                </a:spcBef>
              </a:pPr>
              <a:t>19</a:t>
            </a:fld>
            <a:endParaRPr lang="en-US" alt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38549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D1B414-E7F2-403B-96DD-B4EAAF931B88}" type="slidenum">
              <a:rPr lang="en-US" altLang="en-US"/>
              <a:pPr>
                <a:spcBef>
                  <a:spcPct val="0"/>
                </a:spcBef>
              </a:pPr>
              <a:t>20</a:t>
            </a:fld>
            <a:endParaRPr lang="en-US" alt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95892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3</a:t>
            </a:fld>
            <a:endParaRPr lang="en-US" alt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67189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76A0BF1-ACF1-4DC9-9560-AC081D9F6DB2}" type="slidenum">
              <a:rPr lang="en-US" altLang="en-US"/>
              <a:pPr>
                <a:spcBef>
                  <a:spcPct val="0"/>
                </a:spcBef>
              </a:pPr>
              <a:t>21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38803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DED684-2C55-470D-8998-3BE5CD2EF676}" type="slidenum">
              <a:rPr lang="en-US" altLang="en-US"/>
              <a:pPr>
                <a:spcBef>
                  <a:spcPct val="0"/>
                </a:spcBef>
              </a:pPr>
              <a:t>22</a:t>
            </a:fld>
            <a:endParaRPr lang="en-US" alt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90991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83FF44-10D5-476A-AE2C-F9AD4F1C05FE}" type="slidenum">
              <a:rPr lang="en-US" altLang="en-US"/>
              <a:pPr>
                <a:spcBef>
                  <a:spcPct val="0"/>
                </a:spcBef>
              </a:pPr>
              <a:t>23</a:t>
            </a:fld>
            <a:endParaRPr lang="en-US" alt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077805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DCD2C0-1FC8-4F60-B61D-A74936D7CBC9}" type="slidenum">
              <a:rPr lang="en-US" altLang="en-US"/>
              <a:pPr>
                <a:spcBef>
                  <a:spcPct val="0"/>
                </a:spcBef>
              </a:pPr>
              <a:t>24</a:t>
            </a:fld>
            <a:endParaRPr lang="en-US" alt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38565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BAC54ED-1913-4CB8-9874-170131B22B4A}" type="slidenum">
              <a:rPr lang="en-US" altLang="en-US"/>
              <a:pPr>
                <a:spcBef>
                  <a:spcPct val="0"/>
                </a:spcBef>
              </a:pPr>
              <a:t>25</a:t>
            </a:fld>
            <a:endParaRPr lang="en-US" alt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58611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C45E2A9-8023-4456-A4DA-72676A40795D}" type="slidenum">
              <a:rPr lang="en-US" altLang="en-US"/>
              <a:pPr>
                <a:spcBef>
                  <a:spcPct val="0"/>
                </a:spcBef>
              </a:pPr>
              <a:t>26</a:t>
            </a:fld>
            <a:endParaRPr lang="en-US" alt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554069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6FAC0A-F62C-4C6A-89AB-4EFB58FF59A5}" type="slidenum">
              <a:rPr lang="en-US" altLang="en-US"/>
              <a:pPr>
                <a:spcBef>
                  <a:spcPct val="0"/>
                </a:spcBef>
              </a:pPr>
              <a:t>27</a:t>
            </a:fld>
            <a:endParaRPr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81858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D6F648-3AC6-4FD7-8E33-9C9BB57E06B3}" type="slidenum">
              <a:rPr lang="en-US" altLang="en-US"/>
              <a:pPr>
                <a:spcBef>
                  <a:spcPct val="0"/>
                </a:spcBef>
              </a:pPr>
              <a:t>28</a:t>
            </a:fld>
            <a:endParaRPr lang="en-US" alt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893867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760CA94-FA4F-4521-89A6-826E6ABE44FB}" type="slidenum">
              <a:rPr lang="en-US" altLang="en-US"/>
              <a:pPr>
                <a:spcBef>
                  <a:spcPct val="0"/>
                </a:spcBef>
              </a:pPr>
              <a:t>29</a:t>
            </a:fld>
            <a:endParaRPr lang="en-US" alt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19682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AD96C52-85AC-4147-9AF5-035F251C7E99}" type="slidenum">
              <a:rPr lang="en-US" altLang="en-US"/>
              <a:pPr>
                <a:spcBef>
                  <a:spcPct val="0"/>
                </a:spcBef>
              </a:pPr>
              <a:t>30</a:t>
            </a:fld>
            <a:endParaRPr lang="en-US" alt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87875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8E25819-4457-4B98-8CB9-2B49728664C9}" type="slidenum">
              <a:rPr lang="en-US" altLang="en-US"/>
              <a:pPr>
                <a:spcBef>
                  <a:spcPct val="0"/>
                </a:spcBef>
              </a:pPr>
              <a:t>4</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60230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94960BB-901D-4A8E-8974-DBA00188CA46}" type="slidenum">
              <a:rPr lang="en-US" altLang="en-US"/>
              <a:pPr>
                <a:spcBef>
                  <a:spcPct val="0"/>
                </a:spcBef>
              </a:pPr>
              <a:t>31</a:t>
            </a:fld>
            <a:endParaRPr lang="en-US" alt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557401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E8F7E7-C3ED-48E3-87D9-1DB3E2A665E4}" type="slidenum">
              <a:rPr lang="en-US" altLang="en-US"/>
              <a:pPr>
                <a:spcBef>
                  <a:spcPct val="0"/>
                </a:spcBef>
              </a:pPr>
              <a:t>32</a:t>
            </a:fld>
            <a:endParaRPr lang="en-US" alt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45083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0AC524-714F-4D47-A04F-763669BA6D08}" type="slidenum">
              <a:rPr lang="en-US" altLang="en-US"/>
              <a:pPr>
                <a:spcBef>
                  <a:spcPct val="0"/>
                </a:spcBef>
              </a:pPr>
              <a:t>33</a:t>
            </a:fld>
            <a:endParaRPr lang="en-US" alt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936649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2D8A6BF-041F-461E-B6E1-60B469BA4A59}" type="slidenum">
              <a:rPr lang="en-US" altLang="en-US"/>
              <a:pPr>
                <a:spcBef>
                  <a:spcPct val="0"/>
                </a:spcBef>
              </a:pPr>
              <a:t>34</a:t>
            </a:fld>
            <a:endParaRPr lang="en-US" alt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t>The classic monopoly diagram</a:t>
            </a:r>
          </a:p>
          <a:p>
            <a:pPr eaLnBrk="1" hangingPunct="1"/>
            <a:r>
              <a:rPr lang="en-US" altLang="en-US"/>
              <a:t>The classic monopoly diagram,</a:t>
            </a:r>
            <a:r>
              <a:rPr lang="en-US" altLang="en-US" i="1"/>
              <a:t> Figure 13.4(b)</a:t>
            </a:r>
            <a:r>
              <a:rPr lang="en-US" altLang="en-US"/>
              <a:t> provides a good opportunity to tell your students about the contribution of one of the most brilliant economists of the 20th century, Joan Robinson. This diagram first appeared in her book, </a:t>
            </a:r>
            <a:r>
              <a:rPr lang="en-US" altLang="en-US" i="1"/>
              <a:t>The Economics of Imperfect Competition</a:t>
            </a:r>
            <a:r>
              <a:rPr lang="en-US" altLang="en-US"/>
              <a:t>, published in 1933 when she was just 30 years old.</a:t>
            </a:r>
          </a:p>
          <a:p>
            <a:pPr eaLnBrk="1" hangingPunct="1"/>
            <a:r>
              <a:rPr lang="en-US" altLang="en-US"/>
              <a:t>You can learn more about Joan Robinson at </a:t>
            </a:r>
            <a:r>
              <a:rPr lang="en-US" altLang="en-US" u="sng"/>
              <a:t>http://cepa.newschool.edu/het/profiles/robinson.htm</a:t>
            </a:r>
            <a:r>
              <a:rPr lang="en-US" altLang="en-US"/>
              <a:t> (or use the link on the Economics Place Web site).</a:t>
            </a:r>
          </a:p>
          <a:p>
            <a:pPr eaLnBrk="1" hangingPunct="1"/>
            <a:r>
              <a:rPr lang="en-US" altLang="en-US"/>
              <a:t>Women are still not attracted to economics on the scale that they’re attracted to most other disciplines, so the opportunity to talk about an outstanding female economist shouldn’t be lost. Joan Robinson was a formidable debater and reveled in verbal battles, a notable one of which was with Paul Samuelson on one of her visits to MIT. Anxious to make and illustrate a point, Samuelson asked Robinson for the chalk. Monopolizing the chalk and the blackboard, the unyielding Robinson snapped, “Say it in words young man.” Samuelson meekly obeyed. This story illustrates Joan Robinson’s approach to economics: work out the answers to economic problems using the appropriate techniques of math and logic, but then “say it in words.” Don’t be satisfied with formal argument if you don’t </a:t>
            </a:r>
            <a:r>
              <a:rPr lang="en-US" altLang="en-US" i="1"/>
              <a:t>understand</a:t>
            </a:r>
            <a:r>
              <a:rPr lang="en-US" altLang="en-US"/>
              <a:t> it. Your students will benefit from this story if you can work it into your class time.</a:t>
            </a:r>
          </a:p>
        </p:txBody>
      </p:sp>
    </p:spTree>
    <p:extLst>
      <p:ext uri="{BB962C8B-B14F-4D97-AF65-F5344CB8AC3E}">
        <p14:creationId xmlns:p14="http://schemas.microsoft.com/office/powerpoint/2010/main" val="12947085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C54748F-84A6-48D8-A165-51A164023686}" type="slidenum">
              <a:rPr lang="en-US" altLang="en-US"/>
              <a:pPr>
                <a:spcBef>
                  <a:spcPct val="0"/>
                </a:spcBef>
              </a:pPr>
              <a:t>35</a:t>
            </a:fld>
            <a:endParaRPr lang="en-US" alt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270915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292206-FD40-4842-9729-1930EF5F2922}" type="slidenum">
              <a:rPr lang="en-US" altLang="en-US"/>
              <a:pPr>
                <a:spcBef>
                  <a:spcPct val="0"/>
                </a:spcBef>
              </a:pPr>
              <a:t>36</a:t>
            </a:fld>
            <a:endParaRPr lang="en-US" alt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957285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8CF1D05-9037-4DCC-9790-A809BAC1C234}" type="slidenum">
              <a:rPr lang="en-US" altLang="en-US"/>
              <a:pPr>
                <a:spcBef>
                  <a:spcPct val="0"/>
                </a:spcBef>
              </a:pPr>
              <a:t>37</a:t>
            </a:fld>
            <a:endParaRPr lang="en-US" alt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4019759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4C3A038-9AE6-473A-95CB-8EB9EF6C3A4D}" type="slidenum">
              <a:rPr lang="en-US" altLang="en-US"/>
              <a:pPr>
                <a:spcBef>
                  <a:spcPct val="0"/>
                </a:spcBef>
              </a:pPr>
              <a:t>38</a:t>
            </a:fld>
            <a:endParaRPr lang="en-US" alt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12243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B0CAB61-8914-4CF8-A827-D5DBA8D18AA5}" type="slidenum">
              <a:rPr lang="en-US" altLang="en-US"/>
              <a:pPr>
                <a:spcBef>
                  <a:spcPct val="0"/>
                </a:spcBef>
              </a:pPr>
              <a:t>39</a:t>
            </a:fld>
            <a:endParaRPr lang="en-US" alt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1392717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E949DAC-5A68-4670-AD43-FB454EF3831F}" type="slidenum">
              <a:rPr lang="en-US" altLang="en-US"/>
              <a:pPr>
                <a:spcBef>
                  <a:spcPct val="0"/>
                </a:spcBef>
              </a:pPr>
              <a:t>40</a:t>
            </a:fld>
            <a:endParaRPr lang="en-US" alt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291556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D9D1E91-A8B8-4D8F-934C-01C78D06F563}" type="slidenum">
              <a:rPr lang="en-US" altLang="en-US"/>
              <a:pPr>
                <a:spcBef>
                  <a:spcPct val="0"/>
                </a:spcBef>
              </a:pPr>
              <a:t>5</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0465037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890695D-ADD3-45B9-858A-EF10435A39D1}" type="slidenum">
              <a:rPr lang="en-US" altLang="en-US"/>
              <a:pPr>
                <a:spcBef>
                  <a:spcPct val="0"/>
                </a:spcBef>
              </a:pPr>
              <a:t>41</a:t>
            </a:fld>
            <a:endParaRPr lang="en-US" alt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7191603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FF01A8-38FC-41CF-B0EB-24ED770154C5}" type="slidenum">
              <a:rPr lang="en-US" altLang="en-US"/>
              <a:pPr>
                <a:spcBef>
                  <a:spcPct val="0"/>
                </a:spcBef>
              </a:pPr>
              <a:t>42</a:t>
            </a:fld>
            <a:endParaRPr lang="en-US" alt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8688987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B42D9C-4F8F-4817-BBCE-5DA5E7F5EE6A}" type="slidenum">
              <a:rPr lang="en-US" altLang="en-US"/>
              <a:pPr>
                <a:spcBef>
                  <a:spcPct val="0"/>
                </a:spcBef>
              </a:pPr>
              <a:t>43</a:t>
            </a:fld>
            <a:endParaRPr lang="en-US" alt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0685685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CC793E-C42F-45AE-84DF-A3FE66C289C5}" type="slidenum">
              <a:rPr lang="en-US" altLang="en-US"/>
              <a:pPr>
                <a:spcBef>
                  <a:spcPct val="0"/>
                </a:spcBef>
              </a:pPr>
              <a:t>44</a:t>
            </a:fld>
            <a:endParaRPr lang="en-US" alt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38655843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72D1E5-3E4C-4578-84DC-91BB38637C09}" type="slidenum">
              <a:rPr lang="en-US" altLang="en-US"/>
              <a:pPr>
                <a:spcBef>
                  <a:spcPct val="0"/>
                </a:spcBef>
              </a:pPr>
              <a:t>45</a:t>
            </a:fld>
            <a:endParaRPr lang="en-US" alt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7920495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CD1CA0-D6C9-411E-9CF2-529D4237F5AB}" type="slidenum">
              <a:rPr lang="en-US" altLang="en-US"/>
              <a:pPr>
                <a:spcBef>
                  <a:spcPct val="0"/>
                </a:spcBef>
              </a:pPr>
              <a:t>46</a:t>
            </a:fld>
            <a:endParaRPr lang="en-US" alt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t>Monopoly is inefficient.</a:t>
            </a:r>
            <a:r>
              <a:rPr lang="en-US" altLang="en-US"/>
              <a:t> The inefficiency of monopoly is one of the key propositions in this chapter.</a:t>
            </a:r>
          </a:p>
          <a:p>
            <a:pPr eaLnBrk="1" hangingPunct="1"/>
            <a:r>
              <a:rPr lang="en-US" altLang="en-US"/>
              <a:t>Because </a:t>
            </a:r>
            <a:r>
              <a:rPr lang="en-US" altLang="en-US" i="1"/>
              <a:t>P</a:t>
            </a:r>
            <a:r>
              <a:rPr lang="en-US" altLang="en-US"/>
              <a:t> &gt; </a:t>
            </a:r>
            <a:r>
              <a:rPr lang="en-US" altLang="en-US" i="1"/>
              <a:t>MR</a:t>
            </a:r>
            <a:r>
              <a:rPr lang="en-US" altLang="en-US"/>
              <a:t>, and because </a:t>
            </a:r>
            <a:r>
              <a:rPr lang="en-US" altLang="en-US" i="1"/>
              <a:t>MR</a:t>
            </a:r>
            <a:r>
              <a:rPr lang="en-US" altLang="en-US"/>
              <a:t> = </a:t>
            </a:r>
            <a:r>
              <a:rPr lang="en-US" altLang="en-US" i="1"/>
              <a:t>MC</a:t>
            </a:r>
            <a:r>
              <a:rPr lang="en-US" altLang="en-US"/>
              <a:t>, </a:t>
            </a:r>
            <a:r>
              <a:rPr lang="en-US" altLang="en-US" i="1"/>
              <a:t>P</a:t>
            </a:r>
            <a:r>
              <a:rPr lang="en-US" altLang="en-US"/>
              <a:t> &gt; </a:t>
            </a:r>
            <a:r>
              <a:rPr lang="en-US" altLang="en-US" i="1"/>
              <a:t>MC</a:t>
            </a:r>
            <a:r>
              <a:rPr lang="en-US" altLang="en-US"/>
              <a:t>—single-price monopoly under-produces and creates deadweight loss.</a:t>
            </a:r>
            <a:endParaRPr lang="en-US" altLang="en-US" i="1"/>
          </a:p>
          <a:p>
            <a:pPr eaLnBrk="1" hangingPunct="1"/>
            <a:r>
              <a:rPr lang="en-US" altLang="en-US" i="1"/>
              <a:t>Rent seeking</a:t>
            </a:r>
            <a:r>
              <a:rPr lang="en-US" altLang="en-US"/>
              <a:t> uses further resources so potentially the social cost of monopoly is the sum of the deadweight loss and the economic profit that a monopoly might earn.</a:t>
            </a:r>
          </a:p>
          <a:p>
            <a:pPr eaLnBrk="1" hangingPunct="1"/>
            <a:r>
              <a:rPr lang="en-US" altLang="en-US"/>
              <a:t>Adam Smith described the situation thus: “People in the same trade seldom meet together, even for merriment and diversion, but the conversation ends in some contrivance to raise prices.”</a:t>
            </a:r>
          </a:p>
          <a:p>
            <a:pPr eaLnBrk="1" hangingPunct="1"/>
            <a:endParaRPr lang="en-US" altLang="en-US"/>
          </a:p>
        </p:txBody>
      </p:sp>
    </p:spTree>
    <p:extLst>
      <p:ext uri="{BB962C8B-B14F-4D97-AF65-F5344CB8AC3E}">
        <p14:creationId xmlns:p14="http://schemas.microsoft.com/office/powerpoint/2010/main" val="21803193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D3E87BB-E571-4FAC-9283-B5B547C91FD8}" type="slidenum">
              <a:rPr lang="en-US" altLang="en-US"/>
              <a:pPr>
                <a:spcBef>
                  <a:spcPct val="0"/>
                </a:spcBef>
              </a:pPr>
              <a:t>47</a:t>
            </a:fld>
            <a:endParaRPr lang="en-US" alt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133845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97DC5A2-822A-414A-8A9F-7AB03FA66910}" type="slidenum">
              <a:rPr lang="en-US" altLang="en-US"/>
              <a:pPr>
                <a:spcBef>
                  <a:spcPct val="0"/>
                </a:spcBef>
              </a:pPr>
              <a:t>48</a:t>
            </a:fld>
            <a:endParaRPr lang="en-US" alt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6371633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A47DD9-C713-45D6-A036-8606F70CD17B}" type="slidenum">
              <a:rPr lang="en-US" altLang="en-US"/>
              <a:pPr>
                <a:spcBef>
                  <a:spcPct val="0"/>
                </a:spcBef>
              </a:pPr>
              <a:t>49</a:t>
            </a:fld>
            <a:endParaRPr lang="en-US" alt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6393312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856DEA-2160-41DB-937E-8970B3D082EF}" type="slidenum">
              <a:rPr lang="en-US" altLang="en-US"/>
              <a:pPr>
                <a:spcBef>
                  <a:spcPct val="0"/>
                </a:spcBef>
              </a:pPr>
              <a:t>50</a:t>
            </a:fld>
            <a:endParaRPr lang="en-US" alt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680271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34F0069-7A1A-44CF-8DED-E5AE02E8B7A0}" type="slidenum">
              <a:rPr lang="en-US" altLang="en-US"/>
              <a:pPr>
                <a:spcBef>
                  <a:spcPct val="0"/>
                </a:spcBef>
              </a:pPr>
              <a:t>6</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7139692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14561CC-B37A-40DC-8768-A1CCDD44CBA6}" type="slidenum">
              <a:rPr lang="en-US" altLang="en-US"/>
              <a:pPr>
                <a:spcBef>
                  <a:spcPct val="0"/>
                </a:spcBef>
              </a:pPr>
              <a:t>51</a:t>
            </a:fld>
            <a:endParaRPr lang="en-US" alt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139707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091766-7D89-4844-872A-C9A3E2ED0D75}" type="slidenum">
              <a:rPr lang="en-US" altLang="en-US"/>
              <a:pPr>
                <a:spcBef>
                  <a:spcPct val="0"/>
                </a:spcBef>
              </a:pPr>
              <a:t>52</a:t>
            </a:fld>
            <a:endParaRPr lang="en-US" altLang="en-US"/>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5902923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0304EBD-7348-4E3A-9D9F-4E0E034BE11B}" type="slidenum">
              <a:rPr lang="en-US" altLang="en-US"/>
              <a:pPr>
                <a:spcBef>
                  <a:spcPct val="0"/>
                </a:spcBef>
              </a:pPr>
              <a:t>53</a:t>
            </a:fld>
            <a:endParaRPr lang="en-US" altLang="en-U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t>Price discrimination may not be fair, but it is efficient</a:t>
            </a:r>
          </a:p>
          <a:p>
            <a:pPr eaLnBrk="1" hangingPunct="1"/>
            <a:r>
              <a:rPr lang="en-US" altLang="en-US"/>
              <a:t>Be sure that the students understand that aside from equity considerations, resources will be allocated more </a:t>
            </a:r>
            <a:r>
              <a:rPr lang="en-US" altLang="en-US" i="1"/>
              <a:t>efficiently</a:t>
            </a:r>
            <a:r>
              <a:rPr lang="en-US" altLang="en-US"/>
              <a:t> in a monopoly market under any price discrimination scenario than under a single-price scenario.</a:t>
            </a:r>
          </a:p>
        </p:txBody>
      </p:sp>
    </p:spTree>
    <p:extLst>
      <p:ext uri="{BB962C8B-B14F-4D97-AF65-F5344CB8AC3E}">
        <p14:creationId xmlns:p14="http://schemas.microsoft.com/office/powerpoint/2010/main" val="41262409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E91E310-1941-414C-8C19-30445E143C84}" type="slidenum">
              <a:rPr lang="en-US" altLang="en-US"/>
              <a:pPr>
                <a:spcBef>
                  <a:spcPct val="0"/>
                </a:spcBef>
              </a:pPr>
              <a:t>54</a:t>
            </a:fld>
            <a:endParaRPr lang="en-US" alt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endParaRPr lang="en-CA" altLang="en-US"/>
          </a:p>
          <a:p>
            <a:pPr eaLnBrk="1" hangingPunct="1"/>
            <a:r>
              <a:rPr lang="en-CA" altLang="en-US"/>
              <a:t>Check out </a:t>
            </a:r>
            <a:r>
              <a:rPr lang="en-CA" altLang="en-US" i="1"/>
              <a:t>Economics in Action</a:t>
            </a:r>
            <a:r>
              <a:rPr lang="en-CA" altLang="en-US"/>
              <a:t>: Attempting Perfect Price Discrimination</a:t>
            </a:r>
            <a:endParaRPr lang="en-US" altLang="en-US"/>
          </a:p>
          <a:p>
            <a:pPr eaLnBrk="1" hangingPunct="1"/>
            <a:endParaRPr lang="en-CA" altLang="en-US"/>
          </a:p>
        </p:txBody>
      </p:sp>
    </p:spTree>
    <p:extLst>
      <p:ext uri="{BB962C8B-B14F-4D97-AF65-F5344CB8AC3E}">
        <p14:creationId xmlns:p14="http://schemas.microsoft.com/office/powerpoint/2010/main" val="19161365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1163D2A-8259-4307-9893-4C44F609CDC4}" type="slidenum">
              <a:rPr lang="en-US" altLang="en-US"/>
              <a:pPr>
                <a:spcBef>
                  <a:spcPct val="0"/>
                </a:spcBef>
              </a:pPr>
              <a:t>55</a:t>
            </a:fld>
            <a:endParaRPr lang="en-US" alt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1790481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EB5E1F0-9932-4182-848A-0C498F583950}" type="slidenum">
              <a:rPr lang="en-US" altLang="en-US"/>
              <a:pPr>
                <a:spcBef>
                  <a:spcPct val="0"/>
                </a:spcBef>
              </a:pPr>
              <a:t>56</a:t>
            </a:fld>
            <a:endParaRPr lang="en-US" altLang="en-US"/>
          </a:p>
        </p:txBody>
      </p:sp>
      <p:sp>
        <p:nvSpPr>
          <p:cNvPr id="144387" name="Rectangle 2"/>
          <p:cNvSpPr>
            <a:spLocks noGrp="1" noRot="1" noChangeAspect="1" noChangeArrowheads="1" noTextEdit="1"/>
          </p:cNvSpPr>
          <p:nvPr>
            <p:ph type="sldImg"/>
          </p:nvPr>
        </p:nvSpPr>
        <p:spPr>
          <a:xfrm>
            <a:off x="465138" y="204788"/>
            <a:ext cx="5927725" cy="4446587"/>
          </a:xfrm>
          <a:ln/>
        </p:spPr>
      </p:sp>
      <p:sp>
        <p:nvSpPr>
          <p:cNvPr id="144388" name="Rectangle 3"/>
          <p:cNvSpPr>
            <a:spLocks noGrp="1" noChangeArrowheads="1"/>
          </p:cNvSpPr>
          <p:nvPr>
            <p:ph type="body" idx="1"/>
          </p:nvPr>
        </p:nvSpPr>
        <p:spPr>
          <a:xfrm>
            <a:off x="220663" y="4838700"/>
            <a:ext cx="6416675" cy="3481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z="1600" noProof="1">
              <a:latin typeface="GillSans" pitchFamily="34" charset="0"/>
            </a:endParaRPr>
          </a:p>
        </p:txBody>
      </p:sp>
    </p:spTree>
    <p:extLst>
      <p:ext uri="{BB962C8B-B14F-4D97-AF65-F5344CB8AC3E}">
        <p14:creationId xmlns:p14="http://schemas.microsoft.com/office/powerpoint/2010/main" val="28179840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AC1F81-186F-40F5-A8C9-9D57E34190F4}" type="slidenum">
              <a:rPr lang="en-US" altLang="en-US"/>
              <a:pPr>
                <a:spcBef>
                  <a:spcPct val="0"/>
                </a:spcBef>
              </a:pPr>
              <a:t>57</a:t>
            </a:fld>
            <a:endParaRPr lang="en-US" alt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484934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9AA7697-755E-4674-AB9B-D5010509F44B}" type="slidenum">
              <a:rPr lang="en-US" altLang="en-US"/>
              <a:pPr>
                <a:spcBef>
                  <a:spcPct val="0"/>
                </a:spcBef>
              </a:pPr>
              <a:t>58</a:t>
            </a:fld>
            <a:endParaRPr lang="en-US" altLang="en-US"/>
          </a:p>
        </p:txBody>
      </p:sp>
      <p:sp>
        <p:nvSpPr>
          <p:cNvPr id="146435" name="Rectangle 2"/>
          <p:cNvSpPr>
            <a:spLocks noGrp="1" noRot="1" noChangeAspect="1" noChangeArrowheads="1" noTextEdit="1"/>
          </p:cNvSpPr>
          <p:nvPr>
            <p:ph type="sldImg"/>
          </p:nvPr>
        </p:nvSpPr>
        <p:spPr>
          <a:xfrm>
            <a:off x="465138" y="204788"/>
            <a:ext cx="5927725" cy="4446587"/>
          </a:xfrm>
          <a:ln/>
        </p:spPr>
      </p:sp>
      <p:sp>
        <p:nvSpPr>
          <p:cNvPr id="146436" name="Rectangle 3"/>
          <p:cNvSpPr>
            <a:spLocks noGrp="1" noChangeArrowheads="1"/>
          </p:cNvSpPr>
          <p:nvPr>
            <p:ph type="body" idx="1"/>
          </p:nvPr>
        </p:nvSpPr>
        <p:spPr>
          <a:xfrm>
            <a:off x="220663" y="4838700"/>
            <a:ext cx="6416675" cy="3481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z="1600" noProof="1">
              <a:latin typeface="GillSans" pitchFamily="34" charset="0"/>
            </a:endParaRPr>
          </a:p>
        </p:txBody>
      </p:sp>
    </p:spTree>
    <p:extLst>
      <p:ext uri="{BB962C8B-B14F-4D97-AF65-F5344CB8AC3E}">
        <p14:creationId xmlns:p14="http://schemas.microsoft.com/office/powerpoint/2010/main" val="6720878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734FB0-8C16-4D9B-A924-71C1F0A8EE1D}" type="slidenum">
              <a:rPr lang="en-US" altLang="en-US"/>
              <a:pPr>
                <a:spcBef>
                  <a:spcPct val="0"/>
                </a:spcBef>
              </a:pPr>
              <a:t>59</a:t>
            </a:fld>
            <a:endParaRPr lang="en-US" altLang="en-US"/>
          </a:p>
        </p:txBody>
      </p:sp>
      <p:sp>
        <p:nvSpPr>
          <p:cNvPr id="147459" name="Rectangle 2"/>
          <p:cNvSpPr>
            <a:spLocks noGrp="1" noRot="1" noChangeAspect="1" noChangeArrowheads="1" noTextEdit="1"/>
          </p:cNvSpPr>
          <p:nvPr>
            <p:ph type="sldImg"/>
          </p:nvPr>
        </p:nvSpPr>
        <p:spPr>
          <a:xfrm>
            <a:off x="465138" y="204788"/>
            <a:ext cx="5927725" cy="4446587"/>
          </a:xfrm>
          <a:ln/>
        </p:spPr>
      </p:sp>
      <p:sp>
        <p:nvSpPr>
          <p:cNvPr id="147460" name="Rectangle 3"/>
          <p:cNvSpPr>
            <a:spLocks noGrp="1" noChangeArrowheads="1"/>
          </p:cNvSpPr>
          <p:nvPr>
            <p:ph type="body" idx="1"/>
          </p:nvPr>
        </p:nvSpPr>
        <p:spPr>
          <a:xfrm>
            <a:off x="220663" y="4838700"/>
            <a:ext cx="6416675" cy="3481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z="1600" noProof="1">
              <a:latin typeface="GillSans" pitchFamily="34" charset="0"/>
            </a:endParaRPr>
          </a:p>
        </p:txBody>
      </p:sp>
    </p:spTree>
    <p:extLst>
      <p:ext uri="{BB962C8B-B14F-4D97-AF65-F5344CB8AC3E}">
        <p14:creationId xmlns:p14="http://schemas.microsoft.com/office/powerpoint/2010/main" val="36570467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99C3327-A8F0-42FB-BFA5-0D82D69C991B}" type="slidenum">
              <a:rPr lang="en-US" altLang="en-US"/>
              <a:pPr>
                <a:spcBef>
                  <a:spcPct val="0"/>
                </a:spcBef>
              </a:pPr>
              <a:t>60</a:t>
            </a:fld>
            <a:endParaRPr lang="en-US" alt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83911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1CD519-7485-47CB-964A-117520685084}" type="slidenum">
              <a:rPr lang="en-US" altLang="en-US"/>
              <a:pPr>
                <a:spcBef>
                  <a:spcPct val="0"/>
                </a:spcBef>
              </a:pPr>
              <a:t>7</a:t>
            </a:fld>
            <a:endParaRPr lang="en-US" altLang="en-US" dirty="0"/>
          </a:p>
        </p:txBody>
      </p:sp>
      <p:sp>
        <p:nvSpPr>
          <p:cNvPr id="94211" name="Rectangle 2"/>
          <p:cNvSpPr>
            <a:spLocks noGrp="1" noRot="1" noChangeAspect="1" noChangeArrowheads="1" noTextEdit="1"/>
          </p:cNvSpPr>
          <p:nvPr>
            <p:ph type="sldImg"/>
          </p:nvPr>
        </p:nvSpPr>
        <p:spPr>
          <a:xfrm>
            <a:off x="465138" y="204788"/>
            <a:ext cx="5927725" cy="4446587"/>
          </a:xfrm>
          <a:ln/>
        </p:spPr>
      </p:sp>
      <p:sp>
        <p:nvSpPr>
          <p:cNvPr id="94212" name="Rectangle 3"/>
          <p:cNvSpPr>
            <a:spLocks noGrp="1" noChangeArrowheads="1"/>
          </p:cNvSpPr>
          <p:nvPr>
            <p:ph type="body" idx="1"/>
          </p:nvPr>
        </p:nvSpPr>
        <p:spPr>
          <a:xfrm>
            <a:off x="512763" y="4838700"/>
            <a:ext cx="6124575" cy="3481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dirty="0">
                <a:solidFill>
                  <a:srgbClr val="FF0000"/>
                </a:solidFill>
              </a:rPr>
              <a:t>Classroom activity</a:t>
            </a:r>
            <a:endParaRPr lang="en-CA" altLang="en-US" dirty="0"/>
          </a:p>
          <a:p>
            <a:pPr eaLnBrk="1" hangingPunct="1"/>
            <a:r>
              <a:rPr lang="en-CA" altLang="en-US" dirty="0"/>
              <a:t>Check out </a:t>
            </a:r>
            <a:r>
              <a:rPr lang="en-CA" altLang="en-US" i="1" dirty="0"/>
              <a:t>Economics in Action</a:t>
            </a:r>
            <a:r>
              <a:rPr lang="en-CA" altLang="en-US" dirty="0"/>
              <a:t>: Two </a:t>
            </a:r>
            <a:r>
              <a:rPr lang="en-US" altLang="en-US" dirty="0"/>
              <a:t>Information-Age Monopolies </a:t>
            </a:r>
          </a:p>
          <a:p>
            <a:pPr eaLnBrk="1" hangingPunct="1"/>
            <a:endParaRPr lang="en-US" altLang="en-US" noProof="1">
              <a:latin typeface="GillSans" pitchFamily="34" charset="0"/>
            </a:endParaRPr>
          </a:p>
        </p:txBody>
      </p:sp>
    </p:spTree>
    <p:extLst>
      <p:ext uri="{BB962C8B-B14F-4D97-AF65-F5344CB8AC3E}">
        <p14:creationId xmlns:p14="http://schemas.microsoft.com/office/powerpoint/2010/main" val="16622767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AA3909-5262-452F-BA91-1378514E64A8}" type="slidenum">
              <a:rPr lang="en-US" altLang="en-US"/>
              <a:pPr>
                <a:spcBef>
                  <a:spcPct val="0"/>
                </a:spcBef>
              </a:pPr>
              <a:t>61</a:t>
            </a:fld>
            <a:endParaRPr lang="en-US" altLang="en-US"/>
          </a:p>
        </p:txBody>
      </p:sp>
      <p:sp>
        <p:nvSpPr>
          <p:cNvPr id="149507" name="Rectangle 2"/>
          <p:cNvSpPr>
            <a:spLocks noGrp="1" noRot="1" noChangeAspect="1" noChangeArrowheads="1" noTextEdit="1"/>
          </p:cNvSpPr>
          <p:nvPr>
            <p:ph type="sldImg"/>
          </p:nvPr>
        </p:nvSpPr>
        <p:spPr>
          <a:xfrm>
            <a:off x="465138" y="204788"/>
            <a:ext cx="5927725" cy="4446587"/>
          </a:xfrm>
          <a:ln/>
        </p:spPr>
      </p:sp>
      <p:sp>
        <p:nvSpPr>
          <p:cNvPr id="149508" name="Rectangle 3"/>
          <p:cNvSpPr>
            <a:spLocks noGrp="1" noChangeArrowheads="1"/>
          </p:cNvSpPr>
          <p:nvPr>
            <p:ph type="body" idx="1"/>
          </p:nvPr>
        </p:nvSpPr>
        <p:spPr>
          <a:xfrm>
            <a:off x="220663" y="4838700"/>
            <a:ext cx="6416675" cy="3481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z="1600" noProof="1">
              <a:latin typeface="GillSans" pitchFamily="34" charset="0"/>
            </a:endParaRPr>
          </a:p>
        </p:txBody>
      </p:sp>
    </p:spTree>
    <p:extLst>
      <p:ext uri="{BB962C8B-B14F-4D97-AF65-F5344CB8AC3E}">
        <p14:creationId xmlns:p14="http://schemas.microsoft.com/office/powerpoint/2010/main" val="8809185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125E84C-E323-4F7C-BAB7-0F3D980C4719}" type="slidenum">
              <a:rPr lang="en-US" altLang="en-US"/>
              <a:pPr>
                <a:spcBef>
                  <a:spcPct val="0"/>
                </a:spcBef>
              </a:pPr>
              <a:t>62</a:t>
            </a:fld>
            <a:endParaRPr lang="en-US" altLang="en-US"/>
          </a:p>
        </p:txBody>
      </p:sp>
      <p:sp>
        <p:nvSpPr>
          <p:cNvPr id="150531" name="Rectangle 2"/>
          <p:cNvSpPr>
            <a:spLocks noGrp="1" noRot="1" noChangeAspect="1" noChangeArrowheads="1" noTextEdit="1"/>
          </p:cNvSpPr>
          <p:nvPr>
            <p:ph type="sldImg"/>
          </p:nvPr>
        </p:nvSpPr>
        <p:spPr>
          <a:xfrm>
            <a:off x="465138" y="204788"/>
            <a:ext cx="5927725" cy="4446587"/>
          </a:xfrm>
          <a:ln/>
        </p:spPr>
      </p:sp>
      <p:sp>
        <p:nvSpPr>
          <p:cNvPr id="150532" name="Rectangle 3"/>
          <p:cNvSpPr>
            <a:spLocks noGrp="1" noChangeArrowheads="1"/>
          </p:cNvSpPr>
          <p:nvPr>
            <p:ph type="body" idx="1"/>
          </p:nvPr>
        </p:nvSpPr>
        <p:spPr>
          <a:xfrm>
            <a:off x="220663" y="4838700"/>
            <a:ext cx="6416675" cy="3481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z="1600" noProof="1">
              <a:latin typeface="GillSans" pitchFamily="34" charset="0"/>
            </a:endParaRPr>
          </a:p>
        </p:txBody>
      </p:sp>
    </p:spTree>
    <p:extLst>
      <p:ext uri="{BB962C8B-B14F-4D97-AF65-F5344CB8AC3E}">
        <p14:creationId xmlns:p14="http://schemas.microsoft.com/office/powerpoint/2010/main" val="35662152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1438E53-D080-4782-A996-B385FC55C6B7}" type="slidenum">
              <a:rPr lang="en-US" altLang="en-US"/>
              <a:pPr>
                <a:spcBef>
                  <a:spcPct val="0"/>
                </a:spcBef>
              </a:pPr>
              <a:t>63</a:t>
            </a:fld>
            <a:endParaRPr lang="en-US" altLang="en-US"/>
          </a:p>
        </p:txBody>
      </p:sp>
      <p:sp>
        <p:nvSpPr>
          <p:cNvPr id="151555" name="Rectangle 2"/>
          <p:cNvSpPr>
            <a:spLocks noGrp="1" noRot="1" noChangeAspect="1" noChangeArrowheads="1" noTextEdit="1"/>
          </p:cNvSpPr>
          <p:nvPr>
            <p:ph type="sldImg"/>
          </p:nvPr>
        </p:nvSpPr>
        <p:spPr>
          <a:xfrm>
            <a:off x="465138" y="204788"/>
            <a:ext cx="5927725" cy="4446587"/>
          </a:xfrm>
          <a:ln/>
        </p:spPr>
      </p:sp>
      <p:sp>
        <p:nvSpPr>
          <p:cNvPr id="151556" name="Rectangle 3"/>
          <p:cNvSpPr>
            <a:spLocks noGrp="1" noChangeArrowheads="1"/>
          </p:cNvSpPr>
          <p:nvPr>
            <p:ph type="body" idx="1"/>
          </p:nvPr>
        </p:nvSpPr>
        <p:spPr>
          <a:xfrm>
            <a:off x="220663" y="4838700"/>
            <a:ext cx="6416675" cy="3481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z="1600" noProof="1">
              <a:latin typeface="GillSans" pitchFamily="34" charset="0"/>
            </a:endParaRPr>
          </a:p>
        </p:txBody>
      </p:sp>
    </p:spTree>
    <p:extLst>
      <p:ext uri="{BB962C8B-B14F-4D97-AF65-F5344CB8AC3E}">
        <p14:creationId xmlns:p14="http://schemas.microsoft.com/office/powerpoint/2010/main" val="42611517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A55F56-680A-4D53-B633-A5E69DACB2C2}" type="slidenum">
              <a:rPr lang="en-US" altLang="en-US"/>
              <a:pPr>
                <a:spcBef>
                  <a:spcPct val="0"/>
                </a:spcBef>
              </a:pPr>
              <a:t>64</a:t>
            </a:fld>
            <a:endParaRPr lang="en-US" altLang="en-US"/>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860493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173AD0B-0EDC-49EF-9FB7-0083886A9702}" type="slidenum">
              <a:rPr lang="en-US" altLang="en-US"/>
              <a:pPr>
                <a:spcBef>
                  <a:spcPct val="0"/>
                </a:spcBef>
              </a:pPr>
              <a:t>65</a:t>
            </a:fld>
            <a:endParaRPr lang="en-US" altLang="en-US"/>
          </a:p>
        </p:txBody>
      </p:sp>
      <p:sp>
        <p:nvSpPr>
          <p:cNvPr id="153603" name="Rectangle 2"/>
          <p:cNvSpPr>
            <a:spLocks noGrp="1" noRot="1" noChangeAspect="1" noChangeArrowheads="1" noTextEdit="1"/>
          </p:cNvSpPr>
          <p:nvPr>
            <p:ph type="sldImg"/>
          </p:nvPr>
        </p:nvSpPr>
        <p:spPr>
          <a:xfrm>
            <a:off x="465138" y="204788"/>
            <a:ext cx="5927725" cy="4446587"/>
          </a:xfrm>
          <a:ln/>
        </p:spPr>
      </p:sp>
      <p:sp>
        <p:nvSpPr>
          <p:cNvPr id="153604" name="Rectangle 3"/>
          <p:cNvSpPr>
            <a:spLocks noGrp="1" noChangeArrowheads="1"/>
          </p:cNvSpPr>
          <p:nvPr>
            <p:ph type="body" idx="1"/>
          </p:nvPr>
        </p:nvSpPr>
        <p:spPr>
          <a:xfrm>
            <a:off x="220663" y="4838700"/>
            <a:ext cx="6416675" cy="3481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z="1600" noProof="1">
              <a:latin typeface="GillSans" pitchFamily="34" charset="0"/>
            </a:endParaRPr>
          </a:p>
        </p:txBody>
      </p:sp>
    </p:spTree>
    <p:extLst>
      <p:ext uri="{BB962C8B-B14F-4D97-AF65-F5344CB8AC3E}">
        <p14:creationId xmlns:p14="http://schemas.microsoft.com/office/powerpoint/2010/main" val="41767821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950976-3290-4698-8FEF-E9E712FF1E1B}" type="slidenum">
              <a:rPr lang="en-US" altLang="en-US"/>
              <a:pPr>
                <a:spcBef>
                  <a:spcPct val="0"/>
                </a:spcBef>
              </a:pPr>
              <a:t>66</a:t>
            </a:fld>
            <a:endParaRPr lang="en-US" altLang="en-US"/>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endParaRPr lang="en-CA" altLang="en-US"/>
          </a:p>
          <a:p>
            <a:pPr eaLnBrk="1" hangingPunct="1"/>
            <a:r>
              <a:rPr lang="en-CA" altLang="en-US"/>
              <a:t>Check out </a:t>
            </a:r>
            <a:r>
              <a:rPr lang="en-CA" altLang="en-US" i="1"/>
              <a:t>Economics in the News</a:t>
            </a:r>
            <a:r>
              <a:rPr lang="en-CA" altLang="en-US"/>
              <a:t>: Microsoft Monopoly</a:t>
            </a:r>
            <a:endParaRPr lang="en-US" altLang="en-US"/>
          </a:p>
          <a:p>
            <a:pPr eaLnBrk="1" hangingPunct="1"/>
            <a:endParaRPr lang="en-CA" altLang="en-US"/>
          </a:p>
        </p:txBody>
      </p:sp>
    </p:spTree>
    <p:extLst>
      <p:ext uri="{BB962C8B-B14F-4D97-AF65-F5344CB8AC3E}">
        <p14:creationId xmlns:p14="http://schemas.microsoft.com/office/powerpoint/2010/main" val="35430400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F4D7E04-7E32-4C5E-98C7-87FC2C83C544}" type="slidenum">
              <a:rPr lang="en-US" altLang="en-US"/>
              <a:pPr>
                <a:spcBef>
                  <a:spcPct val="0"/>
                </a:spcBef>
              </a:pPr>
              <a:t>67</a:t>
            </a:fld>
            <a:endParaRPr lang="en-US" altLang="en-US"/>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t>A quick introduction</a:t>
            </a:r>
          </a:p>
          <a:p>
            <a:pPr eaLnBrk="1" hangingPunct="1"/>
            <a:r>
              <a:rPr lang="en-US" altLang="en-US"/>
              <a:t>The treatment of monopoly policy here is brief and designed for the instructor who wants to cover the topic briefly and at this point in the course. Chapter 14 provides a more extensive treatment of regulation and antitrust law. You can cover that chapter, in whole or part, right now if you want to do more on the topic.</a:t>
            </a:r>
          </a:p>
        </p:txBody>
      </p:sp>
    </p:spTree>
    <p:extLst>
      <p:ext uri="{BB962C8B-B14F-4D97-AF65-F5344CB8AC3E}">
        <p14:creationId xmlns:p14="http://schemas.microsoft.com/office/powerpoint/2010/main" val="13106848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350DFA9-53B0-4851-AAE0-97BA84E98AB7}" type="slidenum">
              <a:rPr lang="en-US" altLang="en-US"/>
              <a:pPr>
                <a:spcBef>
                  <a:spcPct val="0"/>
                </a:spcBef>
              </a:pPr>
              <a:t>68</a:t>
            </a:fld>
            <a:endParaRPr lang="en-US" altLang="en-U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endParaRPr lang="en-CA" altLang="en-US"/>
          </a:p>
          <a:p>
            <a:pPr eaLnBrk="1" hangingPunct="1"/>
            <a:r>
              <a:rPr lang="en-CA" altLang="en-US"/>
              <a:t>Check out </a:t>
            </a:r>
            <a:r>
              <a:rPr lang="en-CA" altLang="en-US" i="1"/>
              <a:t>Economics in the News</a:t>
            </a:r>
            <a:r>
              <a:rPr lang="en-CA" altLang="en-US"/>
              <a:t>: Is Google Misusing Monopoly Power? </a:t>
            </a:r>
            <a:endParaRPr lang="en-US" altLang="en-US"/>
          </a:p>
          <a:p>
            <a:pPr eaLnBrk="1" hangingPunct="1"/>
            <a:endParaRPr lang="en-CA" altLang="en-US"/>
          </a:p>
          <a:p>
            <a:pPr eaLnBrk="1" hangingPunct="1"/>
            <a:endParaRPr lang="en-US" altLang="en-US"/>
          </a:p>
        </p:txBody>
      </p:sp>
    </p:spTree>
    <p:extLst>
      <p:ext uri="{BB962C8B-B14F-4D97-AF65-F5344CB8AC3E}">
        <p14:creationId xmlns:p14="http://schemas.microsoft.com/office/powerpoint/2010/main" val="36461429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D66579F-7747-40D4-9F32-442414DB946E}" type="slidenum">
              <a:rPr lang="en-US" altLang="en-US"/>
              <a:pPr>
                <a:spcBef>
                  <a:spcPct val="0"/>
                </a:spcBef>
              </a:pPr>
              <a:t>69</a:t>
            </a:fld>
            <a:endParaRPr lang="en-US" alt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2403941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1C5F078-A3D3-4EAE-9757-031F4C3CB360}" type="slidenum">
              <a:rPr lang="en-US" altLang="en-US"/>
              <a:pPr>
                <a:spcBef>
                  <a:spcPct val="0"/>
                </a:spcBef>
              </a:pPr>
              <a:t>70</a:t>
            </a:fld>
            <a:endParaRPr lang="en-US" altLang="en-US"/>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24328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E0CED83-17F0-46F5-A0A4-7CD27955273A}" type="slidenum">
              <a:rPr lang="en-US" altLang="en-US"/>
              <a:pPr>
                <a:spcBef>
                  <a:spcPct val="0"/>
                </a:spcBef>
              </a:pPr>
              <a:t>8</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806466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4E2AC6-C59C-4C4D-BDBA-95949DCBEF12}" type="slidenum">
              <a:rPr lang="en-US" altLang="en-US"/>
              <a:pPr>
                <a:spcBef>
                  <a:spcPct val="0"/>
                </a:spcBef>
              </a:pPr>
              <a:t>71</a:t>
            </a:fld>
            <a:endParaRPr lang="en-US" altLang="en-US"/>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259622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CEA7413-FD9E-46D8-800B-D47052020701}" type="slidenum">
              <a:rPr lang="en-US" altLang="en-US"/>
              <a:pPr>
                <a:spcBef>
                  <a:spcPct val="0"/>
                </a:spcBef>
              </a:pPr>
              <a:t>72</a:t>
            </a:fld>
            <a:endParaRPr lang="en-US" altLang="en-US"/>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690789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73298C9-0E09-49DA-90C0-2799F02D565B}" type="slidenum">
              <a:rPr lang="en-US" altLang="en-US"/>
              <a:pPr>
                <a:spcBef>
                  <a:spcPct val="0"/>
                </a:spcBef>
              </a:pPr>
              <a:t>73</a:t>
            </a:fld>
            <a:endParaRPr lang="en-US" altLang="en-US"/>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408487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FCE87FA-B58A-4E49-81ED-448A9E12CE6B}" type="slidenum">
              <a:rPr lang="en-US" altLang="en-US"/>
              <a:pPr>
                <a:spcBef>
                  <a:spcPct val="0"/>
                </a:spcBef>
              </a:pPr>
              <a:t>74</a:t>
            </a:fld>
            <a:endParaRPr lang="en-US" altLang="en-US"/>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989949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DE9970-DC13-4CA2-AE5E-1B2CEBE5C889}" type="slidenum">
              <a:rPr lang="en-US" altLang="en-US"/>
              <a:pPr>
                <a:spcBef>
                  <a:spcPct val="0"/>
                </a:spcBef>
              </a:pPr>
              <a:t>75</a:t>
            </a:fld>
            <a:endParaRPr lang="en-US" altLang="en-US"/>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6259661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AD39FB-C0C0-4118-A62B-1516861F848F}" type="slidenum">
              <a:rPr lang="en-US" altLang="en-US"/>
              <a:pPr>
                <a:spcBef>
                  <a:spcPct val="0"/>
                </a:spcBef>
              </a:pPr>
              <a:t>76</a:t>
            </a:fld>
            <a:endParaRPr lang="en-US" altLang="en-US"/>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953503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FC9940C-7F5E-4543-A247-93FAAD0E2152}" type="slidenum">
              <a:rPr lang="en-US" altLang="en-US"/>
              <a:pPr>
                <a:spcBef>
                  <a:spcPct val="0"/>
                </a:spcBef>
              </a:pPr>
              <a:t>77</a:t>
            </a:fld>
            <a:endParaRPr lang="en-US" altLang="en-US"/>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0674609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3B8E0E9-06F0-4CFD-9927-F18B3A9AD60B}" type="slidenum">
              <a:rPr lang="en-US" altLang="en-US"/>
              <a:pPr>
                <a:spcBef>
                  <a:spcPct val="0"/>
                </a:spcBef>
              </a:pPr>
              <a:t>78</a:t>
            </a:fld>
            <a:endParaRPr lang="en-US" altLang="en-US"/>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5802565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F10ECD1-D726-47DA-978E-C7E80BC527DF}" type="slidenum">
              <a:rPr lang="en-US" altLang="en-US"/>
              <a:pPr>
                <a:spcBef>
                  <a:spcPct val="0"/>
                </a:spcBef>
              </a:pPr>
              <a:t>79</a:t>
            </a:fld>
            <a:endParaRPr lang="en-US" altLang="en-US"/>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08920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8130BA-FE4C-4738-8FD8-870DA45052AE}" type="slidenum">
              <a:rPr lang="en-US" altLang="en-US"/>
              <a:pPr>
                <a:spcBef>
                  <a:spcPct val="0"/>
                </a:spcBef>
              </a:pPr>
              <a:t>9</a:t>
            </a:fld>
            <a:endParaRPr lang="en-US" altLang="en-US"/>
          </a:p>
        </p:txBody>
      </p:sp>
      <p:sp>
        <p:nvSpPr>
          <p:cNvPr id="96259" name="Rectangle 2"/>
          <p:cNvSpPr>
            <a:spLocks noGrp="1" noRot="1" noChangeAspect="1" noChangeArrowheads="1" noTextEdit="1"/>
          </p:cNvSpPr>
          <p:nvPr>
            <p:ph type="sldImg"/>
          </p:nvPr>
        </p:nvSpPr>
        <p:spPr>
          <a:xfrm>
            <a:off x="465138" y="204788"/>
            <a:ext cx="5927725" cy="4446587"/>
          </a:xfrm>
          <a:ln/>
        </p:spPr>
      </p:sp>
      <p:sp>
        <p:nvSpPr>
          <p:cNvPr id="96260" name="Rectangle 3"/>
          <p:cNvSpPr>
            <a:spLocks noGrp="1" noChangeArrowheads="1"/>
          </p:cNvSpPr>
          <p:nvPr>
            <p:ph type="body" idx="1"/>
          </p:nvPr>
        </p:nvSpPr>
        <p:spPr>
          <a:xfrm>
            <a:off x="220663" y="4838700"/>
            <a:ext cx="6416675" cy="3481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z="1600" noProof="1">
              <a:latin typeface="GillSans" pitchFamily="34" charset="0"/>
            </a:endParaRPr>
          </a:p>
        </p:txBody>
      </p:sp>
    </p:spTree>
    <p:extLst>
      <p:ext uri="{BB962C8B-B14F-4D97-AF65-F5344CB8AC3E}">
        <p14:creationId xmlns:p14="http://schemas.microsoft.com/office/powerpoint/2010/main" val="3224490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25932BC-CC4A-4B62-834E-B4BDB76DB7A9}" type="slidenum">
              <a:rPr lang="en-US" altLang="en-US"/>
              <a:pPr>
                <a:spcBef>
                  <a:spcPct val="0"/>
                </a:spcBef>
              </a:pPr>
              <a:t>10</a:t>
            </a:fld>
            <a:endParaRPr lang="en-US" altLang="en-US"/>
          </a:p>
        </p:txBody>
      </p:sp>
      <p:sp>
        <p:nvSpPr>
          <p:cNvPr id="97283" name="Rectangle 2"/>
          <p:cNvSpPr>
            <a:spLocks noGrp="1" noRot="1" noChangeAspect="1" noChangeArrowheads="1" noTextEdit="1"/>
          </p:cNvSpPr>
          <p:nvPr>
            <p:ph type="sldImg"/>
          </p:nvPr>
        </p:nvSpPr>
        <p:spPr>
          <a:xfrm>
            <a:off x="465138" y="204788"/>
            <a:ext cx="5927725" cy="4446587"/>
          </a:xfrm>
          <a:ln/>
        </p:spPr>
      </p:sp>
      <p:sp>
        <p:nvSpPr>
          <p:cNvPr id="97284" name="Rectangle 3"/>
          <p:cNvSpPr>
            <a:spLocks noGrp="1" noChangeArrowheads="1"/>
          </p:cNvSpPr>
          <p:nvPr>
            <p:ph type="body" idx="1"/>
          </p:nvPr>
        </p:nvSpPr>
        <p:spPr>
          <a:xfrm>
            <a:off x="220663" y="4838700"/>
            <a:ext cx="6416675" cy="3481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z="1600" noProof="1">
              <a:latin typeface="GillSans" pitchFamily="34" charset="0"/>
            </a:endParaRPr>
          </a:p>
        </p:txBody>
      </p:sp>
    </p:spTree>
    <p:extLst>
      <p:ext uri="{BB962C8B-B14F-4D97-AF65-F5344CB8AC3E}">
        <p14:creationId xmlns:p14="http://schemas.microsoft.com/office/powerpoint/2010/main" val="784710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5"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326964636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42116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210265411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5"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44695868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42116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208258638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473707"/>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99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266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4354839"/>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1.jpg"/><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307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a:t>
            </a:r>
          </a:p>
        </p:txBody>
      </p:sp>
      <p:sp>
        <p:nvSpPr>
          <p:cNvPr id="6"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0363" y="625792"/>
            <a:ext cx="822960" cy="491490"/>
          </a:xfrm>
          <a:prstGeom prst="rect">
            <a:avLst/>
          </a:prstGeom>
        </p:spPr>
      </p:pic>
    </p:spTree>
    <p:extLst>
      <p:ext uri="{BB962C8B-B14F-4D97-AF65-F5344CB8AC3E}">
        <p14:creationId xmlns:p14="http://schemas.microsoft.com/office/powerpoint/2010/main" val="2275877075"/>
      </p:ext>
    </p:extLst>
  </p:cSld>
  <p:clrMap bg1="lt1" tx1="dk1" bg2="lt2" tx2="dk2" accent1="accent1" accent2="accent2" accent3="accent3" accent4="accent4" accent5="accent5" accent6="accent6" hlink="hlink" folHlink="folHlink"/>
  <p:sldLayoutIdLst>
    <p:sldLayoutId id="2147484696" r:id="rId1"/>
    <p:sldLayoutId id="2147484697"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AE82"/>
          </a:solidFill>
          <a:latin typeface="+mj-lt"/>
          <a:ea typeface="+mj-ea"/>
          <a:cs typeface="+mj-cs"/>
        </a:defRPr>
      </a:lvl1pPr>
      <a:lvl2pPr algn="l" rtl="0" eaLnBrk="0" fontAlgn="base" hangingPunct="0">
        <a:spcBef>
          <a:spcPct val="0"/>
        </a:spcBef>
        <a:spcAft>
          <a:spcPct val="0"/>
        </a:spcAft>
        <a:defRPr sz="3200" b="1">
          <a:solidFill>
            <a:srgbClr val="6054A1"/>
          </a:solidFill>
          <a:latin typeface="Arial" charset="0"/>
        </a:defRPr>
      </a:lvl2pPr>
      <a:lvl3pPr algn="l" rtl="0" eaLnBrk="0" fontAlgn="base" hangingPunct="0">
        <a:spcBef>
          <a:spcPct val="0"/>
        </a:spcBef>
        <a:spcAft>
          <a:spcPct val="0"/>
        </a:spcAft>
        <a:defRPr sz="3200" b="1">
          <a:solidFill>
            <a:srgbClr val="6054A1"/>
          </a:solidFill>
          <a:latin typeface="Arial" charset="0"/>
        </a:defRPr>
      </a:lvl3pPr>
      <a:lvl4pPr algn="l" rtl="0" eaLnBrk="0" fontAlgn="base" hangingPunct="0">
        <a:spcBef>
          <a:spcPct val="0"/>
        </a:spcBef>
        <a:spcAft>
          <a:spcPct val="0"/>
        </a:spcAft>
        <a:defRPr sz="3200" b="1">
          <a:solidFill>
            <a:srgbClr val="6054A1"/>
          </a:solidFill>
          <a:latin typeface="Arial" charset="0"/>
        </a:defRPr>
      </a:lvl4pPr>
      <a:lvl5pPr algn="l" rtl="0" eaLnBrk="0" fontAlgn="base" hangingPunct="0">
        <a:spcBef>
          <a:spcPct val="0"/>
        </a:spcBef>
        <a:spcAft>
          <a:spcPct val="0"/>
        </a:spcAft>
        <a:defRPr sz="3200" b="1">
          <a:solidFill>
            <a:srgbClr val="6054A1"/>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72000" algn="l" rtl="0" eaLnBrk="0" fontAlgn="base" hangingPunct="0">
        <a:spcBef>
          <a:spcPts val="600"/>
        </a:spcBef>
        <a:spcAft>
          <a:spcPts val="600"/>
        </a:spcAft>
        <a:defRPr sz="2400" b="1">
          <a:solidFill>
            <a:srgbClr val="1A71B7"/>
          </a:solidFill>
          <a:latin typeface="+mn-lt"/>
          <a:ea typeface="+mn-ea"/>
          <a:cs typeface="+mn-cs"/>
        </a:defRPr>
      </a:lvl1pPr>
      <a:lvl2pPr marL="7200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347663" indent="566738" algn="l" rtl="0" eaLnBrk="0" fontAlgn="base" hangingPunct="0">
        <a:spcBef>
          <a:spcPct val="20000"/>
        </a:spcBef>
        <a:spcAft>
          <a:spcPct val="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2052"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a:t>
            </a:r>
          </a:p>
        </p:txBody>
      </p:sp>
      <p:pic>
        <p:nvPicPr>
          <p:cNvPr id="2053" name="Picture 7">
            <a:hlinkClick r:id="" action="ppaction://hlinkshowjump?jump=nextslide" tooltip="Click to expand the figure"/>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pic>
        <p:nvPicPr>
          <p:cNvPr id="2" name="Picture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0363" y="625792"/>
            <a:ext cx="822960" cy="491490"/>
          </a:xfrm>
          <a:prstGeom prst="rect">
            <a:avLst/>
          </a:prstGeom>
        </p:spPr>
      </p:pic>
    </p:spTree>
    <p:extLst>
      <p:ext uri="{BB962C8B-B14F-4D97-AF65-F5344CB8AC3E}">
        <p14:creationId xmlns:p14="http://schemas.microsoft.com/office/powerpoint/2010/main" val="2025023683"/>
      </p:ext>
    </p:extLst>
  </p:cSld>
  <p:clrMap bg1="lt1" tx1="dk1" bg2="lt2" tx2="dk2" accent1="accent1" accent2="accent2" accent3="accent3" accent4="accent4" accent5="accent5" accent6="accent6" hlink="hlink" folHlink="folHlink"/>
  <p:sldLayoutIdLst>
    <p:sldLayoutId id="2147484699" r:id="rId1"/>
    <p:sldLayoutId id="2147484700"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AE82"/>
          </a:solidFill>
          <a:latin typeface="+mj-lt"/>
          <a:ea typeface="+mj-ea"/>
          <a:cs typeface="+mj-cs"/>
        </a:defRPr>
      </a:lvl1pPr>
      <a:lvl2pPr algn="l" rtl="0" eaLnBrk="0" fontAlgn="base" hangingPunct="0">
        <a:spcBef>
          <a:spcPct val="0"/>
        </a:spcBef>
        <a:spcAft>
          <a:spcPct val="0"/>
        </a:spcAft>
        <a:defRPr sz="3200" b="1">
          <a:solidFill>
            <a:srgbClr val="6054A1"/>
          </a:solidFill>
          <a:latin typeface="Arial" charset="0"/>
        </a:defRPr>
      </a:lvl2pPr>
      <a:lvl3pPr algn="l" rtl="0" eaLnBrk="0" fontAlgn="base" hangingPunct="0">
        <a:spcBef>
          <a:spcPct val="0"/>
        </a:spcBef>
        <a:spcAft>
          <a:spcPct val="0"/>
        </a:spcAft>
        <a:defRPr sz="3200" b="1">
          <a:solidFill>
            <a:srgbClr val="6054A1"/>
          </a:solidFill>
          <a:latin typeface="Arial" charset="0"/>
        </a:defRPr>
      </a:lvl3pPr>
      <a:lvl4pPr algn="l" rtl="0" eaLnBrk="0" fontAlgn="base" hangingPunct="0">
        <a:spcBef>
          <a:spcPct val="0"/>
        </a:spcBef>
        <a:spcAft>
          <a:spcPct val="0"/>
        </a:spcAft>
        <a:defRPr sz="3200" b="1">
          <a:solidFill>
            <a:srgbClr val="6054A1"/>
          </a:solidFill>
          <a:latin typeface="Arial" charset="0"/>
        </a:defRPr>
      </a:lvl4pPr>
      <a:lvl5pPr algn="l" rtl="0" eaLnBrk="0" fontAlgn="base" hangingPunct="0">
        <a:spcBef>
          <a:spcPct val="0"/>
        </a:spcBef>
        <a:spcAft>
          <a:spcPct val="0"/>
        </a:spcAft>
        <a:defRPr sz="3200" b="1">
          <a:solidFill>
            <a:srgbClr val="6054A1"/>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71438" algn="l" rtl="0" eaLnBrk="0" fontAlgn="base" hangingPunct="0">
        <a:spcBef>
          <a:spcPts val="600"/>
        </a:spcBef>
        <a:spcAft>
          <a:spcPts val="600"/>
        </a:spcAft>
        <a:defRPr sz="2400" b="1">
          <a:solidFill>
            <a:srgbClr val="1A71B7"/>
          </a:solidFill>
          <a:latin typeface="+mn-lt"/>
          <a:ea typeface="+mn-ea"/>
          <a:cs typeface="+mn-cs"/>
        </a:defRPr>
      </a:lvl1pPr>
      <a:lvl2pPr marL="71438"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347663" indent="566738" algn="l" rtl="0" eaLnBrk="0" fontAlgn="base" hangingPunct="0">
        <a:spcBef>
          <a:spcPct val="20000"/>
        </a:spcBef>
        <a:spcAft>
          <a:spcPct val="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3">
            <a:hlinkClick r:id="" action="ppaction://hlinkshowjump?jump=previousslide" tooltip="Click to return to previous slide"/>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spTree>
  </p:cSld>
  <p:clrMap bg1="lt1" tx1="dk1" bg2="lt2" tx2="dk2" accent1="accent1" accent2="accent2" accent3="accent3" accent4="accent4" accent5="accent5" accent6="accent6" hlink="hlink" folHlink="folHlink"/>
  <p:sldLayoutIdLst>
    <p:sldLayoutId id="2147484691"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692"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spTree>
  </p:cSld>
  <p:clrMap bg1="lt1" tx1="dk1" bg2="lt2" tx2="dk2" accent1="accent1" accent2="accent2" accent3="accent3" accent4="accent4" accent5="accent5" accent6="accent6" hlink="hlink" folHlink="folHlink"/>
  <p:sldLayoutIdLst>
    <p:sldLayoutId id="2147484693" r:id="rId1"/>
  </p:sldLayoutIdLst>
  <p:txStyles>
    <p:titleStyle>
      <a:lvl1pPr algn="l" rtl="0" eaLnBrk="0" fontAlgn="base" hangingPunct="0">
        <a:spcBef>
          <a:spcPct val="0"/>
        </a:spcBef>
        <a:spcAft>
          <a:spcPct val="0"/>
        </a:spcAft>
        <a:defRPr sz="2400" b="1">
          <a:solidFill>
            <a:srgbClr val="600033"/>
          </a:solidFill>
          <a:latin typeface="+mj-lt"/>
          <a:ea typeface="+mj-ea"/>
          <a:cs typeface="+mj-cs"/>
        </a:defRPr>
      </a:lvl1pPr>
      <a:lvl2pPr algn="l" rtl="0" eaLnBrk="0" fontAlgn="base" hangingPunct="0">
        <a:spcBef>
          <a:spcPct val="0"/>
        </a:spcBef>
        <a:spcAft>
          <a:spcPct val="0"/>
        </a:spcAft>
        <a:defRPr sz="2400" b="1">
          <a:solidFill>
            <a:srgbClr val="600033"/>
          </a:solidFill>
          <a:latin typeface="Arial" charset="0"/>
        </a:defRPr>
      </a:lvl2pPr>
      <a:lvl3pPr algn="l" rtl="0" eaLnBrk="0" fontAlgn="base" hangingPunct="0">
        <a:spcBef>
          <a:spcPct val="0"/>
        </a:spcBef>
        <a:spcAft>
          <a:spcPct val="0"/>
        </a:spcAft>
        <a:defRPr sz="2400" b="1">
          <a:solidFill>
            <a:srgbClr val="600033"/>
          </a:solidFill>
          <a:latin typeface="Arial" charset="0"/>
        </a:defRPr>
      </a:lvl3pPr>
      <a:lvl4pPr algn="l" rtl="0" eaLnBrk="0" fontAlgn="base" hangingPunct="0">
        <a:spcBef>
          <a:spcPct val="0"/>
        </a:spcBef>
        <a:spcAft>
          <a:spcPct val="0"/>
        </a:spcAft>
        <a:defRPr sz="2400" b="1">
          <a:solidFill>
            <a:srgbClr val="600033"/>
          </a:solidFill>
          <a:latin typeface="Arial" charset="0"/>
        </a:defRPr>
      </a:lvl4pPr>
      <a:lvl5pPr algn="l" rtl="0" eaLnBrk="0" fontAlgn="base" hangingPunct="0">
        <a:spcBef>
          <a:spcPct val="0"/>
        </a:spcBef>
        <a:spcAft>
          <a:spcPct val="0"/>
        </a:spcAft>
        <a:defRPr sz="2400" b="1">
          <a:solidFill>
            <a:srgbClr val="600033"/>
          </a:solidFill>
          <a:latin typeface="Arial" charset="0"/>
        </a:defRPr>
      </a:lvl5pPr>
      <a:lvl6pPr marL="457200" algn="l" rtl="0" fontAlgn="base">
        <a:spcBef>
          <a:spcPct val="0"/>
        </a:spcBef>
        <a:spcAft>
          <a:spcPct val="0"/>
        </a:spcAft>
        <a:defRPr sz="2400" b="1">
          <a:solidFill>
            <a:srgbClr val="600033"/>
          </a:solidFill>
          <a:latin typeface="Arial" charset="0"/>
        </a:defRPr>
      </a:lvl6pPr>
      <a:lvl7pPr marL="914400" algn="l" rtl="0" fontAlgn="base">
        <a:spcBef>
          <a:spcPct val="0"/>
        </a:spcBef>
        <a:spcAft>
          <a:spcPct val="0"/>
        </a:spcAft>
        <a:defRPr sz="2400" b="1">
          <a:solidFill>
            <a:srgbClr val="600033"/>
          </a:solidFill>
          <a:latin typeface="Arial" charset="0"/>
        </a:defRPr>
      </a:lvl7pPr>
      <a:lvl8pPr marL="1371600" algn="l" rtl="0" fontAlgn="base">
        <a:spcBef>
          <a:spcPct val="0"/>
        </a:spcBef>
        <a:spcAft>
          <a:spcPct val="0"/>
        </a:spcAft>
        <a:defRPr sz="2400" b="1">
          <a:solidFill>
            <a:srgbClr val="600033"/>
          </a:solidFill>
          <a:latin typeface="Arial" charset="0"/>
        </a:defRPr>
      </a:lvl8pPr>
      <a:lvl9pPr marL="1828800" algn="l" rtl="0" fontAlgn="base">
        <a:spcBef>
          <a:spcPct val="0"/>
        </a:spcBef>
        <a:spcAft>
          <a:spcPct val="0"/>
        </a:spcAft>
        <a:defRPr sz="2400" b="1">
          <a:solidFill>
            <a:srgbClr val="600033"/>
          </a:solidFill>
          <a:latin typeface="Arial" charset="0"/>
        </a:defRPr>
      </a:lvl9pPr>
    </p:titleStyle>
    <p:bodyStyle>
      <a:lvl1pPr marL="342900" indent="-342900" algn="l" rtl="0" eaLnBrk="0" fontAlgn="base" hangingPunct="0">
        <a:spcBef>
          <a:spcPct val="20000"/>
        </a:spcBef>
        <a:spcAft>
          <a:spcPct val="0"/>
        </a:spcAft>
        <a:defRPr sz="2400" b="1">
          <a:solidFill>
            <a:srgbClr val="600033"/>
          </a:solidFill>
          <a:latin typeface="+mn-lt"/>
          <a:ea typeface="+mn-ea"/>
          <a:cs typeface="+mn-cs"/>
        </a:defRPr>
      </a:lvl1pPr>
      <a:lvl2pPr marL="828675" indent="-285750" algn="l" rtl="0" eaLnBrk="0" fontAlgn="base" hangingPunct="0">
        <a:spcBef>
          <a:spcPct val="20000"/>
        </a:spcBef>
        <a:spcAft>
          <a:spcPct val="0"/>
        </a:spcAft>
        <a:buChar char="–"/>
        <a:defRPr sz="2800">
          <a:solidFill>
            <a:schemeClr val="tx1"/>
          </a:solidFill>
          <a:latin typeface="+mn-lt"/>
        </a:defRPr>
      </a:lvl2pPr>
      <a:lvl3pPr marL="1236663" indent="-228600" algn="l" rtl="0" eaLnBrk="0" fontAlgn="base" hangingPunct="0">
        <a:spcBef>
          <a:spcPct val="20000"/>
        </a:spcBef>
        <a:spcAft>
          <a:spcPct val="0"/>
        </a:spcAft>
        <a:buClr>
          <a:srgbClr val="FF4C0B"/>
        </a:buClr>
        <a:buFont typeface="Webdings" panose="05030102010509060703" pitchFamily="18" charset="2"/>
        <a:buChar char="4"/>
        <a:defRPr sz="2400">
          <a:solidFill>
            <a:schemeClr val="tx1"/>
          </a:solidFill>
          <a:latin typeface="+mn-lt"/>
        </a:defRPr>
      </a:lvl3pPr>
      <a:lvl4pPr marL="164465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ea typeface="MS PGothic" panose="020B0600070205080204" pitchFamily="34" charset="-128"/>
                <a:cs typeface="Arial" panose="020B0604020202020204" pitchFamily="34" charset="0"/>
              </a:rPr>
              <a:t>© 2019 Pearson Education</a:t>
            </a:r>
          </a:p>
        </p:txBody>
      </p:sp>
    </p:spTree>
    <p:extLst>
      <p:ext uri="{BB962C8B-B14F-4D97-AF65-F5344CB8AC3E}">
        <p14:creationId xmlns:p14="http://schemas.microsoft.com/office/powerpoint/2010/main" val="2421682537"/>
      </p:ext>
    </p:extLst>
  </p:cSld>
  <p:clrMap bg1="lt1" tx1="dk1" bg2="lt2" tx2="dk2" accent1="accent1" accent2="accent2" accent3="accent3" accent4="accent4" accent5="accent5" accent6="accent6" hlink="hlink" folHlink="folHlink"/>
  <p:sldLayoutIdLst>
    <p:sldLayoutId id="2147484707"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slide" Target="slide1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6.jpg"/><Relationship Id="rId5" Type="http://schemas.openxmlformats.org/officeDocument/2006/relationships/image" Target="../media/image5.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17.png"/><Relationship Id="rId7" Type="http://schemas.openxmlformats.org/officeDocument/2006/relationships/slide" Target="slide21.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slide" Target="slide23.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jpeg"/><Relationship Id="rId5" Type="http://schemas.openxmlformats.org/officeDocument/2006/relationships/image" Target="../media/image19.png"/><Relationship Id="rId10" Type="http://schemas.openxmlformats.org/officeDocument/2006/relationships/slide" Target="slide25.xml"/><Relationship Id="rId4" Type="http://schemas.openxmlformats.org/officeDocument/2006/relationships/image" Target="../media/image18.png"/><Relationship Id="rId9" Type="http://schemas.openxmlformats.org/officeDocument/2006/relationships/image" Target="../media/image26.png"/></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6.png"/></Relationships>
</file>

<file path=ppt/slides/_rels/slide26.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image" Target="../media/image21.png"/><Relationship Id="rId7"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slide" Target="slide29.xml"/><Relationship Id="rId3" Type="http://schemas.openxmlformats.org/officeDocument/2006/relationships/image" Target="../media/image17.png"/><Relationship Id="rId7" Type="http://schemas.openxmlformats.org/officeDocument/2006/relationships/image" Target="../media/image24.png"/><Relationship Id="rId12"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30.png"/><Relationship Id="rId5" Type="http://schemas.openxmlformats.org/officeDocument/2006/relationships/image" Target="../media/image19.png"/><Relationship Id="rId10" Type="http://schemas.openxmlformats.org/officeDocument/2006/relationships/image" Target="../media/image29.png"/><Relationship Id="rId4" Type="http://schemas.openxmlformats.org/officeDocument/2006/relationships/image" Target="../media/image18.png"/><Relationship Id="rId9" Type="http://schemas.openxmlformats.org/officeDocument/2006/relationships/image" Target="../media/image26.png"/><Relationship Id="rId14" Type="http://schemas.openxmlformats.org/officeDocument/2006/relationships/image" Target="../media/image2.jpeg"/></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7.png"/><Relationship Id="rId7" Type="http://schemas.openxmlformats.org/officeDocument/2006/relationships/image" Target="../media/image24.png"/><Relationship Id="rId12"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20.png"/><Relationship Id="rId11" Type="http://schemas.openxmlformats.org/officeDocument/2006/relationships/image" Target="../media/image30.png"/><Relationship Id="rId5" Type="http://schemas.openxmlformats.org/officeDocument/2006/relationships/image" Target="../media/image19.png"/><Relationship Id="rId10" Type="http://schemas.openxmlformats.org/officeDocument/2006/relationships/image" Target="../media/image29.png"/><Relationship Id="rId4" Type="http://schemas.openxmlformats.org/officeDocument/2006/relationships/image" Target="../media/image18.png"/><Relationship Id="rId9"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slide" Target="slide33.xml"/><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35.png"/><Relationship Id="rId7" Type="http://schemas.openxmlformats.org/officeDocument/2006/relationships/slide" Target="slide35.xml"/><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2.jpeg"/><Relationship Id="rId4" Type="http://schemas.openxmlformats.org/officeDocument/2006/relationships/slide" Target="slide38.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41.png"/><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4.xml"/><Relationship Id="rId5" Type="http://schemas.openxmlformats.org/officeDocument/2006/relationships/image" Target="../media/image2.jpeg"/><Relationship Id="rId4" Type="http://schemas.openxmlformats.org/officeDocument/2006/relationships/slide" Target="slide44.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5.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50.png"/><Relationship Id="rId7" Type="http://schemas.openxmlformats.org/officeDocument/2006/relationships/slide" Target="slide47.xml"/><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46.xml"/><Relationship Id="rId1" Type="http://schemas.openxmlformats.org/officeDocument/2006/relationships/slideLayout" Target="../slideLayouts/slideLayout5.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9.xml"/><Relationship Id="rId1" Type="http://schemas.openxmlformats.org/officeDocument/2006/relationships/slideLayout" Target="../slideLayouts/slideLayout4.xml"/><Relationship Id="rId5" Type="http://schemas.openxmlformats.org/officeDocument/2006/relationships/image" Target="../media/image2.jpeg"/><Relationship Id="rId4" Type="http://schemas.openxmlformats.org/officeDocument/2006/relationships/slide" Target="slide51.xml"/></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0.xml"/><Relationship Id="rId1" Type="http://schemas.openxmlformats.org/officeDocument/2006/relationships/slideLayout" Target="../slideLayouts/slideLayout5.xml"/><Relationship Id="rId5" Type="http://schemas.openxmlformats.org/officeDocument/2006/relationships/image" Target="../media/image58.png"/><Relationship Id="rId4" Type="http://schemas.openxmlformats.org/officeDocument/2006/relationships/image" Target="../media/image57.png"/></Relationships>
</file>

<file path=ppt/slides/_rels/slide5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5.xm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slide" Target="slide57.xml"/><Relationship Id="rId4" Type="http://schemas.openxmlformats.org/officeDocument/2006/relationships/image" Target="../media/image62.png"/></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6.xml"/><Relationship Id="rId1" Type="http://schemas.openxmlformats.org/officeDocument/2006/relationships/slideLayout" Target="../slideLayouts/slideLayout5.xml"/><Relationship Id="rId5" Type="http://schemas.openxmlformats.org/officeDocument/2006/relationships/image" Target="../media/image63.png"/><Relationship Id="rId4" Type="http://schemas.openxmlformats.org/officeDocument/2006/relationships/image" Target="../media/image62.png"/></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59.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64.png"/><Relationship Id="rId7" Type="http://schemas.openxmlformats.org/officeDocument/2006/relationships/slide" Target="slide60.xml"/><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png"/><Relationship Id="rId2" Type="http://schemas.openxmlformats.org/officeDocument/2006/relationships/notesSlide" Target="../notesSlides/notesSlide59.xml"/><Relationship Id="rId1" Type="http://schemas.openxmlformats.org/officeDocument/2006/relationships/slideLayout" Target="../slideLayouts/slideLayout5.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s>
</file>

<file path=ppt/slides/_rels/slide61.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 Id="rId9" Type="http://schemas.openxmlformats.org/officeDocument/2006/relationships/image" Target="../media/image70.png"/></Relationships>
</file>

<file path=ppt/slides/_rels/slide62.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s>
</file>

<file path=ppt/slides/_rels/slide6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2.xml"/><Relationship Id="rId1" Type="http://schemas.openxmlformats.org/officeDocument/2006/relationships/slideLayout" Target="../slideLayouts/slideLayout4.xml"/><Relationship Id="rId5" Type="http://schemas.openxmlformats.org/officeDocument/2006/relationships/image" Target="../media/image2.jpeg"/><Relationship Id="rId4" Type="http://schemas.openxmlformats.org/officeDocument/2006/relationships/slide" Target="slide64.xml"/></Relationships>
</file>

<file path=ppt/slides/_rels/slide6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3.xml"/><Relationship Id="rId1" Type="http://schemas.openxmlformats.org/officeDocument/2006/relationships/slideLayout" Target="../slideLayouts/slideLayout5.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6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jpeg"/><Relationship Id="rId4" Type="http://schemas.openxmlformats.org/officeDocument/2006/relationships/slide" Target="slide8.xml"/></Relationships>
</file>

<file path=ppt/slides/_rels/slide70.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2.jpeg"/><Relationship Id="rId2" Type="http://schemas.openxmlformats.org/officeDocument/2006/relationships/notesSlide" Target="../notesSlides/notesSlide69.xml"/><Relationship Id="rId1" Type="http://schemas.openxmlformats.org/officeDocument/2006/relationships/slideLayout" Target="../slideLayouts/slideLayout4.xml"/><Relationship Id="rId6" Type="http://schemas.openxmlformats.org/officeDocument/2006/relationships/slide" Target="slide71.xml"/><Relationship Id="rId5" Type="http://schemas.openxmlformats.org/officeDocument/2006/relationships/image" Target="../media/image81.png"/><Relationship Id="rId4" Type="http://schemas.openxmlformats.org/officeDocument/2006/relationships/image" Target="../media/image80.png"/></Relationships>
</file>

<file path=ppt/slides/_rels/slide7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70.xml"/><Relationship Id="rId1" Type="http://schemas.openxmlformats.org/officeDocument/2006/relationships/slideLayout" Target="../slideLayouts/slideLayout5.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7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7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7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77.xml"/><Relationship Id="rId1" Type="http://schemas.openxmlformats.org/officeDocument/2006/relationships/slideLayout" Target="../slideLayouts/slideLayout4.xml"/><Relationship Id="rId6" Type="http://schemas.openxmlformats.org/officeDocument/2006/relationships/image" Target="../media/image86.png"/><Relationship Id="rId5" Type="http://schemas.openxmlformats.org/officeDocument/2006/relationships/image" Target="../media/image85.png"/><Relationship Id="rId10" Type="http://schemas.openxmlformats.org/officeDocument/2006/relationships/image" Target="../media/image2.jpeg"/><Relationship Id="rId4" Type="http://schemas.openxmlformats.org/officeDocument/2006/relationships/image" Target="../media/image84.png"/><Relationship Id="rId9" Type="http://schemas.openxmlformats.org/officeDocument/2006/relationships/slide" Target="slide79.xml"/></Relationships>
</file>

<file path=ppt/slides/_rels/slide79.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78.xml"/><Relationship Id="rId1" Type="http://schemas.openxmlformats.org/officeDocument/2006/relationships/slideLayout" Target="../slideLayouts/slideLayout5.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08"/>
            <a:ext cx="9144000" cy="6852383"/>
          </a:xfrm>
          <a:prstGeom prst="rect">
            <a:avLst/>
          </a:prstGeom>
        </p:spPr>
      </p:pic>
    </p:spTree>
    <p:extLst>
      <p:ext uri="{BB962C8B-B14F-4D97-AF65-F5344CB8AC3E}">
        <p14:creationId xmlns:p14="http://schemas.microsoft.com/office/powerpoint/2010/main" val="164255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362" name="Picture 7"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403725"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8"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000" y="1656000"/>
            <a:ext cx="4403725"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9"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0000" y="1656000"/>
            <a:ext cx="4403725"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Content Placeholder 2"/>
          <p:cNvSpPr>
            <a:spLocks noGrp="1"/>
          </p:cNvSpPr>
          <p:nvPr>
            <p:ph idx="1"/>
          </p:nvPr>
        </p:nvSpPr>
        <p:spPr>
          <a:xfrm>
            <a:off x="360363" y="1584325"/>
            <a:ext cx="3779589" cy="4525963"/>
          </a:xfrm>
        </p:spPr>
        <p:txBody>
          <a:bodyPr/>
          <a:lstStyle/>
          <a:p>
            <a:pPr marL="107950" lvl="1" eaLnBrk="1" hangingPunct="1"/>
            <a:r>
              <a:rPr lang="en-US" altLang="en-US" dirty="0"/>
              <a:t>In a natural monopoly, economies of scale are so powerful that they are still being achieved even when the entire market demand is met.</a:t>
            </a:r>
          </a:p>
          <a:p>
            <a:pPr marL="107950" lvl="1" eaLnBrk="1" hangingPunct="1"/>
            <a:r>
              <a:rPr lang="en-US" altLang="en-US" dirty="0"/>
              <a:t>The </a:t>
            </a:r>
            <a:r>
              <a:rPr lang="en-US" altLang="en-US" i="1" dirty="0"/>
              <a:t>LRAC</a:t>
            </a:r>
            <a:r>
              <a:rPr lang="en-US" altLang="en-US" dirty="0"/>
              <a:t> curve is still sloping downward when it meets the demand curve.</a:t>
            </a:r>
          </a:p>
        </p:txBody>
      </p:sp>
      <p:sp>
        <p:nvSpPr>
          <p:cNvPr id="15365" name="Title 1"/>
          <p:cNvSpPr>
            <a:spLocks noGrp="1"/>
          </p:cNvSpPr>
          <p:nvPr>
            <p:ph type="title"/>
          </p:nvPr>
        </p:nvSpPr>
        <p:spPr>
          <a:ln/>
        </p:spPr>
        <p:txBody>
          <a:bodyPr/>
          <a:lstStyle/>
          <a:p>
            <a:r>
              <a:rPr lang="en-CA" altLang="en-US"/>
              <a:t>Monopoly and How It Arises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4">
                                            <p:txEl>
                                              <p:pRg st="1" end="1"/>
                                            </p:txEl>
                                          </p:spTgt>
                                        </p:tgtEl>
                                        <p:attrNameLst>
                                          <p:attrName>style.visibility</p:attrName>
                                        </p:attrNameLst>
                                      </p:cBhvr>
                                      <p:to>
                                        <p:strVal val="visible"/>
                                      </p:to>
                                    </p:set>
                                    <p:animEffect transition="in" filter="wipe(left)">
                                      <p:cBhvr>
                                        <p:cTn id="7" dur="1000"/>
                                        <p:tgtEl>
                                          <p:spTgt spid="276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0658" name="Rectangle 2"/>
          <p:cNvSpPr>
            <a:spLocks noGrp="1" noChangeArrowheads="1"/>
          </p:cNvSpPr>
          <p:nvPr>
            <p:ph idx="1"/>
          </p:nvPr>
        </p:nvSpPr>
        <p:spPr/>
        <p:txBody>
          <a:bodyPr/>
          <a:lstStyle/>
          <a:p>
            <a:pPr marL="107950" lvl="1" defTabSz="342900" eaLnBrk="1" hangingPunct="1"/>
            <a:r>
              <a:rPr b="1"/>
              <a:t>Ownership Barriers to Entry</a:t>
            </a:r>
          </a:p>
          <a:p>
            <a:pPr marL="107950" lvl="1" defTabSz="342900" eaLnBrk="1" hangingPunct="1"/>
            <a:r>
              <a:t>An ownership barrier to entry occurs if one firm owns a significant portion of a key resource.</a:t>
            </a:r>
          </a:p>
          <a:p>
            <a:pPr marL="107950" lvl="1" defTabSz="342900" eaLnBrk="1" hangingPunct="1"/>
            <a:r>
              <a:t>During the last century, De Beers owned 90 percent of the world’s diamonds.</a:t>
            </a:r>
          </a:p>
        </p:txBody>
      </p:sp>
      <p:sp>
        <p:nvSpPr>
          <p:cNvPr id="16386" name="Title 1"/>
          <p:cNvSpPr>
            <a:spLocks noGrp="1"/>
          </p:cNvSpPr>
          <p:nvPr>
            <p:ph type="title"/>
          </p:nvPr>
        </p:nvSpPr>
        <p:spPr/>
        <p:txBody>
          <a:bodyPr/>
          <a:lstStyle/>
          <a:p>
            <a:r>
              <a:rPr lang="en-CA" altLang="en-US"/>
              <a:t>Monopoly and How It Arises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0658">
                                            <p:txEl>
                                              <p:pRg st="1" end="1"/>
                                            </p:txEl>
                                          </p:spTgt>
                                        </p:tgtEl>
                                        <p:attrNameLst>
                                          <p:attrName>style.visibility</p:attrName>
                                        </p:attrNameLst>
                                      </p:cBhvr>
                                      <p:to>
                                        <p:strVal val="visible"/>
                                      </p:to>
                                    </p:set>
                                    <p:animEffect transition="in" filter="wipe(left)">
                                      <p:cBhvr>
                                        <p:cTn id="7" dur="1000"/>
                                        <p:tgtEl>
                                          <p:spTgt spid="71065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0658">
                                            <p:txEl>
                                              <p:pRg st="2" end="2"/>
                                            </p:txEl>
                                          </p:spTgt>
                                        </p:tgtEl>
                                        <p:attrNameLst>
                                          <p:attrName>style.visibility</p:attrName>
                                        </p:attrNameLst>
                                      </p:cBhvr>
                                      <p:to>
                                        <p:strVal val="visible"/>
                                      </p:to>
                                    </p:set>
                                    <p:animEffect transition="in" filter="wipe(left)">
                                      <p:cBhvr>
                                        <p:cTn id="12" dur="1000"/>
                                        <p:tgtEl>
                                          <p:spTgt spid="7106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58"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2706" name="Rectangle 2"/>
          <p:cNvSpPr>
            <a:spLocks noGrp="1" noChangeArrowheads="1"/>
          </p:cNvSpPr>
          <p:nvPr>
            <p:ph idx="1"/>
          </p:nvPr>
        </p:nvSpPr>
        <p:spPr/>
        <p:txBody>
          <a:bodyPr/>
          <a:lstStyle/>
          <a:p>
            <a:pPr lvl="1" defTabSz="461963" eaLnBrk="1" hangingPunct="1">
              <a:defRPr/>
            </a:pPr>
            <a:r>
              <a:rPr b="1" dirty="0"/>
              <a:t>Legal Barriers to Entry</a:t>
            </a:r>
          </a:p>
          <a:p>
            <a:pPr lvl="1" defTabSz="461963" eaLnBrk="1" hangingPunct="1">
              <a:defRPr/>
            </a:pPr>
            <a:r>
              <a:rPr dirty="0"/>
              <a:t>Legal barriers to entry create a legal monopoly.</a:t>
            </a:r>
          </a:p>
          <a:p>
            <a:pPr lvl="1" defTabSz="461963" eaLnBrk="1" hangingPunct="1">
              <a:defRPr/>
            </a:pPr>
            <a:r>
              <a:rPr dirty="0"/>
              <a:t>A </a:t>
            </a:r>
            <a:r>
              <a:rPr b="1" dirty="0"/>
              <a:t>legal monopoly</a:t>
            </a:r>
            <a:r>
              <a:rPr dirty="0"/>
              <a:t> is a market in which competition and  entry are restricted by the granting of a:</a:t>
            </a:r>
          </a:p>
          <a:p>
            <a:pPr marL="288000" lvl="1" indent="-288000" defTabSz="461963" eaLnBrk="1" hangingPunct="1">
              <a:buClr>
                <a:schemeClr val="tx1"/>
              </a:buClr>
              <a:buSzPct val="120000"/>
              <a:buFont typeface="Wingdings" panose="05000000000000000000" pitchFamily="2" charset="2"/>
              <a:buChar char="§"/>
              <a:defRPr/>
            </a:pPr>
            <a:r>
              <a:rPr dirty="0"/>
              <a:t>Public franchise (like the U.S. Postal Service, a public franchise to deliver first-class mail)</a:t>
            </a:r>
          </a:p>
          <a:p>
            <a:pPr marL="288000" lvl="1" indent="-288000" defTabSz="461963" eaLnBrk="1" hangingPunct="1">
              <a:buClr>
                <a:schemeClr val="tx1"/>
              </a:buClr>
              <a:buSzPct val="120000"/>
              <a:buFont typeface="Wingdings" panose="05000000000000000000" pitchFamily="2" charset="2"/>
              <a:buChar char="§"/>
              <a:defRPr/>
            </a:pPr>
            <a:r>
              <a:rPr dirty="0"/>
              <a:t>Government license (like a license to practice law or medicine)</a:t>
            </a:r>
          </a:p>
          <a:p>
            <a:pPr marL="288000" lvl="1" indent="-288000" defTabSz="461963" eaLnBrk="1" hangingPunct="1">
              <a:buClr>
                <a:schemeClr val="tx1"/>
              </a:buClr>
              <a:buSzPct val="120000"/>
              <a:buFont typeface="Wingdings" panose="05000000000000000000" pitchFamily="2" charset="2"/>
              <a:buChar char="§"/>
              <a:defRPr/>
            </a:pPr>
            <a:r>
              <a:rPr dirty="0"/>
              <a:t>Patent or copyright</a:t>
            </a:r>
          </a:p>
        </p:txBody>
      </p:sp>
      <p:sp>
        <p:nvSpPr>
          <p:cNvPr id="17410" name="Title 1"/>
          <p:cNvSpPr>
            <a:spLocks noGrp="1"/>
          </p:cNvSpPr>
          <p:nvPr>
            <p:ph type="title"/>
          </p:nvPr>
        </p:nvSpPr>
        <p:spPr/>
        <p:txBody>
          <a:bodyPr/>
          <a:lstStyle/>
          <a:p>
            <a:r>
              <a:rPr lang="en-CA" altLang="en-US"/>
              <a:t>Monopoly and How It Arises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2706">
                                            <p:txEl>
                                              <p:pRg st="1" end="1"/>
                                            </p:txEl>
                                          </p:spTgt>
                                        </p:tgtEl>
                                        <p:attrNameLst>
                                          <p:attrName>style.visibility</p:attrName>
                                        </p:attrNameLst>
                                      </p:cBhvr>
                                      <p:to>
                                        <p:strVal val="visible"/>
                                      </p:to>
                                    </p:set>
                                    <p:animEffect transition="in" filter="wipe(left)">
                                      <p:cBhvr>
                                        <p:cTn id="7" dur="1000"/>
                                        <p:tgtEl>
                                          <p:spTgt spid="71270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2706">
                                            <p:txEl>
                                              <p:pRg st="2" end="2"/>
                                            </p:txEl>
                                          </p:spTgt>
                                        </p:tgtEl>
                                        <p:attrNameLst>
                                          <p:attrName>style.visibility</p:attrName>
                                        </p:attrNameLst>
                                      </p:cBhvr>
                                      <p:to>
                                        <p:strVal val="visible"/>
                                      </p:to>
                                    </p:set>
                                    <p:animEffect transition="in" filter="wipe(left)">
                                      <p:cBhvr>
                                        <p:cTn id="12" dur="1000"/>
                                        <p:tgtEl>
                                          <p:spTgt spid="71270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2706">
                                            <p:txEl>
                                              <p:pRg st="3" end="3"/>
                                            </p:txEl>
                                          </p:spTgt>
                                        </p:tgtEl>
                                        <p:attrNameLst>
                                          <p:attrName>style.visibility</p:attrName>
                                        </p:attrNameLst>
                                      </p:cBhvr>
                                      <p:to>
                                        <p:strVal val="visible"/>
                                      </p:to>
                                    </p:set>
                                    <p:animEffect transition="in" filter="wipe(left)">
                                      <p:cBhvr>
                                        <p:cTn id="17" dur="1000"/>
                                        <p:tgtEl>
                                          <p:spTgt spid="71270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2706">
                                            <p:txEl>
                                              <p:pRg st="4" end="4"/>
                                            </p:txEl>
                                          </p:spTgt>
                                        </p:tgtEl>
                                        <p:attrNameLst>
                                          <p:attrName>style.visibility</p:attrName>
                                        </p:attrNameLst>
                                      </p:cBhvr>
                                      <p:to>
                                        <p:strVal val="visible"/>
                                      </p:to>
                                    </p:set>
                                    <p:animEffect transition="in" filter="wipe(left)">
                                      <p:cBhvr>
                                        <p:cTn id="22" dur="1000"/>
                                        <p:tgtEl>
                                          <p:spTgt spid="71270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2706">
                                            <p:txEl>
                                              <p:pRg st="5" end="5"/>
                                            </p:txEl>
                                          </p:spTgt>
                                        </p:tgtEl>
                                        <p:attrNameLst>
                                          <p:attrName>style.visibility</p:attrName>
                                        </p:attrNameLst>
                                      </p:cBhvr>
                                      <p:to>
                                        <p:strVal val="visible"/>
                                      </p:to>
                                    </p:set>
                                    <p:animEffect transition="in" filter="wipe(left)">
                                      <p:cBhvr>
                                        <p:cTn id="27" dur="1000"/>
                                        <p:tgtEl>
                                          <p:spTgt spid="71270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06"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627" name="Rectangle 3"/>
          <p:cNvSpPr>
            <a:spLocks noGrp="1" noChangeArrowheads="1"/>
          </p:cNvSpPr>
          <p:nvPr>
            <p:ph idx="1"/>
          </p:nvPr>
        </p:nvSpPr>
        <p:spPr/>
        <p:txBody>
          <a:bodyPr/>
          <a:lstStyle/>
          <a:p>
            <a:pPr marL="107950" eaLnBrk="1" hangingPunct="1"/>
            <a:r>
              <a:rPr lang="en-US" altLang="en-US" dirty="0"/>
              <a:t>Monopoly Price-Setting Strategies</a:t>
            </a:r>
          </a:p>
          <a:p>
            <a:pPr marL="107950" lvl="1" eaLnBrk="1" hangingPunct="1"/>
            <a:r>
              <a:rPr dirty="0"/>
              <a:t>For a monopoly firm to determine the quantity it sells, it must choose the appropriate price. </a:t>
            </a:r>
          </a:p>
          <a:p>
            <a:pPr marL="107950" lvl="1" eaLnBrk="1" hangingPunct="1"/>
            <a:r>
              <a:rPr dirty="0"/>
              <a:t>There are two types of monopoly price-setting strategies:</a:t>
            </a:r>
          </a:p>
          <a:p>
            <a:pPr marL="107950" lvl="1" eaLnBrk="1" hangingPunct="1"/>
            <a:r>
              <a:rPr dirty="0"/>
              <a:t>A </a:t>
            </a:r>
            <a:r>
              <a:rPr b="1" dirty="0"/>
              <a:t>single-price monopoly</a:t>
            </a:r>
            <a:r>
              <a:rPr dirty="0"/>
              <a:t> is a firm that must sell each unit of its output for the same price to all its customers.</a:t>
            </a:r>
            <a:endParaRPr b="1" dirty="0">
              <a:solidFill>
                <a:srgbClr val="FF0000"/>
              </a:solidFill>
            </a:endParaRPr>
          </a:p>
          <a:p>
            <a:pPr marL="107950" lvl="1" eaLnBrk="1" hangingPunct="1"/>
            <a:r>
              <a:rPr b="1" dirty="0"/>
              <a:t>Price discrimination</a:t>
            </a:r>
            <a:r>
              <a:rPr dirty="0"/>
              <a:t> is the practice of selling different units of a good or service for different prices. Many firms price discriminate, but not all of them are monopoly firms.</a:t>
            </a:r>
          </a:p>
        </p:txBody>
      </p:sp>
      <p:sp>
        <p:nvSpPr>
          <p:cNvPr id="18434" name="Title 1"/>
          <p:cNvSpPr>
            <a:spLocks noGrp="1"/>
          </p:cNvSpPr>
          <p:nvPr>
            <p:ph type="title"/>
          </p:nvPr>
        </p:nvSpPr>
        <p:spPr/>
        <p:txBody>
          <a:bodyPr/>
          <a:lstStyle/>
          <a:p>
            <a:r>
              <a:rPr lang="en-CA" altLang="en-US"/>
              <a:t>Monopoly and How It Arises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animEffect transition="in" filter="wipe(left)">
                                      <p:cBhvr>
                                        <p:cTn id="7" dur="1000"/>
                                        <p:tgtEl>
                                          <p:spTgt spid="4106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0627">
                                            <p:txEl>
                                              <p:pRg st="2" end="2"/>
                                            </p:txEl>
                                          </p:spTgt>
                                        </p:tgtEl>
                                        <p:attrNameLst>
                                          <p:attrName>style.visibility</p:attrName>
                                        </p:attrNameLst>
                                      </p:cBhvr>
                                      <p:to>
                                        <p:strVal val="visible"/>
                                      </p:to>
                                    </p:set>
                                    <p:animEffect transition="in" filter="wipe(left)">
                                      <p:cBhvr>
                                        <p:cTn id="12" dur="1000"/>
                                        <p:tgtEl>
                                          <p:spTgt spid="4106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0627">
                                            <p:txEl>
                                              <p:pRg st="3" end="3"/>
                                            </p:txEl>
                                          </p:spTgt>
                                        </p:tgtEl>
                                        <p:attrNameLst>
                                          <p:attrName>style.visibility</p:attrName>
                                        </p:attrNameLst>
                                      </p:cBhvr>
                                      <p:to>
                                        <p:strVal val="visible"/>
                                      </p:to>
                                    </p:set>
                                    <p:animEffect transition="in" filter="wipe(left)">
                                      <p:cBhvr>
                                        <p:cTn id="17" dur="1000"/>
                                        <p:tgtEl>
                                          <p:spTgt spid="4106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0627">
                                            <p:txEl>
                                              <p:pRg st="4" end="4"/>
                                            </p:txEl>
                                          </p:spTgt>
                                        </p:tgtEl>
                                        <p:attrNameLst>
                                          <p:attrName>style.visibility</p:attrName>
                                        </p:attrNameLst>
                                      </p:cBhvr>
                                      <p:to>
                                        <p:strVal val="visible"/>
                                      </p:to>
                                    </p:set>
                                    <p:animEffect transition="in" filter="wipe(left)">
                                      <p:cBhvr>
                                        <p:cTn id="22" dur="1000"/>
                                        <p:tgtEl>
                                          <p:spTgt spid="410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build="p" bldLvl="3"/>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1" name="Rectangle 3"/>
          <p:cNvSpPr>
            <a:spLocks noGrp="1" noChangeArrowheads="1"/>
          </p:cNvSpPr>
          <p:nvPr>
            <p:ph idx="1"/>
          </p:nvPr>
        </p:nvSpPr>
        <p:spPr/>
        <p:txBody>
          <a:bodyPr/>
          <a:lstStyle/>
          <a:p>
            <a:pPr marL="107950" eaLnBrk="1" hangingPunct="1"/>
            <a:r>
              <a:rPr lang="en-US" altLang="en-US"/>
              <a:t>Price and Marginal Revenue</a:t>
            </a:r>
          </a:p>
          <a:p>
            <a:pPr marL="107950" lvl="1" eaLnBrk="1" hangingPunct="1"/>
            <a:r>
              <a:t>A monopoly is a price setter, not a price taker like a firm in perfect competition.</a:t>
            </a:r>
          </a:p>
          <a:p>
            <a:pPr marL="107950" lvl="1" eaLnBrk="1" hangingPunct="1"/>
            <a:r>
              <a:t>The reason is that the demand for the monopoly’s output is the market demand. </a:t>
            </a:r>
          </a:p>
          <a:p>
            <a:pPr marL="107950" lvl="1" eaLnBrk="1" hangingPunct="1"/>
            <a:r>
              <a:t>To sell a larger output, a monopoly must set a lower price.</a:t>
            </a:r>
          </a:p>
        </p:txBody>
      </p:sp>
      <p:sp>
        <p:nvSpPr>
          <p:cNvPr id="19458" name="Rectangle 2"/>
          <p:cNvSpPr>
            <a:spLocks noGrp="1" noChangeArrowheads="1"/>
          </p:cNvSpPr>
          <p:nvPr>
            <p:ph type="title"/>
          </p:nvPr>
        </p:nvSpPr>
        <p:spPr/>
        <p:txBody>
          <a:bodyPr/>
          <a:lstStyle/>
          <a:p>
            <a:pPr eaLnBrk="1" hangingPunct="1"/>
            <a:r>
              <a:rPr lang="en-US" altLang="en-US"/>
              <a:t>A Single-Price Monopoly’s Output and Price Decision</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Effect transition="in" filter="wipe(left)">
                                      <p:cBhvr>
                                        <p:cTn id="7" dur="500"/>
                                        <p:tgtEl>
                                          <p:spTgt spid="411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1651">
                                            <p:txEl>
                                              <p:pRg st="1" end="1"/>
                                            </p:txEl>
                                          </p:spTgt>
                                        </p:tgtEl>
                                        <p:attrNameLst>
                                          <p:attrName>style.visibility</p:attrName>
                                        </p:attrNameLst>
                                      </p:cBhvr>
                                      <p:to>
                                        <p:strVal val="visible"/>
                                      </p:to>
                                    </p:set>
                                    <p:animEffect transition="in" filter="wipe(left)">
                                      <p:cBhvr>
                                        <p:cTn id="12" dur="1000"/>
                                        <p:tgtEl>
                                          <p:spTgt spid="411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1651">
                                            <p:txEl>
                                              <p:pRg st="2" end="2"/>
                                            </p:txEl>
                                          </p:spTgt>
                                        </p:tgtEl>
                                        <p:attrNameLst>
                                          <p:attrName>style.visibility</p:attrName>
                                        </p:attrNameLst>
                                      </p:cBhvr>
                                      <p:to>
                                        <p:strVal val="visible"/>
                                      </p:to>
                                    </p:set>
                                    <p:animEffect transition="in" filter="wipe(left)">
                                      <p:cBhvr>
                                        <p:cTn id="17" dur="1000"/>
                                        <p:tgtEl>
                                          <p:spTgt spid="411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1651">
                                            <p:txEl>
                                              <p:pRg st="3" end="3"/>
                                            </p:txEl>
                                          </p:spTgt>
                                        </p:tgtEl>
                                        <p:attrNameLst>
                                          <p:attrName>style.visibility</p:attrName>
                                        </p:attrNameLst>
                                      </p:cBhvr>
                                      <p:to>
                                        <p:strVal val="visible"/>
                                      </p:to>
                                    </p:set>
                                    <p:animEffect transition="in" filter="wipe(left)">
                                      <p:cBhvr>
                                        <p:cTn id="22" dur="1000"/>
                                        <p:tgtEl>
                                          <p:spTgt spid="411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2675" name="Rectangle 3"/>
          <p:cNvSpPr>
            <a:spLocks noGrp="1" noChangeArrowheads="1"/>
          </p:cNvSpPr>
          <p:nvPr>
            <p:ph idx="1"/>
          </p:nvPr>
        </p:nvSpPr>
        <p:spPr/>
        <p:txBody>
          <a:bodyPr/>
          <a:lstStyle/>
          <a:p>
            <a:pPr marL="107950" lvl="1" eaLnBrk="1" hangingPunct="1"/>
            <a:r>
              <a:t>Total revenue, </a:t>
            </a:r>
            <a:r>
              <a:rPr i="1"/>
              <a:t>TR</a:t>
            </a:r>
            <a:r>
              <a:t>, is the price, </a:t>
            </a:r>
            <a:r>
              <a:rPr i="1"/>
              <a:t>P</a:t>
            </a:r>
            <a:r>
              <a:t>, multiplied by the quantity sold, </a:t>
            </a:r>
            <a:r>
              <a:rPr i="1"/>
              <a:t>Q</a:t>
            </a:r>
            <a:r>
              <a:t>.</a:t>
            </a:r>
          </a:p>
          <a:p>
            <a:pPr marL="107950" lvl="1" eaLnBrk="1" hangingPunct="1"/>
            <a:r>
              <a:t>Marginal revenue, </a:t>
            </a:r>
            <a:r>
              <a:rPr i="1"/>
              <a:t>MR</a:t>
            </a:r>
            <a:r>
              <a:t>, is the change in total revenue that results from a one-unit increase in the quantity sold.</a:t>
            </a:r>
          </a:p>
          <a:p>
            <a:pPr marL="107950" lvl="1" eaLnBrk="1" hangingPunct="1"/>
            <a:r>
              <a:t>For a single-price monopoly, marginal revenue is less than price at each level of output. That is,</a:t>
            </a:r>
          </a:p>
          <a:p>
            <a:pPr marL="107950" lvl="1" algn="ctr" eaLnBrk="1" hangingPunct="1"/>
            <a:r>
              <a:rPr i="1"/>
              <a:t>MR</a:t>
            </a:r>
            <a:r>
              <a:t> &lt; </a:t>
            </a:r>
            <a:r>
              <a:rPr i="1"/>
              <a:t>P.</a:t>
            </a:r>
            <a:endParaRPr/>
          </a:p>
        </p:txBody>
      </p:sp>
      <p:sp>
        <p:nvSpPr>
          <p:cNvPr id="20482" name="Rectangle 5"/>
          <p:cNvSpPr>
            <a:spLocks noGrp="1" noChangeArrowheads="1"/>
          </p:cNvSpPr>
          <p:nvPr>
            <p:ph type="title"/>
          </p:nvPr>
        </p:nvSpPr>
        <p:spPr>
          <a:noFill/>
        </p:spPr>
        <p:txBody>
          <a:bodyPr/>
          <a:lstStyle/>
          <a:p>
            <a:pPr eaLnBrk="1" hangingPunct="1"/>
            <a:r>
              <a:rPr lang="en-US" altLang="en-US"/>
              <a:t>A Single-Price Monopoly’s Output and Price Decision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2675">
                                            <p:txEl>
                                              <p:pRg st="1" end="1"/>
                                            </p:txEl>
                                          </p:spTgt>
                                        </p:tgtEl>
                                        <p:attrNameLst>
                                          <p:attrName>style.visibility</p:attrName>
                                        </p:attrNameLst>
                                      </p:cBhvr>
                                      <p:to>
                                        <p:strVal val="visible"/>
                                      </p:to>
                                    </p:set>
                                    <p:animEffect transition="in" filter="wipe(left)">
                                      <p:cBhvr>
                                        <p:cTn id="7" dur="1000"/>
                                        <p:tgtEl>
                                          <p:spTgt spid="4126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2675">
                                            <p:txEl>
                                              <p:pRg st="2" end="2"/>
                                            </p:txEl>
                                          </p:spTgt>
                                        </p:tgtEl>
                                        <p:attrNameLst>
                                          <p:attrName>style.visibility</p:attrName>
                                        </p:attrNameLst>
                                      </p:cBhvr>
                                      <p:to>
                                        <p:strVal val="visible"/>
                                      </p:to>
                                    </p:set>
                                    <p:animEffect transition="in" filter="wipe(left)">
                                      <p:cBhvr>
                                        <p:cTn id="12" dur="1000"/>
                                        <p:tgtEl>
                                          <p:spTgt spid="4126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2675">
                                            <p:txEl>
                                              <p:pRg st="3" end="3"/>
                                            </p:txEl>
                                          </p:spTgt>
                                        </p:tgtEl>
                                        <p:attrNameLst>
                                          <p:attrName>style.visibility</p:attrName>
                                        </p:attrNameLst>
                                      </p:cBhvr>
                                      <p:to>
                                        <p:strVal val="visible"/>
                                      </p:to>
                                    </p:set>
                                    <p:animEffect transition="in" filter="wipe(left)">
                                      <p:cBhvr>
                                        <p:cTn id="17" dur="1000"/>
                                        <p:tgtEl>
                                          <p:spTgt spid="412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uiExpand="1" build="p" bldLvl="3"/>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3699" name="Rectangle 3"/>
          <p:cNvSpPr>
            <a:spLocks noGrp="1" noChangeArrowheads="1"/>
          </p:cNvSpPr>
          <p:nvPr>
            <p:ph idx="1"/>
          </p:nvPr>
        </p:nvSpPr>
        <p:spPr>
          <a:xfrm>
            <a:off x="360363" y="1584325"/>
            <a:ext cx="3887601" cy="4525963"/>
          </a:xfrm>
        </p:spPr>
        <p:txBody>
          <a:bodyPr/>
          <a:lstStyle/>
          <a:p>
            <a:pPr marL="107950" lvl="1" eaLnBrk="1" hangingPunct="1"/>
            <a:r>
              <a:rPr lang="en-US" altLang="en-US" dirty="0"/>
              <a:t>Figure 13.2 illustrates the relationship between the price and marginal revenue and derives the marginal revenue curve.</a:t>
            </a:r>
          </a:p>
          <a:p>
            <a:pPr marL="107950" lvl="1" eaLnBrk="1" hangingPunct="1"/>
            <a:r>
              <a:rPr lang="en-US" altLang="en-US" dirty="0"/>
              <a:t>Suppose the monopoly sets a price of $16 and sells 2 units.</a:t>
            </a:r>
          </a:p>
        </p:txBody>
      </p:sp>
      <p:sp>
        <p:nvSpPr>
          <p:cNvPr id="21507" name="Rectangle 20"/>
          <p:cNvSpPr>
            <a:spLocks noGrp="1" noChangeArrowheads="1"/>
          </p:cNvSpPr>
          <p:nvPr>
            <p:ph type="title"/>
          </p:nvPr>
        </p:nvSpPr>
        <p:spPr>
          <a:noFill/>
          <a:ln/>
        </p:spPr>
        <p:txBody>
          <a:bodyPr/>
          <a:lstStyle/>
          <a:p>
            <a:pPr eaLnBrk="1" hangingPunct="1"/>
            <a:r>
              <a:rPr lang="en-US" altLang="en-US"/>
              <a:t>A Single-Price Monopoly’s Output and Price Decision</a:t>
            </a:r>
          </a:p>
        </p:txBody>
      </p:sp>
      <p:pic>
        <p:nvPicPr>
          <p:cNvPr id="21508" name="Picture 12"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192588"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709" name="Picture 13"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000" y="1656000"/>
            <a:ext cx="4192588"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hlinkClick r:id="rId5" action="ppaction://hlinksldjump" tooltip="Click to expand the figure"/>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3699">
                                            <p:txEl>
                                              <p:pRg st="1" end="1"/>
                                            </p:txEl>
                                          </p:spTgt>
                                        </p:tgtEl>
                                        <p:attrNameLst>
                                          <p:attrName>style.visibility</p:attrName>
                                        </p:attrNameLst>
                                      </p:cBhvr>
                                      <p:to>
                                        <p:strVal val="visible"/>
                                      </p:to>
                                    </p:set>
                                    <p:animEffect transition="in" filter="wipe(left)">
                                      <p:cBhvr>
                                        <p:cTn id="7" dur="1000"/>
                                        <p:tgtEl>
                                          <p:spTgt spid="413699">
                                            <p:txEl>
                                              <p:pRg st="1" end="1"/>
                                            </p:txEl>
                                          </p:spTgt>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413709"/>
                                        </p:tgtEl>
                                        <p:attrNameLst>
                                          <p:attrName>style.visibility</p:attrName>
                                        </p:attrNameLst>
                                      </p:cBhvr>
                                      <p:to>
                                        <p:strVal val="visible"/>
                                      </p:to>
                                    </p:set>
                                    <p:animEffect transition="in" filter="fade">
                                      <p:cBhvr>
                                        <p:cTn id="11" dur="500"/>
                                        <p:tgtEl>
                                          <p:spTgt spid="413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build="p" bldLvl="3"/>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530" name="Picture 2"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8" y="671513"/>
            <a:ext cx="5343525"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0483" name="Picture 3"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238" y="671513"/>
            <a:ext cx="5343525"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0484" name="Picture 4"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0238" y="671513"/>
            <a:ext cx="5343525"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0485" name="Picture 5" descr="Fig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0238" y="671513"/>
            <a:ext cx="5343525"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0486" name="Picture 6" descr="Fig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0238" y="671513"/>
            <a:ext cx="5343525"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0487" name="Picture 7" descr="Fig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0238" y="671513"/>
            <a:ext cx="5343525"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0488" name="Picture 8" descr="Fig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0238" y="671513"/>
            <a:ext cx="5343525"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60483"/>
                                        </p:tgtEl>
                                        <p:attrNameLst>
                                          <p:attrName>style.visibility</p:attrName>
                                        </p:attrNameLst>
                                      </p:cBhvr>
                                      <p:to>
                                        <p:strVal val="visible"/>
                                      </p:to>
                                    </p:set>
                                    <p:animEffect transition="in" filter="fade">
                                      <p:cBhvr>
                                        <p:cTn id="7" dur="500"/>
                                        <p:tgtEl>
                                          <p:spTgt spid="660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60484"/>
                                        </p:tgtEl>
                                        <p:attrNameLst>
                                          <p:attrName>style.visibility</p:attrName>
                                        </p:attrNameLst>
                                      </p:cBhvr>
                                      <p:to>
                                        <p:strVal val="visible"/>
                                      </p:to>
                                    </p:set>
                                    <p:animEffect transition="in" filter="fade">
                                      <p:cBhvr>
                                        <p:cTn id="12" dur="500"/>
                                        <p:tgtEl>
                                          <p:spTgt spid="6604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60485"/>
                                        </p:tgtEl>
                                        <p:attrNameLst>
                                          <p:attrName>style.visibility</p:attrName>
                                        </p:attrNameLst>
                                      </p:cBhvr>
                                      <p:to>
                                        <p:strVal val="visible"/>
                                      </p:to>
                                    </p:set>
                                    <p:animEffect transition="in" filter="fade">
                                      <p:cBhvr>
                                        <p:cTn id="17" dur="500"/>
                                        <p:tgtEl>
                                          <p:spTgt spid="6604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60486"/>
                                        </p:tgtEl>
                                        <p:attrNameLst>
                                          <p:attrName>style.visibility</p:attrName>
                                        </p:attrNameLst>
                                      </p:cBhvr>
                                      <p:to>
                                        <p:strVal val="visible"/>
                                      </p:to>
                                    </p:set>
                                    <p:animEffect transition="in" filter="fade">
                                      <p:cBhvr>
                                        <p:cTn id="22" dur="500"/>
                                        <p:tgtEl>
                                          <p:spTgt spid="6604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660487"/>
                                        </p:tgtEl>
                                        <p:attrNameLst>
                                          <p:attrName>style.visibility</p:attrName>
                                        </p:attrNameLst>
                                      </p:cBhvr>
                                      <p:to>
                                        <p:strVal val="visible"/>
                                      </p:to>
                                    </p:set>
                                    <p:animEffect transition="in" filter="fade">
                                      <p:cBhvr>
                                        <p:cTn id="27" dur="500"/>
                                        <p:tgtEl>
                                          <p:spTgt spid="6604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60488"/>
                                        </p:tgtEl>
                                        <p:attrNameLst>
                                          <p:attrName>style.visibility</p:attrName>
                                        </p:attrNameLst>
                                      </p:cBhvr>
                                      <p:to>
                                        <p:strVal val="visible"/>
                                      </p:to>
                                    </p:set>
                                    <p:animEffect transition="in" filter="wipe(left)">
                                      <p:cBhvr>
                                        <p:cTn id="32" dur="1000"/>
                                        <p:tgtEl>
                                          <p:spTgt spid="66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360363" y="1584325"/>
            <a:ext cx="3851597" cy="4732338"/>
          </a:xfrm>
        </p:spPr>
        <p:txBody>
          <a:bodyPr/>
          <a:lstStyle/>
          <a:p>
            <a:pPr marL="107950" lvl="1" eaLnBrk="1" hangingPunct="1"/>
            <a:r>
              <a:rPr lang="en-US" altLang="en-US" dirty="0"/>
              <a:t>Now suppose the firm cuts the price to $14 to sell 3 units.</a:t>
            </a:r>
          </a:p>
          <a:p>
            <a:pPr marL="107950" lvl="1" eaLnBrk="1" hangingPunct="1"/>
            <a:r>
              <a:rPr lang="en-US" altLang="en-US" dirty="0"/>
              <a:t>It loses $4 of total revenue on the 2 units it was selling at $16 each.</a:t>
            </a:r>
          </a:p>
          <a:p>
            <a:pPr marL="107950" lvl="1" eaLnBrk="1" hangingPunct="1"/>
            <a:r>
              <a:rPr lang="en-US" altLang="en-US" dirty="0"/>
              <a:t>And it gains $14 of total revenue on the 3rd unit.</a:t>
            </a:r>
          </a:p>
          <a:p>
            <a:pPr marL="107950" lvl="1" eaLnBrk="1" hangingPunct="1"/>
            <a:r>
              <a:rPr lang="en-US" altLang="en-US" dirty="0"/>
              <a:t>So total revenue increases by $10, which is marginal revenue.</a:t>
            </a:r>
          </a:p>
        </p:txBody>
      </p:sp>
      <p:sp>
        <p:nvSpPr>
          <p:cNvPr id="23555" name="Rectangle 23"/>
          <p:cNvSpPr>
            <a:spLocks noGrp="1" noChangeArrowheads="1"/>
          </p:cNvSpPr>
          <p:nvPr>
            <p:ph type="title"/>
          </p:nvPr>
        </p:nvSpPr>
        <p:spPr>
          <a:noFill/>
          <a:ln/>
        </p:spPr>
        <p:txBody>
          <a:bodyPr/>
          <a:lstStyle/>
          <a:p>
            <a:pPr eaLnBrk="1" hangingPunct="1"/>
            <a:r>
              <a:rPr lang="en-US" altLang="en-US"/>
              <a:t>A Single-Price Monopoly’s Output and Price Decision</a:t>
            </a:r>
          </a:p>
        </p:txBody>
      </p:sp>
      <p:pic>
        <p:nvPicPr>
          <p:cNvPr id="23556" name="Picture 15"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192588"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16"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000" y="1656000"/>
            <a:ext cx="4192588"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3649" name="Picture 17"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0000" y="1656000"/>
            <a:ext cx="4192588"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3650" name="Picture 18" descr="Fig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000" y="1656000"/>
            <a:ext cx="4192588"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3651" name="Picture 19" descr="Fig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0000" y="1656000"/>
            <a:ext cx="4192588"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3652" name="Picture 20" descr="Fig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0000" y="1656000"/>
            <a:ext cx="4192588"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53649"/>
                                        </p:tgtEl>
                                        <p:attrNameLst>
                                          <p:attrName>style.visibility</p:attrName>
                                        </p:attrNameLst>
                                      </p:cBhvr>
                                      <p:to>
                                        <p:strVal val="visible"/>
                                      </p:to>
                                    </p:set>
                                    <p:animEffect transition="in" filter="fade">
                                      <p:cBhvr>
                                        <p:cTn id="7" dur="500"/>
                                        <p:tgtEl>
                                          <p:spTgt spid="4536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4034">
                                            <p:txEl>
                                              <p:pRg st="1" end="1"/>
                                            </p:txEl>
                                          </p:spTgt>
                                        </p:tgtEl>
                                        <p:attrNameLst>
                                          <p:attrName>style.visibility</p:attrName>
                                        </p:attrNameLst>
                                      </p:cBhvr>
                                      <p:to>
                                        <p:strVal val="visible"/>
                                      </p:to>
                                    </p:set>
                                    <p:animEffect transition="in" filter="wipe(left)">
                                      <p:cBhvr>
                                        <p:cTn id="12" dur="500"/>
                                        <p:tgtEl>
                                          <p:spTgt spid="44034">
                                            <p:txEl>
                                              <p:pRg st="1" end="1"/>
                                            </p:txEl>
                                          </p:spTgt>
                                        </p:tgtEl>
                                      </p:cBhvr>
                                    </p:animEffect>
                                  </p:childTnLst>
                                </p:cTn>
                              </p:par>
                            </p:childTnLst>
                          </p:cTn>
                        </p:par>
                        <p:par>
                          <p:cTn id="13" fill="hold" nodeType="afterGroup">
                            <p:stCondLst>
                              <p:cond delay="500"/>
                            </p:stCondLst>
                            <p:childTnLst>
                              <p:par>
                                <p:cTn id="14" presetID="10" presetClass="entr" presetSubtype="0" fill="hold" nodeType="afterEffect">
                                  <p:stCondLst>
                                    <p:cond delay="0"/>
                                  </p:stCondLst>
                                  <p:childTnLst>
                                    <p:set>
                                      <p:cBhvr>
                                        <p:cTn id="15" dur="1" fill="hold">
                                          <p:stCondLst>
                                            <p:cond delay="0"/>
                                          </p:stCondLst>
                                        </p:cTn>
                                        <p:tgtEl>
                                          <p:spTgt spid="453650"/>
                                        </p:tgtEl>
                                        <p:attrNameLst>
                                          <p:attrName>style.visibility</p:attrName>
                                        </p:attrNameLst>
                                      </p:cBhvr>
                                      <p:to>
                                        <p:strVal val="visible"/>
                                      </p:to>
                                    </p:set>
                                    <p:animEffect transition="in" filter="fade">
                                      <p:cBhvr>
                                        <p:cTn id="16" dur="500"/>
                                        <p:tgtEl>
                                          <p:spTgt spid="45365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4034">
                                            <p:txEl>
                                              <p:pRg st="2" end="2"/>
                                            </p:txEl>
                                          </p:spTgt>
                                        </p:tgtEl>
                                        <p:attrNameLst>
                                          <p:attrName>style.visibility</p:attrName>
                                        </p:attrNameLst>
                                      </p:cBhvr>
                                      <p:to>
                                        <p:strVal val="visible"/>
                                      </p:to>
                                    </p:set>
                                    <p:animEffect transition="in" filter="wipe(left)">
                                      <p:cBhvr>
                                        <p:cTn id="21" dur="500"/>
                                        <p:tgtEl>
                                          <p:spTgt spid="44034">
                                            <p:txEl>
                                              <p:pRg st="2" end="2"/>
                                            </p:txEl>
                                          </p:spTgt>
                                        </p:tgtEl>
                                      </p:cBhvr>
                                    </p:animEffect>
                                  </p:childTnLst>
                                </p:cTn>
                              </p:par>
                            </p:childTnLst>
                          </p:cTn>
                        </p:par>
                        <p:par>
                          <p:cTn id="22" fill="hold" nodeType="afterGroup">
                            <p:stCondLst>
                              <p:cond delay="500"/>
                            </p:stCondLst>
                            <p:childTnLst>
                              <p:par>
                                <p:cTn id="23" presetID="10" presetClass="entr" presetSubtype="0" fill="hold" nodeType="afterEffect">
                                  <p:stCondLst>
                                    <p:cond delay="0"/>
                                  </p:stCondLst>
                                  <p:childTnLst>
                                    <p:set>
                                      <p:cBhvr>
                                        <p:cTn id="24" dur="1" fill="hold">
                                          <p:stCondLst>
                                            <p:cond delay="0"/>
                                          </p:stCondLst>
                                        </p:cTn>
                                        <p:tgtEl>
                                          <p:spTgt spid="453651"/>
                                        </p:tgtEl>
                                        <p:attrNameLst>
                                          <p:attrName>style.visibility</p:attrName>
                                        </p:attrNameLst>
                                      </p:cBhvr>
                                      <p:to>
                                        <p:strVal val="visible"/>
                                      </p:to>
                                    </p:set>
                                    <p:animEffect transition="in" filter="fade">
                                      <p:cBhvr>
                                        <p:cTn id="25" dur="500"/>
                                        <p:tgtEl>
                                          <p:spTgt spid="45365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4034">
                                            <p:txEl>
                                              <p:pRg st="3" end="3"/>
                                            </p:txEl>
                                          </p:spTgt>
                                        </p:tgtEl>
                                        <p:attrNameLst>
                                          <p:attrName>style.visibility</p:attrName>
                                        </p:attrNameLst>
                                      </p:cBhvr>
                                      <p:to>
                                        <p:strVal val="visible"/>
                                      </p:to>
                                    </p:set>
                                    <p:animEffect transition="in" filter="wipe(left)">
                                      <p:cBhvr>
                                        <p:cTn id="30" dur="500"/>
                                        <p:tgtEl>
                                          <p:spTgt spid="44034">
                                            <p:txEl>
                                              <p:pRg st="3" end="3"/>
                                            </p:txEl>
                                          </p:spTgt>
                                        </p:tgtEl>
                                      </p:cBhvr>
                                    </p:animEffect>
                                  </p:childTnLst>
                                </p:cTn>
                              </p:par>
                            </p:childTnLst>
                          </p:cTn>
                        </p:par>
                        <p:par>
                          <p:cTn id="31" fill="hold" nodeType="afterGroup">
                            <p:stCondLst>
                              <p:cond delay="500"/>
                            </p:stCondLst>
                            <p:childTnLst>
                              <p:par>
                                <p:cTn id="32" presetID="10" presetClass="entr" presetSubtype="0" fill="hold" nodeType="afterEffect">
                                  <p:stCondLst>
                                    <p:cond delay="0"/>
                                  </p:stCondLst>
                                  <p:childTnLst>
                                    <p:set>
                                      <p:cBhvr>
                                        <p:cTn id="33" dur="1" fill="hold">
                                          <p:stCondLst>
                                            <p:cond delay="0"/>
                                          </p:stCondLst>
                                        </p:cTn>
                                        <p:tgtEl>
                                          <p:spTgt spid="453652"/>
                                        </p:tgtEl>
                                        <p:attrNameLst>
                                          <p:attrName>style.visibility</p:attrName>
                                        </p:attrNameLst>
                                      </p:cBhvr>
                                      <p:to>
                                        <p:strVal val="visible"/>
                                      </p:to>
                                    </p:set>
                                    <p:animEffect transition="in" filter="fade">
                                      <p:cBhvr>
                                        <p:cTn id="34" dur="500"/>
                                        <p:tgtEl>
                                          <p:spTgt spid="453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360363" y="1584325"/>
            <a:ext cx="3635573" cy="4525963"/>
          </a:xfrm>
        </p:spPr>
        <p:txBody>
          <a:bodyPr/>
          <a:lstStyle/>
          <a:p>
            <a:pPr marL="107950" lvl="1" eaLnBrk="1" hangingPunct="1"/>
            <a:r>
              <a:rPr lang="en-US" altLang="en-US" dirty="0"/>
              <a:t>The marginal revenue curve, </a:t>
            </a:r>
            <a:r>
              <a:rPr lang="en-US" altLang="en-US" i="1" dirty="0"/>
              <a:t>MR</a:t>
            </a:r>
            <a:r>
              <a:rPr lang="en-US" altLang="en-US" dirty="0"/>
              <a:t>, passes through the red dot midway between 2 and 3 units and at $10.</a:t>
            </a:r>
          </a:p>
          <a:p>
            <a:pPr marL="107950" lvl="1" eaLnBrk="1" hangingPunct="1"/>
            <a:r>
              <a:rPr lang="en-US" altLang="en-US" dirty="0"/>
              <a:t>For a monopoly, </a:t>
            </a:r>
            <a:r>
              <a:rPr lang="en-US" altLang="en-US" i="1" dirty="0"/>
              <a:t>MR</a:t>
            </a:r>
            <a:r>
              <a:rPr lang="en-US" altLang="en-US" dirty="0"/>
              <a:t> &lt; </a:t>
            </a:r>
            <a:r>
              <a:rPr lang="en-US" altLang="en-US" i="1" dirty="0"/>
              <a:t>P</a:t>
            </a:r>
            <a:r>
              <a:rPr lang="en-US" altLang="en-US" dirty="0"/>
              <a:t> at each quantity.</a:t>
            </a:r>
          </a:p>
        </p:txBody>
      </p:sp>
      <p:sp>
        <p:nvSpPr>
          <p:cNvPr id="24579" name="Rectangle 21"/>
          <p:cNvSpPr>
            <a:spLocks noGrp="1" noChangeArrowheads="1"/>
          </p:cNvSpPr>
          <p:nvPr>
            <p:ph type="title"/>
          </p:nvPr>
        </p:nvSpPr>
        <p:spPr>
          <a:noFill/>
          <a:ln/>
        </p:spPr>
        <p:txBody>
          <a:bodyPr/>
          <a:lstStyle/>
          <a:p>
            <a:pPr eaLnBrk="1" hangingPunct="1"/>
            <a:r>
              <a:rPr lang="en-US" altLang="en-US"/>
              <a:t>A Single-Price Monopoly’s Output and Price Decision</a:t>
            </a:r>
          </a:p>
        </p:txBody>
      </p:sp>
      <p:pic>
        <p:nvPicPr>
          <p:cNvPr id="24580" name="Picture 13"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192588"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14"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000" y="1656000"/>
            <a:ext cx="4192588"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15"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0000" y="1656000"/>
            <a:ext cx="4192588"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6" descr="Fig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000" y="1656000"/>
            <a:ext cx="4192588"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17" descr="Fig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0000" y="1656000"/>
            <a:ext cx="4192588"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18" descr="Fig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0000" y="1656000"/>
            <a:ext cx="4192588"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603" name="Picture 19" descr="Fig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20000" y="1656000"/>
            <a:ext cx="4192588"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1603"/>
                                        </p:tgtEl>
                                        <p:attrNameLst>
                                          <p:attrName>style.visibility</p:attrName>
                                        </p:attrNameLst>
                                      </p:cBhvr>
                                      <p:to>
                                        <p:strVal val="visible"/>
                                      </p:to>
                                    </p:set>
                                    <p:animEffect transition="in" filter="wipe(left)">
                                      <p:cBhvr>
                                        <p:cTn id="7" dur="1000"/>
                                        <p:tgtEl>
                                          <p:spTgt spid="451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082">
                                            <p:txEl>
                                              <p:pRg st="1" end="1"/>
                                            </p:txEl>
                                          </p:spTgt>
                                        </p:tgtEl>
                                        <p:attrNameLst>
                                          <p:attrName>style.visibility</p:attrName>
                                        </p:attrNameLst>
                                      </p:cBhvr>
                                      <p:to>
                                        <p:strVal val="visible"/>
                                      </p:to>
                                    </p:set>
                                    <p:animEffect transition="in" filter="wipe(left)">
                                      <p:cBhvr>
                                        <p:cTn id="12" dur="500"/>
                                        <p:tgtEl>
                                          <p:spTgt spid="460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bwMode="auto">
          <a:xfrm>
            <a:off x="2772000" y="5015644"/>
            <a:ext cx="5186489"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en-CA" altLang="en-US" sz="3600" b="1" dirty="0">
                <a:solidFill>
                  <a:srgbClr val="009A82"/>
                </a:solidFill>
                <a:latin typeface="Futura Condensed" pitchFamily="34" charset="0"/>
              </a:rPr>
              <a:t>MONOPOLY</a:t>
            </a:r>
          </a:p>
        </p:txBody>
      </p:sp>
      <p:graphicFrame>
        <p:nvGraphicFramePr>
          <p:cNvPr id="9" name="Object 8"/>
          <p:cNvGraphicFramePr>
            <a:graphicFrameLocks noChangeAspect="1"/>
          </p:cNvGraphicFramePr>
          <p:nvPr>
            <p:extLst>
              <p:ext uri="{D42A27DB-BD31-4B8C-83A1-F6EECF244321}">
                <p14:modId xmlns:p14="http://schemas.microsoft.com/office/powerpoint/2010/main" val="1828119260"/>
              </p:ext>
            </p:extLst>
          </p:nvPr>
        </p:nvGraphicFramePr>
        <p:xfrm>
          <a:off x="238412" y="5728494"/>
          <a:ext cx="8621477" cy="471487"/>
        </p:xfrm>
        <a:graphic>
          <a:graphicData uri="http://schemas.openxmlformats.org/presentationml/2006/ole">
            <mc:AlternateContent xmlns:mc="http://schemas.openxmlformats.org/markup-compatibility/2006">
              <mc:Choice xmlns:v="urn:schemas-microsoft-com:vml" Requires="v">
                <p:oleObj spid="_x0000_s7187" name="Image" r:id="rId4" imgW="14603040" imgH="799920" progId="Photoshop.Image.11">
                  <p:embed/>
                </p:oleObj>
              </mc:Choice>
              <mc:Fallback>
                <p:oleObj name="Image" r:id="rId4" imgW="14603040" imgH="799920" progId="Photoshop.Image.11">
                  <p:embed/>
                  <p:pic>
                    <p:nvPicPr>
                      <p:cNvPr id="0" name=""/>
                      <p:cNvPicPr/>
                      <p:nvPr/>
                    </p:nvPicPr>
                    <p:blipFill>
                      <a:blip r:embed="rId5"/>
                      <a:stretch>
                        <a:fillRect/>
                      </a:stretch>
                    </p:blipFill>
                    <p:spPr>
                      <a:xfrm>
                        <a:off x="238412" y="5728494"/>
                        <a:ext cx="8621477" cy="471487"/>
                      </a:xfrm>
                      <a:prstGeom prst="rect">
                        <a:avLst/>
                      </a:prstGeom>
                    </p:spPr>
                  </p:pic>
                </p:oleObj>
              </mc:Fallback>
            </mc:AlternateContent>
          </a:graphicData>
        </a:graphic>
      </p:graphicFrame>
      <p:sp>
        <p:nvSpPr>
          <p:cNvPr id="10" name="Title 1"/>
          <p:cNvSpPr txBox="1">
            <a:spLocks/>
          </p:cNvSpPr>
          <p:nvPr/>
        </p:nvSpPr>
        <p:spPr bwMode="auto">
          <a:xfrm>
            <a:off x="792000" y="4575956"/>
            <a:ext cx="189152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CA" altLang="en-US" sz="9800" dirty="0">
                <a:solidFill>
                  <a:srgbClr val="9B2590"/>
                </a:solidFill>
                <a:latin typeface="Mundo Sans Std Light" panose="02000302020104020303" pitchFamily="50" charset="0"/>
              </a:rPr>
              <a:t>13</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005" y="0"/>
            <a:ext cx="7189470" cy="4503420"/>
          </a:xfrm>
          <a:prstGeom prst="rect">
            <a:avLst/>
          </a:prstGeom>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4723" name="Rectangle 3"/>
          <p:cNvSpPr>
            <a:spLocks noGrp="1" noChangeArrowheads="1"/>
          </p:cNvSpPr>
          <p:nvPr>
            <p:ph idx="1"/>
          </p:nvPr>
        </p:nvSpPr>
        <p:spPr/>
        <p:txBody>
          <a:bodyPr/>
          <a:lstStyle/>
          <a:p>
            <a:pPr marL="107950" eaLnBrk="1" hangingPunct="1"/>
            <a:r>
              <a:rPr lang="en-US" altLang="en-US"/>
              <a:t>Marginal Revenue and Elasticity</a:t>
            </a:r>
          </a:p>
          <a:p>
            <a:pPr marL="107950" lvl="1" eaLnBrk="1" hangingPunct="1"/>
            <a:r>
              <a:rPr lang="en-US" altLang="en-US"/>
              <a:t>A single-price monopoly’s marginal revenue is related to the elasticity of demand for the good.</a:t>
            </a:r>
          </a:p>
          <a:p>
            <a:pPr marL="107950" lvl="1" eaLnBrk="1" hangingPunct="1"/>
            <a:r>
              <a:rPr lang="en-US" altLang="en-US"/>
              <a:t>If demand is elastic, a fall in the price brings an increase in total revenue.</a:t>
            </a:r>
          </a:p>
          <a:p>
            <a:pPr marL="107950" lvl="1" eaLnBrk="1" hangingPunct="1"/>
            <a:r>
              <a:rPr lang="en-US" altLang="en-US" i="1"/>
              <a:t>MR</a:t>
            </a:r>
            <a:r>
              <a:rPr lang="en-US" altLang="en-US"/>
              <a:t> is positive.</a:t>
            </a:r>
          </a:p>
        </p:txBody>
      </p:sp>
      <p:sp>
        <p:nvSpPr>
          <p:cNvPr id="25603" name="Rectangle 32"/>
          <p:cNvSpPr>
            <a:spLocks noGrp="1" noChangeArrowheads="1"/>
          </p:cNvSpPr>
          <p:nvPr>
            <p:ph type="title"/>
          </p:nvPr>
        </p:nvSpPr>
        <p:spPr>
          <a:noFill/>
          <a:ln/>
        </p:spPr>
        <p:txBody>
          <a:bodyPr/>
          <a:lstStyle/>
          <a:p>
            <a:pPr eaLnBrk="1" hangingPunct="1"/>
            <a:r>
              <a:rPr lang="en-US" altLang="en-US"/>
              <a:t>A Single-Price Monopoly’s Output and Price Decision</a:t>
            </a:r>
          </a:p>
        </p:txBody>
      </p:sp>
      <p:pic>
        <p:nvPicPr>
          <p:cNvPr id="25604" name="Picture 22"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0"/>
            <a:ext cx="4087812"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4743" name="Picture 23"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000" y="1656000"/>
            <a:ext cx="4087812"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4744" name="Picture 24"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000" y="1656000"/>
            <a:ext cx="4087812"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4745" name="Picture 25" descr="Fig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000" y="1656000"/>
            <a:ext cx="4087812"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hlinkClick r:id="rId7" action="ppaction://hlinksldjump" tooltip="Click to expand the figure"/>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animEffect transition="in" filter="wipe(left)">
                                      <p:cBhvr>
                                        <p:cTn id="7" dur="1000"/>
                                        <p:tgtEl>
                                          <p:spTgt spid="414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4723">
                                            <p:txEl>
                                              <p:pRg st="2" end="2"/>
                                            </p:txEl>
                                          </p:spTgt>
                                        </p:tgtEl>
                                        <p:attrNameLst>
                                          <p:attrName>style.visibility</p:attrName>
                                        </p:attrNameLst>
                                      </p:cBhvr>
                                      <p:to>
                                        <p:strVal val="visible"/>
                                      </p:to>
                                    </p:set>
                                    <p:animEffect transition="in" filter="wipe(left)">
                                      <p:cBhvr>
                                        <p:cTn id="12" dur="1000"/>
                                        <p:tgtEl>
                                          <p:spTgt spid="4147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4723">
                                            <p:txEl>
                                              <p:pRg st="3" end="3"/>
                                            </p:txEl>
                                          </p:spTgt>
                                        </p:tgtEl>
                                        <p:attrNameLst>
                                          <p:attrName>style.visibility</p:attrName>
                                        </p:attrNameLst>
                                      </p:cBhvr>
                                      <p:to>
                                        <p:strVal val="visible"/>
                                      </p:to>
                                    </p:set>
                                    <p:animEffect transition="in" filter="wipe(left)">
                                      <p:cBhvr>
                                        <p:cTn id="17" dur="1000"/>
                                        <p:tgtEl>
                                          <p:spTgt spid="414723">
                                            <p:txEl>
                                              <p:pRg st="3" end="3"/>
                                            </p:txEl>
                                          </p:spTgt>
                                        </p:tgtEl>
                                      </p:cBhvr>
                                    </p:animEffect>
                                  </p:childTnLst>
                                </p:cTn>
                              </p:par>
                            </p:childTnLst>
                          </p:cTn>
                        </p:par>
                        <p:par>
                          <p:cTn id="18" fill="hold" nodeType="afterGroup">
                            <p:stCondLst>
                              <p:cond delay="1000"/>
                            </p:stCondLst>
                            <p:childTnLst>
                              <p:par>
                                <p:cTn id="19" presetID="10" presetClass="entr" presetSubtype="0" fill="hold" nodeType="afterEffect">
                                  <p:stCondLst>
                                    <p:cond delay="0"/>
                                  </p:stCondLst>
                                  <p:childTnLst>
                                    <p:set>
                                      <p:cBhvr>
                                        <p:cTn id="20" dur="1" fill="hold">
                                          <p:stCondLst>
                                            <p:cond delay="0"/>
                                          </p:stCondLst>
                                        </p:cTn>
                                        <p:tgtEl>
                                          <p:spTgt spid="414743"/>
                                        </p:tgtEl>
                                        <p:attrNameLst>
                                          <p:attrName>style.visibility</p:attrName>
                                        </p:attrNameLst>
                                      </p:cBhvr>
                                      <p:to>
                                        <p:strVal val="visible"/>
                                      </p:to>
                                    </p:set>
                                    <p:animEffect transition="in" filter="fade">
                                      <p:cBhvr>
                                        <p:cTn id="21" dur="500"/>
                                        <p:tgtEl>
                                          <p:spTgt spid="414743"/>
                                        </p:tgtEl>
                                      </p:cBhvr>
                                    </p:animEffect>
                                  </p:childTnLst>
                                </p:cTn>
                              </p:par>
                            </p:childTnLst>
                          </p:cTn>
                        </p:par>
                        <p:par>
                          <p:cTn id="22" fill="hold" nodeType="afterGroup">
                            <p:stCondLst>
                              <p:cond delay="1500"/>
                            </p:stCondLst>
                            <p:childTnLst>
                              <p:par>
                                <p:cTn id="23" presetID="22" presetClass="entr" presetSubtype="8" fill="hold" nodeType="afterEffect">
                                  <p:stCondLst>
                                    <p:cond delay="0"/>
                                  </p:stCondLst>
                                  <p:childTnLst>
                                    <p:set>
                                      <p:cBhvr>
                                        <p:cTn id="24" dur="1" fill="hold">
                                          <p:stCondLst>
                                            <p:cond delay="0"/>
                                          </p:stCondLst>
                                        </p:cTn>
                                        <p:tgtEl>
                                          <p:spTgt spid="414744"/>
                                        </p:tgtEl>
                                        <p:attrNameLst>
                                          <p:attrName>style.visibility</p:attrName>
                                        </p:attrNameLst>
                                      </p:cBhvr>
                                      <p:to>
                                        <p:strVal val="visible"/>
                                      </p:to>
                                    </p:set>
                                    <p:animEffect transition="in" filter="wipe(left)">
                                      <p:cBhvr>
                                        <p:cTn id="25" dur="5000"/>
                                        <p:tgtEl>
                                          <p:spTgt spid="414744"/>
                                        </p:tgtEl>
                                      </p:cBhvr>
                                    </p:animEffect>
                                  </p:childTnLst>
                                </p:cTn>
                              </p:par>
                            </p:childTnLst>
                          </p:cTn>
                        </p:par>
                        <p:par>
                          <p:cTn id="26" fill="hold" nodeType="afterGroup">
                            <p:stCondLst>
                              <p:cond delay="6500"/>
                            </p:stCondLst>
                            <p:childTnLst>
                              <p:par>
                                <p:cTn id="27" presetID="22" presetClass="entr" presetSubtype="8" fill="hold" nodeType="afterEffect">
                                  <p:stCondLst>
                                    <p:cond delay="0"/>
                                  </p:stCondLst>
                                  <p:childTnLst>
                                    <p:set>
                                      <p:cBhvr>
                                        <p:cTn id="28" dur="1" fill="hold">
                                          <p:stCondLst>
                                            <p:cond delay="0"/>
                                          </p:stCondLst>
                                        </p:cTn>
                                        <p:tgtEl>
                                          <p:spTgt spid="414745"/>
                                        </p:tgtEl>
                                        <p:attrNameLst>
                                          <p:attrName>style.visibility</p:attrName>
                                        </p:attrNameLst>
                                      </p:cBhvr>
                                      <p:to>
                                        <p:strVal val="visible"/>
                                      </p:to>
                                    </p:set>
                                    <p:animEffect transition="in" filter="wipe(left)">
                                      <p:cBhvr>
                                        <p:cTn id="29" dur="2000"/>
                                        <p:tgtEl>
                                          <p:spTgt spid="414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bldLvl="3"/>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626" name="Picture 2"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1062038"/>
            <a:ext cx="54197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55" name="Picture 3"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2138" y="1062038"/>
            <a:ext cx="54197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56" name="Picture 4"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2138" y="1062038"/>
            <a:ext cx="54197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57" name="Picture 5" descr="Fig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2138" y="1062038"/>
            <a:ext cx="54197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61155"/>
                                        </p:tgtEl>
                                        <p:attrNameLst>
                                          <p:attrName>style.visibility</p:attrName>
                                        </p:attrNameLst>
                                      </p:cBhvr>
                                      <p:to>
                                        <p:strVal val="visible"/>
                                      </p:to>
                                    </p:set>
                                    <p:animEffect transition="in" filter="fade">
                                      <p:cBhvr>
                                        <p:cTn id="7" dur="500"/>
                                        <p:tgtEl>
                                          <p:spTgt spid="56115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61156"/>
                                        </p:tgtEl>
                                        <p:attrNameLst>
                                          <p:attrName>style.visibility</p:attrName>
                                        </p:attrNameLst>
                                      </p:cBhvr>
                                      <p:to>
                                        <p:strVal val="visible"/>
                                      </p:to>
                                    </p:set>
                                    <p:animEffect transition="in" filter="wipe(left)">
                                      <p:cBhvr>
                                        <p:cTn id="11" dur="5000"/>
                                        <p:tgtEl>
                                          <p:spTgt spid="561156"/>
                                        </p:tgtEl>
                                      </p:cBhvr>
                                    </p:animEffect>
                                  </p:childTnLst>
                                </p:cTn>
                              </p:par>
                            </p:childTnLst>
                          </p:cTn>
                        </p:par>
                        <p:par>
                          <p:cTn id="12" fill="hold" nodeType="afterGroup">
                            <p:stCondLst>
                              <p:cond delay="5500"/>
                            </p:stCondLst>
                            <p:childTnLst>
                              <p:par>
                                <p:cTn id="13" presetID="22" presetClass="entr" presetSubtype="8" fill="hold" nodeType="afterEffect">
                                  <p:stCondLst>
                                    <p:cond delay="0"/>
                                  </p:stCondLst>
                                  <p:childTnLst>
                                    <p:set>
                                      <p:cBhvr>
                                        <p:cTn id="14" dur="1" fill="hold">
                                          <p:stCondLst>
                                            <p:cond delay="0"/>
                                          </p:stCondLst>
                                        </p:cTn>
                                        <p:tgtEl>
                                          <p:spTgt spid="561157"/>
                                        </p:tgtEl>
                                        <p:attrNameLst>
                                          <p:attrName>style.visibility</p:attrName>
                                        </p:attrNameLst>
                                      </p:cBhvr>
                                      <p:to>
                                        <p:strVal val="visible"/>
                                      </p:to>
                                    </p:set>
                                    <p:animEffect transition="in" filter="wipe(left)">
                                      <p:cBhvr>
                                        <p:cTn id="15" dur="2000"/>
                                        <p:tgtEl>
                                          <p:spTgt spid="561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a:xfrm>
            <a:off x="360363" y="1584325"/>
            <a:ext cx="4139637" cy="4525963"/>
          </a:xfrm>
        </p:spPr>
        <p:txBody>
          <a:bodyPr/>
          <a:lstStyle/>
          <a:p>
            <a:pPr marL="107950" lvl="1" eaLnBrk="1" hangingPunct="1"/>
            <a:r>
              <a:rPr lang="en-US" altLang="en-US" dirty="0"/>
              <a:t>The increase in revenue from the greater quantity sold </a:t>
            </a:r>
            <a:r>
              <a:rPr lang="en-US" altLang="en-US" i="1" dirty="0"/>
              <a:t>outweighs</a:t>
            </a:r>
            <a:r>
              <a:rPr lang="en-US" altLang="en-US" dirty="0"/>
              <a:t> the decrease in revenue from the lower price per unit.</a:t>
            </a:r>
          </a:p>
          <a:p>
            <a:pPr marL="107950" lvl="1" eaLnBrk="1" hangingPunct="1"/>
            <a:r>
              <a:rPr lang="en-US" altLang="en-US" dirty="0"/>
              <a:t>So</a:t>
            </a:r>
            <a:r>
              <a:rPr lang="en-US" altLang="en-US" i="1" dirty="0"/>
              <a:t> MR</a:t>
            </a:r>
            <a:r>
              <a:rPr lang="en-US" altLang="en-US" dirty="0"/>
              <a:t> is positive.</a:t>
            </a:r>
          </a:p>
          <a:p>
            <a:pPr marL="107950" lvl="1" eaLnBrk="1" hangingPunct="1"/>
            <a:r>
              <a:rPr lang="en-US" altLang="en-US" dirty="0"/>
              <a:t>As the price falls, total revenue increases.</a:t>
            </a:r>
          </a:p>
        </p:txBody>
      </p:sp>
      <p:sp>
        <p:nvSpPr>
          <p:cNvPr id="27651" name="Rectangle 19"/>
          <p:cNvSpPr>
            <a:spLocks noGrp="1" noChangeArrowheads="1"/>
          </p:cNvSpPr>
          <p:nvPr>
            <p:ph type="title"/>
          </p:nvPr>
        </p:nvSpPr>
        <p:spPr>
          <a:noFill/>
          <a:ln/>
        </p:spPr>
        <p:txBody>
          <a:bodyPr/>
          <a:lstStyle/>
          <a:p>
            <a:pPr eaLnBrk="1" hangingPunct="1"/>
            <a:r>
              <a:rPr lang="en-US" altLang="en-US"/>
              <a:t>A Single-Price Monopoly’s Output and Price Decision</a:t>
            </a:r>
          </a:p>
        </p:txBody>
      </p:sp>
      <p:pic>
        <p:nvPicPr>
          <p:cNvPr id="27652" name="Picture 12"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321175"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5325" name="Picture 13"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000" y="1656000"/>
            <a:ext cx="4321175"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5326" name="Picture 14"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0000" y="1656000"/>
            <a:ext cx="4321175"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hlinkClick r:id="rId6" action="ppaction://hlinksldjump" tooltip="Click to expand the figure"/>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25315">
                                            <p:txEl>
                                              <p:pRg st="1" end="1"/>
                                            </p:txEl>
                                          </p:spTgt>
                                        </p:tgtEl>
                                        <p:attrNameLst>
                                          <p:attrName>style.visibility</p:attrName>
                                        </p:attrNameLst>
                                      </p:cBhvr>
                                      <p:to>
                                        <p:strVal val="visible"/>
                                      </p:to>
                                    </p:set>
                                    <p:animEffect transition="in" filter="wipe(left)">
                                      <p:cBhvr>
                                        <p:cTn id="7" dur="500"/>
                                        <p:tgtEl>
                                          <p:spTgt spid="525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5315">
                                            <p:txEl>
                                              <p:pRg st="2" end="2"/>
                                            </p:txEl>
                                          </p:spTgt>
                                        </p:tgtEl>
                                        <p:attrNameLst>
                                          <p:attrName>style.visibility</p:attrName>
                                        </p:attrNameLst>
                                      </p:cBhvr>
                                      <p:to>
                                        <p:strVal val="visible"/>
                                      </p:to>
                                    </p:set>
                                    <p:animEffect transition="in" filter="wipe(left)">
                                      <p:cBhvr>
                                        <p:cTn id="12" dur="1000"/>
                                        <p:tgtEl>
                                          <p:spTgt spid="525315">
                                            <p:txEl>
                                              <p:pRg st="2" end="2"/>
                                            </p:txEl>
                                          </p:spTgt>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525325"/>
                                        </p:tgtEl>
                                        <p:attrNameLst>
                                          <p:attrName>style.visibility</p:attrName>
                                        </p:attrNameLst>
                                      </p:cBhvr>
                                      <p:to>
                                        <p:strVal val="visible"/>
                                      </p:to>
                                    </p:set>
                                    <p:animEffect transition="in" filter="wipe(down)">
                                      <p:cBhvr>
                                        <p:cTn id="16" dur="2000"/>
                                        <p:tgtEl>
                                          <p:spTgt spid="525325"/>
                                        </p:tgtEl>
                                      </p:cBhvr>
                                    </p:animEffect>
                                  </p:childTnLst>
                                </p:cTn>
                              </p:par>
                            </p:childTnLst>
                          </p:cTn>
                        </p:par>
                        <p:par>
                          <p:cTn id="17" fill="hold">
                            <p:stCondLst>
                              <p:cond delay="3000"/>
                            </p:stCondLst>
                            <p:childTnLst>
                              <p:par>
                                <p:cTn id="18" presetID="22" presetClass="entr" presetSubtype="4" fill="hold" nodeType="afterEffect">
                                  <p:stCondLst>
                                    <p:cond delay="0"/>
                                  </p:stCondLst>
                                  <p:childTnLst>
                                    <p:set>
                                      <p:cBhvr>
                                        <p:cTn id="19" dur="1" fill="hold">
                                          <p:stCondLst>
                                            <p:cond delay="0"/>
                                          </p:stCondLst>
                                        </p:cTn>
                                        <p:tgtEl>
                                          <p:spTgt spid="525326"/>
                                        </p:tgtEl>
                                        <p:attrNameLst>
                                          <p:attrName>style.visibility</p:attrName>
                                        </p:attrNameLst>
                                      </p:cBhvr>
                                      <p:to>
                                        <p:strVal val="visible"/>
                                      </p:to>
                                    </p:set>
                                    <p:animEffect transition="in" filter="wipe(down)">
                                      <p:cBhvr>
                                        <p:cTn id="20" dur="2000"/>
                                        <p:tgtEl>
                                          <p:spTgt spid="525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8674" name="Picture 2"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663" y="1000125"/>
            <a:ext cx="540067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63" name="Picture 3"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663" y="1000125"/>
            <a:ext cx="540067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64" name="Picture 4"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1663" y="1000125"/>
            <a:ext cx="540067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52963"/>
                                        </p:tgtEl>
                                        <p:attrNameLst>
                                          <p:attrName>style.visibility</p:attrName>
                                        </p:attrNameLst>
                                      </p:cBhvr>
                                      <p:to>
                                        <p:strVal val="visible"/>
                                      </p:to>
                                    </p:set>
                                    <p:animEffect transition="in" filter="wipe(down)">
                                      <p:cBhvr>
                                        <p:cTn id="7" dur="2000"/>
                                        <p:tgtEl>
                                          <p:spTgt spid="552963"/>
                                        </p:tgtEl>
                                      </p:cBhvr>
                                    </p:animEffec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552964"/>
                                        </p:tgtEl>
                                        <p:attrNameLst>
                                          <p:attrName>style.visibility</p:attrName>
                                        </p:attrNameLst>
                                      </p:cBhvr>
                                      <p:to>
                                        <p:strVal val="visible"/>
                                      </p:to>
                                    </p:set>
                                    <p:animEffect transition="in" filter="wipe(down)">
                                      <p:cBhvr>
                                        <p:cTn id="11" dur="2000"/>
                                        <p:tgtEl>
                                          <p:spTgt spid="552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9" name="Rectangle 3"/>
          <p:cNvSpPr>
            <a:spLocks noGrp="1" noChangeArrowheads="1"/>
          </p:cNvSpPr>
          <p:nvPr>
            <p:ph idx="1"/>
          </p:nvPr>
        </p:nvSpPr>
        <p:spPr>
          <a:xfrm>
            <a:off x="360363" y="1584325"/>
            <a:ext cx="3887601" cy="4525963"/>
          </a:xfrm>
        </p:spPr>
        <p:txBody>
          <a:bodyPr/>
          <a:lstStyle/>
          <a:p>
            <a:pPr marL="107950" lvl="1" eaLnBrk="1" hangingPunct="1"/>
            <a:r>
              <a:rPr lang="en-US" altLang="en-US" dirty="0"/>
              <a:t>If demand is inelastic, a fall in the price brings a decrease in total revenue.</a:t>
            </a:r>
          </a:p>
          <a:p>
            <a:pPr marL="107950" lvl="1" eaLnBrk="1" hangingPunct="1"/>
            <a:r>
              <a:rPr lang="en-US" altLang="en-US" dirty="0"/>
              <a:t>The rise in revenue from the increase in quantity sold </a:t>
            </a:r>
            <a:r>
              <a:rPr lang="en-US" altLang="en-US" i="1" dirty="0"/>
              <a:t>is outweighed </a:t>
            </a:r>
            <a:r>
              <a:rPr lang="en-US" altLang="en-US" dirty="0"/>
              <a:t>by the fall in revenue from the lower price per unit.</a:t>
            </a:r>
          </a:p>
          <a:p>
            <a:pPr marL="107950" lvl="1" eaLnBrk="1" hangingPunct="1"/>
            <a:r>
              <a:rPr lang="en-US" altLang="en-US" dirty="0"/>
              <a:t>So </a:t>
            </a:r>
            <a:r>
              <a:rPr lang="en-US" altLang="en-US" i="1" dirty="0"/>
              <a:t>MR</a:t>
            </a:r>
            <a:r>
              <a:rPr lang="en-US" altLang="en-US" dirty="0"/>
              <a:t> is negative.</a:t>
            </a:r>
          </a:p>
        </p:txBody>
      </p:sp>
      <p:sp>
        <p:nvSpPr>
          <p:cNvPr id="29699" name="Rectangle 33"/>
          <p:cNvSpPr>
            <a:spLocks noGrp="1" noChangeArrowheads="1"/>
          </p:cNvSpPr>
          <p:nvPr>
            <p:ph type="title"/>
          </p:nvPr>
        </p:nvSpPr>
        <p:spPr>
          <a:noFill/>
          <a:ln/>
        </p:spPr>
        <p:txBody>
          <a:bodyPr/>
          <a:lstStyle/>
          <a:p>
            <a:pPr eaLnBrk="1" hangingPunct="1"/>
            <a:r>
              <a:rPr lang="en-US" altLang="en-US"/>
              <a:t>A Single-Price Monopoly’s Output and Price Decision</a:t>
            </a:r>
          </a:p>
        </p:txBody>
      </p:sp>
      <p:pic>
        <p:nvPicPr>
          <p:cNvPr id="29700" name="Picture 23"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087812"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24"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000" y="1656000"/>
            <a:ext cx="4087812"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25"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0000" y="1656000"/>
            <a:ext cx="4087812"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26" descr="Fig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000" y="1656000"/>
            <a:ext cx="4087812"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683" name="Picture 27" descr="Fig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0000" y="1656000"/>
            <a:ext cx="4087812"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684" name="Picture 28" descr="Fig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0000" y="1656000"/>
            <a:ext cx="4087812"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685" name="Picture 29" descr="Fig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20000" y="1656000"/>
            <a:ext cx="4087812"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hlinkClick r:id="rId10" action="ppaction://hlinksldjump" tooltip="Click to expand the figure"/>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54683"/>
                                        </p:tgtEl>
                                        <p:attrNameLst>
                                          <p:attrName>style.visibility</p:attrName>
                                        </p:attrNameLst>
                                      </p:cBhvr>
                                      <p:to>
                                        <p:strVal val="visible"/>
                                      </p:to>
                                    </p:set>
                                    <p:animEffect transition="in" filter="fade">
                                      <p:cBhvr>
                                        <p:cTn id="7" dur="500"/>
                                        <p:tgtEl>
                                          <p:spTgt spid="454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4659">
                                            <p:txEl>
                                              <p:pRg st="1" end="1"/>
                                            </p:txEl>
                                          </p:spTgt>
                                        </p:tgtEl>
                                        <p:attrNameLst>
                                          <p:attrName>style.visibility</p:attrName>
                                        </p:attrNameLst>
                                      </p:cBhvr>
                                      <p:to>
                                        <p:strVal val="visible"/>
                                      </p:to>
                                    </p:set>
                                    <p:animEffect transition="in" filter="wipe(left)">
                                      <p:cBhvr>
                                        <p:cTn id="12" dur="1000"/>
                                        <p:tgtEl>
                                          <p:spTgt spid="4546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4659">
                                            <p:txEl>
                                              <p:pRg st="2" end="2"/>
                                            </p:txEl>
                                          </p:spTgt>
                                        </p:tgtEl>
                                        <p:attrNameLst>
                                          <p:attrName>style.visibility</p:attrName>
                                        </p:attrNameLst>
                                      </p:cBhvr>
                                      <p:to>
                                        <p:strVal val="visible"/>
                                      </p:to>
                                    </p:set>
                                    <p:animEffect transition="in" filter="wipe(left)">
                                      <p:cBhvr>
                                        <p:cTn id="17" dur="1000"/>
                                        <p:tgtEl>
                                          <p:spTgt spid="454659">
                                            <p:txEl>
                                              <p:pRg st="2" end="2"/>
                                            </p:txEl>
                                          </p:spTgt>
                                        </p:tgtEl>
                                      </p:cBhvr>
                                    </p:animEffect>
                                  </p:childTnLst>
                                </p:cTn>
                              </p:par>
                            </p:childTnLst>
                          </p:cTn>
                        </p:par>
                        <p:par>
                          <p:cTn id="18" fill="hold" nodeType="afterGroup">
                            <p:stCondLst>
                              <p:cond delay="1500"/>
                            </p:stCondLst>
                            <p:childTnLst>
                              <p:par>
                                <p:cTn id="19" presetID="22" presetClass="entr" presetSubtype="8" fill="hold" nodeType="afterEffect">
                                  <p:stCondLst>
                                    <p:cond delay="0"/>
                                  </p:stCondLst>
                                  <p:childTnLst>
                                    <p:set>
                                      <p:cBhvr>
                                        <p:cTn id="20" dur="1" fill="hold">
                                          <p:stCondLst>
                                            <p:cond delay="0"/>
                                          </p:stCondLst>
                                        </p:cTn>
                                        <p:tgtEl>
                                          <p:spTgt spid="454684"/>
                                        </p:tgtEl>
                                        <p:attrNameLst>
                                          <p:attrName>style.visibility</p:attrName>
                                        </p:attrNameLst>
                                      </p:cBhvr>
                                      <p:to>
                                        <p:strVal val="visible"/>
                                      </p:to>
                                    </p:set>
                                    <p:animEffect transition="in" filter="wipe(left)">
                                      <p:cBhvr>
                                        <p:cTn id="21" dur="5000"/>
                                        <p:tgtEl>
                                          <p:spTgt spid="454684"/>
                                        </p:tgtEl>
                                      </p:cBhvr>
                                    </p:animEffect>
                                  </p:childTnLst>
                                </p:cTn>
                              </p:par>
                            </p:childTnLst>
                          </p:cTn>
                        </p:par>
                        <p:par>
                          <p:cTn id="22" fill="hold" nodeType="afterGroup">
                            <p:stCondLst>
                              <p:cond delay="6500"/>
                            </p:stCondLst>
                            <p:childTnLst>
                              <p:par>
                                <p:cTn id="23" presetID="22" presetClass="entr" presetSubtype="8" fill="hold" nodeType="afterEffect">
                                  <p:stCondLst>
                                    <p:cond delay="0"/>
                                  </p:stCondLst>
                                  <p:childTnLst>
                                    <p:set>
                                      <p:cBhvr>
                                        <p:cTn id="24" dur="1" fill="hold">
                                          <p:stCondLst>
                                            <p:cond delay="0"/>
                                          </p:stCondLst>
                                        </p:cTn>
                                        <p:tgtEl>
                                          <p:spTgt spid="454685"/>
                                        </p:tgtEl>
                                        <p:attrNameLst>
                                          <p:attrName>style.visibility</p:attrName>
                                        </p:attrNameLst>
                                      </p:cBhvr>
                                      <p:to>
                                        <p:strVal val="visible"/>
                                      </p:to>
                                    </p:set>
                                    <p:animEffect transition="in" filter="wipe(left)">
                                      <p:cBhvr>
                                        <p:cTn id="25" dur="2000"/>
                                        <p:tgtEl>
                                          <p:spTgt spid="454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build="p" bldLvl="3"/>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22" name="Picture 2"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1062038"/>
            <a:ext cx="54197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3"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2138" y="1062038"/>
            <a:ext cx="54197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4"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2138" y="1062038"/>
            <a:ext cx="54197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5" descr="Fig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2138" y="1062038"/>
            <a:ext cx="54197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0134" name="Picture 6" descr="Fig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2138" y="1062038"/>
            <a:ext cx="54197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0135" name="Picture 7" descr="Fig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2138" y="1062038"/>
            <a:ext cx="54197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0136" name="Picture 8" descr="Fig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62138" y="1062038"/>
            <a:ext cx="54197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60134"/>
                                        </p:tgtEl>
                                        <p:attrNameLst>
                                          <p:attrName>style.visibility</p:attrName>
                                        </p:attrNameLst>
                                      </p:cBhvr>
                                      <p:to>
                                        <p:strVal val="visible"/>
                                      </p:to>
                                    </p:set>
                                    <p:animEffect transition="in" filter="fade">
                                      <p:cBhvr>
                                        <p:cTn id="7" dur="500"/>
                                        <p:tgtEl>
                                          <p:spTgt spid="56013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60135"/>
                                        </p:tgtEl>
                                        <p:attrNameLst>
                                          <p:attrName>style.visibility</p:attrName>
                                        </p:attrNameLst>
                                      </p:cBhvr>
                                      <p:to>
                                        <p:strVal val="visible"/>
                                      </p:to>
                                    </p:set>
                                    <p:animEffect transition="in" filter="wipe(left)">
                                      <p:cBhvr>
                                        <p:cTn id="11" dur="5000"/>
                                        <p:tgtEl>
                                          <p:spTgt spid="560135"/>
                                        </p:tgtEl>
                                      </p:cBhvr>
                                    </p:animEffect>
                                  </p:childTnLst>
                                </p:cTn>
                              </p:par>
                            </p:childTnLst>
                          </p:cTn>
                        </p:par>
                        <p:par>
                          <p:cTn id="12" fill="hold" nodeType="afterGroup">
                            <p:stCondLst>
                              <p:cond delay="5500"/>
                            </p:stCondLst>
                            <p:childTnLst>
                              <p:par>
                                <p:cTn id="13" presetID="22" presetClass="entr" presetSubtype="8" fill="hold" nodeType="afterEffect">
                                  <p:stCondLst>
                                    <p:cond delay="0"/>
                                  </p:stCondLst>
                                  <p:childTnLst>
                                    <p:set>
                                      <p:cBhvr>
                                        <p:cTn id="14" dur="1" fill="hold">
                                          <p:stCondLst>
                                            <p:cond delay="0"/>
                                          </p:stCondLst>
                                        </p:cTn>
                                        <p:tgtEl>
                                          <p:spTgt spid="560136"/>
                                        </p:tgtEl>
                                        <p:attrNameLst>
                                          <p:attrName>style.visibility</p:attrName>
                                        </p:attrNameLst>
                                      </p:cBhvr>
                                      <p:to>
                                        <p:strVal val="visible"/>
                                      </p:to>
                                    </p:set>
                                    <p:animEffect transition="in" filter="wipe(left)">
                                      <p:cBhvr>
                                        <p:cTn id="15" dur="2000"/>
                                        <p:tgtEl>
                                          <p:spTgt spid="560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p:txBody>
          <a:bodyPr/>
          <a:lstStyle/>
          <a:p>
            <a:pPr marL="107950" lvl="1" eaLnBrk="1" hangingPunct="1"/>
            <a:r>
              <a:rPr lang="en-US" altLang="en-US"/>
              <a:t>As the price falls, total revenue decreases.</a:t>
            </a:r>
          </a:p>
        </p:txBody>
      </p:sp>
      <p:sp>
        <p:nvSpPr>
          <p:cNvPr id="31747" name="Rectangle 13"/>
          <p:cNvSpPr>
            <a:spLocks noGrp="1" noChangeArrowheads="1"/>
          </p:cNvSpPr>
          <p:nvPr>
            <p:ph type="title"/>
          </p:nvPr>
        </p:nvSpPr>
        <p:spPr>
          <a:noFill/>
          <a:ln/>
        </p:spPr>
        <p:txBody>
          <a:bodyPr/>
          <a:lstStyle/>
          <a:p>
            <a:pPr eaLnBrk="1" hangingPunct="1"/>
            <a:r>
              <a:rPr lang="en-US" altLang="en-US"/>
              <a:t>A Single-Price Monopoly’s Output and Price Decision</a:t>
            </a:r>
          </a:p>
        </p:txBody>
      </p:sp>
      <p:pic>
        <p:nvPicPr>
          <p:cNvPr id="31748" name="Picture 6"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321175"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7"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000" y="1656000"/>
            <a:ext cx="4321175"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8"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0000" y="1656000"/>
            <a:ext cx="4321175"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9113" name="Picture 9" descr="Fig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000" y="1656000"/>
            <a:ext cx="4321175"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9114" name="Picture 10" descr="Fig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0000" y="1656000"/>
            <a:ext cx="4321175"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hlinkClick r:id="rId8" action="ppaction://hlinksldjump" tooltip="Click to expand the figure"/>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59113"/>
                                        </p:tgtEl>
                                        <p:attrNameLst>
                                          <p:attrName>style.visibility</p:attrName>
                                        </p:attrNameLst>
                                      </p:cBhvr>
                                      <p:to>
                                        <p:strVal val="visible"/>
                                      </p:to>
                                    </p:set>
                                    <p:animEffect transition="in" filter="wipe(up)">
                                      <p:cBhvr>
                                        <p:cTn id="7" dur="2000"/>
                                        <p:tgtEl>
                                          <p:spTgt spid="559113"/>
                                        </p:tgtEl>
                                      </p:cBhvr>
                                    </p:animEffect>
                                  </p:childTnLst>
                                </p:cTn>
                              </p:par>
                            </p:childTnLst>
                          </p:cTn>
                        </p:par>
                        <p:par>
                          <p:cTn id="8" fill="hold" nodeType="afterGroup">
                            <p:stCondLst>
                              <p:cond delay="2000"/>
                            </p:stCondLst>
                            <p:childTnLst>
                              <p:par>
                                <p:cTn id="9" presetID="22" presetClass="entr" presetSubtype="1" fill="hold" nodeType="afterEffect">
                                  <p:stCondLst>
                                    <p:cond delay="0"/>
                                  </p:stCondLst>
                                  <p:childTnLst>
                                    <p:set>
                                      <p:cBhvr>
                                        <p:cTn id="10" dur="1" fill="hold">
                                          <p:stCondLst>
                                            <p:cond delay="0"/>
                                          </p:stCondLst>
                                        </p:cTn>
                                        <p:tgtEl>
                                          <p:spTgt spid="559114"/>
                                        </p:tgtEl>
                                        <p:attrNameLst>
                                          <p:attrName>style.visibility</p:attrName>
                                        </p:attrNameLst>
                                      </p:cBhvr>
                                      <p:to>
                                        <p:strVal val="visible"/>
                                      </p:to>
                                    </p:set>
                                    <p:animEffect transition="in" filter="wipe(up)">
                                      <p:cBhvr>
                                        <p:cTn id="11" dur="2000"/>
                                        <p:tgtEl>
                                          <p:spTgt spid="559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2770" name="Picture 2"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663" y="1000125"/>
            <a:ext cx="540067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Picture 3"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663" y="1000125"/>
            <a:ext cx="540067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4"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1663" y="1000125"/>
            <a:ext cx="540067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1941" name="Picture 5" descr="Fig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1663" y="1000125"/>
            <a:ext cx="540067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1942" name="Picture 6" descr="Fig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1663" y="1000125"/>
            <a:ext cx="540067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51941"/>
                                        </p:tgtEl>
                                        <p:attrNameLst>
                                          <p:attrName>style.visibility</p:attrName>
                                        </p:attrNameLst>
                                      </p:cBhvr>
                                      <p:to>
                                        <p:strVal val="visible"/>
                                      </p:to>
                                    </p:set>
                                    <p:animEffect transition="in" filter="wipe(up)">
                                      <p:cBhvr>
                                        <p:cTn id="7" dur="2000"/>
                                        <p:tgtEl>
                                          <p:spTgt spid="551941"/>
                                        </p:tgtEl>
                                      </p:cBhvr>
                                    </p:animEffect>
                                  </p:childTnLst>
                                </p:cTn>
                              </p:par>
                            </p:childTnLst>
                          </p:cTn>
                        </p:par>
                        <p:par>
                          <p:cTn id="8" fill="hold" nodeType="afterGroup">
                            <p:stCondLst>
                              <p:cond delay="2000"/>
                            </p:stCondLst>
                            <p:childTnLst>
                              <p:par>
                                <p:cTn id="9" presetID="22" presetClass="entr" presetSubtype="1" fill="hold" nodeType="afterEffect">
                                  <p:stCondLst>
                                    <p:cond delay="0"/>
                                  </p:stCondLst>
                                  <p:childTnLst>
                                    <p:set>
                                      <p:cBhvr>
                                        <p:cTn id="10" dur="1" fill="hold">
                                          <p:stCondLst>
                                            <p:cond delay="0"/>
                                          </p:stCondLst>
                                        </p:cTn>
                                        <p:tgtEl>
                                          <p:spTgt spid="551942"/>
                                        </p:tgtEl>
                                        <p:attrNameLst>
                                          <p:attrName>style.visibility</p:attrName>
                                        </p:attrNameLst>
                                      </p:cBhvr>
                                      <p:to>
                                        <p:strVal val="visible"/>
                                      </p:to>
                                    </p:set>
                                    <p:animEffect transition="in" filter="wipe(up)">
                                      <p:cBhvr>
                                        <p:cTn id="11" dur="2000"/>
                                        <p:tgtEl>
                                          <p:spTgt spid="551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5747" name="Rectangle 3"/>
          <p:cNvSpPr>
            <a:spLocks noGrp="1" noChangeArrowheads="1"/>
          </p:cNvSpPr>
          <p:nvPr>
            <p:ph idx="1"/>
          </p:nvPr>
        </p:nvSpPr>
        <p:spPr>
          <a:xfrm>
            <a:off x="360363" y="1584325"/>
            <a:ext cx="4032250" cy="4473575"/>
          </a:xfrm>
        </p:spPr>
        <p:txBody>
          <a:bodyPr/>
          <a:lstStyle/>
          <a:p>
            <a:pPr marL="107950" lvl="1" eaLnBrk="1" hangingPunct="1"/>
            <a:r>
              <a:rPr lang="en-US" altLang="en-US" dirty="0"/>
              <a:t>If demand is unit elastic,    a fall in the price does not change total revenue.</a:t>
            </a:r>
          </a:p>
          <a:p>
            <a:pPr marL="107950" lvl="1" eaLnBrk="1" hangingPunct="1"/>
            <a:r>
              <a:rPr lang="en-US" altLang="en-US" dirty="0"/>
              <a:t>The rise in revenue from the greater quantity sold </a:t>
            </a:r>
            <a:r>
              <a:rPr lang="en-US" altLang="en-US" i="1" dirty="0"/>
              <a:t>equals</a:t>
            </a:r>
            <a:r>
              <a:rPr lang="en-US" altLang="en-US" dirty="0"/>
              <a:t> the fall in revenue from the lower price per unit.</a:t>
            </a:r>
          </a:p>
          <a:p>
            <a:pPr marL="107950" lvl="1" eaLnBrk="1" hangingPunct="1"/>
            <a:r>
              <a:rPr lang="en-US" altLang="en-US" i="1" dirty="0"/>
              <a:t>MR</a:t>
            </a:r>
            <a:r>
              <a:rPr lang="en-US" altLang="en-US" dirty="0"/>
              <a:t> = 0.</a:t>
            </a:r>
          </a:p>
          <a:p>
            <a:pPr marL="107950" lvl="1" eaLnBrk="1" hangingPunct="1"/>
            <a:r>
              <a:rPr lang="en-US" altLang="en-US" dirty="0"/>
              <a:t>Total revenue is  maximized when </a:t>
            </a:r>
            <a:r>
              <a:rPr lang="en-US" altLang="en-US" i="1" dirty="0"/>
              <a:t>MR</a:t>
            </a:r>
            <a:r>
              <a:rPr lang="en-US" altLang="en-US" dirty="0"/>
              <a:t> = 0.</a:t>
            </a:r>
          </a:p>
        </p:txBody>
      </p:sp>
      <p:sp>
        <p:nvSpPr>
          <p:cNvPr id="33795" name="Rectangle 45"/>
          <p:cNvSpPr>
            <a:spLocks noGrp="1" noChangeArrowheads="1"/>
          </p:cNvSpPr>
          <p:nvPr>
            <p:ph type="title"/>
          </p:nvPr>
        </p:nvSpPr>
        <p:spPr>
          <a:noFill/>
          <a:ln/>
        </p:spPr>
        <p:txBody>
          <a:bodyPr/>
          <a:lstStyle/>
          <a:p>
            <a:pPr eaLnBrk="1" hangingPunct="1"/>
            <a:r>
              <a:rPr lang="en-US" altLang="en-US"/>
              <a:t>A Single-Price Monopoly’s Output and Price Decision</a:t>
            </a:r>
          </a:p>
        </p:txBody>
      </p:sp>
      <p:pic>
        <p:nvPicPr>
          <p:cNvPr id="33796" name="Picture 23"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087812"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24"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000" y="1656000"/>
            <a:ext cx="4087812"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25"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0000" y="1656000"/>
            <a:ext cx="4087812"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26" descr="Fig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000" y="1656000"/>
            <a:ext cx="4087812"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27" descr="Fig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0000" y="1656000"/>
            <a:ext cx="4087812"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1" name="Picture 28" descr="Fig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0000" y="1656000"/>
            <a:ext cx="4087812"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2" name="Picture 29" descr="Fig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20000" y="1656000"/>
            <a:ext cx="4087812"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5774" name="Picture 30" descr="Fig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0000" y="1656000"/>
            <a:ext cx="4087812"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5775" name="Picture 31" descr="Fig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0000" y="1656000"/>
            <a:ext cx="4087812"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5787" name="Picture 43" descr="Fig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20000" y="1656000"/>
            <a:ext cx="4321175"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a:hlinkClick r:id="rId13" action="ppaction://hlinksldjump" tooltip="Click to expand the figure"/>
          </p:cNvPr>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15774"/>
                                        </p:tgtEl>
                                        <p:attrNameLst>
                                          <p:attrName>style.visibility</p:attrName>
                                        </p:attrNameLst>
                                      </p:cBhvr>
                                      <p:to>
                                        <p:strVal val="visible"/>
                                      </p:to>
                                    </p:set>
                                    <p:animEffect transition="in" filter="fade">
                                      <p:cBhvr>
                                        <p:cTn id="7" dur="500"/>
                                        <p:tgtEl>
                                          <p:spTgt spid="4157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5747">
                                            <p:txEl>
                                              <p:pRg st="1" end="1"/>
                                            </p:txEl>
                                          </p:spTgt>
                                        </p:tgtEl>
                                        <p:attrNameLst>
                                          <p:attrName>style.visibility</p:attrName>
                                        </p:attrNameLst>
                                      </p:cBhvr>
                                      <p:to>
                                        <p:strVal val="visible"/>
                                      </p:to>
                                    </p:set>
                                    <p:animEffect transition="in" filter="wipe(left)">
                                      <p:cBhvr>
                                        <p:cTn id="12" dur="1000"/>
                                        <p:tgtEl>
                                          <p:spTgt spid="415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5747">
                                            <p:txEl>
                                              <p:pRg st="2" end="2"/>
                                            </p:txEl>
                                          </p:spTgt>
                                        </p:tgtEl>
                                        <p:attrNameLst>
                                          <p:attrName>style.visibility</p:attrName>
                                        </p:attrNameLst>
                                      </p:cBhvr>
                                      <p:to>
                                        <p:strVal val="visible"/>
                                      </p:to>
                                    </p:set>
                                    <p:animEffect transition="in" filter="wipe(left)">
                                      <p:cBhvr>
                                        <p:cTn id="17" dur="1000"/>
                                        <p:tgtEl>
                                          <p:spTgt spid="415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5747">
                                            <p:txEl>
                                              <p:pRg st="3" end="3"/>
                                            </p:txEl>
                                          </p:spTgt>
                                        </p:tgtEl>
                                        <p:attrNameLst>
                                          <p:attrName>style.visibility</p:attrName>
                                        </p:attrNameLst>
                                      </p:cBhvr>
                                      <p:to>
                                        <p:strVal val="visible"/>
                                      </p:to>
                                    </p:set>
                                    <p:animEffect transition="in" filter="wipe(left)">
                                      <p:cBhvr>
                                        <p:cTn id="22" dur="1000"/>
                                        <p:tgtEl>
                                          <p:spTgt spid="415747">
                                            <p:txEl>
                                              <p:pRg st="3" end="3"/>
                                            </p:txEl>
                                          </p:spTgt>
                                        </p:tgtEl>
                                      </p:cBhvr>
                                    </p:animEffect>
                                  </p:childTnLst>
                                </p:cTn>
                              </p:par>
                            </p:childTnLst>
                          </p:cTn>
                        </p:par>
                        <p:par>
                          <p:cTn id="23" fill="hold" nodeType="afterGroup">
                            <p:stCondLst>
                              <p:cond delay="1000"/>
                            </p:stCondLst>
                            <p:childTnLst>
                              <p:par>
                                <p:cTn id="24" presetID="10" presetClass="entr" presetSubtype="0" fill="hold" nodeType="afterEffect">
                                  <p:stCondLst>
                                    <p:cond delay="0"/>
                                  </p:stCondLst>
                                  <p:childTnLst>
                                    <p:set>
                                      <p:cBhvr>
                                        <p:cTn id="25" dur="1" fill="hold">
                                          <p:stCondLst>
                                            <p:cond delay="0"/>
                                          </p:stCondLst>
                                        </p:cTn>
                                        <p:tgtEl>
                                          <p:spTgt spid="415775"/>
                                        </p:tgtEl>
                                        <p:attrNameLst>
                                          <p:attrName>style.visibility</p:attrName>
                                        </p:attrNameLst>
                                      </p:cBhvr>
                                      <p:to>
                                        <p:strVal val="visible"/>
                                      </p:to>
                                    </p:set>
                                    <p:animEffect transition="in" filter="fade">
                                      <p:cBhvr>
                                        <p:cTn id="26" dur="500"/>
                                        <p:tgtEl>
                                          <p:spTgt spid="41577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415787"/>
                                        </p:tgtEl>
                                        <p:attrNameLst>
                                          <p:attrName>style.visibility</p:attrName>
                                        </p:attrNameLst>
                                      </p:cBhvr>
                                      <p:to>
                                        <p:strVal val="visible"/>
                                      </p:to>
                                    </p:set>
                                    <p:animEffect transition="in" filter="fade">
                                      <p:cBhvr>
                                        <p:cTn id="31" dur="500"/>
                                        <p:tgtEl>
                                          <p:spTgt spid="415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bldLvl="3"/>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4818" name="Picture 2"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1062038"/>
            <a:ext cx="54197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3"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2138" y="1062038"/>
            <a:ext cx="54197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4"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2138" y="1062038"/>
            <a:ext cx="54197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5" descr="Fig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2138" y="1062038"/>
            <a:ext cx="54197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6" descr="Fig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2138" y="1062038"/>
            <a:ext cx="54197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7" descr="Fig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2138" y="1062038"/>
            <a:ext cx="54197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8" descr="Fig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62138" y="1062038"/>
            <a:ext cx="54197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0921" name="Picture 9" descr="Fig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62138" y="1062038"/>
            <a:ext cx="54197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0922" name="Picture 10" descr="Fig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62138" y="1062038"/>
            <a:ext cx="54197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Fig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1663" y="1016000"/>
            <a:ext cx="5402262"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50921"/>
                                        </p:tgtEl>
                                        <p:attrNameLst>
                                          <p:attrName>style.visibility</p:attrName>
                                        </p:attrNameLst>
                                      </p:cBhvr>
                                      <p:to>
                                        <p:strVal val="visible"/>
                                      </p:to>
                                    </p:set>
                                    <p:animEffect transition="in" filter="fade">
                                      <p:cBhvr>
                                        <p:cTn id="7" dur="500"/>
                                        <p:tgtEl>
                                          <p:spTgt spid="550921"/>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50922"/>
                                        </p:tgtEl>
                                        <p:attrNameLst>
                                          <p:attrName>style.visibility</p:attrName>
                                        </p:attrNameLst>
                                      </p:cBhvr>
                                      <p:to>
                                        <p:strVal val="visible"/>
                                      </p:to>
                                    </p:set>
                                    <p:animEffect transition="in" filter="fade">
                                      <p:cBhvr>
                                        <p:cTn id="11" dur="500"/>
                                        <p:tgtEl>
                                          <p:spTgt spid="5509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sz="2500" b="1" dirty="0">
                <a:solidFill>
                  <a:srgbClr val="F04B22"/>
                </a:solidFill>
                <a:cs typeface="Arial" panose="020B0604020202020204" pitchFamily="34" charset="0"/>
              </a:rPr>
              <a:t>After studying this chapter, you will be able to:</a:t>
            </a:r>
            <a:endParaRPr lang="en-US" altLang="en-US" sz="2500" b="1" dirty="0">
              <a:solidFill>
                <a:srgbClr val="F04B22"/>
              </a:solidFill>
            </a:endParaRPr>
          </a:p>
        </p:txBody>
      </p:sp>
      <p:sp>
        <p:nvSpPr>
          <p:cNvPr id="386051" name="Rectangle 3"/>
          <p:cNvSpPr>
            <a:spLocks noGrp="1" noChangeArrowheads="1"/>
          </p:cNvSpPr>
          <p:nvPr>
            <p:ph idx="4294967295"/>
          </p:nvPr>
        </p:nvSpPr>
        <p:spPr bwMode="auto">
          <a:xfrm>
            <a:off x="684213" y="1600200"/>
            <a:ext cx="8078787" cy="4746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how monopoly arises</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how a single-price monopoly determines its output and price</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Compare the performance and efficiency of single-price monopoly and competition</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how price discrimination increases profit</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how monopoly regulation influences output, price, economic profit, and efficiency</a:t>
            </a:r>
          </a:p>
        </p:txBody>
      </p:sp>
    </p:spTree>
    <p:extLst>
      <p:ext uri="{BB962C8B-B14F-4D97-AF65-F5344CB8AC3E}">
        <p14:creationId xmlns:p14="http://schemas.microsoft.com/office/powerpoint/2010/main" val="21680838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wipe(left)">
                                      <p:cBhvr>
                                        <p:cTn id="22" dur="750"/>
                                        <p:tgtEl>
                                          <p:spTgt spid="3860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86051">
                                            <p:txEl>
                                              <p:pRg st="4" end="4"/>
                                            </p:txEl>
                                          </p:spTgt>
                                        </p:tgtEl>
                                        <p:attrNameLst>
                                          <p:attrName>style.visibility</p:attrName>
                                        </p:attrNameLst>
                                      </p:cBhvr>
                                      <p:to>
                                        <p:strVal val="visible"/>
                                      </p:to>
                                    </p:set>
                                    <p:animEffect transition="in" filter="wipe(left)">
                                      <p:cBhvr>
                                        <p:cTn id="27" dur="750"/>
                                        <p:tgtEl>
                                          <p:spTgt spid="386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2181" name="Rectangle 5"/>
          <p:cNvSpPr>
            <a:spLocks noGrp="1" noChangeArrowheads="1"/>
          </p:cNvSpPr>
          <p:nvPr>
            <p:ph idx="1"/>
          </p:nvPr>
        </p:nvSpPr>
        <p:spPr/>
        <p:txBody>
          <a:bodyPr/>
          <a:lstStyle/>
          <a:p>
            <a:pPr marL="107950" lvl="1" eaLnBrk="1" hangingPunct="1"/>
            <a:r>
              <a:rPr b="1" dirty="0">
                <a:solidFill>
                  <a:srgbClr val="7030A0"/>
                </a:solidFill>
              </a:rPr>
              <a:t>In Monopoly, Demand Is Always Elastic</a:t>
            </a:r>
          </a:p>
          <a:p>
            <a:pPr marL="107950" lvl="1" eaLnBrk="1" hangingPunct="1"/>
            <a:r>
              <a:rPr dirty="0"/>
              <a:t>A single-price monopoly </a:t>
            </a:r>
            <a:r>
              <a:rPr i="1" dirty="0"/>
              <a:t>never</a:t>
            </a:r>
            <a:r>
              <a:rPr dirty="0"/>
              <a:t> produces an output at which demand is inelastic.</a:t>
            </a:r>
          </a:p>
          <a:p>
            <a:pPr marL="107950" lvl="1" eaLnBrk="1" hangingPunct="1"/>
            <a:r>
              <a:rPr dirty="0"/>
              <a:t>If it did produce such an output, the firm could increase total revenue, decrease total cost, and increase economic profit by decreasing output.</a:t>
            </a:r>
            <a:endParaRPr lang="en-CA" dirty="0"/>
          </a:p>
        </p:txBody>
      </p:sp>
      <p:sp>
        <p:nvSpPr>
          <p:cNvPr id="35842" name="Rectangle 8"/>
          <p:cNvSpPr>
            <a:spLocks noGrp="1" noChangeArrowheads="1"/>
          </p:cNvSpPr>
          <p:nvPr>
            <p:ph type="title"/>
          </p:nvPr>
        </p:nvSpPr>
        <p:spPr>
          <a:noFill/>
        </p:spPr>
        <p:txBody>
          <a:bodyPr/>
          <a:lstStyle/>
          <a:p>
            <a:pPr eaLnBrk="1" hangingPunct="1"/>
            <a:r>
              <a:rPr lang="en-US" altLang="en-US"/>
              <a:t>A Single-Price Monopoly’s Output and Price Decision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62181">
                                            <p:txEl>
                                              <p:pRg st="1" end="1"/>
                                            </p:txEl>
                                          </p:spTgt>
                                        </p:tgtEl>
                                        <p:attrNameLst>
                                          <p:attrName>style.visibility</p:attrName>
                                        </p:attrNameLst>
                                      </p:cBhvr>
                                      <p:to>
                                        <p:strVal val="visible"/>
                                      </p:to>
                                    </p:set>
                                    <p:animEffect transition="in" filter="wipe(left)">
                                      <p:cBhvr>
                                        <p:cTn id="7" dur="1000"/>
                                        <p:tgtEl>
                                          <p:spTgt spid="56218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2181">
                                            <p:txEl>
                                              <p:pRg st="2" end="2"/>
                                            </p:txEl>
                                          </p:spTgt>
                                        </p:tgtEl>
                                        <p:attrNameLst>
                                          <p:attrName>style.visibility</p:attrName>
                                        </p:attrNameLst>
                                      </p:cBhvr>
                                      <p:to>
                                        <p:strVal val="visible"/>
                                      </p:to>
                                    </p:set>
                                    <p:animEffect transition="in" filter="wipe(left)">
                                      <p:cBhvr>
                                        <p:cTn id="12" dur="1000"/>
                                        <p:tgtEl>
                                          <p:spTgt spid="5621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6771" name="Rectangle 3"/>
          <p:cNvSpPr>
            <a:spLocks noGrp="1" noChangeArrowheads="1"/>
          </p:cNvSpPr>
          <p:nvPr>
            <p:ph idx="1"/>
          </p:nvPr>
        </p:nvSpPr>
        <p:spPr/>
        <p:txBody>
          <a:bodyPr/>
          <a:lstStyle/>
          <a:p>
            <a:pPr marL="107950" eaLnBrk="1" hangingPunct="1"/>
            <a:r>
              <a:rPr lang="en-US" altLang="en-US"/>
              <a:t>Price and Output Decision</a:t>
            </a:r>
          </a:p>
          <a:p>
            <a:pPr marL="107950" lvl="1" eaLnBrk="1" hangingPunct="1"/>
            <a:r>
              <a:t>The monopoly faces the same types of technology constraints as the competitive firm, but the monopoly faces a different market constraint. </a:t>
            </a:r>
          </a:p>
          <a:p>
            <a:pPr marL="107950" lvl="1" eaLnBrk="1" hangingPunct="1"/>
            <a:r>
              <a:t>The monopoly produces the profit-maximizing quantity, where </a:t>
            </a:r>
            <a:r>
              <a:rPr i="1"/>
              <a:t>MR</a:t>
            </a:r>
            <a:r>
              <a:t> = </a:t>
            </a:r>
            <a:r>
              <a:rPr i="1"/>
              <a:t>MC</a:t>
            </a:r>
            <a:r>
              <a:t>.</a:t>
            </a:r>
          </a:p>
          <a:p>
            <a:pPr marL="107950" lvl="1" eaLnBrk="1" hangingPunct="1"/>
            <a:r>
              <a:t>The monopoly sets its price at the highest level at which it can sell the profit-maximizing quantity.</a:t>
            </a:r>
          </a:p>
        </p:txBody>
      </p:sp>
      <p:sp>
        <p:nvSpPr>
          <p:cNvPr id="36866" name="Rectangle 5"/>
          <p:cNvSpPr>
            <a:spLocks noGrp="1" noChangeArrowheads="1"/>
          </p:cNvSpPr>
          <p:nvPr>
            <p:ph type="title"/>
          </p:nvPr>
        </p:nvSpPr>
        <p:spPr>
          <a:noFill/>
        </p:spPr>
        <p:txBody>
          <a:bodyPr/>
          <a:lstStyle/>
          <a:p>
            <a:pPr eaLnBrk="1" hangingPunct="1"/>
            <a:r>
              <a:rPr lang="en-US" altLang="en-US"/>
              <a:t>A Single-Price Monopoly’s Output and Price Decision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animEffect transition="in" filter="wipe(left)">
                                      <p:cBhvr>
                                        <p:cTn id="7" dur="1000"/>
                                        <p:tgtEl>
                                          <p:spTgt spid="416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6771">
                                            <p:txEl>
                                              <p:pRg st="2" end="2"/>
                                            </p:txEl>
                                          </p:spTgt>
                                        </p:tgtEl>
                                        <p:attrNameLst>
                                          <p:attrName>style.visibility</p:attrName>
                                        </p:attrNameLst>
                                      </p:cBhvr>
                                      <p:to>
                                        <p:strVal val="visible"/>
                                      </p:to>
                                    </p:set>
                                    <p:animEffect transition="in" filter="wipe(left)">
                                      <p:cBhvr>
                                        <p:cTn id="12" dur="1000"/>
                                        <p:tgtEl>
                                          <p:spTgt spid="4167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6771">
                                            <p:txEl>
                                              <p:pRg st="3" end="3"/>
                                            </p:txEl>
                                          </p:spTgt>
                                        </p:tgtEl>
                                        <p:attrNameLst>
                                          <p:attrName>style.visibility</p:attrName>
                                        </p:attrNameLst>
                                      </p:cBhvr>
                                      <p:to>
                                        <p:strVal val="visible"/>
                                      </p:to>
                                    </p:set>
                                    <p:animEffect transition="in" filter="wipe(left)">
                                      <p:cBhvr>
                                        <p:cTn id="17" dur="1000"/>
                                        <p:tgtEl>
                                          <p:spTgt spid="416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bldLvl="3"/>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7795" name="Rectangle 3"/>
          <p:cNvSpPr>
            <a:spLocks noGrp="1" noChangeArrowheads="1"/>
          </p:cNvSpPr>
          <p:nvPr>
            <p:ph idx="1"/>
          </p:nvPr>
        </p:nvSpPr>
        <p:spPr/>
        <p:txBody>
          <a:bodyPr/>
          <a:lstStyle/>
          <a:p>
            <a:pPr marL="107950" lvl="1" eaLnBrk="1" hangingPunct="1"/>
            <a:r>
              <a:rPr lang="en-US" altLang="en-US"/>
              <a:t>Figure 13.4 illustrates the profit-maximizing choices of a single-price monopoly.</a:t>
            </a:r>
          </a:p>
          <a:p>
            <a:pPr marL="107950" lvl="1" eaLnBrk="1" hangingPunct="1"/>
            <a:r>
              <a:rPr lang="en-US" altLang="en-US"/>
              <a:t>In part (a), the monopoly produces  the quantity that maximizes total revenue minus total cost.</a:t>
            </a:r>
          </a:p>
        </p:txBody>
      </p:sp>
      <p:sp>
        <p:nvSpPr>
          <p:cNvPr id="37891" name="Rectangle 11"/>
          <p:cNvSpPr>
            <a:spLocks noGrp="1" noChangeArrowheads="1"/>
          </p:cNvSpPr>
          <p:nvPr>
            <p:ph type="title"/>
          </p:nvPr>
        </p:nvSpPr>
        <p:spPr>
          <a:noFill/>
          <a:ln/>
        </p:spPr>
        <p:txBody>
          <a:bodyPr/>
          <a:lstStyle/>
          <a:p>
            <a:pPr eaLnBrk="1" hangingPunct="1"/>
            <a:r>
              <a:rPr lang="en-US" altLang="en-US"/>
              <a:t>A Single-Price Monopoly’s Output and Price Decision</a:t>
            </a:r>
          </a:p>
        </p:txBody>
      </p:sp>
      <p:pic>
        <p:nvPicPr>
          <p:cNvPr id="37892" name="Picture 7"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0"/>
            <a:ext cx="4103687"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7800" name="Picture 8"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000" y="1656000"/>
            <a:ext cx="4103687"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7801" name="Picture 9"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000" y="1656000"/>
            <a:ext cx="4103687"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hlinkClick r:id="rId6" action="ppaction://hlinksldjump" tooltip="Click to expand the figure"/>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7795">
                                            <p:txEl>
                                              <p:pRg st="1" end="1"/>
                                            </p:txEl>
                                          </p:spTgt>
                                        </p:tgtEl>
                                        <p:attrNameLst>
                                          <p:attrName>style.visibility</p:attrName>
                                        </p:attrNameLst>
                                      </p:cBhvr>
                                      <p:to>
                                        <p:strVal val="visible"/>
                                      </p:to>
                                    </p:set>
                                    <p:animEffect transition="in" filter="wipe(left)">
                                      <p:cBhvr>
                                        <p:cTn id="7" dur="1000"/>
                                        <p:tgtEl>
                                          <p:spTgt spid="417795">
                                            <p:txEl>
                                              <p:pRg st="1" end="1"/>
                                            </p:txEl>
                                          </p:spTgt>
                                        </p:tgtEl>
                                      </p:cBhvr>
                                    </p:animEffect>
                                  </p:childTnLst>
                                </p:cTn>
                              </p:par>
                            </p:childTnLst>
                          </p:cTn>
                        </p:par>
                        <p:par>
                          <p:cTn id="8" fill="hold" nodeType="afterGroup">
                            <p:stCondLst>
                              <p:cond delay="1000"/>
                            </p:stCondLst>
                            <p:childTnLst>
                              <p:par>
                                <p:cTn id="9" presetID="22" presetClass="entr" presetSubtype="4" fill="hold" nodeType="afterEffect">
                                  <p:stCondLst>
                                    <p:cond delay="0"/>
                                  </p:stCondLst>
                                  <p:childTnLst>
                                    <p:set>
                                      <p:cBhvr>
                                        <p:cTn id="10" dur="1" fill="hold">
                                          <p:stCondLst>
                                            <p:cond delay="0"/>
                                          </p:stCondLst>
                                        </p:cTn>
                                        <p:tgtEl>
                                          <p:spTgt spid="417800"/>
                                        </p:tgtEl>
                                        <p:attrNameLst>
                                          <p:attrName>style.visibility</p:attrName>
                                        </p:attrNameLst>
                                      </p:cBhvr>
                                      <p:to>
                                        <p:strVal val="visible"/>
                                      </p:to>
                                    </p:set>
                                    <p:animEffect transition="in" filter="wipe(down)">
                                      <p:cBhvr>
                                        <p:cTn id="11" dur="1000"/>
                                        <p:tgtEl>
                                          <p:spTgt spid="417800"/>
                                        </p:tgtEl>
                                      </p:cBhvr>
                                    </p:animEffect>
                                  </p:childTnLst>
                                </p:cTn>
                              </p:par>
                            </p:childTnLst>
                          </p:cTn>
                        </p:par>
                        <p:par>
                          <p:cTn id="12" fill="hold" nodeType="afterGroup">
                            <p:stCondLst>
                              <p:cond delay="2000"/>
                            </p:stCondLst>
                            <p:childTnLst>
                              <p:par>
                                <p:cTn id="13" presetID="22" presetClass="entr" presetSubtype="4" fill="hold" nodeType="afterEffect">
                                  <p:stCondLst>
                                    <p:cond delay="0"/>
                                  </p:stCondLst>
                                  <p:childTnLst>
                                    <p:set>
                                      <p:cBhvr>
                                        <p:cTn id="14" dur="1" fill="hold">
                                          <p:stCondLst>
                                            <p:cond delay="0"/>
                                          </p:stCondLst>
                                        </p:cTn>
                                        <p:tgtEl>
                                          <p:spTgt spid="417801"/>
                                        </p:tgtEl>
                                        <p:attrNameLst>
                                          <p:attrName>style.visibility</p:attrName>
                                        </p:attrNameLst>
                                      </p:cBhvr>
                                      <p:to>
                                        <p:strVal val="visible"/>
                                      </p:to>
                                    </p:set>
                                    <p:animEffect transition="in" filter="wipe(down)">
                                      <p:cBhvr>
                                        <p:cTn id="15" dur="1000"/>
                                        <p:tgtEl>
                                          <p:spTgt spid="417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build="p" bldLvl="3"/>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8914" name="Picture 2"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785813"/>
            <a:ext cx="5791200"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8867" name="Picture 3"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785813"/>
            <a:ext cx="5791200"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8868" name="Picture 4"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785813"/>
            <a:ext cx="5791200"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48867"/>
                                        </p:tgtEl>
                                        <p:attrNameLst>
                                          <p:attrName>style.visibility</p:attrName>
                                        </p:attrNameLst>
                                      </p:cBhvr>
                                      <p:to>
                                        <p:strVal val="visible"/>
                                      </p:to>
                                    </p:set>
                                    <p:animEffect transition="in" filter="wipe(down)">
                                      <p:cBhvr>
                                        <p:cTn id="7" dur="1000"/>
                                        <p:tgtEl>
                                          <p:spTgt spid="5488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48868"/>
                                        </p:tgtEl>
                                        <p:attrNameLst>
                                          <p:attrName>style.visibility</p:attrName>
                                        </p:attrNameLst>
                                      </p:cBhvr>
                                      <p:to>
                                        <p:strVal val="visible"/>
                                      </p:to>
                                    </p:set>
                                    <p:animEffect transition="in" filter="wipe(down)">
                                      <p:cBhvr>
                                        <p:cTn id="12" dur="1000"/>
                                        <p:tgtEl>
                                          <p:spTgt spid="548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3"/>
          <p:cNvSpPr>
            <a:spLocks noGrp="1" noChangeArrowheads="1"/>
          </p:cNvSpPr>
          <p:nvPr>
            <p:ph idx="1"/>
          </p:nvPr>
        </p:nvSpPr>
        <p:spPr/>
        <p:txBody>
          <a:bodyPr/>
          <a:lstStyle/>
          <a:p>
            <a:pPr marL="107950" lvl="1" eaLnBrk="1" hangingPunct="1"/>
            <a:r>
              <a:rPr lang="en-US" altLang="en-US"/>
              <a:t>In part (b), the firm produces the quantity at which </a:t>
            </a:r>
            <a:r>
              <a:rPr lang="en-US" altLang="en-US" i="1"/>
              <a:t>MR</a:t>
            </a:r>
            <a:r>
              <a:rPr lang="en-US" altLang="en-US"/>
              <a:t> = </a:t>
            </a:r>
            <a:r>
              <a:rPr lang="en-US" altLang="en-US" i="1"/>
              <a:t>MC </a:t>
            </a:r>
            <a:r>
              <a:rPr lang="en-US" altLang="en-US"/>
              <a:t>and sets the price at which it can sell that quantity.</a:t>
            </a:r>
          </a:p>
          <a:p>
            <a:pPr marL="107950" lvl="1" eaLnBrk="1" hangingPunct="1"/>
            <a:r>
              <a:rPr lang="en-US" altLang="en-US"/>
              <a:t>The </a:t>
            </a:r>
            <a:r>
              <a:rPr lang="en-US" altLang="en-US" i="1"/>
              <a:t>ATC</a:t>
            </a:r>
            <a:r>
              <a:rPr lang="en-US" altLang="en-US"/>
              <a:t> curve tells us the average total cost.</a:t>
            </a:r>
          </a:p>
          <a:p>
            <a:pPr marL="107950" lvl="1" eaLnBrk="1" hangingPunct="1"/>
            <a:r>
              <a:rPr lang="en-US" altLang="en-US"/>
              <a:t>Economic profit is the profit per unit multiplied by the quantity produced—the blue rectangle.</a:t>
            </a:r>
          </a:p>
        </p:txBody>
      </p:sp>
      <p:sp>
        <p:nvSpPr>
          <p:cNvPr id="39939" name="Rectangle 18"/>
          <p:cNvSpPr>
            <a:spLocks noGrp="1" noChangeArrowheads="1"/>
          </p:cNvSpPr>
          <p:nvPr>
            <p:ph type="title"/>
          </p:nvPr>
        </p:nvSpPr>
        <p:spPr>
          <a:noFill/>
          <a:ln/>
        </p:spPr>
        <p:txBody>
          <a:bodyPr/>
          <a:lstStyle/>
          <a:p>
            <a:pPr eaLnBrk="1" hangingPunct="1"/>
            <a:r>
              <a:rPr lang="en-US" altLang="en-US"/>
              <a:t>A Single-Price Monopoly’s Output and Price Decision</a:t>
            </a:r>
          </a:p>
        </p:txBody>
      </p:sp>
      <p:pic>
        <p:nvPicPr>
          <p:cNvPr id="39940" name="Picture 13"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0"/>
            <a:ext cx="4103687"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8766" name="Picture 14"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000" y="1656000"/>
            <a:ext cx="4103687"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8767" name="Picture 15"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000" y="1656000"/>
            <a:ext cx="4103687"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8768" name="Picture 16" descr="Fig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000" y="1656000"/>
            <a:ext cx="4105275"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hlinkClick r:id="rId7" action="ppaction://hlinksldjump" tooltip="Click to expand the figure"/>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58766"/>
                                        </p:tgtEl>
                                        <p:attrNameLst>
                                          <p:attrName>style.visibility</p:attrName>
                                        </p:attrNameLst>
                                      </p:cBhvr>
                                      <p:to>
                                        <p:strVal val="visible"/>
                                      </p:to>
                                    </p:set>
                                    <p:animEffect transition="in" filter="wipe(down)">
                                      <p:cBhvr>
                                        <p:cTn id="7" dur="1000"/>
                                        <p:tgtEl>
                                          <p:spTgt spid="4587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898">
                                            <p:txEl>
                                              <p:pRg st="1" end="1"/>
                                            </p:txEl>
                                          </p:spTgt>
                                        </p:tgtEl>
                                        <p:attrNameLst>
                                          <p:attrName>style.visibility</p:attrName>
                                        </p:attrNameLst>
                                      </p:cBhvr>
                                      <p:to>
                                        <p:strVal val="visible"/>
                                      </p:to>
                                    </p:set>
                                    <p:animEffect transition="in" filter="wipe(left)">
                                      <p:cBhvr>
                                        <p:cTn id="12" dur="1000"/>
                                        <p:tgtEl>
                                          <p:spTgt spid="80898">
                                            <p:txEl>
                                              <p:pRg st="1" end="1"/>
                                            </p:txEl>
                                          </p:spTgt>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458767"/>
                                        </p:tgtEl>
                                        <p:attrNameLst>
                                          <p:attrName>style.visibility</p:attrName>
                                        </p:attrNameLst>
                                      </p:cBhvr>
                                      <p:to>
                                        <p:strVal val="visible"/>
                                      </p:to>
                                    </p:set>
                                    <p:animEffect transition="in" filter="wipe(left)">
                                      <p:cBhvr>
                                        <p:cTn id="16" dur="1000"/>
                                        <p:tgtEl>
                                          <p:spTgt spid="45876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0898">
                                            <p:txEl>
                                              <p:pRg st="2" end="2"/>
                                            </p:txEl>
                                          </p:spTgt>
                                        </p:tgtEl>
                                        <p:attrNameLst>
                                          <p:attrName>style.visibility</p:attrName>
                                        </p:attrNameLst>
                                      </p:cBhvr>
                                      <p:to>
                                        <p:strVal val="visible"/>
                                      </p:to>
                                    </p:set>
                                    <p:animEffect transition="in" filter="wipe(left)">
                                      <p:cBhvr>
                                        <p:cTn id="21" dur="1000"/>
                                        <p:tgtEl>
                                          <p:spTgt spid="80898">
                                            <p:txEl>
                                              <p:pRg st="2" end="2"/>
                                            </p:txEl>
                                          </p:spTgt>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458768"/>
                                        </p:tgtEl>
                                        <p:attrNameLst>
                                          <p:attrName>style.visibility</p:attrName>
                                        </p:attrNameLst>
                                      </p:cBhvr>
                                      <p:to>
                                        <p:strVal val="visible"/>
                                      </p:to>
                                    </p:set>
                                    <p:animEffect transition="in" filter="wipe(left)">
                                      <p:cBhvr>
                                        <p:cTn id="25" dur="1000"/>
                                        <p:tgtEl>
                                          <p:spTgt spid="458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bldLvl="3"/>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62" name="Picture 2"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947738"/>
            <a:ext cx="5762625"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7843" name="Picture 3"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688" y="947738"/>
            <a:ext cx="5762625"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7844" name="Picture 4"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0688" y="947738"/>
            <a:ext cx="5762625"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7845" name="Picture 5" descr="Fig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0688" y="947738"/>
            <a:ext cx="5762625"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47843"/>
                                        </p:tgtEl>
                                        <p:attrNameLst>
                                          <p:attrName>style.visibility</p:attrName>
                                        </p:attrNameLst>
                                      </p:cBhvr>
                                      <p:to>
                                        <p:strVal val="visible"/>
                                      </p:to>
                                    </p:set>
                                    <p:animEffect transition="in" filter="wipe(down)">
                                      <p:cBhvr>
                                        <p:cTn id="7" dur="1000"/>
                                        <p:tgtEl>
                                          <p:spTgt spid="547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7844"/>
                                        </p:tgtEl>
                                        <p:attrNameLst>
                                          <p:attrName>style.visibility</p:attrName>
                                        </p:attrNameLst>
                                      </p:cBhvr>
                                      <p:to>
                                        <p:strVal val="visible"/>
                                      </p:to>
                                    </p:set>
                                    <p:animEffect transition="in" filter="wipe(left)">
                                      <p:cBhvr>
                                        <p:cTn id="12" dur="1000"/>
                                        <p:tgtEl>
                                          <p:spTgt spid="5478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47845"/>
                                        </p:tgtEl>
                                        <p:attrNameLst>
                                          <p:attrName>style.visibility</p:attrName>
                                        </p:attrNameLst>
                                      </p:cBhvr>
                                      <p:to>
                                        <p:strVal val="visible"/>
                                      </p:to>
                                    </p:set>
                                    <p:animEffect transition="in" filter="wipe(left)">
                                      <p:cBhvr>
                                        <p:cTn id="17" dur="1000"/>
                                        <p:tgtEl>
                                          <p:spTgt spid="547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idx="1"/>
          </p:nvPr>
        </p:nvSpPr>
        <p:spPr/>
        <p:txBody>
          <a:bodyPr/>
          <a:lstStyle/>
          <a:p>
            <a:pPr marL="107950" lvl="1" eaLnBrk="1" hangingPunct="1"/>
            <a:r>
              <a:t>The monopoly might make an economic profit, even in the long run, because barriers to entry protect the firm from market entry by competitor firms.</a:t>
            </a:r>
          </a:p>
          <a:p>
            <a:pPr marL="107950" lvl="1" eaLnBrk="1" hangingPunct="1"/>
            <a:r>
              <a:t>But a monopoly that incurs an economic loss might shut down temporarily in the short run or exit the market in the long run.</a:t>
            </a:r>
          </a:p>
        </p:txBody>
      </p:sp>
      <p:sp>
        <p:nvSpPr>
          <p:cNvPr id="41986" name="Rectangle 3"/>
          <p:cNvSpPr>
            <a:spLocks noGrp="1" noChangeArrowheads="1"/>
          </p:cNvSpPr>
          <p:nvPr>
            <p:ph type="title"/>
          </p:nvPr>
        </p:nvSpPr>
        <p:spPr>
          <a:noFill/>
        </p:spPr>
        <p:txBody>
          <a:bodyPr/>
          <a:lstStyle/>
          <a:p>
            <a:pPr eaLnBrk="1" hangingPunct="1"/>
            <a:r>
              <a:rPr lang="en-US" altLang="en-US"/>
              <a:t>A Single-Price Monopoly’s Output and Price Decision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8819" name="Rectangle 3"/>
          <p:cNvSpPr>
            <a:spLocks noGrp="1" noChangeArrowheads="1"/>
          </p:cNvSpPr>
          <p:nvPr>
            <p:ph idx="1"/>
          </p:nvPr>
        </p:nvSpPr>
        <p:spPr>
          <a:xfrm>
            <a:off x="360363" y="1584325"/>
            <a:ext cx="4248150" cy="4144963"/>
          </a:xfrm>
        </p:spPr>
        <p:txBody>
          <a:bodyPr/>
          <a:lstStyle/>
          <a:p>
            <a:pPr marL="107950" eaLnBrk="1" hangingPunct="1"/>
            <a:r>
              <a:rPr lang="en-US" altLang="en-US"/>
              <a:t>Comparing Price and Output</a:t>
            </a:r>
          </a:p>
          <a:p>
            <a:pPr marL="107950" lvl="1" eaLnBrk="1" hangingPunct="1"/>
            <a:r>
              <a:rPr lang="en-US" altLang="en-US"/>
              <a:t>Figure 13.5 compares the price and quantity in perfect competition and monopoly.</a:t>
            </a:r>
          </a:p>
          <a:p>
            <a:pPr marL="107950" lvl="1" eaLnBrk="1" hangingPunct="1"/>
            <a:r>
              <a:rPr lang="en-US" altLang="en-US"/>
              <a:t>The market demand curve, </a:t>
            </a:r>
            <a:r>
              <a:rPr lang="en-US" altLang="en-US" i="1"/>
              <a:t>D</a:t>
            </a:r>
            <a:r>
              <a:rPr lang="en-US" altLang="en-US"/>
              <a:t>, in perfect competition is the demand curve that the firm in monopoly faces.</a:t>
            </a:r>
          </a:p>
        </p:txBody>
      </p:sp>
      <p:sp>
        <p:nvSpPr>
          <p:cNvPr id="43011" name="Rectangle 2"/>
          <p:cNvSpPr>
            <a:spLocks noGrp="1" noChangeArrowheads="1"/>
          </p:cNvSpPr>
          <p:nvPr>
            <p:ph type="title"/>
          </p:nvPr>
        </p:nvSpPr>
        <p:spPr>
          <a:ln/>
        </p:spPr>
        <p:txBody>
          <a:bodyPr/>
          <a:lstStyle/>
          <a:p>
            <a:pPr eaLnBrk="1" hangingPunct="1"/>
            <a:r>
              <a:rPr lang="en-US" altLang="en-US"/>
              <a:t>Single-Price Monopoly and Competition Compared</a:t>
            </a:r>
          </a:p>
        </p:txBody>
      </p:sp>
      <p:pic>
        <p:nvPicPr>
          <p:cNvPr id="43012" name="Picture 7"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0"/>
            <a:ext cx="400526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hlinkClick r:id="rId4" action="ppaction://hlinksldjump" tooltip="Click to expand the figure"/>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8819">
                                            <p:txEl>
                                              <p:pRg st="1" end="1"/>
                                            </p:txEl>
                                          </p:spTgt>
                                        </p:tgtEl>
                                        <p:attrNameLst>
                                          <p:attrName>style.visibility</p:attrName>
                                        </p:attrNameLst>
                                      </p:cBhvr>
                                      <p:to>
                                        <p:strVal val="visible"/>
                                      </p:to>
                                    </p:set>
                                    <p:animEffect transition="in" filter="wipe(left)">
                                      <p:cBhvr>
                                        <p:cTn id="7" dur="1000"/>
                                        <p:tgtEl>
                                          <p:spTgt spid="4188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8819">
                                            <p:txEl>
                                              <p:pRg st="2" end="2"/>
                                            </p:txEl>
                                          </p:spTgt>
                                        </p:tgtEl>
                                        <p:attrNameLst>
                                          <p:attrName>style.visibility</p:attrName>
                                        </p:attrNameLst>
                                      </p:cBhvr>
                                      <p:to>
                                        <p:strVal val="visible"/>
                                      </p:to>
                                    </p:set>
                                    <p:animEffect transition="in" filter="wipe(left)">
                                      <p:cBhvr>
                                        <p:cTn id="12" dur="1000"/>
                                        <p:tgtEl>
                                          <p:spTgt spid="418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uild="p" bldLvl="3"/>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4034" name="Picture 3"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800100"/>
            <a:ext cx="5229225"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6820" name="Picture 4"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800100"/>
            <a:ext cx="5229225"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6821" name="Picture 5"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3100" y="800100"/>
            <a:ext cx="5229225"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6820"/>
                                        </p:tgtEl>
                                        <p:attrNameLst>
                                          <p:attrName>style.visibility</p:attrName>
                                        </p:attrNameLst>
                                      </p:cBhvr>
                                      <p:to>
                                        <p:strVal val="visible"/>
                                      </p:to>
                                    </p:set>
                                    <p:animEffect transition="in" filter="fade">
                                      <p:cBhvr>
                                        <p:cTn id="7" dur="500"/>
                                        <p:tgtEl>
                                          <p:spTgt spid="546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46821"/>
                                        </p:tgtEl>
                                        <p:attrNameLst>
                                          <p:attrName>style.visibility</p:attrName>
                                        </p:attrNameLst>
                                      </p:cBhvr>
                                      <p:to>
                                        <p:strVal val="visible"/>
                                      </p:to>
                                    </p:set>
                                    <p:animEffect transition="in" filter="fade">
                                      <p:cBhvr>
                                        <p:cTn id="12" dur="500"/>
                                        <p:tgtEl>
                                          <p:spTgt spid="546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03" name="Rectangle 3"/>
          <p:cNvSpPr>
            <a:spLocks noGrp="1" noChangeArrowheads="1"/>
          </p:cNvSpPr>
          <p:nvPr>
            <p:ph idx="1"/>
          </p:nvPr>
        </p:nvSpPr>
        <p:spPr/>
        <p:txBody>
          <a:bodyPr/>
          <a:lstStyle/>
          <a:p>
            <a:pPr marL="107950" lvl="1" eaLnBrk="1" hangingPunct="1"/>
            <a:r>
              <a:rPr lang="en-US" altLang="en-US"/>
              <a:t>The market supply curve in perfect competition is the horizontal sum of the individual firms’ marginal cost curves, </a:t>
            </a:r>
            <a:r>
              <a:rPr lang="en-US" altLang="en-US" i="1"/>
              <a:t>S</a:t>
            </a:r>
            <a:r>
              <a:rPr lang="en-US" altLang="en-US"/>
              <a:t> = </a:t>
            </a:r>
            <a:r>
              <a:rPr lang="en-US" altLang="en-US" i="1"/>
              <a:t>MC</a:t>
            </a:r>
            <a:r>
              <a:rPr lang="en-US" altLang="en-US"/>
              <a:t>.</a:t>
            </a:r>
          </a:p>
          <a:p>
            <a:pPr marL="107950" lvl="1" eaLnBrk="1" hangingPunct="1"/>
            <a:r>
              <a:rPr lang="en-US" altLang="en-US"/>
              <a:t>This curve is the monopoly’s marginal cost curve.</a:t>
            </a:r>
          </a:p>
          <a:p>
            <a:pPr marL="0" eaLnBrk="1" hangingPunct="1"/>
            <a:endParaRPr lang="en-US" altLang="en-US"/>
          </a:p>
        </p:txBody>
      </p:sp>
      <p:sp>
        <p:nvSpPr>
          <p:cNvPr id="45059" name="Rectangle 11"/>
          <p:cNvSpPr>
            <a:spLocks noGrp="1" noChangeArrowheads="1"/>
          </p:cNvSpPr>
          <p:nvPr>
            <p:ph type="title"/>
          </p:nvPr>
        </p:nvSpPr>
        <p:spPr>
          <a:noFill/>
          <a:ln/>
        </p:spPr>
        <p:txBody>
          <a:bodyPr/>
          <a:lstStyle/>
          <a:p>
            <a:pPr eaLnBrk="1" hangingPunct="1"/>
            <a:r>
              <a:rPr lang="en-US" altLang="en-US"/>
              <a:t>Single-Price Monopoly and Competition Compared</a:t>
            </a:r>
          </a:p>
        </p:txBody>
      </p:sp>
      <p:pic>
        <p:nvPicPr>
          <p:cNvPr id="45060" name="Picture 7"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0"/>
            <a:ext cx="400526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03">
                                            <p:txEl>
                                              <p:pRg st="1" end="1"/>
                                            </p:txEl>
                                          </p:spTgt>
                                        </p:tgtEl>
                                        <p:attrNameLst>
                                          <p:attrName>style.visibility</p:attrName>
                                        </p:attrNameLst>
                                      </p:cBhvr>
                                      <p:to>
                                        <p:strVal val="visible"/>
                                      </p:to>
                                    </p:set>
                                    <p:animEffect transition="in" filter="wipe(left)">
                                      <p:cBhvr>
                                        <p:cTn id="7" dur="1000"/>
                                        <p:tgtEl>
                                          <p:spTgt spid="4608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3" grpId="0" build="p" bldLvl="3"/>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p:txBody>
          <a:bodyPr/>
          <a:lstStyle/>
          <a:p>
            <a:pPr lvl="1" eaLnBrk="1" hangingPunct="1">
              <a:defRPr/>
            </a:pPr>
            <a:r>
              <a:rPr dirty="0"/>
              <a:t>A </a:t>
            </a:r>
            <a:r>
              <a:rPr b="1" dirty="0"/>
              <a:t>monopoly</a:t>
            </a:r>
            <a:r>
              <a:rPr dirty="0"/>
              <a:t> is a market: </a:t>
            </a:r>
          </a:p>
          <a:p>
            <a:pPr marL="360000" lvl="1" indent="-284163" eaLnBrk="1" hangingPunct="1">
              <a:buClr>
                <a:schemeClr val="tx1"/>
              </a:buClr>
              <a:buSzPct val="120000"/>
              <a:buFont typeface="Wingdings" panose="05000000000000000000" pitchFamily="2" charset="2"/>
              <a:buChar char="§"/>
              <a:defRPr/>
            </a:pPr>
            <a:r>
              <a:rPr dirty="0"/>
              <a:t>That produces a good or service for which </a:t>
            </a:r>
            <a:r>
              <a:rPr i="1" dirty="0"/>
              <a:t>no</a:t>
            </a:r>
            <a:r>
              <a:rPr dirty="0"/>
              <a:t> close substitute exists</a:t>
            </a:r>
          </a:p>
          <a:p>
            <a:pPr marL="360000" lvl="1" indent="-284163" eaLnBrk="1" hangingPunct="1">
              <a:buClr>
                <a:schemeClr val="tx1"/>
              </a:buClr>
              <a:buSzPct val="120000"/>
              <a:buFont typeface="Wingdings" panose="05000000000000000000" pitchFamily="2" charset="2"/>
              <a:buChar char="§"/>
              <a:defRPr/>
            </a:pPr>
            <a:r>
              <a:rPr dirty="0"/>
              <a:t>In which there is </a:t>
            </a:r>
            <a:r>
              <a:rPr i="1" dirty="0"/>
              <a:t>one</a:t>
            </a:r>
            <a:r>
              <a:rPr dirty="0"/>
              <a:t> supplier that is protected from competition by a barrier preventing the entry of new firms. </a:t>
            </a:r>
          </a:p>
        </p:txBody>
      </p:sp>
      <p:sp>
        <p:nvSpPr>
          <p:cNvPr id="9218" name="Title 1"/>
          <p:cNvSpPr>
            <a:spLocks noGrp="1"/>
          </p:cNvSpPr>
          <p:nvPr>
            <p:ph type="title"/>
          </p:nvPr>
        </p:nvSpPr>
        <p:spPr/>
        <p:txBody>
          <a:bodyPr/>
          <a:lstStyle/>
          <a:p>
            <a:r>
              <a:rPr lang="en-CA" altLang="en-US" dirty="0"/>
              <a:t>Monopoly and How It Arises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animEffect transition="in" filter="wipe(left)">
                                      <p:cBhvr>
                                        <p:cTn id="7" dur="1000"/>
                                        <p:tgtEl>
                                          <p:spTgt spid="1229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0">
                                            <p:txEl>
                                              <p:pRg st="2" end="2"/>
                                            </p:txEl>
                                          </p:spTgt>
                                        </p:tgtEl>
                                        <p:attrNameLst>
                                          <p:attrName>style.visibility</p:attrName>
                                        </p:attrNameLst>
                                      </p:cBhvr>
                                      <p:to>
                                        <p:strVal val="visible"/>
                                      </p:to>
                                    </p:set>
                                    <p:animEffect transition="in" filter="wipe(left)">
                                      <p:cBhvr>
                                        <p:cTn id="12" dur="1000"/>
                                        <p:tgtEl>
                                          <p:spTgt spid="122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bldLvl="3"/>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3"/>
          <p:cNvSpPr>
            <a:spLocks noGrp="1" noChangeArrowheads="1"/>
          </p:cNvSpPr>
          <p:nvPr>
            <p:ph idx="1"/>
          </p:nvPr>
        </p:nvSpPr>
        <p:spPr>
          <a:xfrm>
            <a:off x="360363" y="1584325"/>
            <a:ext cx="4140200" cy="4144963"/>
          </a:xfrm>
        </p:spPr>
        <p:txBody>
          <a:bodyPr/>
          <a:lstStyle/>
          <a:p>
            <a:pPr marL="107950" lvl="1" eaLnBrk="1" hangingPunct="1"/>
            <a:r>
              <a:rPr lang="en-US" altLang="en-US" b="1" dirty="0">
                <a:solidFill>
                  <a:srgbClr val="7030A0"/>
                </a:solidFill>
              </a:rPr>
              <a:t>Perfect Competition</a:t>
            </a:r>
          </a:p>
          <a:p>
            <a:pPr marL="107950" lvl="1" eaLnBrk="1" hangingPunct="1"/>
            <a:r>
              <a:rPr lang="en-US" altLang="en-US" dirty="0"/>
              <a:t>Equilibrium occurs where the quantity demanded equals the quantity supplied at quantity </a:t>
            </a:r>
            <a:r>
              <a:rPr lang="en-US" altLang="en-US" i="1" dirty="0"/>
              <a:t>Q</a:t>
            </a:r>
            <a:r>
              <a:rPr lang="en-US" altLang="en-US" i="1" baseline="-25000" dirty="0"/>
              <a:t>C</a:t>
            </a:r>
            <a:r>
              <a:rPr lang="en-US" altLang="en-US" dirty="0"/>
              <a:t> and price </a:t>
            </a:r>
            <a:r>
              <a:rPr lang="en-US" altLang="en-US" i="1" dirty="0"/>
              <a:t>P</a:t>
            </a:r>
            <a:r>
              <a:rPr lang="en-US" altLang="en-US" i="1" baseline="-25000" dirty="0"/>
              <a:t>C</a:t>
            </a:r>
            <a:r>
              <a:rPr lang="en-US" altLang="en-US" dirty="0"/>
              <a:t>.</a:t>
            </a:r>
          </a:p>
        </p:txBody>
      </p:sp>
      <p:sp>
        <p:nvSpPr>
          <p:cNvPr id="46083" name="Rectangle 11"/>
          <p:cNvSpPr>
            <a:spLocks noGrp="1" noChangeArrowheads="1"/>
          </p:cNvSpPr>
          <p:nvPr>
            <p:ph type="title"/>
          </p:nvPr>
        </p:nvSpPr>
        <p:spPr>
          <a:noFill/>
          <a:ln/>
        </p:spPr>
        <p:txBody>
          <a:bodyPr/>
          <a:lstStyle/>
          <a:p>
            <a:pPr eaLnBrk="1" hangingPunct="1"/>
            <a:r>
              <a:rPr lang="en-US" altLang="en-US"/>
              <a:t>Single-Price Monopoly and Competition Compared</a:t>
            </a:r>
          </a:p>
        </p:txBody>
      </p:sp>
      <p:pic>
        <p:nvPicPr>
          <p:cNvPr id="46084" name="Picture 7"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0"/>
            <a:ext cx="400526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48" name="Picture 8"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000" y="1656000"/>
            <a:ext cx="4005262"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19848"/>
                                        </p:tgtEl>
                                        <p:attrNameLst>
                                          <p:attrName>style.visibility</p:attrName>
                                        </p:attrNameLst>
                                      </p:cBhvr>
                                      <p:to>
                                        <p:strVal val="visible"/>
                                      </p:to>
                                    </p:set>
                                    <p:animEffect transition="in" filter="fade">
                                      <p:cBhvr>
                                        <p:cTn id="12" dur="500"/>
                                        <p:tgtEl>
                                          <p:spTgt spid="419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1827" name="Rectangle 3"/>
          <p:cNvSpPr>
            <a:spLocks noGrp="1" noChangeArrowheads="1"/>
          </p:cNvSpPr>
          <p:nvPr>
            <p:ph idx="1"/>
          </p:nvPr>
        </p:nvSpPr>
        <p:spPr/>
        <p:txBody>
          <a:bodyPr/>
          <a:lstStyle/>
          <a:p>
            <a:pPr marL="107950" lvl="1" eaLnBrk="1" hangingPunct="1"/>
            <a:r>
              <a:rPr lang="en-US" altLang="en-US" b="1" dirty="0">
                <a:solidFill>
                  <a:srgbClr val="7030A0"/>
                </a:solidFill>
              </a:rPr>
              <a:t>Monopoly</a:t>
            </a:r>
          </a:p>
          <a:p>
            <a:pPr marL="107950" lvl="1" eaLnBrk="1" hangingPunct="1"/>
            <a:r>
              <a:rPr lang="en-US" altLang="en-US" dirty="0"/>
              <a:t>Equilibrium output, Q</a:t>
            </a:r>
            <a:r>
              <a:rPr lang="en-US" altLang="en-US" i="1" baseline="-25000" dirty="0"/>
              <a:t>M</a:t>
            </a:r>
            <a:r>
              <a:rPr lang="en-US" altLang="en-US" dirty="0"/>
              <a:t>, occurs where marginal revenue equals marginal cost, </a:t>
            </a:r>
            <a:r>
              <a:rPr lang="en-US" altLang="en-US" i="1" dirty="0"/>
              <a:t>MR</a:t>
            </a:r>
            <a:r>
              <a:rPr lang="en-US" altLang="en-US" dirty="0"/>
              <a:t> = </a:t>
            </a:r>
            <a:r>
              <a:rPr lang="en-US" altLang="en-US" i="1" dirty="0"/>
              <a:t>MC</a:t>
            </a:r>
            <a:r>
              <a:rPr lang="en-US" altLang="en-US" dirty="0"/>
              <a:t>.</a:t>
            </a:r>
          </a:p>
          <a:p>
            <a:pPr marL="107950" lvl="1" eaLnBrk="1" hangingPunct="1"/>
            <a:r>
              <a:rPr lang="en-US" altLang="en-US" dirty="0"/>
              <a:t>Equilibrium price, </a:t>
            </a:r>
            <a:r>
              <a:rPr lang="en-US" altLang="en-US" i="1" dirty="0"/>
              <a:t>P</a:t>
            </a:r>
            <a:r>
              <a:rPr lang="en-US" altLang="en-US" i="1" baseline="-25000" dirty="0"/>
              <a:t>M</a:t>
            </a:r>
            <a:r>
              <a:rPr lang="en-US" altLang="en-US" dirty="0"/>
              <a:t>, occurs on the demand curve at the profit-maximizing quantity.</a:t>
            </a:r>
          </a:p>
        </p:txBody>
      </p:sp>
      <p:sp>
        <p:nvSpPr>
          <p:cNvPr id="47107" name="Rectangle 12"/>
          <p:cNvSpPr>
            <a:spLocks noGrp="1" noChangeArrowheads="1"/>
          </p:cNvSpPr>
          <p:nvPr>
            <p:ph type="title"/>
          </p:nvPr>
        </p:nvSpPr>
        <p:spPr>
          <a:noFill/>
          <a:ln/>
        </p:spPr>
        <p:txBody>
          <a:bodyPr/>
          <a:lstStyle/>
          <a:p>
            <a:pPr eaLnBrk="1" hangingPunct="1"/>
            <a:r>
              <a:rPr lang="en-US" altLang="en-US"/>
              <a:t>Single-Price Monopoly and Competition Compared</a:t>
            </a:r>
          </a:p>
        </p:txBody>
      </p:sp>
      <p:sp>
        <p:nvSpPr>
          <p:cNvPr id="47108" name="Rectangle 7"/>
          <p:cNvSpPr>
            <a:spLocks noChangeArrowheads="1"/>
          </p:cNvSpPr>
          <p:nvPr/>
        </p:nvSpPr>
        <p:spPr bwMode="auto">
          <a:xfrm>
            <a:off x="455613" y="3962400"/>
            <a:ext cx="3887787"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spcAft>
                <a:spcPts val="600"/>
              </a:spcAft>
              <a:defRPr sz="2400" b="1">
                <a:solidFill>
                  <a:srgbClr val="6054A1"/>
                </a:solidFill>
                <a:latin typeface="Arial" panose="020B0604020202020204" pitchFamily="34" charset="0"/>
              </a:defRPr>
            </a:lvl1pPr>
            <a:lvl2pPr marL="114300">
              <a:spcBef>
                <a:spcPts val="600"/>
              </a:spcBef>
              <a:spcAft>
                <a:spcPts val="600"/>
              </a:spcAft>
              <a:buClr>
                <a:srgbClr val="FF0000"/>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Gill Sans MT" panose="020B0502020104020203" pitchFamily="34" charset="0"/>
              </a:defRPr>
            </a:lvl4pPr>
            <a:lvl5pPr marL="2057400" indent="-228600">
              <a:spcBef>
                <a:spcPct val="20000"/>
              </a:spcBef>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har char="»"/>
              <a:defRPr sz="2000">
                <a:solidFill>
                  <a:schemeClr val="tx1"/>
                </a:solidFill>
                <a:latin typeface="Gill Sans MT" panose="020B0502020104020203" pitchFamily="34" charset="0"/>
              </a:defRPr>
            </a:lvl9pPr>
          </a:lstStyle>
          <a:p>
            <a:pPr lvl="1" eaLnBrk="1" hangingPunct="1">
              <a:spcBef>
                <a:spcPct val="20000"/>
              </a:spcBef>
              <a:spcAft>
                <a:spcPct val="50000"/>
              </a:spcAft>
            </a:pPr>
            <a:endParaRPr lang="en-US" altLang="en-US"/>
          </a:p>
        </p:txBody>
      </p:sp>
      <p:pic>
        <p:nvPicPr>
          <p:cNvPr id="47109" name="Picture 8"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0"/>
            <a:ext cx="400526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9"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000" y="1656000"/>
            <a:ext cx="4005262"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834" name="Picture 10"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000" y="1656000"/>
            <a:ext cx="4005262"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1827">
                                            <p:txEl>
                                              <p:pRg st="1" end="1"/>
                                            </p:txEl>
                                          </p:spTgt>
                                        </p:tgtEl>
                                        <p:attrNameLst>
                                          <p:attrName>style.visibility</p:attrName>
                                        </p:attrNameLst>
                                      </p:cBhvr>
                                      <p:to>
                                        <p:strVal val="visible"/>
                                      </p:to>
                                    </p:set>
                                    <p:animEffect transition="in" filter="wipe(left)">
                                      <p:cBhvr>
                                        <p:cTn id="7" dur="500"/>
                                        <p:tgtEl>
                                          <p:spTgt spid="461827">
                                            <p:txEl>
                                              <p:pRg st="1" end="1"/>
                                            </p:txEl>
                                          </p:spTgt>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461834"/>
                                        </p:tgtEl>
                                        <p:attrNameLst>
                                          <p:attrName>style.visibility</p:attrName>
                                        </p:attrNameLst>
                                      </p:cBhvr>
                                      <p:to>
                                        <p:strVal val="visible"/>
                                      </p:to>
                                    </p:set>
                                    <p:animEffect transition="in" filter="fade">
                                      <p:cBhvr>
                                        <p:cTn id="11" dur="500"/>
                                        <p:tgtEl>
                                          <p:spTgt spid="46183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61827">
                                            <p:txEl>
                                              <p:pRg st="2" end="2"/>
                                            </p:txEl>
                                          </p:spTgt>
                                        </p:tgtEl>
                                        <p:attrNameLst>
                                          <p:attrName>style.visibility</p:attrName>
                                        </p:attrNameLst>
                                      </p:cBhvr>
                                      <p:to>
                                        <p:strVal val="visible"/>
                                      </p:to>
                                    </p:set>
                                    <p:animEffect transition="in" filter="wipe(left)">
                                      <p:cBhvr>
                                        <p:cTn id="16" dur="1000"/>
                                        <p:tgtEl>
                                          <p:spTgt spid="4618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7" grpId="0" build="p" bldLvl="3"/>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p:txBody>
          <a:bodyPr/>
          <a:lstStyle/>
          <a:p>
            <a:pPr marL="107950" lvl="1" eaLnBrk="1" hangingPunct="1"/>
            <a:r>
              <a:rPr lang="en-US" altLang="en-US"/>
              <a:t>Compared to perfect competition, monopoly produces a smaller output and charges a higher price.</a:t>
            </a:r>
          </a:p>
        </p:txBody>
      </p:sp>
      <p:sp>
        <p:nvSpPr>
          <p:cNvPr id="48131" name="Rectangle 13"/>
          <p:cNvSpPr>
            <a:spLocks noGrp="1" noChangeArrowheads="1"/>
          </p:cNvSpPr>
          <p:nvPr>
            <p:ph type="title"/>
          </p:nvPr>
        </p:nvSpPr>
        <p:spPr>
          <a:noFill/>
          <a:ln/>
        </p:spPr>
        <p:txBody>
          <a:bodyPr/>
          <a:lstStyle/>
          <a:p>
            <a:pPr eaLnBrk="1" hangingPunct="1"/>
            <a:r>
              <a:rPr lang="en-US" altLang="en-US"/>
              <a:t>Single-Price Monopoly and Competition Compared</a:t>
            </a:r>
          </a:p>
        </p:txBody>
      </p:sp>
      <p:pic>
        <p:nvPicPr>
          <p:cNvPr id="48132" name="Picture 11"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0"/>
            <a:ext cx="4005262"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867" name="Rectangle 3"/>
          <p:cNvSpPr>
            <a:spLocks noGrp="1" noChangeArrowheads="1"/>
          </p:cNvSpPr>
          <p:nvPr>
            <p:ph idx="1"/>
          </p:nvPr>
        </p:nvSpPr>
        <p:spPr>
          <a:xfrm>
            <a:off x="360363" y="1584325"/>
            <a:ext cx="4248150" cy="5121275"/>
          </a:xfrm>
        </p:spPr>
        <p:txBody>
          <a:bodyPr/>
          <a:lstStyle/>
          <a:p>
            <a:pPr marL="107950" eaLnBrk="1" hangingPunct="1"/>
            <a:r>
              <a:rPr lang="en-US" altLang="en-US"/>
              <a:t>Efficiency Comparison</a:t>
            </a:r>
          </a:p>
          <a:p>
            <a:pPr marL="107950" lvl="1" eaLnBrk="1" hangingPunct="1"/>
            <a:r>
              <a:rPr lang="en-US" altLang="en-US"/>
              <a:t>Figure 13.6(a) shows the efficiency of perfect competition.</a:t>
            </a:r>
          </a:p>
          <a:p>
            <a:pPr marL="107950" lvl="1" eaLnBrk="1" hangingPunct="1"/>
            <a:r>
              <a:rPr lang="en-US" altLang="en-US"/>
              <a:t>The market demand curve is</a:t>
            </a:r>
            <a:br>
              <a:rPr lang="en-US" altLang="en-US"/>
            </a:br>
            <a:r>
              <a:rPr lang="en-US" altLang="en-US"/>
              <a:t>the marginal social benefit curve, </a:t>
            </a:r>
            <a:r>
              <a:rPr lang="en-US" altLang="en-US" i="1"/>
              <a:t>MSB.</a:t>
            </a:r>
          </a:p>
          <a:p>
            <a:pPr marL="107950" lvl="1" eaLnBrk="1" hangingPunct="1"/>
            <a:r>
              <a:rPr lang="en-US" altLang="en-US"/>
              <a:t>The market supply curve is the marginal social cost curve, </a:t>
            </a:r>
            <a:r>
              <a:rPr lang="en-US" altLang="en-US" i="1"/>
              <a:t>MSC.</a:t>
            </a:r>
            <a:endParaRPr lang="en-US" altLang="en-US"/>
          </a:p>
          <a:p>
            <a:pPr marL="107950" lvl="1" eaLnBrk="1" hangingPunct="1"/>
            <a:r>
              <a:rPr lang="en-US" altLang="en-US"/>
              <a:t>So competitive equilibrium is efficient: </a:t>
            </a:r>
            <a:r>
              <a:rPr lang="en-US" altLang="en-US" i="1"/>
              <a:t>MSB</a:t>
            </a:r>
            <a:r>
              <a:rPr lang="en-US" altLang="en-US"/>
              <a:t> = </a:t>
            </a:r>
            <a:r>
              <a:rPr lang="en-US" altLang="en-US" i="1"/>
              <a:t>MSC</a:t>
            </a:r>
            <a:r>
              <a:rPr lang="en-US" altLang="en-US"/>
              <a:t>. </a:t>
            </a:r>
          </a:p>
        </p:txBody>
      </p:sp>
      <p:sp>
        <p:nvSpPr>
          <p:cNvPr id="49155" name="Rectangle 24"/>
          <p:cNvSpPr>
            <a:spLocks noGrp="1" noChangeArrowheads="1"/>
          </p:cNvSpPr>
          <p:nvPr>
            <p:ph type="title"/>
          </p:nvPr>
        </p:nvSpPr>
        <p:spPr>
          <a:noFill/>
          <a:ln/>
        </p:spPr>
        <p:txBody>
          <a:bodyPr/>
          <a:lstStyle/>
          <a:p>
            <a:pPr eaLnBrk="1" hangingPunct="1"/>
            <a:r>
              <a:rPr lang="en-US" altLang="en-US"/>
              <a:t>Single-Price Monopoly and Competition Compared</a:t>
            </a:r>
          </a:p>
        </p:txBody>
      </p:sp>
      <p:pic>
        <p:nvPicPr>
          <p:cNvPr id="49156" name="Picture 19"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0"/>
            <a:ext cx="3998912" cy="430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hlinkClick r:id="rId4" action="ppaction://hlinksldjump" tooltip="Click to expand the figure"/>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0867">
                                            <p:txEl>
                                              <p:pRg st="1" end="1"/>
                                            </p:txEl>
                                          </p:spTgt>
                                        </p:tgtEl>
                                        <p:attrNameLst>
                                          <p:attrName>style.visibility</p:attrName>
                                        </p:attrNameLst>
                                      </p:cBhvr>
                                      <p:to>
                                        <p:strVal val="visible"/>
                                      </p:to>
                                    </p:set>
                                    <p:animEffect transition="in" filter="wipe(left)">
                                      <p:cBhvr>
                                        <p:cTn id="7" dur="1000"/>
                                        <p:tgtEl>
                                          <p:spTgt spid="4208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0867">
                                            <p:txEl>
                                              <p:pRg st="2" end="2"/>
                                            </p:txEl>
                                          </p:spTgt>
                                        </p:tgtEl>
                                        <p:attrNameLst>
                                          <p:attrName>style.visibility</p:attrName>
                                        </p:attrNameLst>
                                      </p:cBhvr>
                                      <p:to>
                                        <p:strVal val="visible"/>
                                      </p:to>
                                    </p:set>
                                    <p:animEffect transition="in" filter="wipe(left)">
                                      <p:cBhvr>
                                        <p:cTn id="12" dur="1000"/>
                                        <p:tgtEl>
                                          <p:spTgt spid="4208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0867">
                                            <p:txEl>
                                              <p:pRg st="3" end="3"/>
                                            </p:txEl>
                                          </p:spTgt>
                                        </p:tgtEl>
                                        <p:attrNameLst>
                                          <p:attrName>style.visibility</p:attrName>
                                        </p:attrNameLst>
                                      </p:cBhvr>
                                      <p:to>
                                        <p:strVal val="visible"/>
                                      </p:to>
                                    </p:set>
                                    <p:animEffect transition="in" filter="wipe(left)">
                                      <p:cBhvr>
                                        <p:cTn id="17" dur="1000"/>
                                        <p:tgtEl>
                                          <p:spTgt spid="4208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20867">
                                            <p:txEl>
                                              <p:pRg st="4" end="4"/>
                                            </p:txEl>
                                          </p:spTgt>
                                        </p:tgtEl>
                                        <p:attrNameLst>
                                          <p:attrName>style.visibility</p:attrName>
                                        </p:attrNameLst>
                                      </p:cBhvr>
                                      <p:to>
                                        <p:strVal val="visible"/>
                                      </p:to>
                                    </p:set>
                                    <p:animEffect transition="in" filter="wipe(left)">
                                      <p:cBhvr>
                                        <p:cTn id="22" dur="1000"/>
                                        <p:tgtEl>
                                          <p:spTgt spid="420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build="p" bldLvl="3"/>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0178" name="Picture 2"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275" y="466725"/>
            <a:ext cx="5505450" cy="592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083" name="Picture 3"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9275" y="466725"/>
            <a:ext cx="5505450" cy="592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084" name="Picture 4"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9275" y="466725"/>
            <a:ext cx="5505450" cy="592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085" name="Picture 5" descr="Fig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9275" y="466725"/>
            <a:ext cx="5505450" cy="592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86083"/>
                                        </p:tgtEl>
                                        <p:attrNameLst>
                                          <p:attrName>style.visibility</p:attrName>
                                        </p:attrNameLst>
                                      </p:cBhvr>
                                      <p:to>
                                        <p:strVal val="visible"/>
                                      </p:to>
                                    </p:set>
                                    <p:animEffect transition="in" filter="wipe(left)">
                                      <p:cBhvr>
                                        <p:cTn id="7" dur="1000"/>
                                        <p:tgtEl>
                                          <p:spTgt spid="6860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86084"/>
                                        </p:tgtEl>
                                        <p:attrNameLst>
                                          <p:attrName>style.visibility</p:attrName>
                                        </p:attrNameLst>
                                      </p:cBhvr>
                                      <p:to>
                                        <p:strVal val="visible"/>
                                      </p:to>
                                    </p:set>
                                    <p:animEffect transition="in" filter="wipe(left)">
                                      <p:cBhvr>
                                        <p:cTn id="12" dur="1000"/>
                                        <p:tgtEl>
                                          <p:spTgt spid="6860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86085"/>
                                        </p:tgtEl>
                                        <p:attrNameLst>
                                          <p:attrName>style.visibility</p:attrName>
                                        </p:attrNameLst>
                                      </p:cBhvr>
                                      <p:to>
                                        <p:strVal val="visible"/>
                                      </p:to>
                                    </p:set>
                                    <p:animEffect transition="in" filter="fade">
                                      <p:cBhvr>
                                        <p:cTn id="17" dur="500"/>
                                        <p:tgtEl>
                                          <p:spTgt spid="686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Content Placeholder 1"/>
          <p:cNvSpPr>
            <a:spLocks noGrp="1"/>
          </p:cNvSpPr>
          <p:nvPr>
            <p:ph idx="1"/>
          </p:nvPr>
        </p:nvSpPr>
        <p:spPr/>
        <p:txBody>
          <a:bodyPr/>
          <a:lstStyle/>
          <a:p>
            <a:pPr marL="107950" lvl="1" eaLnBrk="1" hangingPunct="1"/>
            <a:r>
              <a:rPr lang="en-US" altLang="en-US" dirty="0"/>
              <a:t>Total surplus, the sum of consumer surplus and producer surplus, is maximized.</a:t>
            </a:r>
          </a:p>
          <a:p>
            <a:pPr marL="107950" lvl="1" eaLnBrk="1" hangingPunct="1"/>
            <a:r>
              <a:rPr lang="en-US" altLang="en-US" dirty="0"/>
              <a:t>The quantity produced in perfect competition is efficient.</a:t>
            </a:r>
          </a:p>
        </p:txBody>
      </p:sp>
      <p:sp>
        <p:nvSpPr>
          <p:cNvPr id="51203" name="Rectangle 28"/>
          <p:cNvSpPr>
            <a:spLocks noGrp="1" noChangeArrowheads="1"/>
          </p:cNvSpPr>
          <p:nvPr>
            <p:ph type="title"/>
          </p:nvPr>
        </p:nvSpPr>
        <p:spPr>
          <a:noFill/>
          <a:ln/>
        </p:spPr>
        <p:txBody>
          <a:bodyPr/>
          <a:lstStyle/>
          <a:p>
            <a:pPr eaLnBrk="1" hangingPunct="1"/>
            <a:r>
              <a:rPr lang="en-US" altLang="en-US"/>
              <a:t>Single-Price Monopoly and Competition Compared</a:t>
            </a:r>
          </a:p>
        </p:txBody>
      </p:sp>
      <p:pic>
        <p:nvPicPr>
          <p:cNvPr id="51204" name="Picture 7" descr="Fig13.06a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0"/>
            <a:ext cx="3943350" cy="426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8" descr="Fig13.06a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00000" y="1656000"/>
            <a:ext cx="3943350" cy="426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9" descr="Fig13.06a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0000" y="1656000"/>
            <a:ext cx="3943350" cy="426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10" descr="Fig13.06ad.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00000" y="1656000"/>
            <a:ext cx="3943350" cy="426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02">
                                            <p:txEl>
                                              <p:pRg st="1" end="1"/>
                                            </p:txEl>
                                          </p:spTgt>
                                        </p:tgtEl>
                                        <p:attrNameLst>
                                          <p:attrName>style.visibility</p:attrName>
                                        </p:attrNameLst>
                                      </p:cBhvr>
                                      <p:to>
                                        <p:strVal val="visible"/>
                                      </p:to>
                                    </p:set>
                                    <p:animEffect transition="in" filter="wipe(left)">
                                      <p:cBhvr>
                                        <p:cTn id="7" dur="500"/>
                                        <p:tgtEl>
                                          <p:spTgt spid="512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5923" name="Rectangle 3"/>
          <p:cNvSpPr>
            <a:spLocks noGrp="1" noChangeArrowheads="1"/>
          </p:cNvSpPr>
          <p:nvPr>
            <p:ph idx="1"/>
          </p:nvPr>
        </p:nvSpPr>
        <p:spPr/>
        <p:txBody>
          <a:bodyPr/>
          <a:lstStyle/>
          <a:p>
            <a:pPr marL="107950" lvl="1" eaLnBrk="1" hangingPunct="1"/>
            <a:r>
              <a:rPr lang="en-US" altLang="en-US"/>
              <a:t>Figure 13.6(b) shows the inefficiency of monopoly.</a:t>
            </a:r>
          </a:p>
          <a:p>
            <a:pPr marL="107950" lvl="1" eaLnBrk="1" hangingPunct="1"/>
            <a:r>
              <a:rPr lang="en-US" altLang="en-US"/>
              <a:t>Because price exceeds marginal social cost, marginal social benefit exceeds marginal social cost, …</a:t>
            </a:r>
          </a:p>
          <a:p>
            <a:pPr marL="107950" lvl="1" eaLnBrk="1" hangingPunct="1"/>
            <a:r>
              <a:rPr lang="en-US" altLang="en-US"/>
              <a:t>and a deadweight loss arises.</a:t>
            </a:r>
          </a:p>
          <a:p>
            <a:pPr marL="107950" lvl="1" eaLnBrk="1" hangingPunct="1">
              <a:lnSpc>
                <a:spcPct val="90000"/>
              </a:lnSpc>
            </a:pPr>
            <a:endParaRPr lang="en-US" altLang="en-US"/>
          </a:p>
        </p:txBody>
      </p:sp>
      <p:sp>
        <p:nvSpPr>
          <p:cNvPr id="52227" name="Rectangle 30"/>
          <p:cNvSpPr>
            <a:spLocks noGrp="1" noChangeArrowheads="1"/>
          </p:cNvSpPr>
          <p:nvPr>
            <p:ph type="title"/>
          </p:nvPr>
        </p:nvSpPr>
        <p:spPr>
          <a:noFill/>
          <a:ln/>
        </p:spPr>
        <p:txBody>
          <a:bodyPr/>
          <a:lstStyle/>
          <a:p>
            <a:pPr eaLnBrk="1" hangingPunct="1"/>
            <a:r>
              <a:rPr lang="en-US" altLang="en-US"/>
              <a:t>Single-Price Monopoly and Competition Compared</a:t>
            </a:r>
          </a:p>
        </p:txBody>
      </p:sp>
      <p:pic>
        <p:nvPicPr>
          <p:cNvPr id="52228" name="Picture 16" descr="Fig13.06b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0"/>
            <a:ext cx="39433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descr="Fig13.06b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00000" y="1656000"/>
            <a:ext cx="39433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Fig13.06b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0000" y="1656000"/>
            <a:ext cx="39433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Fig13.06bd.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00000" y="1656000"/>
            <a:ext cx="39433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hlinkClick r:id="rId7" action="ppaction://hlinksldjump" tooltip="Click to expand the figure"/>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0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5923">
                                            <p:txEl>
                                              <p:pRg st="1" end="1"/>
                                            </p:txEl>
                                          </p:spTgt>
                                        </p:tgtEl>
                                        <p:attrNameLst>
                                          <p:attrName>style.visibility</p:attrName>
                                        </p:attrNameLst>
                                      </p:cBhvr>
                                      <p:to>
                                        <p:strVal val="visible"/>
                                      </p:to>
                                    </p:set>
                                    <p:animEffect transition="in" filter="wipe(left)">
                                      <p:cBhvr>
                                        <p:cTn id="12" dur="1000"/>
                                        <p:tgtEl>
                                          <p:spTgt spid="4659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1000"/>
                                        <p:tgtEl>
                                          <p:spTgt spid="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5923">
                                            <p:txEl>
                                              <p:pRg st="2" end="2"/>
                                            </p:txEl>
                                          </p:spTgt>
                                        </p:tgtEl>
                                        <p:attrNameLst>
                                          <p:attrName>style.visibility</p:attrName>
                                        </p:attrNameLst>
                                      </p:cBhvr>
                                      <p:to>
                                        <p:strVal val="visible"/>
                                      </p:to>
                                    </p:set>
                                    <p:animEffect transition="in" filter="wipe(left)">
                                      <p:cBhvr>
                                        <p:cTn id="22" dur="1000"/>
                                        <p:tgtEl>
                                          <p:spTgt spid="46592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build="p" bldLvl="3"/>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3250" name="Picture 5" descr="Fig13.06b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620713"/>
            <a:ext cx="5102225" cy="552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ig13.06b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620713"/>
            <a:ext cx="5102225" cy="552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Fig13.06b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620713"/>
            <a:ext cx="5102225" cy="552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Fig13.06bd.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620713"/>
            <a:ext cx="5102225" cy="552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Fig13.06be.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195513" y="620713"/>
            <a:ext cx="5102225" cy="552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1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85" name="Rectangle 13"/>
          <p:cNvSpPr>
            <a:spLocks noGrp="1" noChangeArrowheads="1"/>
          </p:cNvSpPr>
          <p:nvPr>
            <p:ph idx="1"/>
          </p:nvPr>
        </p:nvSpPr>
        <p:spPr>
          <a:xfrm>
            <a:off x="360363" y="1584325"/>
            <a:ext cx="4032250" cy="4144963"/>
          </a:xfrm>
        </p:spPr>
        <p:txBody>
          <a:bodyPr/>
          <a:lstStyle/>
          <a:p>
            <a:pPr eaLnBrk="1" hangingPunct="1">
              <a:defRPr/>
            </a:pPr>
            <a:r>
              <a:rPr lang="en-US" altLang="en-US" dirty="0"/>
              <a:t>Redistribution of Surpluses</a:t>
            </a:r>
          </a:p>
          <a:p>
            <a:pPr lvl="1" eaLnBrk="1" hangingPunct="1">
              <a:defRPr/>
            </a:pPr>
            <a:r>
              <a:rPr lang="en-US" altLang="en-US" dirty="0"/>
              <a:t>Some of the lost consumer surplus goes to the monopoly as producer surplus.</a:t>
            </a:r>
          </a:p>
          <a:p>
            <a:pPr marL="0" eaLnBrk="1" hangingPunct="1">
              <a:defRPr/>
            </a:pPr>
            <a:endParaRPr lang="en-US" altLang="en-US" b="0" dirty="0"/>
          </a:p>
        </p:txBody>
      </p:sp>
      <p:sp>
        <p:nvSpPr>
          <p:cNvPr id="54275" name="Rectangle 29"/>
          <p:cNvSpPr>
            <a:spLocks noGrp="1" noChangeArrowheads="1"/>
          </p:cNvSpPr>
          <p:nvPr>
            <p:ph type="title"/>
          </p:nvPr>
        </p:nvSpPr>
        <p:spPr>
          <a:noFill/>
          <a:ln/>
        </p:spPr>
        <p:txBody>
          <a:bodyPr/>
          <a:lstStyle/>
          <a:p>
            <a:pPr eaLnBrk="1" hangingPunct="1"/>
            <a:r>
              <a:rPr lang="en-US" altLang="en-US"/>
              <a:t>Single-Price Monopoly and Competition Compared</a:t>
            </a:r>
          </a:p>
        </p:txBody>
      </p:sp>
      <p:sp>
        <p:nvSpPr>
          <p:cNvPr id="54276" name="Picture 14" descr="Fig13.06ba.gif"/>
          <p:cNvSpPr>
            <a:spLocks noChangeAspect="1"/>
          </p:cNvSpPr>
          <p:nvPr/>
        </p:nvSpPr>
        <p:spPr bwMode="auto">
          <a:xfrm>
            <a:off x="4500000" y="1656000"/>
            <a:ext cx="39433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CA" altLang="en-US"/>
          </a:p>
        </p:txBody>
      </p:sp>
      <p:pic>
        <p:nvPicPr>
          <p:cNvPr id="54277" name="Picture 15" descr="Fig13.06b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0"/>
            <a:ext cx="39433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16" descr="Fig13.06bc.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00000" y="1656000"/>
            <a:ext cx="39433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17" descr="Fig13.06bd.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0000" y="1656000"/>
            <a:ext cx="39433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Fig13.06be.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00000" y="1656000"/>
            <a:ext cx="39433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3885">
                                            <p:txEl>
                                              <p:pRg st="1" end="1"/>
                                            </p:txEl>
                                          </p:spTgt>
                                        </p:tgtEl>
                                        <p:attrNameLst>
                                          <p:attrName>style.visibility</p:attrName>
                                        </p:attrNameLst>
                                      </p:cBhvr>
                                      <p:to>
                                        <p:strVal val="visible"/>
                                      </p:to>
                                    </p:set>
                                    <p:animEffect transition="in" filter="wipe(left)">
                                      <p:cBhvr>
                                        <p:cTn id="7" dur="1000"/>
                                        <p:tgtEl>
                                          <p:spTgt spid="46388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85" grpId="0" build="p" bldLvl="3"/>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2915" name="Rectangle 3"/>
          <p:cNvSpPr>
            <a:spLocks noGrp="1" noChangeArrowheads="1"/>
          </p:cNvSpPr>
          <p:nvPr>
            <p:ph idx="1"/>
          </p:nvPr>
        </p:nvSpPr>
        <p:spPr/>
        <p:txBody>
          <a:bodyPr/>
          <a:lstStyle/>
          <a:p>
            <a:pPr marL="107950" eaLnBrk="1" hangingPunct="1"/>
            <a:r>
              <a:rPr lang="en-US" altLang="en-US" dirty="0"/>
              <a:t>Rent Seeking</a:t>
            </a:r>
          </a:p>
          <a:p>
            <a:pPr marL="107950" lvl="1" eaLnBrk="1" hangingPunct="1"/>
            <a:r>
              <a:rPr dirty="0"/>
              <a:t>Any surplus—consumer surplus, producer surplus, or economic profit—is called </a:t>
            </a:r>
            <a:r>
              <a:rPr b="1" dirty="0"/>
              <a:t>economic rent</a:t>
            </a:r>
            <a:r>
              <a:rPr dirty="0"/>
              <a:t>.</a:t>
            </a:r>
          </a:p>
          <a:p>
            <a:pPr marL="107950" lvl="1" eaLnBrk="1" hangingPunct="1"/>
            <a:r>
              <a:rPr b="1" dirty="0"/>
              <a:t>Rent</a:t>
            </a:r>
            <a:r>
              <a:rPr lang="en-CA" b="1" dirty="0"/>
              <a:t> </a:t>
            </a:r>
            <a:r>
              <a:rPr b="1" dirty="0"/>
              <a:t>seeking </a:t>
            </a:r>
            <a:r>
              <a:rPr dirty="0"/>
              <a:t>is the pursuit of wealth by capturing economic rent.  </a:t>
            </a:r>
          </a:p>
          <a:p>
            <a:pPr marL="107950" lvl="1" eaLnBrk="1" hangingPunct="1"/>
            <a:r>
              <a:rPr dirty="0"/>
              <a:t>Rent seekers pursue their goals in two main ways:</a:t>
            </a:r>
          </a:p>
          <a:p>
            <a:pPr marL="107950" lvl="1" eaLnBrk="1" hangingPunct="1">
              <a:buClr>
                <a:srgbClr val="7030A0"/>
              </a:buClr>
              <a:buSzPct val="120000"/>
              <a:buFont typeface="Wingdings" panose="05000000000000000000" pitchFamily="2" charset="2"/>
              <a:buChar char="§"/>
            </a:pPr>
            <a:r>
              <a:rPr dirty="0"/>
              <a:t> Buy a monopoly—transfers rent to creator of monopoly.</a:t>
            </a:r>
          </a:p>
          <a:p>
            <a:pPr marL="107950" lvl="1" eaLnBrk="1" hangingPunct="1">
              <a:buClr>
                <a:srgbClr val="7030A0"/>
              </a:buClr>
              <a:buSzPct val="120000"/>
              <a:buFont typeface="Wingdings" panose="05000000000000000000" pitchFamily="2" charset="2"/>
              <a:buChar char="§"/>
            </a:pPr>
            <a:r>
              <a:rPr dirty="0"/>
              <a:t> Create a monopoly—uses resources in political activity.</a:t>
            </a:r>
          </a:p>
        </p:txBody>
      </p:sp>
      <p:sp>
        <p:nvSpPr>
          <p:cNvPr id="55298" name="Rectangle 5"/>
          <p:cNvSpPr>
            <a:spLocks noGrp="1" noChangeArrowheads="1"/>
          </p:cNvSpPr>
          <p:nvPr>
            <p:ph type="title"/>
          </p:nvPr>
        </p:nvSpPr>
        <p:spPr>
          <a:noFill/>
        </p:spPr>
        <p:txBody>
          <a:bodyPr/>
          <a:lstStyle/>
          <a:p>
            <a:pPr eaLnBrk="1" hangingPunct="1"/>
            <a:r>
              <a:rPr lang="en-US" altLang="en-US"/>
              <a:t>Single-Price Monopoly and Competition Compared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2915">
                                            <p:txEl>
                                              <p:pRg st="1" end="1"/>
                                            </p:txEl>
                                          </p:spTgt>
                                        </p:tgtEl>
                                        <p:attrNameLst>
                                          <p:attrName>style.visibility</p:attrName>
                                        </p:attrNameLst>
                                      </p:cBhvr>
                                      <p:to>
                                        <p:strVal val="visible"/>
                                      </p:to>
                                    </p:set>
                                    <p:animEffect transition="in" filter="wipe(left)">
                                      <p:cBhvr>
                                        <p:cTn id="7" dur="1000"/>
                                        <p:tgtEl>
                                          <p:spTgt spid="4229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2915">
                                            <p:txEl>
                                              <p:pRg st="2" end="2"/>
                                            </p:txEl>
                                          </p:spTgt>
                                        </p:tgtEl>
                                        <p:attrNameLst>
                                          <p:attrName>style.visibility</p:attrName>
                                        </p:attrNameLst>
                                      </p:cBhvr>
                                      <p:to>
                                        <p:strVal val="visible"/>
                                      </p:to>
                                    </p:set>
                                    <p:animEffect transition="in" filter="wipe(left)">
                                      <p:cBhvr>
                                        <p:cTn id="12" dur="1000"/>
                                        <p:tgtEl>
                                          <p:spTgt spid="4229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2915">
                                            <p:txEl>
                                              <p:pRg st="3" end="3"/>
                                            </p:txEl>
                                          </p:spTgt>
                                        </p:tgtEl>
                                        <p:attrNameLst>
                                          <p:attrName>style.visibility</p:attrName>
                                        </p:attrNameLst>
                                      </p:cBhvr>
                                      <p:to>
                                        <p:strVal val="visible"/>
                                      </p:to>
                                    </p:set>
                                    <p:animEffect transition="in" filter="wipe(left)">
                                      <p:cBhvr>
                                        <p:cTn id="17" dur="1000"/>
                                        <p:tgtEl>
                                          <p:spTgt spid="4229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22915">
                                            <p:txEl>
                                              <p:pRg st="4" end="4"/>
                                            </p:txEl>
                                          </p:spTgt>
                                        </p:tgtEl>
                                        <p:attrNameLst>
                                          <p:attrName>style.visibility</p:attrName>
                                        </p:attrNameLst>
                                      </p:cBhvr>
                                      <p:to>
                                        <p:strVal val="visible"/>
                                      </p:to>
                                    </p:set>
                                    <p:animEffect transition="in" filter="wipe(left)">
                                      <p:cBhvr>
                                        <p:cTn id="22" dur="1000"/>
                                        <p:tgtEl>
                                          <p:spTgt spid="4229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22915">
                                            <p:txEl>
                                              <p:pRg st="5" end="5"/>
                                            </p:txEl>
                                          </p:spTgt>
                                        </p:tgtEl>
                                        <p:attrNameLst>
                                          <p:attrName>style.visibility</p:attrName>
                                        </p:attrNameLst>
                                      </p:cBhvr>
                                      <p:to>
                                        <p:strVal val="visible"/>
                                      </p:to>
                                    </p:set>
                                    <p:animEffect transition="in" filter="wipe(left)">
                                      <p:cBhvr>
                                        <p:cTn id="27" dur="1000"/>
                                        <p:tgtEl>
                                          <p:spTgt spid="422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build="p" bldLvl="3"/>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6531" name="Rectangle 3"/>
          <p:cNvSpPr>
            <a:spLocks noGrp="1" noChangeArrowheads="1"/>
          </p:cNvSpPr>
          <p:nvPr>
            <p:ph idx="1"/>
          </p:nvPr>
        </p:nvSpPr>
        <p:spPr/>
        <p:txBody>
          <a:bodyPr/>
          <a:lstStyle/>
          <a:p>
            <a:pPr marL="107950" eaLnBrk="1" hangingPunct="1"/>
            <a:r>
              <a:rPr lang="en-US" altLang="en-US" dirty="0"/>
              <a:t>How Monopoly Arises</a:t>
            </a:r>
          </a:p>
          <a:p>
            <a:pPr marL="107950" lvl="1" eaLnBrk="1" hangingPunct="1"/>
            <a:r>
              <a:rPr dirty="0"/>
              <a:t>A monopoly has two key features:</a:t>
            </a:r>
          </a:p>
          <a:p>
            <a:pPr marL="107950" lvl="1" eaLnBrk="1" hangingPunct="1">
              <a:buClr>
                <a:srgbClr val="7030A0"/>
              </a:buClr>
              <a:buSzPct val="120000"/>
              <a:buFont typeface="Wingdings" panose="05000000000000000000" pitchFamily="2" charset="2"/>
              <a:buChar char="§"/>
            </a:pPr>
            <a:r>
              <a:rPr dirty="0"/>
              <a:t> No close substitute </a:t>
            </a:r>
          </a:p>
          <a:p>
            <a:pPr marL="107950" lvl="1" eaLnBrk="1" hangingPunct="1">
              <a:buClr>
                <a:srgbClr val="7030A0"/>
              </a:buClr>
              <a:buSzPct val="120000"/>
              <a:buFont typeface="Wingdings" panose="05000000000000000000" pitchFamily="2" charset="2"/>
              <a:buChar char="§"/>
            </a:pPr>
            <a:r>
              <a:rPr dirty="0"/>
              <a:t> Barriers to entry</a:t>
            </a:r>
          </a:p>
          <a:p>
            <a:pPr marL="107950" lvl="1" eaLnBrk="1" hangingPunct="1"/>
            <a:r>
              <a:rPr b="1" dirty="0">
                <a:solidFill>
                  <a:srgbClr val="7030A0"/>
                </a:solidFill>
              </a:rPr>
              <a:t>No Close Substitutes</a:t>
            </a:r>
          </a:p>
          <a:p>
            <a:pPr marL="107950" lvl="1" eaLnBrk="1" hangingPunct="1"/>
            <a:r>
              <a:rPr dirty="0"/>
              <a:t>If a good has a close substitute, even if it is produced by only one firm, that firm effectively faces competition from the producers of the substitute.</a:t>
            </a:r>
          </a:p>
          <a:p>
            <a:pPr marL="107950" lvl="1" eaLnBrk="1" hangingPunct="1"/>
            <a:r>
              <a:rPr dirty="0"/>
              <a:t>A monopoly sells a good that has no close substitutes.</a:t>
            </a:r>
          </a:p>
        </p:txBody>
      </p:sp>
      <p:sp>
        <p:nvSpPr>
          <p:cNvPr id="10242" name="Title 1"/>
          <p:cNvSpPr>
            <a:spLocks noGrp="1"/>
          </p:cNvSpPr>
          <p:nvPr>
            <p:ph type="title"/>
          </p:nvPr>
        </p:nvSpPr>
        <p:spPr/>
        <p:txBody>
          <a:bodyPr/>
          <a:lstStyle/>
          <a:p>
            <a:r>
              <a:rPr lang="en-CA" altLang="en-US"/>
              <a:t>Monopoly and How It Arises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6531">
                                            <p:txEl>
                                              <p:pRg st="1" end="1"/>
                                            </p:txEl>
                                          </p:spTgt>
                                        </p:tgtEl>
                                        <p:attrNameLst>
                                          <p:attrName>style.visibility</p:attrName>
                                        </p:attrNameLst>
                                      </p:cBhvr>
                                      <p:to>
                                        <p:strVal val="visible"/>
                                      </p:to>
                                    </p:set>
                                    <p:animEffect transition="in" filter="wipe(left)">
                                      <p:cBhvr>
                                        <p:cTn id="7" dur="1000"/>
                                        <p:tgtEl>
                                          <p:spTgt spid="4065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6531">
                                            <p:txEl>
                                              <p:pRg st="2" end="2"/>
                                            </p:txEl>
                                          </p:spTgt>
                                        </p:tgtEl>
                                        <p:attrNameLst>
                                          <p:attrName>style.visibility</p:attrName>
                                        </p:attrNameLst>
                                      </p:cBhvr>
                                      <p:to>
                                        <p:strVal val="visible"/>
                                      </p:to>
                                    </p:set>
                                    <p:animEffect transition="in" filter="wipe(left)">
                                      <p:cBhvr>
                                        <p:cTn id="12" dur="1000"/>
                                        <p:tgtEl>
                                          <p:spTgt spid="4065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6531">
                                            <p:txEl>
                                              <p:pRg st="3" end="3"/>
                                            </p:txEl>
                                          </p:spTgt>
                                        </p:tgtEl>
                                        <p:attrNameLst>
                                          <p:attrName>style.visibility</p:attrName>
                                        </p:attrNameLst>
                                      </p:cBhvr>
                                      <p:to>
                                        <p:strVal val="visible"/>
                                      </p:to>
                                    </p:set>
                                    <p:animEffect transition="in" filter="wipe(left)">
                                      <p:cBhvr>
                                        <p:cTn id="17" dur="1000"/>
                                        <p:tgtEl>
                                          <p:spTgt spid="4065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6531">
                                            <p:txEl>
                                              <p:pRg st="4" end="4"/>
                                            </p:txEl>
                                          </p:spTgt>
                                        </p:tgtEl>
                                        <p:attrNameLst>
                                          <p:attrName>style.visibility</p:attrName>
                                        </p:attrNameLst>
                                      </p:cBhvr>
                                      <p:to>
                                        <p:strVal val="visible"/>
                                      </p:to>
                                    </p:set>
                                    <p:animEffect transition="in" filter="wipe(left)">
                                      <p:cBhvr>
                                        <p:cTn id="22" dur="1000"/>
                                        <p:tgtEl>
                                          <p:spTgt spid="40653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6531">
                                            <p:txEl>
                                              <p:pRg st="5" end="5"/>
                                            </p:txEl>
                                          </p:spTgt>
                                        </p:tgtEl>
                                        <p:attrNameLst>
                                          <p:attrName>style.visibility</p:attrName>
                                        </p:attrNameLst>
                                      </p:cBhvr>
                                      <p:to>
                                        <p:strVal val="visible"/>
                                      </p:to>
                                    </p:set>
                                    <p:animEffect transition="in" filter="wipe(left)">
                                      <p:cBhvr>
                                        <p:cTn id="27" dur="1000"/>
                                        <p:tgtEl>
                                          <p:spTgt spid="40653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6531">
                                            <p:txEl>
                                              <p:pRg st="6" end="6"/>
                                            </p:txEl>
                                          </p:spTgt>
                                        </p:tgtEl>
                                        <p:attrNameLst>
                                          <p:attrName>style.visibility</p:attrName>
                                        </p:attrNameLst>
                                      </p:cBhvr>
                                      <p:to>
                                        <p:strVal val="visible"/>
                                      </p:to>
                                    </p:set>
                                    <p:animEffect transition="in" filter="wipe(left)">
                                      <p:cBhvr>
                                        <p:cTn id="32" dur="1000"/>
                                        <p:tgtEl>
                                          <p:spTgt spid="406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bldLvl="3"/>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3939" name="Rectangle 3"/>
          <p:cNvSpPr>
            <a:spLocks noGrp="1" noChangeArrowheads="1"/>
          </p:cNvSpPr>
          <p:nvPr>
            <p:ph idx="1"/>
          </p:nvPr>
        </p:nvSpPr>
        <p:spPr>
          <a:xfrm>
            <a:off x="360363" y="1584325"/>
            <a:ext cx="3887787" cy="4797425"/>
          </a:xfrm>
        </p:spPr>
        <p:txBody>
          <a:bodyPr/>
          <a:lstStyle/>
          <a:p>
            <a:pPr marL="107950" eaLnBrk="1" hangingPunct="1"/>
            <a:r>
              <a:rPr lang="en-US" altLang="en-US" dirty="0"/>
              <a:t>Rent-Seeking Equilibrium</a:t>
            </a:r>
          </a:p>
          <a:p>
            <a:pPr marL="107950" lvl="1" eaLnBrk="1" hangingPunct="1"/>
            <a:r>
              <a:rPr lang="en-US" altLang="en-US" dirty="0"/>
              <a:t>The blue area shows the potential producer surplus with no rent seeking.</a:t>
            </a:r>
          </a:p>
          <a:p>
            <a:pPr marL="107950" lvl="1" eaLnBrk="1" hangingPunct="1"/>
            <a:r>
              <a:rPr lang="en-US" altLang="en-US" dirty="0"/>
              <a:t>The resources used in rent seeking can wipe out the monopoly’s producer surplus.</a:t>
            </a:r>
          </a:p>
        </p:txBody>
      </p:sp>
      <p:sp>
        <p:nvSpPr>
          <p:cNvPr id="56323" name="Rectangle 11"/>
          <p:cNvSpPr>
            <a:spLocks noGrp="1" noChangeArrowheads="1"/>
          </p:cNvSpPr>
          <p:nvPr>
            <p:ph type="title"/>
          </p:nvPr>
        </p:nvSpPr>
        <p:spPr>
          <a:noFill/>
          <a:ln/>
        </p:spPr>
        <p:txBody>
          <a:bodyPr/>
          <a:lstStyle/>
          <a:p>
            <a:pPr eaLnBrk="1" hangingPunct="1"/>
            <a:r>
              <a:rPr lang="en-US" altLang="en-US"/>
              <a:t>Single-Price Monopoly and Competition Compared</a:t>
            </a:r>
          </a:p>
        </p:txBody>
      </p:sp>
      <p:pic>
        <p:nvPicPr>
          <p:cNvPr id="56324" name="Picture 10"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1"/>
            <a:ext cx="4221956"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hlinkClick r:id="rId4" action="ppaction://hlinksldjump" tooltip="Click to expand the figure"/>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animEffect transition="in" filter="wipe(left)">
                                      <p:cBhvr>
                                        <p:cTn id="7" dur="1000"/>
                                        <p:tgtEl>
                                          <p:spTgt spid="4239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3939">
                                            <p:txEl>
                                              <p:pRg st="2" end="2"/>
                                            </p:txEl>
                                          </p:spTgt>
                                        </p:tgtEl>
                                        <p:attrNameLst>
                                          <p:attrName>style.visibility</p:attrName>
                                        </p:attrNameLst>
                                      </p:cBhvr>
                                      <p:to>
                                        <p:strVal val="visible"/>
                                      </p:to>
                                    </p:set>
                                    <p:animEffect transition="in" filter="wipe(left)">
                                      <p:cBhvr>
                                        <p:cTn id="12" dur="1000"/>
                                        <p:tgtEl>
                                          <p:spTgt spid="423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9" grpId="0" build="p" bldLvl="3"/>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7346" name="Picture 5"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675" y="828675"/>
            <a:ext cx="5200650"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7606" name="Picture 6"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675" y="828675"/>
            <a:ext cx="5200650"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7607" name="Picture 7"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6913" y="828675"/>
            <a:ext cx="5210175"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37606"/>
                                        </p:tgtEl>
                                        <p:attrNameLst>
                                          <p:attrName>style.visibility</p:attrName>
                                        </p:attrNameLst>
                                      </p:cBhvr>
                                      <p:to>
                                        <p:strVal val="visible"/>
                                      </p:to>
                                    </p:set>
                                    <p:animEffect transition="in" filter="wipe(left)">
                                      <p:cBhvr>
                                        <p:cTn id="7" dur="1000"/>
                                        <p:tgtEl>
                                          <p:spTgt spid="5376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37607"/>
                                        </p:tgtEl>
                                        <p:attrNameLst>
                                          <p:attrName>style.visibility</p:attrName>
                                        </p:attrNameLst>
                                      </p:cBhvr>
                                      <p:to>
                                        <p:strVal val="visible"/>
                                      </p:to>
                                    </p:set>
                                    <p:animEffect transition="in" filter="fade">
                                      <p:cBhvr>
                                        <p:cTn id="12" dur="500"/>
                                        <p:tgtEl>
                                          <p:spTgt spid="537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6947" name="Rectangle 3"/>
          <p:cNvSpPr>
            <a:spLocks noGrp="1" noChangeArrowheads="1"/>
          </p:cNvSpPr>
          <p:nvPr>
            <p:ph idx="1"/>
          </p:nvPr>
        </p:nvSpPr>
        <p:spPr>
          <a:xfrm>
            <a:off x="360363" y="1584325"/>
            <a:ext cx="3959609" cy="4525963"/>
          </a:xfrm>
        </p:spPr>
        <p:txBody>
          <a:bodyPr/>
          <a:lstStyle/>
          <a:p>
            <a:pPr marL="107950" lvl="1" eaLnBrk="1" hangingPunct="1"/>
            <a:r>
              <a:rPr lang="en-US" altLang="en-US" dirty="0"/>
              <a:t>Rent-seeking costs shifts the </a:t>
            </a:r>
            <a:r>
              <a:rPr lang="en-US" altLang="en-US" i="1" dirty="0"/>
              <a:t>ATC</a:t>
            </a:r>
            <a:r>
              <a:rPr lang="en-US" altLang="en-US" dirty="0"/>
              <a:t> curve upward,</a:t>
            </a:r>
          </a:p>
          <a:p>
            <a:pPr marL="107950" lvl="1" eaLnBrk="1" hangingPunct="1"/>
            <a:r>
              <a:rPr lang="en-US" altLang="en-US" dirty="0"/>
              <a:t>Producer surplus disappears.</a:t>
            </a:r>
          </a:p>
          <a:p>
            <a:pPr marL="107950" lvl="1" eaLnBrk="1" hangingPunct="1"/>
            <a:r>
              <a:rPr lang="en-US" altLang="en-US" dirty="0"/>
              <a:t>The deadweight loss increases to the larger gray area.</a:t>
            </a:r>
          </a:p>
        </p:txBody>
      </p:sp>
      <p:sp>
        <p:nvSpPr>
          <p:cNvPr id="58371" name="Rectangle 14"/>
          <p:cNvSpPr>
            <a:spLocks noGrp="1" noChangeArrowheads="1"/>
          </p:cNvSpPr>
          <p:nvPr>
            <p:ph type="title"/>
          </p:nvPr>
        </p:nvSpPr>
        <p:spPr>
          <a:noFill/>
          <a:ln/>
        </p:spPr>
        <p:txBody>
          <a:bodyPr/>
          <a:lstStyle/>
          <a:p>
            <a:pPr eaLnBrk="1" hangingPunct="1"/>
            <a:r>
              <a:rPr lang="en-US" altLang="en-US"/>
              <a:t>Single-Price Monopoly and Competition Compared</a:t>
            </a:r>
          </a:p>
        </p:txBody>
      </p:sp>
      <p:pic>
        <p:nvPicPr>
          <p:cNvPr id="58372" name="Picture 10"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0"/>
            <a:ext cx="4221956"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6955" name="Picture 11"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000" y="1656000"/>
            <a:ext cx="4221956"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6956" name="Picture 12"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000" y="1656000"/>
            <a:ext cx="4221956"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66955"/>
                                        </p:tgtEl>
                                        <p:attrNameLst>
                                          <p:attrName>style.visibility</p:attrName>
                                        </p:attrNameLst>
                                      </p:cBhvr>
                                      <p:to>
                                        <p:strVal val="visible"/>
                                      </p:to>
                                    </p:set>
                                    <p:animEffect transition="in" filter="wipe(left)">
                                      <p:cBhvr>
                                        <p:cTn id="7" dur="1000"/>
                                        <p:tgtEl>
                                          <p:spTgt spid="466955"/>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466956"/>
                                        </p:tgtEl>
                                        <p:attrNameLst>
                                          <p:attrName>style.visibility</p:attrName>
                                        </p:attrNameLst>
                                      </p:cBhvr>
                                      <p:to>
                                        <p:strVal val="visible"/>
                                      </p:to>
                                    </p:set>
                                    <p:animEffect transition="in" filter="fade">
                                      <p:cBhvr>
                                        <p:cTn id="11" dur="800"/>
                                        <p:tgtEl>
                                          <p:spTgt spid="4669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66947">
                                            <p:txEl>
                                              <p:pRg st="1" end="1"/>
                                            </p:txEl>
                                          </p:spTgt>
                                        </p:tgtEl>
                                        <p:attrNameLst>
                                          <p:attrName>style.visibility</p:attrName>
                                        </p:attrNameLst>
                                      </p:cBhvr>
                                      <p:to>
                                        <p:strVal val="visible"/>
                                      </p:to>
                                    </p:set>
                                    <p:animEffect transition="in" filter="wipe(left)">
                                      <p:cBhvr>
                                        <p:cTn id="16" dur="500"/>
                                        <p:tgtEl>
                                          <p:spTgt spid="46694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66947">
                                            <p:txEl>
                                              <p:pRg st="2" end="2"/>
                                            </p:txEl>
                                          </p:spTgt>
                                        </p:tgtEl>
                                        <p:attrNameLst>
                                          <p:attrName>style.visibility</p:attrName>
                                        </p:attrNameLst>
                                      </p:cBhvr>
                                      <p:to>
                                        <p:strVal val="visible"/>
                                      </p:to>
                                    </p:set>
                                    <p:animEffect transition="in" filter="wipe(left)">
                                      <p:cBhvr>
                                        <p:cTn id="21" dur="500"/>
                                        <p:tgtEl>
                                          <p:spTgt spid="4669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marL="107950" lvl="1" eaLnBrk="1" hangingPunct="1"/>
            <a:r>
              <a:t>Price discrimination is the practice of selling different units of a good or service for different prices. </a:t>
            </a:r>
          </a:p>
          <a:p>
            <a:pPr marL="107950" lvl="1" eaLnBrk="1" hangingPunct="1"/>
            <a:r>
              <a:t>To be able to price discriminate, a monopoly must:</a:t>
            </a:r>
          </a:p>
          <a:p>
            <a:pPr marL="107950" lvl="1" eaLnBrk="1" hangingPunct="1"/>
            <a:r>
              <a:t>1. Identify and separate different buyer types.</a:t>
            </a:r>
          </a:p>
          <a:p>
            <a:pPr marL="107950" lvl="1" eaLnBrk="1" hangingPunct="1"/>
            <a:r>
              <a:t>2. Sell a product that cannot be resold.</a:t>
            </a:r>
          </a:p>
          <a:p>
            <a:pPr marL="107950" lvl="1" eaLnBrk="1" hangingPunct="1"/>
            <a:r>
              <a:t>Price differences that arise from cost differences are not price discrimination.</a:t>
            </a:r>
          </a:p>
        </p:txBody>
      </p:sp>
      <p:sp>
        <p:nvSpPr>
          <p:cNvPr id="59394" name="Rectangle 2"/>
          <p:cNvSpPr>
            <a:spLocks noGrp="1" noChangeArrowheads="1"/>
          </p:cNvSpPr>
          <p:nvPr>
            <p:ph type="title"/>
          </p:nvPr>
        </p:nvSpPr>
        <p:spPr/>
        <p:txBody>
          <a:bodyPr/>
          <a:lstStyle/>
          <a:p>
            <a:pPr eaLnBrk="1" hangingPunct="1"/>
            <a:r>
              <a:rPr lang="en-US" altLang="en-US"/>
              <a:t>Price Discrimination</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wipe(left)">
                                      <p:cBhvr>
                                        <p:cTn id="7" dur="1000"/>
                                        <p:tgtEl>
                                          <p:spTgt spid="119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wipe(left)">
                                      <p:cBhvr>
                                        <p:cTn id="12" dur="1000"/>
                                        <p:tgtEl>
                                          <p:spTgt spid="1198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9811">
                                            <p:txEl>
                                              <p:pRg st="2" end="2"/>
                                            </p:txEl>
                                          </p:spTgt>
                                        </p:tgtEl>
                                        <p:attrNameLst>
                                          <p:attrName>style.visibility</p:attrName>
                                        </p:attrNameLst>
                                      </p:cBhvr>
                                      <p:to>
                                        <p:strVal val="visible"/>
                                      </p:to>
                                    </p:set>
                                    <p:animEffect transition="in" filter="wipe(left)">
                                      <p:cBhvr>
                                        <p:cTn id="17" dur="1000"/>
                                        <p:tgtEl>
                                          <p:spTgt spid="1198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9811">
                                            <p:txEl>
                                              <p:pRg st="3" end="3"/>
                                            </p:txEl>
                                          </p:spTgt>
                                        </p:tgtEl>
                                        <p:attrNameLst>
                                          <p:attrName>style.visibility</p:attrName>
                                        </p:attrNameLst>
                                      </p:cBhvr>
                                      <p:to>
                                        <p:strVal val="visible"/>
                                      </p:to>
                                    </p:set>
                                    <p:animEffect transition="in" filter="wipe(left)">
                                      <p:cBhvr>
                                        <p:cTn id="22" dur="1000"/>
                                        <p:tgtEl>
                                          <p:spTgt spid="1198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9811">
                                            <p:txEl>
                                              <p:pRg st="4" end="4"/>
                                            </p:txEl>
                                          </p:spTgt>
                                        </p:tgtEl>
                                        <p:attrNameLst>
                                          <p:attrName>style.visibility</p:attrName>
                                        </p:attrNameLst>
                                      </p:cBhvr>
                                      <p:to>
                                        <p:strVal val="visible"/>
                                      </p:to>
                                    </p:set>
                                    <p:animEffect transition="in" filter="wipe(left)">
                                      <p:cBhvr>
                                        <p:cTn id="27" dur="1000"/>
                                        <p:tgtEl>
                                          <p:spTgt spid="1198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bldLvl="3"/>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5987" name="Rectangle 3"/>
          <p:cNvSpPr>
            <a:spLocks noGrp="1" noChangeArrowheads="1"/>
          </p:cNvSpPr>
          <p:nvPr>
            <p:ph idx="1"/>
          </p:nvPr>
        </p:nvSpPr>
        <p:spPr/>
        <p:txBody>
          <a:bodyPr/>
          <a:lstStyle/>
          <a:p>
            <a:pPr defTabSz="342900" eaLnBrk="1" hangingPunct="1">
              <a:defRPr/>
            </a:pPr>
            <a:r>
              <a:rPr lang="en-US" dirty="0"/>
              <a:t>Two Ways of Price Discriminating</a:t>
            </a:r>
          </a:p>
          <a:p>
            <a:pPr lvl="1" defTabSz="342900" eaLnBrk="1" hangingPunct="1">
              <a:defRPr/>
            </a:pPr>
            <a:r>
              <a:rPr dirty="0"/>
              <a:t>A monopoly can discriminate</a:t>
            </a:r>
          </a:p>
          <a:p>
            <a:pPr marL="447675" lvl="1" indent="-361950" defTabSz="342900" eaLnBrk="1" hangingPunct="1">
              <a:buClr>
                <a:srgbClr val="7030A0"/>
              </a:buClr>
              <a:buSzPct val="120000"/>
              <a:buFont typeface="Wingdings" panose="05000000000000000000" pitchFamily="2" charset="2"/>
              <a:buChar char="§"/>
              <a:defRPr/>
            </a:pPr>
            <a:r>
              <a:rPr dirty="0"/>
              <a:t>Among groups of buyers. (Advance purchase and other restrictions on airline tickets are an example.)</a:t>
            </a:r>
          </a:p>
          <a:p>
            <a:pPr marL="447675" lvl="1" indent="-361950" defTabSz="342900" eaLnBrk="1" hangingPunct="1">
              <a:buClr>
                <a:srgbClr val="7030A0"/>
              </a:buClr>
              <a:buSzPct val="120000"/>
              <a:buFont typeface="Wingdings" panose="05000000000000000000" pitchFamily="2" charset="2"/>
              <a:buChar char="§"/>
              <a:defRPr/>
            </a:pPr>
            <a:r>
              <a:rPr dirty="0"/>
              <a:t>Among units of a good. (Quantity discounts are an example. But quantity discounts that reflect lower costs at higher volumes are not price discrimination.)</a:t>
            </a:r>
          </a:p>
        </p:txBody>
      </p:sp>
      <p:sp>
        <p:nvSpPr>
          <p:cNvPr id="60418" name="Rectangle 5"/>
          <p:cNvSpPr>
            <a:spLocks noGrp="1" noChangeArrowheads="1"/>
          </p:cNvSpPr>
          <p:nvPr>
            <p:ph type="title"/>
          </p:nvPr>
        </p:nvSpPr>
        <p:spPr>
          <a:noFill/>
        </p:spPr>
        <p:txBody>
          <a:bodyPr/>
          <a:lstStyle/>
          <a:p>
            <a:pPr eaLnBrk="1" hangingPunct="1"/>
            <a:r>
              <a:rPr lang="en-US" altLang="en-US"/>
              <a:t>Price Discrimination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5987">
                                            <p:txEl>
                                              <p:pRg st="1" end="1"/>
                                            </p:txEl>
                                          </p:spTgt>
                                        </p:tgtEl>
                                        <p:attrNameLst>
                                          <p:attrName>style.visibility</p:attrName>
                                        </p:attrNameLst>
                                      </p:cBhvr>
                                      <p:to>
                                        <p:strVal val="visible"/>
                                      </p:to>
                                    </p:set>
                                    <p:animEffect transition="in" filter="wipe(left)">
                                      <p:cBhvr>
                                        <p:cTn id="7" dur="1000"/>
                                        <p:tgtEl>
                                          <p:spTgt spid="4259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5987">
                                            <p:txEl>
                                              <p:pRg st="2" end="2"/>
                                            </p:txEl>
                                          </p:spTgt>
                                        </p:tgtEl>
                                        <p:attrNameLst>
                                          <p:attrName>style.visibility</p:attrName>
                                        </p:attrNameLst>
                                      </p:cBhvr>
                                      <p:to>
                                        <p:strVal val="visible"/>
                                      </p:to>
                                    </p:set>
                                    <p:animEffect transition="in" filter="wipe(left)">
                                      <p:cBhvr>
                                        <p:cTn id="12" dur="1000"/>
                                        <p:tgtEl>
                                          <p:spTgt spid="4259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5987">
                                            <p:txEl>
                                              <p:pRg st="3" end="3"/>
                                            </p:txEl>
                                          </p:spTgt>
                                        </p:tgtEl>
                                        <p:attrNameLst>
                                          <p:attrName>style.visibility</p:attrName>
                                        </p:attrNameLst>
                                      </p:cBhvr>
                                      <p:to>
                                        <p:strVal val="visible"/>
                                      </p:to>
                                    </p:set>
                                    <p:animEffect transition="in" filter="wipe(left)">
                                      <p:cBhvr>
                                        <p:cTn id="17" dur="1000"/>
                                        <p:tgtEl>
                                          <p:spTgt spid="425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build="p" bldLvl="3"/>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5987" name="Rectangle 3"/>
          <p:cNvSpPr>
            <a:spLocks noGrp="1" noChangeArrowheads="1"/>
          </p:cNvSpPr>
          <p:nvPr>
            <p:ph idx="1"/>
          </p:nvPr>
        </p:nvSpPr>
        <p:spPr/>
        <p:txBody>
          <a:bodyPr/>
          <a:lstStyle/>
          <a:p>
            <a:pPr marL="107950" defTabSz="342900" eaLnBrk="1" hangingPunct="1"/>
            <a:r>
              <a:rPr lang="en-US" altLang="en-US"/>
              <a:t>Increasing Profit and Producer Surplus</a:t>
            </a:r>
          </a:p>
          <a:p>
            <a:pPr marL="107950" lvl="1" defTabSz="342900" eaLnBrk="1" hangingPunct="1"/>
            <a:r>
              <a:t>By price discriminating, a monopoly captures consumer surplus and converts it into producer surplus.</a:t>
            </a:r>
          </a:p>
          <a:p>
            <a:pPr marL="107950" lvl="1" defTabSz="342900" eaLnBrk="1" hangingPunct="1"/>
            <a:r>
              <a:t>More producer surplus means more economic profit. Why?</a:t>
            </a:r>
          </a:p>
          <a:p>
            <a:pPr marL="107950" lvl="1" defTabSz="342900" eaLnBrk="1" hangingPunct="1"/>
            <a:r>
              <a:t>Economic profit = Total revenue – Total cost</a:t>
            </a:r>
          </a:p>
          <a:p>
            <a:pPr marL="107950" lvl="1" defTabSz="342900" eaLnBrk="1" hangingPunct="1"/>
            <a:r>
              <a:t>Producer surplus is total revenue minus the area under the marginal cost curve, which is total </a:t>
            </a:r>
            <a:r>
              <a:rPr i="1"/>
              <a:t>variable </a:t>
            </a:r>
            <a:r>
              <a:t>cost.</a:t>
            </a:r>
          </a:p>
          <a:p>
            <a:pPr marL="107950" lvl="1" defTabSz="342900" eaLnBrk="1" hangingPunct="1"/>
            <a:r>
              <a:t>Producer surplus = Total revenue – Total variable cost</a:t>
            </a:r>
          </a:p>
          <a:p>
            <a:pPr marL="107950" lvl="1" defTabSz="342900" eaLnBrk="1" hangingPunct="1"/>
            <a:r>
              <a:t>Economic profit = Producer surplus – Total fixed cost</a:t>
            </a:r>
          </a:p>
        </p:txBody>
      </p:sp>
      <p:sp>
        <p:nvSpPr>
          <p:cNvPr id="61442" name="Rectangle 5"/>
          <p:cNvSpPr>
            <a:spLocks noGrp="1" noChangeArrowheads="1"/>
          </p:cNvSpPr>
          <p:nvPr>
            <p:ph type="title"/>
          </p:nvPr>
        </p:nvSpPr>
        <p:spPr>
          <a:noFill/>
        </p:spPr>
        <p:txBody>
          <a:bodyPr/>
          <a:lstStyle/>
          <a:p>
            <a:pPr eaLnBrk="1" hangingPunct="1"/>
            <a:r>
              <a:rPr lang="en-US" altLang="en-US"/>
              <a:t>Price Discrimination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5987">
                                            <p:txEl>
                                              <p:pRg st="1" end="1"/>
                                            </p:txEl>
                                          </p:spTgt>
                                        </p:tgtEl>
                                        <p:attrNameLst>
                                          <p:attrName>style.visibility</p:attrName>
                                        </p:attrNameLst>
                                      </p:cBhvr>
                                      <p:to>
                                        <p:strVal val="visible"/>
                                      </p:to>
                                    </p:set>
                                    <p:animEffect transition="in" filter="wipe(left)">
                                      <p:cBhvr>
                                        <p:cTn id="7" dur="1000"/>
                                        <p:tgtEl>
                                          <p:spTgt spid="4259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5987">
                                            <p:txEl>
                                              <p:pRg st="2" end="2"/>
                                            </p:txEl>
                                          </p:spTgt>
                                        </p:tgtEl>
                                        <p:attrNameLst>
                                          <p:attrName>style.visibility</p:attrName>
                                        </p:attrNameLst>
                                      </p:cBhvr>
                                      <p:to>
                                        <p:strVal val="visible"/>
                                      </p:to>
                                    </p:set>
                                    <p:animEffect transition="in" filter="wipe(left)">
                                      <p:cBhvr>
                                        <p:cTn id="12" dur="1000"/>
                                        <p:tgtEl>
                                          <p:spTgt spid="4259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5987">
                                            <p:txEl>
                                              <p:pRg st="3" end="3"/>
                                            </p:txEl>
                                          </p:spTgt>
                                        </p:tgtEl>
                                        <p:attrNameLst>
                                          <p:attrName>style.visibility</p:attrName>
                                        </p:attrNameLst>
                                      </p:cBhvr>
                                      <p:to>
                                        <p:strVal val="visible"/>
                                      </p:to>
                                    </p:set>
                                    <p:animEffect transition="in" filter="wipe(left)">
                                      <p:cBhvr>
                                        <p:cTn id="17" dur="1000"/>
                                        <p:tgtEl>
                                          <p:spTgt spid="4259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25987">
                                            <p:txEl>
                                              <p:pRg st="4" end="4"/>
                                            </p:txEl>
                                          </p:spTgt>
                                        </p:tgtEl>
                                        <p:attrNameLst>
                                          <p:attrName>style.visibility</p:attrName>
                                        </p:attrNameLst>
                                      </p:cBhvr>
                                      <p:to>
                                        <p:strVal val="visible"/>
                                      </p:to>
                                    </p:set>
                                    <p:animEffect transition="in" filter="wipe(left)">
                                      <p:cBhvr>
                                        <p:cTn id="22" dur="1000"/>
                                        <p:tgtEl>
                                          <p:spTgt spid="4259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25987">
                                            <p:txEl>
                                              <p:pRg st="5" end="5"/>
                                            </p:txEl>
                                          </p:spTgt>
                                        </p:tgtEl>
                                        <p:attrNameLst>
                                          <p:attrName>style.visibility</p:attrName>
                                        </p:attrNameLst>
                                      </p:cBhvr>
                                      <p:to>
                                        <p:strVal val="visible"/>
                                      </p:to>
                                    </p:set>
                                    <p:animEffect transition="in" filter="wipe(left)">
                                      <p:cBhvr>
                                        <p:cTn id="27" dur="1000"/>
                                        <p:tgtEl>
                                          <p:spTgt spid="42598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25987">
                                            <p:txEl>
                                              <p:pRg st="6" end="6"/>
                                            </p:txEl>
                                          </p:spTgt>
                                        </p:tgtEl>
                                        <p:attrNameLst>
                                          <p:attrName>style.visibility</p:attrName>
                                        </p:attrNameLst>
                                      </p:cBhvr>
                                      <p:to>
                                        <p:strVal val="visible"/>
                                      </p:to>
                                    </p:set>
                                    <p:animEffect transition="in" filter="wipe(left)">
                                      <p:cBhvr>
                                        <p:cTn id="32" dur="1000"/>
                                        <p:tgtEl>
                                          <p:spTgt spid="425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uiExpand="1" build="p" bldLvl="3"/>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8" name="Content Placeholder 2"/>
          <p:cNvSpPr>
            <a:spLocks noGrp="1"/>
          </p:cNvSpPr>
          <p:nvPr>
            <p:ph idx="1"/>
          </p:nvPr>
        </p:nvSpPr>
        <p:spPr>
          <a:xfrm>
            <a:off x="360363" y="1584325"/>
            <a:ext cx="4427537" cy="4832350"/>
          </a:xfrm>
        </p:spPr>
        <p:txBody>
          <a:bodyPr/>
          <a:lstStyle/>
          <a:p>
            <a:pPr marL="107950" eaLnBrk="1" hangingPunct="1"/>
            <a:r>
              <a:rPr lang="en-US" altLang="en-US" dirty="0"/>
              <a:t>A Price-Discriminating Airline</a:t>
            </a:r>
            <a:endParaRPr lang="en-US" altLang="en-US" dirty="0">
              <a:solidFill>
                <a:srgbClr val="5E9E7E"/>
              </a:solidFill>
            </a:endParaRPr>
          </a:p>
          <a:p>
            <a:pPr marL="107950" lvl="1" eaLnBrk="1" hangingPunct="1"/>
            <a:r>
              <a:rPr lang="en-US" altLang="en-US" dirty="0"/>
              <a:t>Figure 13.8 shows the market demand and the airline’s marginal cost of $40 a trip.</a:t>
            </a:r>
          </a:p>
          <a:p>
            <a:pPr marL="107950" lvl="1" eaLnBrk="1" hangingPunct="1"/>
            <a:r>
              <a:rPr lang="en-US" altLang="en-US" b="1" dirty="0">
                <a:solidFill>
                  <a:srgbClr val="7030A0"/>
                </a:solidFill>
              </a:rPr>
              <a:t>Single-Price Profit Maximization</a:t>
            </a:r>
          </a:p>
          <a:p>
            <a:pPr marL="107950" lvl="1" eaLnBrk="1" hangingPunct="1"/>
            <a:r>
              <a:rPr lang="en-US" altLang="en-US" dirty="0"/>
              <a:t>The airline sells 8,000 trips a week at $120 a trip.</a:t>
            </a:r>
          </a:p>
          <a:p>
            <a:pPr marL="107950" lvl="1" eaLnBrk="1" hangingPunct="1"/>
            <a:r>
              <a:rPr lang="en-US" altLang="en-US" dirty="0"/>
              <a:t>Travelers enjoy a consumer surplus.</a:t>
            </a:r>
          </a:p>
          <a:p>
            <a:pPr marL="107950" lvl="1" eaLnBrk="1" hangingPunct="1"/>
            <a:endParaRPr lang="en-US" altLang="en-US" dirty="0"/>
          </a:p>
          <a:p>
            <a:pPr marL="107950" lvl="1" eaLnBrk="1" hangingPunct="1"/>
            <a:endParaRPr lang="en-US" altLang="en-US" dirty="0"/>
          </a:p>
        </p:txBody>
      </p:sp>
      <p:sp>
        <p:nvSpPr>
          <p:cNvPr id="62466" name="Title 1"/>
          <p:cNvSpPr>
            <a:spLocks noGrp="1"/>
          </p:cNvSpPr>
          <p:nvPr>
            <p:ph type="title"/>
          </p:nvPr>
        </p:nvSpPr>
        <p:spPr>
          <a:ln/>
        </p:spPr>
        <p:txBody>
          <a:bodyPr/>
          <a:lstStyle/>
          <a:p>
            <a:r>
              <a:rPr lang="en-CA" altLang="en-US"/>
              <a:t>Price Discrimination</a:t>
            </a:r>
          </a:p>
        </p:txBody>
      </p:sp>
      <p:pic>
        <p:nvPicPr>
          <p:cNvPr id="62468" name="Picture 4" descr="Fig13.08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0000" y="1656000"/>
            <a:ext cx="3840162"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Fig13.08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80000" y="1656000"/>
            <a:ext cx="3840162"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hlinkClick r:id="rId5" action="ppaction://hlinksldjump" tooltip="Click to expand the figure"/>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58">
                                            <p:txEl>
                                              <p:pRg st="1" end="1"/>
                                            </p:txEl>
                                          </p:spTgt>
                                        </p:tgtEl>
                                        <p:attrNameLst>
                                          <p:attrName>style.visibility</p:attrName>
                                        </p:attrNameLst>
                                      </p:cBhvr>
                                      <p:to>
                                        <p:strVal val="visible"/>
                                      </p:to>
                                    </p:set>
                                    <p:animEffect transition="in" filter="wipe(left)">
                                      <p:cBhvr>
                                        <p:cTn id="7" dur="1000"/>
                                        <p:tgtEl>
                                          <p:spTgt spid="12595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958">
                                            <p:txEl>
                                              <p:pRg st="2" end="2"/>
                                            </p:txEl>
                                          </p:spTgt>
                                        </p:tgtEl>
                                        <p:attrNameLst>
                                          <p:attrName>style.visibility</p:attrName>
                                        </p:attrNameLst>
                                      </p:cBhvr>
                                      <p:to>
                                        <p:strVal val="visible"/>
                                      </p:to>
                                    </p:set>
                                    <p:animEffect transition="in" filter="wipe(left)">
                                      <p:cBhvr>
                                        <p:cTn id="12" dur="1000"/>
                                        <p:tgtEl>
                                          <p:spTgt spid="12595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5958">
                                            <p:txEl>
                                              <p:pRg st="3" end="3"/>
                                            </p:txEl>
                                          </p:spTgt>
                                        </p:tgtEl>
                                        <p:attrNameLst>
                                          <p:attrName>style.visibility</p:attrName>
                                        </p:attrNameLst>
                                      </p:cBhvr>
                                      <p:to>
                                        <p:strVal val="visible"/>
                                      </p:to>
                                    </p:set>
                                    <p:animEffect transition="in" filter="wipe(left)">
                                      <p:cBhvr>
                                        <p:cTn id="17" dur="1000"/>
                                        <p:tgtEl>
                                          <p:spTgt spid="12595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5958">
                                            <p:txEl>
                                              <p:pRg st="4" end="4"/>
                                            </p:txEl>
                                          </p:spTgt>
                                        </p:tgtEl>
                                        <p:attrNameLst>
                                          <p:attrName>style.visibility</p:attrName>
                                        </p:attrNameLst>
                                      </p:cBhvr>
                                      <p:to>
                                        <p:strVal val="visible"/>
                                      </p:to>
                                    </p:set>
                                    <p:animEffect transition="in" filter="wipe(left)">
                                      <p:cBhvr>
                                        <p:cTn id="22" dur="1000"/>
                                        <p:tgtEl>
                                          <p:spTgt spid="12595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8" grpId="0" build="p" bldLvl="3"/>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3490" name="Picture 2" descr="Fig13.08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836613"/>
            <a:ext cx="48006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Fig13.08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836613"/>
            <a:ext cx="48006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ig13.08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836613"/>
            <a:ext cx="48006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8" name="Content Placeholder 2"/>
          <p:cNvSpPr>
            <a:spLocks noGrp="1"/>
          </p:cNvSpPr>
          <p:nvPr>
            <p:ph idx="1"/>
          </p:nvPr>
        </p:nvSpPr>
        <p:spPr>
          <a:xfrm>
            <a:off x="360363" y="1584325"/>
            <a:ext cx="4248150" cy="4832350"/>
          </a:xfrm>
        </p:spPr>
        <p:txBody>
          <a:bodyPr/>
          <a:lstStyle/>
          <a:p>
            <a:pPr marL="107950" lvl="1" eaLnBrk="1" hangingPunct="1"/>
            <a:r>
              <a:rPr lang="en-US" altLang="en-US"/>
              <a:t>The airline has a producer surplus of $640,000.</a:t>
            </a:r>
          </a:p>
          <a:p>
            <a:pPr marL="107950" lvl="1" eaLnBrk="1" hangingPunct="1"/>
            <a:r>
              <a:rPr lang="en-US" altLang="en-US"/>
              <a:t>Can the airline increase its producer surplus by price discriminating?</a:t>
            </a:r>
          </a:p>
        </p:txBody>
      </p:sp>
      <p:sp>
        <p:nvSpPr>
          <p:cNvPr id="64515" name="Title 1"/>
          <p:cNvSpPr>
            <a:spLocks noGrp="1"/>
          </p:cNvSpPr>
          <p:nvPr>
            <p:ph type="title"/>
          </p:nvPr>
        </p:nvSpPr>
        <p:spPr>
          <a:ln/>
        </p:spPr>
        <p:txBody>
          <a:bodyPr/>
          <a:lstStyle/>
          <a:p>
            <a:r>
              <a:rPr lang="en-CA" altLang="en-US"/>
              <a:t>Price Discrimination</a:t>
            </a:r>
          </a:p>
        </p:txBody>
      </p:sp>
      <p:pic>
        <p:nvPicPr>
          <p:cNvPr id="64516" name="Picture 4" descr="Fig13.08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0000" y="1656000"/>
            <a:ext cx="3840162"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5" descr="Fig13.08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80000" y="1656000"/>
            <a:ext cx="3840162"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ig13.08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80000" y="1656000"/>
            <a:ext cx="3840162"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958">
                                            <p:txEl>
                                              <p:pRg st="1" end="1"/>
                                            </p:txEl>
                                          </p:spTgt>
                                        </p:tgtEl>
                                        <p:attrNameLst>
                                          <p:attrName>style.visibility</p:attrName>
                                        </p:attrNameLst>
                                      </p:cBhvr>
                                      <p:to>
                                        <p:strVal val="visible"/>
                                      </p:to>
                                    </p:set>
                                    <p:animEffect transition="in" filter="wipe(left)">
                                      <p:cBhvr>
                                        <p:cTn id="12" dur="1000"/>
                                        <p:tgtEl>
                                          <p:spTgt spid="1259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8" grpId="0" build="p" bldLvl="3"/>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5538" name="Picture 3" descr="Fig13.09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068638"/>
            <a:ext cx="66675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ig13.09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068638"/>
            <a:ext cx="66675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Fig13.09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3068638"/>
            <a:ext cx="66675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ig13.09d.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068638"/>
            <a:ext cx="66675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5" name="Content Placeholder 1"/>
          <p:cNvSpPr>
            <a:spLocks noGrp="1"/>
          </p:cNvSpPr>
          <p:nvPr>
            <p:ph idx="1"/>
          </p:nvPr>
        </p:nvSpPr>
        <p:spPr>
          <a:xfrm>
            <a:off x="360363" y="1584325"/>
            <a:ext cx="8459787" cy="4525963"/>
          </a:xfrm>
        </p:spPr>
        <p:txBody>
          <a:bodyPr/>
          <a:lstStyle/>
          <a:p>
            <a:pPr marL="107950" lvl="1" eaLnBrk="1" hangingPunct="1"/>
            <a:r>
              <a:rPr b="1" dirty="0">
                <a:solidFill>
                  <a:srgbClr val="7030A0"/>
                </a:solidFill>
              </a:rPr>
              <a:t>Discriminating Between Two Types of Travelers</a:t>
            </a:r>
          </a:p>
          <a:p>
            <a:pPr marL="107950" lvl="1" eaLnBrk="1" hangingPunct="1"/>
            <a:r>
              <a:rPr dirty="0"/>
              <a:t>In Figure 13.9, part (a) shows the market for business travel.</a:t>
            </a:r>
          </a:p>
          <a:p>
            <a:pPr marL="107950" lvl="1" eaLnBrk="1" hangingPunct="1"/>
            <a:r>
              <a:rPr dirty="0"/>
              <a:t>The airline expands into the leisure market in part (b).</a:t>
            </a:r>
          </a:p>
        </p:txBody>
      </p:sp>
      <p:sp>
        <p:nvSpPr>
          <p:cNvPr id="65542" name="Rectangle 2"/>
          <p:cNvSpPr>
            <a:spLocks noGrp="1" noChangeArrowheads="1"/>
          </p:cNvSpPr>
          <p:nvPr>
            <p:ph type="title"/>
          </p:nvPr>
        </p:nvSpPr>
        <p:spPr/>
        <p:txBody>
          <a:bodyPr/>
          <a:lstStyle/>
          <a:p>
            <a:pPr eaLnBrk="1" hangingPunct="1"/>
            <a:r>
              <a:rPr lang="en-US" altLang="en-US"/>
              <a:t>Price Discrimination</a:t>
            </a:r>
          </a:p>
        </p:txBody>
      </p:sp>
      <p:pic>
        <p:nvPicPr>
          <p:cNvPr id="8" name="Picture 7">
            <a:hlinkClick r:id="rId7" action="ppaction://hlinksldjump" tooltip="Click to expand the figure"/>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055">
                                            <p:txEl>
                                              <p:pRg st="1" end="1"/>
                                            </p:txEl>
                                          </p:spTgt>
                                        </p:tgtEl>
                                        <p:attrNameLst>
                                          <p:attrName>style.visibility</p:attrName>
                                        </p:attrNameLst>
                                      </p:cBhvr>
                                      <p:to>
                                        <p:strVal val="visible"/>
                                      </p:to>
                                    </p:set>
                                    <p:animEffect transition="in" filter="wipe(left)">
                                      <p:cBhvr>
                                        <p:cTn id="7" dur="1000"/>
                                        <p:tgtEl>
                                          <p:spTgt spid="1300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055">
                                            <p:txEl>
                                              <p:pRg st="2" end="2"/>
                                            </p:txEl>
                                          </p:spTgt>
                                        </p:tgtEl>
                                        <p:attrNameLst>
                                          <p:attrName>style.visibility</p:attrName>
                                        </p:attrNameLst>
                                      </p:cBhvr>
                                      <p:to>
                                        <p:strVal val="visible"/>
                                      </p:to>
                                    </p:set>
                                    <p:animEffect transition="in" filter="wipe(left)">
                                      <p:cBhvr>
                                        <p:cTn id="12" dur="1000"/>
                                        <p:tgtEl>
                                          <p:spTgt spid="1300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2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1000"/>
                                        <p:tgtEl>
                                          <p:spTgt spid="6"/>
                                        </p:tgtEl>
                                      </p:cBhvr>
                                    </p:animEffect>
                                  </p:childTnLst>
                                </p:cTn>
                              </p:par>
                              <p:par>
                                <p:cTn id="21" presetID="22" presetClass="entr" presetSubtype="8"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5" grpId="0" build="p" bldLvl="3"/>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62" name="Rectangle 2"/>
          <p:cNvSpPr>
            <a:spLocks noGrp="1" noChangeArrowheads="1"/>
          </p:cNvSpPr>
          <p:nvPr>
            <p:ph idx="1"/>
          </p:nvPr>
        </p:nvSpPr>
        <p:spPr/>
        <p:txBody>
          <a:bodyPr/>
          <a:lstStyle/>
          <a:p>
            <a:pPr marL="107950" lvl="1" defTabSz="515938" eaLnBrk="1" hangingPunct="1"/>
            <a:r>
              <a:rPr b="1" dirty="0">
                <a:solidFill>
                  <a:srgbClr val="7030A0"/>
                </a:solidFill>
              </a:rPr>
              <a:t>Barriers to Entry</a:t>
            </a:r>
          </a:p>
          <a:p>
            <a:pPr marL="107950" lvl="1" defTabSz="515938" eaLnBrk="1" hangingPunct="1"/>
            <a:r>
              <a:rPr dirty="0"/>
              <a:t>A constraint that protects a firm from potential competitors is called a </a:t>
            </a:r>
            <a:r>
              <a:rPr b="1" dirty="0"/>
              <a:t>barrier to entry</a:t>
            </a:r>
            <a:r>
              <a:rPr dirty="0"/>
              <a:t>.</a:t>
            </a:r>
          </a:p>
          <a:p>
            <a:pPr marL="107950" lvl="1" defTabSz="515938" eaLnBrk="1" hangingPunct="1"/>
            <a:r>
              <a:rPr dirty="0"/>
              <a:t>Three types of barriers to entry are</a:t>
            </a:r>
          </a:p>
          <a:p>
            <a:pPr marL="107950" lvl="1" defTabSz="515938" eaLnBrk="1" hangingPunct="1">
              <a:buClr>
                <a:schemeClr val="tx1"/>
              </a:buClr>
              <a:buSzPct val="120000"/>
              <a:buFont typeface="Wingdings" panose="05000000000000000000" pitchFamily="2" charset="2"/>
              <a:buChar char="§"/>
            </a:pPr>
            <a:r>
              <a:rPr dirty="0"/>
              <a:t> Natural</a:t>
            </a:r>
          </a:p>
          <a:p>
            <a:pPr marL="107950" lvl="1" defTabSz="515938" eaLnBrk="1" hangingPunct="1">
              <a:buClr>
                <a:schemeClr val="tx1"/>
              </a:buClr>
              <a:buSzPct val="120000"/>
              <a:buFont typeface="Wingdings" panose="05000000000000000000" pitchFamily="2" charset="2"/>
              <a:buChar char="§"/>
            </a:pPr>
            <a:r>
              <a:rPr dirty="0"/>
              <a:t> Ownership</a:t>
            </a:r>
          </a:p>
          <a:p>
            <a:pPr marL="107950" lvl="1" defTabSz="515938" eaLnBrk="1" hangingPunct="1">
              <a:buClr>
                <a:schemeClr val="tx1"/>
              </a:buClr>
              <a:buSzPct val="120000"/>
              <a:buFont typeface="Wingdings" panose="05000000000000000000" pitchFamily="2" charset="2"/>
              <a:buChar char="§"/>
            </a:pPr>
            <a:r>
              <a:rPr dirty="0"/>
              <a:t> Legal</a:t>
            </a:r>
          </a:p>
        </p:txBody>
      </p:sp>
      <p:sp>
        <p:nvSpPr>
          <p:cNvPr id="11266" name="Title 1"/>
          <p:cNvSpPr>
            <a:spLocks noGrp="1"/>
          </p:cNvSpPr>
          <p:nvPr>
            <p:ph type="title"/>
          </p:nvPr>
        </p:nvSpPr>
        <p:spPr/>
        <p:txBody>
          <a:bodyPr/>
          <a:lstStyle/>
          <a:p>
            <a:r>
              <a:rPr lang="en-CA" altLang="en-US"/>
              <a:t>Monopoly and How It Arises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06562">
                                            <p:txEl>
                                              <p:pRg st="1" end="1"/>
                                            </p:txEl>
                                          </p:spTgt>
                                        </p:tgtEl>
                                        <p:attrNameLst>
                                          <p:attrName>style.visibility</p:attrName>
                                        </p:attrNameLst>
                                      </p:cBhvr>
                                      <p:to>
                                        <p:strVal val="visible"/>
                                      </p:to>
                                    </p:set>
                                    <p:animEffect transition="in" filter="wipe(left)">
                                      <p:cBhvr>
                                        <p:cTn id="7" dur="1000"/>
                                        <p:tgtEl>
                                          <p:spTgt spid="70656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06562">
                                            <p:txEl>
                                              <p:pRg st="2" end="2"/>
                                            </p:txEl>
                                          </p:spTgt>
                                        </p:tgtEl>
                                        <p:attrNameLst>
                                          <p:attrName>style.visibility</p:attrName>
                                        </p:attrNameLst>
                                      </p:cBhvr>
                                      <p:to>
                                        <p:strVal val="visible"/>
                                      </p:to>
                                    </p:set>
                                    <p:animEffect transition="in" filter="wipe(left)">
                                      <p:cBhvr>
                                        <p:cTn id="12" dur="1000"/>
                                        <p:tgtEl>
                                          <p:spTgt spid="70656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06562">
                                            <p:txEl>
                                              <p:pRg st="3" end="3"/>
                                            </p:txEl>
                                          </p:spTgt>
                                        </p:tgtEl>
                                        <p:attrNameLst>
                                          <p:attrName>style.visibility</p:attrName>
                                        </p:attrNameLst>
                                      </p:cBhvr>
                                      <p:to>
                                        <p:strVal val="visible"/>
                                      </p:to>
                                    </p:set>
                                    <p:animEffect transition="in" filter="wipe(left)">
                                      <p:cBhvr>
                                        <p:cTn id="17" dur="1000"/>
                                        <p:tgtEl>
                                          <p:spTgt spid="70656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06562">
                                            <p:txEl>
                                              <p:pRg st="4" end="4"/>
                                            </p:txEl>
                                          </p:spTgt>
                                        </p:tgtEl>
                                        <p:attrNameLst>
                                          <p:attrName>style.visibility</p:attrName>
                                        </p:attrNameLst>
                                      </p:cBhvr>
                                      <p:to>
                                        <p:strVal val="visible"/>
                                      </p:to>
                                    </p:set>
                                    <p:animEffect transition="in" filter="wipe(left)">
                                      <p:cBhvr>
                                        <p:cTn id="22" dur="1000"/>
                                        <p:tgtEl>
                                          <p:spTgt spid="70656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06562">
                                            <p:txEl>
                                              <p:pRg st="5" end="5"/>
                                            </p:txEl>
                                          </p:spTgt>
                                        </p:tgtEl>
                                        <p:attrNameLst>
                                          <p:attrName>style.visibility</p:attrName>
                                        </p:attrNameLst>
                                      </p:cBhvr>
                                      <p:to>
                                        <p:strVal val="visible"/>
                                      </p:to>
                                    </p:set>
                                    <p:animEffect transition="in" filter="wipe(left)">
                                      <p:cBhvr>
                                        <p:cTn id="27" dur="1000"/>
                                        <p:tgtEl>
                                          <p:spTgt spid="7065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6562" name="Picture 1" descr="Fig13.09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557338"/>
            <a:ext cx="8334375"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Fig13.09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557338"/>
            <a:ext cx="8334375"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Fig13.09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557338"/>
            <a:ext cx="8334375"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ig13.09d.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557338"/>
            <a:ext cx="8334375"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Fig13.09e.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5288" y="1557338"/>
            <a:ext cx="8334375"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ig13.09f.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95288" y="1557338"/>
            <a:ext cx="8334375"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Fig13.09g.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95288" y="1557338"/>
            <a:ext cx="8334375"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Fig13.09h.gif"/>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1557338"/>
            <a:ext cx="8334375"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Fig13.09i.gif"/>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95288" y="1557338"/>
            <a:ext cx="8334375"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Fig13.09j.gif"/>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1557338"/>
            <a:ext cx="8334375"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Fig13.09k.gif"/>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95288" y="1557338"/>
            <a:ext cx="8334375"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10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1000"/>
                                        <p:tgtEl>
                                          <p:spTgt spid="7"/>
                                        </p:tgtEl>
                                      </p:cBhvr>
                                    </p:animEffect>
                                  </p:childTnLst>
                                </p:cTn>
                              </p:par>
                            </p:childTnLst>
                          </p:cTn>
                        </p:par>
                        <p:par>
                          <p:cTn id="28" fill="hold" nodeType="afterGroup">
                            <p:stCondLst>
                              <p:cond delay="1000"/>
                            </p:stCondLst>
                            <p:childTnLst>
                              <p:par>
                                <p:cTn id="29" presetID="10"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1000"/>
                                        <p:tgtEl>
                                          <p:spTgt spid="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7586" name="Picture 3" descr="Fig13.09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068638"/>
            <a:ext cx="66675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7" name="Picture 4" descr="Fig13.09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068638"/>
            <a:ext cx="66675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8" name="Picture 5" descr="Fig13.09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3068638"/>
            <a:ext cx="66675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6" descr="Fig13.09d.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068638"/>
            <a:ext cx="66675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Fig13.09e.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3068638"/>
            <a:ext cx="66675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Fig13.09f.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3068638"/>
            <a:ext cx="66675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Fig13.09g.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116013" y="3068638"/>
            <a:ext cx="66675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54" name="Content Placeholder 1"/>
          <p:cNvSpPr>
            <a:spLocks noGrp="1"/>
          </p:cNvSpPr>
          <p:nvPr>
            <p:ph idx="1"/>
          </p:nvPr>
        </p:nvSpPr>
        <p:spPr/>
        <p:txBody>
          <a:bodyPr/>
          <a:lstStyle/>
          <a:p>
            <a:pPr marL="107950" lvl="1" eaLnBrk="1" hangingPunct="1"/>
            <a:r>
              <a:t>Leisure travelers will not pay $120 a trip, so the demand for leisure travel is the curve </a:t>
            </a:r>
            <a:r>
              <a:rPr i="1"/>
              <a:t>D</a:t>
            </a:r>
            <a:r>
              <a:rPr i="1" baseline="-25000"/>
              <a:t>L</a:t>
            </a:r>
            <a:r>
              <a:rPr i="1"/>
              <a:t>.</a:t>
            </a:r>
          </a:p>
          <a:p>
            <a:pPr marL="107950" lvl="1" eaLnBrk="1" hangingPunct="1"/>
            <a:r>
              <a:rPr lang="en-AU"/>
              <a:t>The airline sells 4,000 leisure trips at $80 a trip.</a:t>
            </a:r>
            <a:endParaRPr/>
          </a:p>
        </p:txBody>
      </p:sp>
      <p:sp>
        <p:nvSpPr>
          <p:cNvPr id="67593" name="Rectangle 2"/>
          <p:cNvSpPr>
            <a:spLocks noGrp="1" noChangeArrowheads="1"/>
          </p:cNvSpPr>
          <p:nvPr>
            <p:ph type="title"/>
          </p:nvPr>
        </p:nvSpPr>
        <p:spPr/>
        <p:txBody>
          <a:bodyPr/>
          <a:lstStyle/>
          <a:p>
            <a:pPr eaLnBrk="1" hangingPunct="1"/>
            <a:r>
              <a:rPr lang="en-US" altLang="en-US"/>
              <a:t>Price Discrimination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154">
                                            <p:txEl>
                                              <p:pRg st="1" end="1"/>
                                            </p:txEl>
                                          </p:spTgt>
                                        </p:tgtEl>
                                        <p:attrNameLst>
                                          <p:attrName>style.visibility</p:attrName>
                                        </p:attrNameLst>
                                      </p:cBhvr>
                                      <p:to>
                                        <p:strVal val="visible"/>
                                      </p:to>
                                    </p:set>
                                    <p:animEffect transition="in" filter="wipe(left)">
                                      <p:cBhvr>
                                        <p:cTn id="12" dur="1000"/>
                                        <p:tgtEl>
                                          <p:spTgt spid="1341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par>
                          <p:cTn id="18" fill="hold" nodeType="afterGroup">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4" grpId="0" build="p" bldLvl="3"/>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8610" name="Picture 3" descr="Fig13.09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068638"/>
            <a:ext cx="66675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1" name="Picture 4" descr="Fig13.09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068638"/>
            <a:ext cx="66675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2" name="Picture 5" descr="Fig13.09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3068638"/>
            <a:ext cx="66675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6" descr="Fig13.09d.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068638"/>
            <a:ext cx="66675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7" descr="Fig13.09e.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3068638"/>
            <a:ext cx="66675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8" descr="Fig13.09f.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3068638"/>
            <a:ext cx="66675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6" name="Picture 9" descr="Fig13.09g.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116013" y="3068638"/>
            <a:ext cx="66675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Fig13.09h.gif"/>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3068638"/>
            <a:ext cx="66675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Fig13.09i.gif"/>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116013" y="3068638"/>
            <a:ext cx="66675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Fig13.09j.gif"/>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116013" y="3068638"/>
            <a:ext cx="66675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Fig13.09k.gif"/>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116013" y="3068638"/>
            <a:ext cx="66675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06" name="Content Placeholder 1"/>
          <p:cNvSpPr>
            <a:spLocks noGrp="1"/>
          </p:cNvSpPr>
          <p:nvPr>
            <p:ph idx="1"/>
          </p:nvPr>
        </p:nvSpPr>
        <p:spPr/>
        <p:txBody>
          <a:bodyPr/>
          <a:lstStyle/>
          <a:p>
            <a:pPr marL="107950" lvl="1" eaLnBrk="1" hangingPunct="1"/>
            <a:r>
              <a:rPr lang="en-AU"/>
              <a:t>The airline increases its output to 12,000 trips a week.</a:t>
            </a:r>
          </a:p>
          <a:p>
            <a:pPr marL="107950" lvl="1" eaLnBrk="1" hangingPunct="1"/>
            <a:r>
              <a:rPr lang="en-AU"/>
              <a:t>Consumer surplus increases and the airline’s producer surplus increases.</a:t>
            </a:r>
            <a:endParaRPr/>
          </a:p>
        </p:txBody>
      </p:sp>
      <p:sp>
        <p:nvSpPr>
          <p:cNvPr id="68621" name="Rectangle 2"/>
          <p:cNvSpPr>
            <a:spLocks noGrp="1" noChangeArrowheads="1"/>
          </p:cNvSpPr>
          <p:nvPr>
            <p:ph type="title"/>
          </p:nvPr>
        </p:nvSpPr>
        <p:spPr/>
        <p:txBody>
          <a:bodyPr/>
          <a:lstStyle/>
          <a:p>
            <a:pPr eaLnBrk="1" hangingPunct="1"/>
            <a:r>
              <a:rPr lang="en-US" altLang="en-US"/>
              <a:t>Price Discrimination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206">
                                            <p:txEl>
                                              <p:pRg st="1" end="1"/>
                                            </p:txEl>
                                          </p:spTgt>
                                        </p:tgtEl>
                                        <p:attrNameLst>
                                          <p:attrName>style.visibility</p:attrName>
                                        </p:attrNameLst>
                                      </p:cBhvr>
                                      <p:to>
                                        <p:strVal val="visible"/>
                                      </p:to>
                                    </p:set>
                                    <p:animEffect transition="in" filter="wipe(left)">
                                      <p:cBhvr>
                                        <p:cTn id="12" dur="1000"/>
                                        <p:tgtEl>
                                          <p:spTgt spid="1362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06" grpId="0" build="p" bldLvl="3"/>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9634" name="Picture 4" descr="Fig13.10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0000" y="1656000"/>
            <a:ext cx="3817937" cy="391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4" name="Content Placeholder 1"/>
          <p:cNvSpPr>
            <a:spLocks noGrp="1"/>
          </p:cNvSpPr>
          <p:nvPr>
            <p:ph idx="1"/>
          </p:nvPr>
        </p:nvSpPr>
        <p:spPr>
          <a:xfrm>
            <a:off x="360363" y="1584325"/>
            <a:ext cx="4427537" cy="4144963"/>
          </a:xfrm>
        </p:spPr>
        <p:txBody>
          <a:bodyPr/>
          <a:lstStyle/>
          <a:p>
            <a:pPr marL="107950" eaLnBrk="1" hangingPunct="1"/>
            <a:r>
              <a:rPr lang="en-US" altLang="en-US" dirty="0">
                <a:solidFill>
                  <a:srgbClr val="7030A0"/>
                </a:solidFill>
              </a:rPr>
              <a:t>Perfect Price Discrimination</a:t>
            </a:r>
          </a:p>
          <a:p>
            <a:pPr marL="107950" lvl="1" eaLnBrk="1" hangingPunct="1"/>
            <a:r>
              <a:rPr lang="en-US" altLang="en-US" b="1" dirty="0"/>
              <a:t>Perfect price discrimination</a:t>
            </a:r>
            <a:r>
              <a:rPr lang="en-US" altLang="en-US" dirty="0"/>
              <a:t> occurs if a firm is able to sell each unit of output for the highest price someone is willing to pay.</a:t>
            </a:r>
          </a:p>
          <a:p>
            <a:pPr marL="107950" lvl="1" eaLnBrk="1" hangingPunct="1"/>
            <a:r>
              <a:rPr lang="en-US" altLang="en-US" dirty="0"/>
              <a:t>Marginal revenue now equals the price, so …</a:t>
            </a:r>
          </a:p>
          <a:p>
            <a:pPr marL="107950" lvl="1" eaLnBrk="1" hangingPunct="1"/>
            <a:r>
              <a:rPr lang="en-US" altLang="en-US" dirty="0"/>
              <a:t>the demand curve is also the marginal revenue curve.</a:t>
            </a:r>
            <a:endParaRPr lang="en-CA" altLang="en-US" dirty="0"/>
          </a:p>
        </p:txBody>
      </p:sp>
      <p:sp>
        <p:nvSpPr>
          <p:cNvPr id="69636" name="Rectangle 2"/>
          <p:cNvSpPr>
            <a:spLocks noGrp="1" noChangeArrowheads="1"/>
          </p:cNvSpPr>
          <p:nvPr>
            <p:ph type="title"/>
          </p:nvPr>
        </p:nvSpPr>
        <p:spPr>
          <a:ln/>
        </p:spPr>
        <p:txBody>
          <a:bodyPr/>
          <a:lstStyle/>
          <a:p>
            <a:pPr eaLnBrk="1" hangingPunct="1"/>
            <a:r>
              <a:rPr lang="en-US" altLang="en-US"/>
              <a:t>Price Discrimination</a:t>
            </a:r>
          </a:p>
        </p:txBody>
      </p:sp>
      <p:pic>
        <p:nvPicPr>
          <p:cNvPr id="5" name="Picture 4">
            <a:hlinkClick r:id="rId4" action="ppaction://hlinksldjump" tooltip="Click to expand the figure"/>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244">
                                            <p:txEl>
                                              <p:pRg st="1" end="1"/>
                                            </p:txEl>
                                          </p:spTgt>
                                        </p:tgtEl>
                                        <p:attrNameLst>
                                          <p:attrName>style.visibility</p:attrName>
                                        </p:attrNameLst>
                                      </p:cBhvr>
                                      <p:to>
                                        <p:strVal val="visible"/>
                                      </p:to>
                                    </p:set>
                                    <p:animEffect transition="in" filter="wipe(left)">
                                      <p:cBhvr>
                                        <p:cTn id="7" dur="1000"/>
                                        <p:tgtEl>
                                          <p:spTgt spid="13824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8244">
                                            <p:txEl>
                                              <p:pRg st="2" end="2"/>
                                            </p:txEl>
                                          </p:spTgt>
                                        </p:tgtEl>
                                        <p:attrNameLst>
                                          <p:attrName>style.visibility</p:attrName>
                                        </p:attrNameLst>
                                      </p:cBhvr>
                                      <p:to>
                                        <p:strVal val="visible"/>
                                      </p:to>
                                    </p:set>
                                    <p:animEffect transition="in" filter="wipe(left)">
                                      <p:cBhvr>
                                        <p:cTn id="12" dur="1000"/>
                                        <p:tgtEl>
                                          <p:spTgt spid="13824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8244">
                                            <p:txEl>
                                              <p:pRg st="3" end="3"/>
                                            </p:txEl>
                                          </p:spTgt>
                                        </p:tgtEl>
                                        <p:attrNameLst>
                                          <p:attrName>style.visibility</p:attrName>
                                        </p:attrNameLst>
                                      </p:cBhvr>
                                      <p:to>
                                        <p:strVal val="visible"/>
                                      </p:to>
                                    </p:set>
                                    <p:animEffect transition="in" filter="wipe(left)">
                                      <p:cBhvr>
                                        <p:cTn id="17" dur="1000"/>
                                        <p:tgtEl>
                                          <p:spTgt spid="1382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build="p" bldLvl="3"/>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0658" name="Picture 4" descr="Fig13.10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908050"/>
            <a:ext cx="4772025"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Fig13.10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908050"/>
            <a:ext cx="4772025"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ig13.10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908050"/>
            <a:ext cx="4772025"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Fig13.10d.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908050"/>
            <a:ext cx="4772025"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Content Placeholder 1"/>
          <p:cNvSpPr>
            <a:spLocks noGrp="1"/>
          </p:cNvSpPr>
          <p:nvPr>
            <p:ph idx="1"/>
          </p:nvPr>
        </p:nvSpPr>
        <p:spPr>
          <a:xfrm>
            <a:off x="360363" y="1584325"/>
            <a:ext cx="4319587" cy="5013325"/>
          </a:xfrm>
        </p:spPr>
        <p:txBody>
          <a:bodyPr/>
          <a:lstStyle/>
          <a:p>
            <a:pPr marL="107950" lvl="1" eaLnBrk="1" hangingPunct="1"/>
            <a:r>
              <a:rPr lang="en-US" altLang="en-US"/>
              <a:t>Figure 13.10 shows that the perfect price discriminating monopoly …</a:t>
            </a:r>
          </a:p>
          <a:p>
            <a:pPr marL="107950" lvl="1" eaLnBrk="1" hangingPunct="1"/>
            <a:r>
              <a:rPr lang="en-US" altLang="en-US"/>
              <a:t>increases its output until the price of the last trip equals marginal cost.</a:t>
            </a:r>
          </a:p>
          <a:p>
            <a:pPr marL="107950" lvl="1" eaLnBrk="1" hangingPunct="1"/>
            <a:r>
              <a:rPr lang="en-US" altLang="en-US"/>
              <a:t>Producer surplus is maximized when the lowest fare is $40 and 16,000 trips are bought.</a:t>
            </a:r>
          </a:p>
          <a:p>
            <a:pPr marL="107950" lvl="1" eaLnBrk="1" hangingPunct="1"/>
            <a:r>
              <a:rPr lang="en-US" altLang="en-US"/>
              <a:t>The monopoly makes the maximum possible profit.</a:t>
            </a:r>
          </a:p>
        </p:txBody>
      </p:sp>
      <p:sp>
        <p:nvSpPr>
          <p:cNvPr id="71687" name="Rectangle 2"/>
          <p:cNvSpPr>
            <a:spLocks noGrp="1" noChangeArrowheads="1"/>
          </p:cNvSpPr>
          <p:nvPr>
            <p:ph type="title"/>
          </p:nvPr>
        </p:nvSpPr>
        <p:spPr>
          <a:ln/>
        </p:spPr>
        <p:txBody>
          <a:bodyPr/>
          <a:lstStyle/>
          <a:p>
            <a:pPr eaLnBrk="1" hangingPunct="1"/>
            <a:r>
              <a:rPr lang="en-US" altLang="en-US"/>
              <a:t>Price Discrimination</a:t>
            </a:r>
          </a:p>
        </p:txBody>
      </p:sp>
      <p:pic>
        <p:nvPicPr>
          <p:cNvPr id="71683" name="Picture 8" descr="Fig13.10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0000" y="1656000"/>
            <a:ext cx="3817937" cy="391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4" name="Picture 9" descr="Fig13.10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80000" y="1656000"/>
            <a:ext cx="3817937" cy="391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Fig13.10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80000" y="1656000"/>
            <a:ext cx="3817937" cy="391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Fig13.10d.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80000" y="1656000"/>
            <a:ext cx="3817937" cy="391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338">
                                            <p:txEl>
                                              <p:pRg st="1" end="1"/>
                                            </p:txEl>
                                          </p:spTgt>
                                        </p:tgtEl>
                                        <p:attrNameLst>
                                          <p:attrName>style.visibility</p:attrName>
                                        </p:attrNameLst>
                                      </p:cBhvr>
                                      <p:to>
                                        <p:strVal val="visible"/>
                                      </p:to>
                                    </p:set>
                                    <p:animEffect transition="in" filter="wipe(left)">
                                      <p:cBhvr>
                                        <p:cTn id="7" dur="1000"/>
                                        <p:tgtEl>
                                          <p:spTgt spid="14233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0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2338">
                                            <p:txEl>
                                              <p:pRg st="2" end="2"/>
                                            </p:txEl>
                                          </p:spTgt>
                                        </p:tgtEl>
                                        <p:attrNameLst>
                                          <p:attrName>style.visibility</p:attrName>
                                        </p:attrNameLst>
                                      </p:cBhvr>
                                      <p:to>
                                        <p:strVal val="visible"/>
                                      </p:to>
                                    </p:set>
                                    <p:animEffect transition="in" filter="wipe(left)">
                                      <p:cBhvr>
                                        <p:cTn id="17" dur="1000"/>
                                        <p:tgtEl>
                                          <p:spTgt spid="1423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2338">
                                            <p:txEl>
                                              <p:pRg st="3" end="3"/>
                                            </p:txEl>
                                          </p:spTgt>
                                        </p:tgtEl>
                                        <p:attrNameLst>
                                          <p:attrName>style.visibility</p:attrName>
                                        </p:attrNameLst>
                                      </p:cBhvr>
                                      <p:to>
                                        <p:strVal val="visible"/>
                                      </p:to>
                                    </p:set>
                                    <p:animEffect transition="in" filter="wipe(left)">
                                      <p:cBhvr>
                                        <p:cTn id="27" dur="1000"/>
                                        <p:tgtEl>
                                          <p:spTgt spid="1423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uiExpand="1" build="p" bldLvl="3"/>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9059" name="Rectangle 3"/>
          <p:cNvSpPr>
            <a:spLocks noGrp="1" noChangeArrowheads="1"/>
          </p:cNvSpPr>
          <p:nvPr>
            <p:ph idx="1"/>
          </p:nvPr>
        </p:nvSpPr>
        <p:spPr/>
        <p:txBody>
          <a:bodyPr/>
          <a:lstStyle/>
          <a:p>
            <a:pPr marL="107950" eaLnBrk="1" hangingPunct="1">
              <a:tabLst>
                <a:tab pos="514350" algn="l"/>
              </a:tabLst>
            </a:pPr>
            <a:r>
              <a:rPr lang="en-US" altLang="en-US"/>
              <a:t>Efficiency and Rent Seeking with Price Discrimination</a:t>
            </a:r>
          </a:p>
          <a:p>
            <a:pPr marL="107950" lvl="1" eaLnBrk="1" hangingPunct="1">
              <a:tabLst>
                <a:tab pos="514350" algn="l"/>
              </a:tabLst>
            </a:pPr>
            <a:r>
              <a:t>The more perfectly a monopoly can price discriminate, the closer its output is to the competitive output (</a:t>
            </a:r>
            <a:r>
              <a:rPr i="1"/>
              <a:t>P</a:t>
            </a:r>
            <a:r>
              <a:t> = </a:t>
            </a:r>
            <a:r>
              <a:rPr i="1"/>
              <a:t>MC</a:t>
            </a:r>
            <a:r>
              <a:t>) and the more efficient is the outcome. </a:t>
            </a:r>
          </a:p>
          <a:p>
            <a:pPr marL="107950" lvl="1" eaLnBrk="1" hangingPunct="1">
              <a:tabLst>
                <a:tab pos="514350" algn="l"/>
              </a:tabLst>
            </a:pPr>
            <a:r>
              <a:t>But this outcome differs from the outcome of perfect competition in two ways:</a:t>
            </a:r>
          </a:p>
          <a:p>
            <a:pPr marL="107950" lvl="1" eaLnBrk="1" hangingPunct="1">
              <a:tabLst>
                <a:tab pos="514350" algn="l"/>
              </a:tabLst>
            </a:pPr>
            <a:r>
              <a:t>1. The monopoly captures the entire consumer surplus.</a:t>
            </a:r>
          </a:p>
          <a:p>
            <a:pPr marL="107950" lvl="1" eaLnBrk="1" hangingPunct="1">
              <a:tabLst>
                <a:tab pos="514350" algn="l"/>
              </a:tabLst>
            </a:pPr>
            <a:r>
              <a:t>2. The increase in economic profit attracts even more </a:t>
            </a:r>
            <a:br/>
            <a:r>
              <a:t>	rent-seeking activity that leads to inefficiency.</a:t>
            </a:r>
          </a:p>
        </p:txBody>
      </p:sp>
      <p:sp>
        <p:nvSpPr>
          <p:cNvPr id="72706" name="Rectangle 5"/>
          <p:cNvSpPr>
            <a:spLocks noGrp="1" noChangeArrowheads="1"/>
          </p:cNvSpPr>
          <p:nvPr>
            <p:ph type="title"/>
          </p:nvPr>
        </p:nvSpPr>
        <p:spPr>
          <a:noFill/>
        </p:spPr>
        <p:txBody>
          <a:bodyPr/>
          <a:lstStyle/>
          <a:p>
            <a:pPr eaLnBrk="1" hangingPunct="1"/>
            <a:r>
              <a:rPr lang="en-US" altLang="en-US"/>
              <a:t>Price Discrimination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animEffect transition="in" filter="wipe(left)">
                                      <p:cBhvr>
                                        <p:cTn id="7" dur="1000"/>
                                        <p:tgtEl>
                                          <p:spTgt spid="4290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9059">
                                            <p:txEl>
                                              <p:pRg st="2" end="2"/>
                                            </p:txEl>
                                          </p:spTgt>
                                        </p:tgtEl>
                                        <p:attrNameLst>
                                          <p:attrName>style.visibility</p:attrName>
                                        </p:attrNameLst>
                                      </p:cBhvr>
                                      <p:to>
                                        <p:strVal val="visible"/>
                                      </p:to>
                                    </p:set>
                                    <p:animEffect transition="in" filter="wipe(left)">
                                      <p:cBhvr>
                                        <p:cTn id="12" dur="1000"/>
                                        <p:tgtEl>
                                          <p:spTgt spid="4290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9059">
                                            <p:txEl>
                                              <p:pRg st="3" end="3"/>
                                            </p:txEl>
                                          </p:spTgt>
                                        </p:tgtEl>
                                        <p:attrNameLst>
                                          <p:attrName>style.visibility</p:attrName>
                                        </p:attrNameLst>
                                      </p:cBhvr>
                                      <p:to>
                                        <p:strVal val="visible"/>
                                      </p:to>
                                    </p:set>
                                    <p:animEffect transition="in" filter="wipe(left)">
                                      <p:cBhvr>
                                        <p:cTn id="17" dur="1000"/>
                                        <p:tgtEl>
                                          <p:spTgt spid="42905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29059">
                                            <p:txEl>
                                              <p:pRg st="4" end="4"/>
                                            </p:txEl>
                                          </p:spTgt>
                                        </p:tgtEl>
                                        <p:attrNameLst>
                                          <p:attrName>style.visibility</p:attrName>
                                        </p:attrNameLst>
                                      </p:cBhvr>
                                      <p:to>
                                        <p:strVal val="visible"/>
                                      </p:to>
                                    </p:set>
                                    <p:animEffect transition="in" filter="wipe(left)">
                                      <p:cBhvr>
                                        <p:cTn id="22" dur="1000"/>
                                        <p:tgtEl>
                                          <p:spTgt spid="4290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bldLvl="3"/>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83" name="Rectangle 3"/>
          <p:cNvSpPr>
            <a:spLocks noGrp="1" noChangeArrowheads="1"/>
          </p:cNvSpPr>
          <p:nvPr>
            <p:ph idx="1"/>
          </p:nvPr>
        </p:nvSpPr>
        <p:spPr/>
        <p:txBody>
          <a:bodyPr/>
          <a:lstStyle/>
          <a:p>
            <a:pPr marL="107950" lvl="1" eaLnBrk="1" hangingPunct="1"/>
            <a:r>
              <a:rPr b="1"/>
              <a:t>Regulation</a:t>
            </a:r>
            <a:r>
              <a:t>: rules administrated by a government agency to influence prices, quantities, entry, and other aspects of economic activity.</a:t>
            </a:r>
          </a:p>
          <a:p>
            <a:pPr marL="107950" lvl="1" eaLnBrk="1" hangingPunct="1"/>
            <a:r>
              <a:t>Two theories about how regulation works are social interest theory and capture theory.</a:t>
            </a:r>
          </a:p>
          <a:p>
            <a:pPr marL="107950" lvl="1" eaLnBrk="1" hangingPunct="1"/>
            <a:r>
              <a:rPr b="1"/>
              <a:t>Social interest theory</a:t>
            </a:r>
            <a:r>
              <a:t> is that the political and regulatory process relentlessly seeks out inefficiency and regulates to eliminate deadweight loss.</a:t>
            </a:r>
          </a:p>
          <a:p>
            <a:pPr marL="107950" lvl="1" eaLnBrk="1" hangingPunct="1"/>
            <a:r>
              <a:rPr b="1"/>
              <a:t>Capture theory </a:t>
            </a:r>
            <a:r>
              <a:t>is that regulation serves the self-interest of the producer, who captures the regulator and maximizes economic profit.</a:t>
            </a:r>
          </a:p>
        </p:txBody>
      </p:sp>
      <p:sp>
        <p:nvSpPr>
          <p:cNvPr id="73730" name="Rectangle 2"/>
          <p:cNvSpPr>
            <a:spLocks noGrp="1" noChangeArrowheads="1"/>
          </p:cNvSpPr>
          <p:nvPr>
            <p:ph type="title"/>
          </p:nvPr>
        </p:nvSpPr>
        <p:spPr/>
        <p:txBody>
          <a:bodyPr/>
          <a:lstStyle/>
          <a:p>
            <a:pPr eaLnBrk="1" hangingPunct="1"/>
            <a:r>
              <a:rPr lang="en-US" altLang="en-US"/>
              <a:t>Monopoly Regulation</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wipe(left)">
                                      <p:cBhvr>
                                        <p:cTn id="7" dur="1000"/>
                                        <p:tgtEl>
                                          <p:spTgt spid="430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083">
                                            <p:txEl>
                                              <p:pRg st="1" end="1"/>
                                            </p:txEl>
                                          </p:spTgt>
                                        </p:tgtEl>
                                        <p:attrNameLst>
                                          <p:attrName>style.visibility</p:attrName>
                                        </p:attrNameLst>
                                      </p:cBhvr>
                                      <p:to>
                                        <p:strVal val="visible"/>
                                      </p:to>
                                    </p:set>
                                    <p:animEffect transition="in" filter="wipe(left)">
                                      <p:cBhvr>
                                        <p:cTn id="12" dur="1000"/>
                                        <p:tgtEl>
                                          <p:spTgt spid="430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083">
                                            <p:txEl>
                                              <p:pRg st="2" end="2"/>
                                            </p:txEl>
                                          </p:spTgt>
                                        </p:tgtEl>
                                        <p:attrNameLst>
                                          <p:attrName>style.visibility</p:attrName>
                                        </p:attrNameLst>
                                      </p:cBhvr>
                                      <p:to>
                                        <p:strVal val="visible"/>
                                      </p:to>
                                    </p:set>
                                    <p:animEffect transition="in" filter="wipe(left)">
                                      <p:cBhvr>
                                        <p:cTn id="17" dur="1000"/>
                                        <p:tgtEl>
                                          <p:spTgt spid="430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083">
                                            <p:txEl>
                                              <p:pRg st="3" end="3"/>
                                            </p:txEl>
                                          </p:spTgt>
                                        </p:tgtEl>
                                        <p:attrNameLst>
                                          <p:attrName>style.visibility</p:attrName>
                                        </p:attrNameLst>
                                      </p:cBhvr>
                                      <p:to>
                                        <p:strVal val="visible"/>
                                      </p:to>
                                    </p:set>
                                    <p:animEffect transition="in" filter="wipe(left)">
                                      <p:cBhvr>
                                        <p:cTn id="22" dur="1000"/>
                                        <p:tgtEl>
                                          <p:spTgt spid="430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bldLvl="3"/>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2131" name="Rectangle 3"/>
          <p:cNvSpPr>
            <a:spLocks noGrp="1" noChangeArrowheads="1"/>
          </p:cNvSpPr>
          <p:nvPr>
            <p:ph idx="1"/>
          </p:nvPr>
        </p:nvSpPr>
        <p:spPr/>
        <p:txBody>
          <a:bodyPr/>
          <a:lstStyle/>
          <a:p>
            <a:pPr marL="107950" eaLnBrk="1" hangingPunct="1"/>
            <a:r>
              <a:rPr lang="en-US" altLang="en-US"/>
              <a:t>Efficient Regulation of a Natural Monopoly</a:t>
            </a:r>
          </a:p>
          <a:p>
            <a:pPr marL="107950" lvl="1" eaLnBrk="1" hangingPunct="1"/>
            <a:r>
              <a:t>When demand and cost conditions create natural monopoly, the quantity produced is less than the efficient quantity.</a:t>
            </a:r>
          </a:p>
          <a:p>
            <a:pPr marL="107950" lvl="1" eaLnBrk="1" hangingPunct="1"/>
            <a:r>
              <a:t>How can government regulate natural monopoly so that it produces the efficient quantity?</a:t>
            </a:r>
          </a:p>
          <a:p>
            <a:pPr marL="107950" lvl="1" eaLnBrk="1" hangingPunct="1"/>
            <a:r>
              <a:rPr b="1"/>
              <a:t>Marginal cost pricing rule</a:t>
            </a:r>
            <a:r>
              <a:t> is a regulation that sets the price equal to the monopoly’s marginal cost.</a:t>
            </a:r>
          </a:p>
          <a:p>
            <a:pPr marL="107950" lvl="1" eaLnBrk="1" hangingPunct="1"/>
            <a:r>
              <a:t>The quantity demanded at a price equal to marginal cost is the efficient quantity.</a:t>
            </a:r>
          </a:p>
        </p:txBody>
      </p:sp>
      <p:sp>
        <p:nvSpPr>
          <p:cNvPr id="74754" name="Rectangle 11"/>
          <p:cNvSpPr>
            <a:spLocks noGrp="1" noChangeArrowheads="1"/>
          </p:cNvSpPr>
          <p:nvPr>
            <p:ph type="title"/>
          </p:nvPr>
        </p:nvSpPr>
        <p:spPr>
          <a:noFill/>
        </p:spPr>
        <p:txBody>
          <a:bodyPr/>
          <a:lstStyle/>
          <a:p>
            <a:pPr eaLnBrk="1" hangingPunct="1"/>
            <a:r>
              <a:rPr lang="en-US" altLang="en-US"/>
              <a:t>Monopoly Regulation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2131">
                                            <p:txEl>
                                              <p:pRg st="1" end="1"/>
                                            </p:txEl>
                                          </p:spTgt>
                                        </p:tgtEl>
                                        <p:attrNameLst>
                                          <p:attrName>style.visibility</p:attrName>
                                        </p:attrNameLst>
                                      </p:cBhvr>
                                      <p:to>
                                        <p:strVal val="visible"/>
                                      </p:to>
                                    </p:set>
                                    <p:animEffect transition="in" filter="wipe(left)">
                                      <p:cBhvr>
                                        <p:cTn id="7" dur="1000"/>
                                        <p:tgtEl>
                                          <p:spTgt spid="4321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2131">
                                            <p:txEl>
                                              <p:pRg st="2" end="2"/>
                                            </p:txEl>
                                          </p:spTgt>
                                        </p:tgtEl>
                                        <p:attrNameLst>
                                          <p:attrName>style.visibility</p:attrName>
                                        </p:attrNameLst>
                                      </p:cBhvr>
                                      <p:to>
                                        <p:strVal val="visible"/>
                                      </p:to>
                                    </p:set>
                                    <p:animEffect transition="in" filter="wipe(left)">
                                      <p:cBhvr>
                                        <p:cTn id="12" dur="1000"/>
                                        <p:tgtEl>
                                          <p:spTgt spid="4321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2131">
                                            <p:txEl>
                                              <p:pRg st="3" end="3"/>
                                            </p:txEl>
                                          </p:spTgt>
                                        </p:tgtEl>
                                        <p:attrNameLst>
                                          <p:attrName>style.visibility</p:attrName>
                                        </p:attrNameLst>
                                      </p:cBhvr>
                                      <p:to>
                                        <p:strVal val="visible"/>
                                      </p:to>
                                    </p:set>
                                    <p:animEffect transition="in" filter="wipe(left)">
                                      <p:cBhvr>
                                        <p:cTn id="17" dur="1000"/>
                                        <p:tgtEl>
                                          <p:spTgt spid="4321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2131">
                                            <p:txEl>
                                              <p:pRg st="4" end="4"/>
                                            </p:txEl>
                                          </p:spTgt>
                                        </p:tgtEl>
                                        <p:attrNameLst>
                                          <p:attrName>style.visibility</p:attrName>
                                        </p:attrNameLst>
                                      </p:cBhvr>
                                      <p:to>
                                        <p:strVal val="visible"/>
                                      </p:to>
                                    </p:set>
                                    <p:animEffect transition="in" filter="wipe(left)">
                                      <p:cBhvr>
                                        <p:cTn id="22" dur="1000"/>
                                        <p:tgtEl>
                                          <p:spTgt spid="432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build="p" bldLvl="3"/>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3331" name="Rectangle 3"/>
          <p:cNvSpPr>
            <a:spLocks noGrp="1" noChangeArrowheads="1"/>
          </p:cNvSpPr>
          <p:nvPr>
            <p:ph idx="1"/>
          </p:nvPr>
        </p:nvSpPr>
        <p:spPr/>
        <p:txBody>
          <a:bodyPr/>
          <a:lstStyle/>
          <a:p>
            <a:pPr marL="107950" lvl="1" eaLnBrk="1" hangingPunct="1"/>
            <a:r>
              <a:rPr lang="en-US" altLang="en-US" dirty="0"/>
              <a:t>Figure 13.11 illustrates the marginal cost pricing rule.</a:t>
            </a:r>
          </a:p>
          <a:p>
            <a:pPr marL="107950" lvl="1" eaLnBrk="1" hangingPunct="1"/>
            <a:r>
              <a:rPr lang="en-US" altLang="en-US" dirty="0"/>
              <a:t>Unregulated, the natural monopoly maximizes economic profit by producing the quantity at which marginal revenue equals marginal cost …</a:t>
            </a:r>
          </a:p>
          <a:p>
            <a:pPr marL="107950" lvl="1" eaLnBrk="1" hangingPunct="1"/>
            <a:r>
              <a:rPr lang="en-US" altLang="en-US" dirty="0"/>
              <a:t>and charging the highest price at which that quantity will be bought.</a:t>
            </a:r>
          </a:p>
        </p:txBody>
      </p:sp>
      <p:sp>
        <p:nvSpPr>
          <p:cNvPr id="75779" name="Rectangle 13"/>
          <p:cNvSpPr>
            <a:spLocks noGrp="1" noChangeArrowheads="1"/>
          </p:cNvSpPr>
          <p:nvPr>
            <p:ph type="title"/>
          </p:nvPr>
        </p:nvSpPr>
        <p:spPr>
          <a:noFill/>
          <a:ln/>
        </p:spPr>
        <p:txBody>
          <a:bodyPr/>
          <a:lstStyle/>
          <a:p>
            <a:pPr eaLnBrk="1" hangingPunct="1"/>
            <a:r>
              <a:rPr lang="en-US" altLang="en-US"/>
              <a:t>Monopoly Regulation</a:t>
            </a:r>
          </a:p>
        </p:txBody>
      </p:sp>
      <p:pic>
        <p:nvPicPr>
          <p:cNvPr id="75780" name="Picture 30" descr="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000" y="1656000"/>
            <a:ext cx="4005262"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1" descr="Fig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0000" y="1656000"/>
            <a:ext cx="4005262"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animEffect transition="in" filter="wipe(left)">
                                      <p:cBhvr>
                                        <p:cTn id="7" dur="1000"/>
                                        <p:tgtEl>
                                          <p:spTgt spid="483331">
                                            <p:txEl>
                                              <p:pRg st="1" end="1"/>
                                            </p:txEl>
                                          </p:spTgt>
                                        </p:tgtEl>
                                      </p:cBhvr>
                                    </p:animEffect>
                                  </p:childTnLst>
                                </p:cTn>
                              </p:par>
                            </p:childTnLst>
                          </p:cTn>
                        </p:par>
                        <p:par>
                          <p:cTn id="8" fill="hold" nodeType="afterGroup">
                            <p:stCondLst>
                              <p:cond delay="10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10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83331">
                                            <p:txEl>
                                              <p:pRg st="2" end="2"/>
                                            </p:txEl>
                                          </p:spTgt>
                                        </p:tgtEl>
                                        <p:attrNameLst>
                                          <p:attrName>style.visibility</p:attrName>
                                        </p:attrNameLst>
                                      </p:cBhvr>
                                      <p:to>
                                        <p:strVal val="visible"/>
                                      </p:to>
                                    </p:set>
                                    <p:animEffect transition="in" filter="wipe(left)">
                                      <p:cBhvr>
                                        <p:cTn id="16" dur="1000"/>
                                        <p:tgtEl>
                                          <p:spTgt spid="4833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1"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290" name="Picture 7"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403725"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Content Placeholder 2"/>
          <p:cNvSpPr>
            <a:spLocks noGrp="1"/>
          </p:cNvSpPr>
          <p:nvPr>
            <p:ph idx="1"/>
          </p:nvPr>
        </p:nvSpPr>
        <p:spPr>
          <a:xfrm>
            <a:off x="360363" y="1584325"/>
            <a:ext cx="3887787" cy="4689475"/>
          </a:xfrm>
        </p:spPr>
        <p:txBody>
          <a:bodyPr/>
          <a:lstStyle/>
          <a:p>
            <a:pPr marL="107950" lvl="1" eaLnBrk="1" hangingPunct="1"/>
            <a:r>
              <a:rPr lang="en-US" altLang="en-US" b="1"/>
              <a:t>Natural Barriers to Entry</a:t>
            </a:r>
          </a:p>
          <a:p>
            <a:pPr marL="107950" lvl="1" eaLnBrk="1" hangingPunct="1"/>
            <a:r>
              <a:rPr lang="en-US" altLang="en-US"/>
              <a:t>Natural barriers to entry create natural monopoly.</a:t>
            </a:r>
          </a:p>
          <a:p>
            <a:pPr marL="107950" lvl="1" eaLnBrk="1" hangingPunct="1"/>
            <a:r>
              <a:rPr lang="en-US" altLang="en-US"/>
              <a:t>A </a:t>
            </a:r>
            <a:r>
              <a:rPr lang="en-US" altLang="en-US" b="1"/>
              <a:t>natural monopoly</a:t>
            </a:r>
            <a:r>
              <a:rPr lang="en-US" altLang="en-US"/>
              <a:t> is a market in which economies of scale enable one firm to supply the entire market at the lowest possible cost.</a:t>
            </a:r>
          </a:p>
          <a:p>
            <a:pPr marL="107950" lvl="1" eaLnBrk="1" hangingPunct="1"/>
            <a:r>
              <a:rPr lang="en-US" altLang="en-US"/>
              <a:t>Figure 13.1 illustrates a natural monopoly.</a:t>
            </a:r>
          </a:p>
        </p:txBody>
      </p:sp>
      <p:sp>
        <p:nvSpPr>
          <p:cNvPr id="12291" name="Title 1"/>
          <p:cNvSpPr>
            <a:spLocks noGrp="1"/>
          </p:cNvSpPr>
          <p:nvPr>
            <p:ph type="title"/>
          </p:nvPr>
        </p:nvSpPr>
        <p:spPr>
          <a:ln/>
        </p:spPr>
        <p:txBody>
          <a:bodyPr/>
          <a:lstStyle/>
          <a:p>
            <a:r>
              <a:rPr lang="en-CA" altLang="en-US"/>
              <a:t>Monopoly and How It Arises</a:t>
            </a:r>
          </a:p>
        </p:txBody>
      </p:sp>
      <p:pic>
        <p:nvPicPr>
          <p:cNvPr id="5" name="Picture 4">
            <a:hlinkClick r:id="rId4" action="ppaction://hlinksldjump" tooltip="Click to expand the figure"/>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8">
                                            <p:txEl>
                                              <p:pRg st="1" end="1"/>
                                            </p:txEl>
                                          </p:spTgt>
                                        </p:tgtEl>
                                        <p:attrNameLst>
                                          <p:attrName>style.visibility</p:attrName>
                                        </p:attrNameLst>
                                      </p:cBhvr>
                                      <p:to>
                                        <p:strVal val="visible"/>
                                      </p:to>
                                    </p:set>
                                    <p:animEffect transition="in" filter="wipe(left)">
                                      <p:cBhvr>
                                        <p:cTn id="7" dur="1000"/>
                                        <p:tgtEl>
                                          <p:spTgt spid="2150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8">
                                            <p:txEl>
                                              <p:pRg st="2" end="2"/>
                                            </p:txEl>
                                          </p:spTgt>
                                        </p:tgtEl>
                                        <p:attrNameLst>
                                          <p:attrName>style.visibility</p:attrName>
                                        </p:attrNameLst>
                                      </p:cBhvr>
                                      <p:to>
                                        <p:strVal val="visible"/>
                                      </p:to>
                                    </p:set>
                                    <p:animEffect transition="in" filter="wipe(left)">
                                      <p:cBhvr>
                                        <p:cTn id="12" dur="1000"/>
                                        <p:tgtEl>
                                          <p:spTgt spid="2150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8">
                                            <p:txEl>
                                              <p:pRg st="3" end="3"/>
                                            </p:txEl>
                                          </p:spTgt>
                                        </p:tgtEl>
                                        <p:attrNameLst>
                                          <p:attrName>style.visibility</p:attrName>
                                        </p:attrNameLst>
                                      </p:cBhvr>
                                      <p:to>
                                        <p:strVal val="visible"/>
                                      </p:to>
                                    </p:set>
                                    <p:animEffect transition="in" filter="wipe(left)">
                                      <p:cBhvr>
                                        <p:cTn id="17" dur="1000"/>
                                        <p:tgtEl>
                                          <p:spTgt spid="215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bldLvl="3"/>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2307" name="Rectangle 3"/>
          <p:cNvSpPr>
            <a:spLocks noGrp="1" noChangeArrowheads="1"/>
          </p:cNvSpPr>
          <p:nvPr>
            <p:ph idx="1"/>
          </p:nvPr>
        </p:nvSpPr>
        <p:spPr/>
        <p:txBody>
          <a:bodyPr/>
          <a:lstStyle/>
          <a:p>
            <a:pPr marL="107950" lvl="1" eaLnBrk="1" hangingPunct="1"/>
            <a:r>
              <a:rPr lang="en-US" altLang="en-US"/>
              <a:t>Regulating a natural monopoly in the social interest sets the quantity where </a:t>
            </a:r>
            <a:r>
              <a:rPr lang="en-US" altLang="en-US" i="1"/>
              <a:t>MSB</a:t>
            </a:r>
            <a:r>
              <a:rPr lang="en-US" altLang="en-US"/>
              <a:t> = </a:t>
            </a:r>
            <a:r>
              <a:rPr lang="en-US" altLang="en-US" i="1"/>
              <a:t>MSC.</a:t>
            </a:r>
          </a:p>
          <a:p>
            <a:pPr marL="107950" lvl="1" eaLnBrk="1" hangingPunct="1"/>
            <a:r>
              <a:rPr lang="en-US" altLang="en-US"/>
              <a:t>The demand curve is the </a:t>
            </a:r>
            <a:r>
              <a:rPr lang="en-US" altLang="en-US" i="1"/>
              <a:t>MSB</a:t>
            </a:r>
            <a:r>
              <a:rPr lang="en-US" altLang="en-US"/>
              <a:t> curve.</a:t>
            </a:r>
          </a:p>
          <a:p>
            <a:pPr marL="107950" lvl="1" eaLnBrk="1" hangingPunct="1"/>
            <a:r>
              <a:rPr lang="en-US" altLang="en-US"/>
              <a:t>The marginal cost curve is the </a:t>
            </a:r>
            <a:r>
              <a:rPr lang="en-US" altLang="en-US" i="1"/>
              <a:t>MSC</a:t>
            </a:r>
            <a:r>
              <a:rPr lang="en-US" altLang="en-US"/>
              <a:t> curve.</a:t>
            </a:r>
          </a:p>
          <a:p>
            <a:pPr marL="107950" lvl="1" eaLnBrk="1" hangingPunct="1"/>
            <a:r>
              <a:rPr lang="en-US" altLang="en-US"/>
              <a:t>Efficient regulation sets the price equal to marginal cost. </a:t>
            </a:r>
          </a:p>
        </p:txBody>
      </p:sp>
      <p:sp>
        <p:nvSpPr>
          <p:cNvPr id="76803" name="Rectangle 29"/>
          <p:cNvSpPr>
            <a:spLocks noGrp="1" noChangeArrowheads="1"/>
          </p:cNvSpPr>
          <p:nvPr>
            <p:ph type="title"/>
          </p:nvPr>
        </p:nvSpPr>
        <p:spPr>
          <a:noFill/>
          <a:ln/>
        </p:spPr>
        <p:txBody>
          <a:bodyPr/>
          <a:lstStyle/>
          <a:p>
            <a:pPr eaLnBrk="1" hangingPunct="1"/>
            <a:r>
              <a:rPr lang="en-US" altLang="en-US"/>
              <a:t>Monopoly Regulation</a:t>
            </a:r>
          </a:p>
        </p:txBody>
      </p:sp>
      <p:pic>
        <p:nvPicPr>
          <p:cNvPr id="76804" name="Picture 12" descr="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000" y="1656000"/>
            <a:ext cx="4005262"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13" descr="Fig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0000" y="1656000"/>
            <a:ext cx="4005262"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descr="Fig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0000" y="1656000"/>
            <a:ext cx="4005262"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hlinkClick r:id="rId6" action="ppaction://hlinksldjump" tooltip="Click to expand the figure"/>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2307">
                                            <p:txEl>
                                              <p:pRg st="1" end="1"/>
                                            </p:txEl>
                                          </p:spTgt>
                                        </p:tgtEl>
                                        <p:attrNameLst>
                                          <p:attrName>style.visibility</p:attrName>
                                        </p:attrNameLst>
                                      </p:cBhvr>
                                      <p:to>
                                        <p:strVal val="visible"/>
                                      </p:to>
                                    </p:set>
                                    <p:animEffect transition="in" filter="wipe(left)">
                                      <p:cBhvr>
                                        <p:cTn id="7" dur="1000"/>
                                        <p:tgtEl>
                                          <p:spTgt spid="4823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2307">
                                            <p:txEl>
                                              <p:pRg st="2" end="2"/>
                                            </p:txEl>
                                          </p:spTgt>
                                        </p:tgtEl>
                                        <p:attrNameLst>
                                          <p:attrName>style.visibility</p:attrName>
                                        </p:attrNameLst>
                                      </p:cBhvr>
                                      <p:to>
                                        <p:strVal val="visible"/>
                                      </p:to>
                                    </p:set>
                                    <p:animEffect transition="in" filter="wipe(left)">
                                      <p:cBhvr>
                                        <p:cTn id="12" dur="1000"/>
                                        <p:tgtEl>
                                          <p:spTgt spid="4823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2307">
                                            <p:txEl>
                                              <p:pRg st="3" end="3"/>
                                            </p:txEl>
                                          </p:spTgt>
                                        </p:tgtEl>
                                        <p:attrNameLst>
                                          <p:attrName>style.visibility</p:attrName>
                                        </p:attrNameLst>
                                      </p:cBhvr>
                                      <p:to>
                                        <p:strVal val="visible"/>
                                      </p:to>
                                    </p:set>
                                    <p:animEffect transition="in" filter="wipe(left)">
                                      <p:cBhvr>
                                        <p:cTn id="17" dur="1000"/>
                                        <p:tgtEl>
                                          <p:spTgt spid="482307">
                                            <p:txEl>
                                              <p:pRg st="3" end="3"/>
                                            </p:txEl>
                                          </p:spTgt>
                                        </p:tgtEl>
                                      </p:cBhvr>
                                    </p:animEffect>
                                  </p:childTnLst>
                                </p:cTn>
                              </p:par>
                            </p:childTnLst>
                          </p:cTn>
                        </p:par>
                        <p:par>
                          <p:cTn id="18" fill="hold" nodeType="afterGroup">
                            <p:stCondLst>
                              <p:cond delay="1000"/>
                            </p:stCondLst>
                            <p:childTnLst>
                              <p:par>
                                <p:cTn id="19" presetID="22" presetClass="entr" presetSubtype="4"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build="p" bldLvl="3"/>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7826" name="Picture 9" descr="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476250"/>
            <a:ext cx="5816600" cy="601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8682" name="Picture 10" descr="Fig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476250"/>
            <a:ext cx="5816600" cy="601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8683" name="Picture 11" descr="Fig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476250"/>
            <a:ext cx="5816600" cy="601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8684" name="Picture 12" descr="Fig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76250"/>
            <a:ext cx="5816600" cy="601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68682"/>
                                        </p:tgtEl>
                                        <p:attrNameLst>
                                          <p:attrName>style.visibility</p:attrName>
                                        </p:attrNameLst>
                                      </p:cBhvr>
                                      <p:to>
                                        <p:strVal val="visible"/>
                                      </p:to>
                                    </p:set>
                                    <p:animEffect transition="in" filter="wipe(down)">
                                      <p:cBhvr>
                                        <p:cTn id="7" dur="1000"/>
                                        <p:tgtEl>
                                          <p:spTgt spid="668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68683"/>
                                        </p:tgtEl>
                                        <p:attrNameLst>
                                          <p:attrName>style.visibility</p:attrName>
                                        </p:attrNameLst>
                                      </p:cBhvr>
                                      <p:to>
                                        <p:strVal val="visible"/>
                                      </p:to>
                                    </p:set>
                                    <p:animEffect transition="in" filter="wipe(down)">
                                      <p:cBhvr>
                                        <p:cTn id="12" dur="1000"/>
                                        <p:tgtEl>
                                          <p:spTgt spid="6686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68684"/>
                                        </p:tgtEl>
                                        <p:attrNameLst>
                                          <p:attrName>style.visibility</p:attrName>
                                        </p:attrNameLst>
                                      </p:cBhvr>
                                      <p:to>
                                        <p:strVal val="visible"/>
                                      </p:to>
                                    </p:set>
                                    <p:animEffect transition="in" filter="wipe(down)">
                                      <p:cBhvr>
                                        <p:cTn id="17" dur="1000"/>
                                        <p:tgtEl>
                                          <p:spTgt spid="668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0723" name="Rectangle 3"/>
          <p:cNvSpPr>
            <a:spLocks noGrp="1" noChangeArrowheads="1"/>
          </p:cNvSpPr>
          <p:nvPr>
            <p:ph idx="1"/>
          </p:nvPr>
        </p:nvSpPr>
        <p:spPr/>
        <p:txBody>
          <a:bodyPr/>
          <a:lstStyle/>
          <a:p>
            <a:pPr marL="107950" lvl="1" eaLnBrk="1" hangingPunct="1"/>
            <a:r>
              <a:rPr lang="en-US" altLang="en-US"/>
              <a:t>With marginal cost pricing, the quantity produced is efficient,</a:t>
            </a:r>
          </a:p>
          <a:p>
            <a:pPr marL="107950" lvl="1" eaLnBrk="1" hangingPunct="1"/>
            <a:r>
              <a:rPr lang="en-US" altLang="en-US"/>
              <a:t>but the average cost exceeds price, so the firm incurs an economic loss.</a:t>
            </a:r>
          </a:p>
          <a:p>
            <a:pPr marL="107950" lvl="1" eaLnBrk="1" hangingPunct="1"/>
            <a:r>
              <a:rPr lang="en-US" altLang="en-US"/>
              <a:t>How can the firm cover its costs and at the same time obey the marginal cost pricing rule?</a:t>
            </a:r>
          </a:p>
        </p:txBody>
      </p:sp>
      <p:sp>
        <p:nvSpPr>
          <p:cNvPr id="78851" name="Rectangle 11"/>
          <p:cNvSpPr>
            <a:spLocks noGrp="1" noChangeArrowheads="1"/>
          </p:cNvSpPr>
          <p:nvPr>
            <p:ph type="title"/>
          </p:nvPr>
        </p:nvSpPr>
        <p:spPr>
          <a:noFill/>
          <a:ln/>
        </p:spPr>
        <p:txBody>
          <a:bodyPr/>
          <a:lstStyle/>
          <a:p>
            <a:pPr eaLnBrk="1" hangingPunct="1"/>
            <a:r>
              <a:rPr lang="en-US" altLang="en-US"/>
              <a:t>Monopoly Regulation</a:t>
            </a:r>
          </a:p>
        </p:txBody>
      </p:sp>
      <p:pic>
        <p:nvPicPr>
          <p:cNvPr id="78852" name="Picture 12" descr="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000" y="1656000"/>
            <a:ext cx="4005262"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13" descr="Fig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0000" y="1656000"/>
            <a:ext cx="4005262"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4" name="Picture 14" descr="Fig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0000" y="1656000"/>
            <a:ext cx="4005262"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0723">
                                            <p:txEl>
                                              <p:pRg st="1" end="1"/>
                                            </p:txEl>
                                          </p:spTgt>
                                        </p:tgtEl>
                                        <p:attrNameLst>
                                          <p:attrName>style.visibility</p:attrName>
                                        </p:attrNameLst>
                                      </p:cBhvr>
                                      <p:to>
                                        <p:strVal val="visible"/>
                                      </p:to>
                                    </p:set>
                                    <p:animEffect transition="in" filter="wipe(left)">
                                      <p:cBhvr>
                                        <p:cTn id="7" dur="1000"/>
                                        <p:tgtEl>
                                          <p:spTgt spid="670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0723">
                                            <p:txEl>
                                              <p:pRg st="2" end="2"/>
                                            </p:txEl>
                                          </p:spTgt>
                                        </p:tgtEl>
                                        <p:attrNameLst>
                                          <p:attrName>style.visibility</p:attrName>
                                        </p:attrNameLst>
                                      </p:cBhvr>
                                      <p:to>
                                        <p:strVal val="visible"/>
                                      </p:to>
                                    </p:set>
                                    <p:animEffect transition="in" filter="wipe(left)">
                                      <p:cBhvr>
                                        <p:cTn id="12" dur="1000"/>
                                        <p:tgtEl>
                                          <p:spTgt spid="670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3" grpId="0" build="p" bldLvl="3"/>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3"/>
          <p:cNvSpPr>
            <a:spLocks noGrp="1" noChangeArrowheads="1"/>
          </p:cNvSpPr>
          <p:nvPr>
            <p:ph idx="1"/>
          </p:nvPr>
        </p:nvSpPr>
        <p:spPr>
          <a:xfrm>
            <a:off x="360363" y="1584325"/>
            <a:ext cx="4211637" cy="4581525"/>
          </a:xfrm>
        </p:spPr>
        <p:txBody>
          <a:bodyPr/>
          <a:lstStyle/>
          <a:p>
            <a:pPr marL="107950" lvl="1" eaLnBrk="1" hangingPunct="1">
              <a:buClrTx/>
            </a:pPr>
            <a:r>
              <a:rPr lang="en-US" altLang="en-US"/>
              <a:t>Where possible, a regulated natural monopoly might be permitted to price discriminate to cover the loss from marginal cost pricing.</a:t>
            </a:r>
          </a:p>
          <a:p>
            <a:pPr marL="107950" lvl="1" eaLnBrk="1" hangingPunct="1">
              <a:buClrTx/>
            </a:pPr>
            <a:r>
              <a:rPr lang="en-US" altLang="en-US"/>
              <a:t>Or the natural monopoly might charge a one-time fee to cover its fixed costs and then charge a price equal to marginal cost.</a:t>
            </a:r>
          </a:p>
        </p:txBody>
      </p:sp>
      <p:sp>
        <p:nvSpPr>
          <p:cNvPr id="79875" name="Rectangle 23"/>
          <p:cNvSpPr>
            <a:spLocks noGrp="1" noChangeArrowheads="1"/>
          </p:cNvSpPr>
          <p:nvPr>
            <p:ph type="title"/>
          </p:nvPr>
        </p:nvSpPr>
        <p:spPr>
          <a:noFill/>
          <a:ln/>
        </p:spPr>
        <p:txBody>
          <a:bodyPr/>
          <a:lstStyle/>
          <a:p>
            <a:pPr eaLnBrk="1" hangingPunct="1"/>
            <a:r>
              <a:rPr lang="en-US" altLang="en-US"/>
              <a:t>Monopoly Regulation</a:t>
            </a:r>
          </a:p>
        </p:txBody>
      </p:sp>
      <p:pic>
        <p:nvPicPr>
          <p:cNvPr id="79877" name="Picture 24" descr="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000" y="1656000"/>
            <a:ext cx="4005262"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8" name="Picture 25" descr="Fig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0000" y="1656000"/>
            <a:ext cx="4005262"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9" name="Picture 26" descr="Fig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0000" y="1656000"/>
            <a:ext cx="4005262"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8722">
                                            <p:txEl>
                                              <p:pRg st="1" end="1"/>
                                            </p:txEl>
                                          </p:spTgt>
                                        </p:tgtEl>
                                        <p:attrNameLst>
                                          <p:attrName>style.visibility</p:attrName>
                                        </p:attrNameLst>
                                      </p:cBhvr>
                                      <p:to>
                                        <p:strVal val="visible"/>
                                      </p:to>
                                    </p:set>
                                    <p:animEffect transition="in" filter="wipe(left)">
                                      <p:cBhvr>
                                        <p:cTn id="7" dur="1000"/>
                                        <p:tgtEl>
                                          <p:spTgt spid="1587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build="p" bldLvl="3"/>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4355" name="Rectangle 3"/>
          <p:cNvSpPr>
            <a:spLocks noGrp="1" noChangeArrowheads="1"/>
          </p:cNvSpPr>
          <p:nvPr>
            <p:ph idx="1"/>
          </p:nvPr>
        </p:nvSpPr>
        <p:spPr>
          <a:xfrm>
            <a:off x="360363" y="1584325"/>
            <a:ext cx="4140200" cy="4869011"/>
          </a:xfrm>
        </p:spPr>
        <p:txBody>
          <a:bodyPr/>
          <a:lstStyle/>
          <a:p>
            <a:pPr marL="107950" lvl="1" eaLnBrk="1" hangingPunct="1"/>
            <a:r>
              <a:rPr lang="en-US" altLang="en-US" b="1" dirty="0">
                <a:solidFill>
                  <a:srgbClr val="1A71B7"/>
                </a:solidFill>
              </a:rPr>
              <a:t>Second-Best Regulation of a Natural Monopoly</a:t>
            </a:r>
          </a:p>
          <a:p>
            <a:pPr marL="107950" lvl="1" eaLnBrk="1" hangingPunct="1"/>
            <a:r>
              <a:rPr lang="en-US" altLang="en-US" dirty="0"/>
              <a:t>Another alternative is to permit the firm to produce the quantity at which price equals average cost and to set the price equal to average cost—the </a:t>
            </a:r>
            <a:r>
              <a:rPr lang="en-US" altLang="en-US" b="1" dirty="0"/>
              <a:t>average cost pricing rule</a:t>
            </a:r>
            <a:r>
              <a:rPr lang="en-US" altLang="en-US" dirty="0"/>
              <a:t>.</a:t>
            </a:r>
          </a:p>
          <a:p>
            <a:pPr marL="107950" lvl="1" eaLnBrk="1" hangingPunct="1"/>
            <a:r>
              <a:rPr lang="en-US" altLang="en-US" dirty="0"/>
              <a:t>Or the government might pay a subsidy equal to the monopoly’s loss.</a:t>
            </a:r>
          </a:p>
        </p:txBody>
      </p:sp>
      <p:sp>
        <p:nvSpPr>
          <p:cNvPr id="80899" name="Rectangle 15"/>
          <p:cNvSpPr>
            <a:spLocks noGrp="1" noChangeArrowheads="1"/>
          </p:cNvSpPr>
          <p:nvPr>
            <p:ph type="title"/>
          </p:nvPr>
        </p:nvSpPr>
        <p:spPr>
          <a:noFill/>
          <a:ln/>
        </p:spPr>
        <p:txBody>
          <a:bodyPr/>
          <a:lstStyle/>
          <a:p>
            <a:pPr eaLnBrk="1" hangingPunct="1"/>
            <a:r>
              <a:rPr lang="en-US" altLang="en-US"/>
              <a:t>Monopoly Regulation</a:t>
            </a:r>
          </a:p>
        </p:txBody>
      </p:sp>
      <p:pic>
        <p:nvPicPr>
          <p:cNvPr id="80900" name="Picture 16" descr="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000" y="1656000"/>
            <a:ext cx="4005262"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1" name="Picture 17" descr="Fig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0000" y="1656000"/>
            <a:ext cx="4005262"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2" name="Picture 18" descr="Fig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0000" y="1656000"/>
            <a:ext cx="4005262"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71" name="Picture 19" descr="Fig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0000" y="1656000"/>
            <a:ext cx="4005262"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4355">
                                            <p:txEl>
                                              <p:pRg st="1" end="1"/>
                                            </p:txEl>
                                          </p:spTgt>
                                        </p:tgtEl>
                                        <p:attrNameLst>
                                          <p:attrName>style.visibility</p:attrName>
                                        </p:attrNameLst>
                                      </p:cBhvr>
                                      <p:to>
                                        <p:strVal val="visible"/>
                                      </p:to>
                                    </p:set>
                                    <p:animEffect transition="in" filter="wipe(left)">
                                      <p:cBhvr>
                                        <p:cTn id="7" dur="1000"/>
                                        <p:tgtEl>
                                          <p:spTgt spid="484355">
                                            <p:txEl>
                                              <p:pRg st="1" end="1"/>
                                            </p:txEl>
                                          </p:spTgt>
                                        </p:tgtEl>
                                      </p:cBhvr>
                                    </p:animEffect>
                                  </p:childTnLst>
                                </p:cTn>
                              </p:par>
                            </p:childTnLst>
                          </p:cTn>
                        </p:par>
                        <p:par>
                          <p:cTn id="8" fill="hold" nodeType="afterGroup">
                            <p:stCondLst>
                              <p:cond delay="1000"/>
                            </p:stCondLst>
                            <p:childTnLst>
                              <p:par>
                                <p:cTn id="9" presetID="22" presetClass="entr" presetSubtype="4" fill="hold" nodeType="afterEffect">
                                  <p:stCondLst>
                                    <p:cond delay="0"/>
                                  </p:stCondLst>
                                  <p:childTnLst>
                                    <p:set>
                                      <p:cBhvr>
                                        <p:cTn id="10" dur="1" fill="hold">
                                          <p:stCondLst>
                                            <p:cond delay="0"/>
                                          </p:stCondLst>
                                        </p:cTn>
                                        <p:tgtEl>
                                          <p:spTgt spid="484371"/>
                                        </p:tgtEl>
                                        <p:attrNameLst>
                                          <p:attrName>style.visibility</p:attrName>
                                        </p:attrNameLst>
                                      </p:cBhvr>
                                      <p:to>
                                        <p:strVal val="visible"/>
                                      </p:to>
                                    </p:set>
                                    <p:animEffect transition="in" filter="wipe(down)">
                                      <p:cBhvr>
                                        <p:cTn id="11" dur="1000"/>
                                        <p:tgtEl>
                                          <p:spTgt spid="4843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84355">
                                            <p:txEl>
                                              <p:pRg st="2" end="2"/>
                                            </p:txEl>
                                          </p:spTgt>
                                        </p:tgtEl>
                                        <p:attrNameLst>
                                          <p:attrName>style.visibility</p:attrName>
                                        </p:attrNameLst>
                                      </p:cBhvr>
                                      <p:to>
                                        <p:strVal val="visible"/>
                                      </p:to>
                                    </p:set>
                                    <p:animEffect transition="in" filter="wipe(left)">
                                      <p:cBhvr>
                                        <p:cTn id="16" dur="1000"/>
                                        <p:tgtEl>
                                          <p:spTgt spid="4843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5" grpId="0" build="p" bldLvl="3"/>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2476" name="Rectangle 12"/>
          <p:cNvSpPr>
            <a:spLocks noGrp="1" noChangeArrowheads="1"/>
          </p:cNvSpPr>
          <p:nvPr>
            <p:ph idx="1"/>
          </p:nvPr>
        </p:nvSpPr>
        <p:spPr/>
        <p:txBody>
          <a:bodyPr/>
          <a:lstStyle/>
          <a:p>
            <a:pPr marL="107950" lvl="1" eaLnBrk="1" hangingPunct="1"/>
            <a:r>
              <a:rPr dirty="0"/>
              <a:t>Implementing average cost pricing can be a problem because it is not possible for the regulator to be sure what the firm’s costs are.</a:t>
            </a:r>
          </a:p>
          <a:p>
            <a:pPr marL="107950" lvl="1" eaLnBrk="1" hangingPunct="1"/>
            <a:r>
              <a:rPr dirty="0"/>
              <a:t>Regulators use one of two practical rules:</a:t>
            </a:r>
          </a:p>
          <a:p>
            <a:pPr marL="107950" lvl="1" eaLnBrk="1" hangingPunct="1">
              <a:buClr>
                <a:srgbClr val="7030A0"/>
              </a:buClr>
              <a:buSzPct val="120000"/>
              <a:buFont typeface="Wingdings" panose="05000000000000000000" pitchFamily="2" charset="2"/>
              <a:buChar char="§"/>
            </a:pPr>
            <a:r>
              <a:rPr dirty="0"/>
              <a:t> Rate of return regulation</a:t>
            </a:r>
          </a:p>
          <a:p>
            <a:pPr marL="107950" lvl="1" eaLnBrk="1" hangingPunct="1">
              <a:buClr>
                <a:srgbClr val="7030A0"/>
              </a:buClr>
              <a:buSzPct val="120000"/>
              <a:buFont typeface="Wingdings" panose="05000000000000000000" pitchFamily="2" charset="2"/>
              <a:buChar char="§"/>
            </a:pPr>
            <a:r>
              <a:rPr dirty="0"/>
              <a:t> Price cap regulation</a:t>
            </a:r>
          </a:p>
        </p:txBody>
      </p:sp>
      <p:sp>
        <p:nvSpPr>
          <p:cNvPr id="81922" name="Rectangle 3"/>
          <p:cNvSpPr>
            <a:spLocks noGrp="1" noChangeArrowheads="1"/>
          </p:cNvSpPr>
          <p:nvPr>
            <p:ph type="title"/>
          </p:nvPr>
        </p:nvSpPr>
        <p:spPr>
          <a:noFill/>
        </p:spPr>
        <p:txBody>
          <a:bodyPr/>
          <a:lstStyle/>
          <a:p>
            <a:pPr eaLnBrk="1" hangingPunct="1"/>
            <a:r>
              <a:rPr lang="en-US" altLang="en-US"/>
              <a:t>Monopoly Regulation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02476">
                                            <p:txEl>
                                              <p:pRg st="1" end="1"/>
                                            </p:txEl>
                                          </p:spTgt>
                                        </p:tgtEl>
                                        <p:attrNameLst>
                                          <p:attrName>style.visibility</p:attrName>
                                        </p:attrNameLst>
                                      </p:cBhvr>
                                      <p:to>
                                        <p:strVal val="visible"/>
                                      </p:to>
                                    </p:set>
                                    <p:animEffect transition="in" filter="wipe(left)">
                                      <p:cBhvr>
                                        <p:cTn id="7" dur="1000"/>
                                        <p:tgtEl>
                                          <p:spTgt spid="70247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02476">
                                            <p:txEl>
                                              <p:pRg st="2" end="2"/>
                                            </p:txEl>
                                          </p:spTgt>
                                        </p:tgtEl>
                                        <p:attrNameLst>
                                          <p:attrName>style.visibility</p:attrName>
                                        </p:attrNameLst>
                                      </p:cBhvr>
                                      <p:to>
                                        <p:strVal val="visible"/>
                                      </p:to>
                                    </p:set>
                                    <p:animEffect transition="in" filter="wipe(left)">
                                      <p:cBhvr>
                                        <p:cTn id="12" dur="1000"/>
                                        <p:tgtEl>
                                          <p:spTgt spid="70247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02476">
                                            <p:txEl>
                                              <p:pRg st="3" end="3"/>
                                            </p:txEl>
                                          </p:spTgt>
                                        </p:tgtEl>
                                        <p:attrNameLst>
                                          <p:attrName>style.visibility</p:attrName>
                                        </p:attrNameLst>
                                      </p:cBhvr>
                                      <p:to>
                                        <p:strVal val="visible"/>
                                      </p:to>
                                    </p:set>
                                    <p:animEffect transition="in" filter="wipe(left)">
                                      <p:cBhvr>
                                        <p:cTn id="17" dur="1000"/>
                                        <p:tgtEl>
                                          <p:spTgt spid="7024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4211" name="Rectangle 3"/>
          <p:cNvSpPr>
            <a:spLocks noGrp="1" noChangeArrowheads="1"/>
          </p:cNvSpPr>
          <p:nvPr>
            <p:ph idx="1"/>
          </p:nvPr>
        </p:nvSpPr>
        <p:spPr/>
        <p:txBody>
          <a:bodyPr/>
          <a:lstStyle/>
          <a:p>
            <a:pPr marL="107950" lvl="1" eaLnBrk="1" hangingPunct="1"/>
            <a:r>
              <a:rPr b="1" dirty="0">
                <a:solidFill>
                  <a:srgbClr val="7030A0"/>
                </a:solidFill>
              </a:rPr>
              <a:t>Rate of Return Regulation</a:t>
            </a:r>
          </a:p>
          <a:p>
            <a:pPr marL="107950" lvl="1" eaLnBrk="1" hangingPunct="1"/>
            <a:r>
              <a:rPr dirty="0"/>
              <a:t>Under </a:t>
            </a:r>
            <a:r>
              <a:rPr b="1" dirty="0"/>
              <a:t>rate of return regulation</a:t>
            </a:r>
            <a:r>
              <a:rPr dirty="0"/>
              <a:t>, a firm must justify its price by showing that its return on capital doesn’t exceed a specified target rate.</a:t>
            </a:r>
          </a:p>
          <a:p>
            <a:pPr marL="107950" lvl="1" eaLnBrk="1" hangingPunct="1"/>
            <a:r>
              <a:rPr dirty="0"/>
              <a:t>This type of regulation can end up serving the self-interest of the firm rather than the social interest because …</a:t>
            </a:r>
          </a:p>
          <a:p>
            <a:pPr marL="107950" lvl="1" eaLnBrk="1" hangingPunct="1"/>
            <a:r>
              <a:rPr dirty="0"/>
              <a:t>the firm’s managers have an incentive to inflate costs and use more capital than the efficient amount.</a:t>
            </a:r>
          </a:p>
        </p:txBody>
      </p:sp>
      <p:sp>
        <p:nvSpPr>
          <p:cNvPr id="82946" name="Rectangle 2"/>
          <p:cNvSpPr>
            <a:spLocks noGrp="1" noChangeArrowheads="1"/>
          </p:cNvSpPr>
          <p:nvPr>
            <p:ph type="title"/>
          </p:nvPr>
        </p:nvSpPr>
        <p:spPr>
          <a:noFill/>
        </p:spPr>
        <p:txBody>
          <a:bodyPr/>
          <a:lstStyle/>
          <a:p>
            <a:pPr eaLnBrk="1" hangingPunct="1"/>
            <a:r>
              <a:rPr lang="en-US" altLang="en-US"/>
              <a:t>Monopoly Regulation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34211">
                                            <p:txEl>
                                              <p:pRg st="1" end="1"/>
                                            </p:txEl>
                                          </p:spTgt>
                                        </p:tgtEl>
                                        <p:attrNameLst>
                                          <p:attrName>style.visibility</p:attrName>
                                        </p:attrNameLst>
                                      </p:cBhvr>
                                      <p:to>
                                        <p:strVal val="visible"/>
                                      </p:to>
                                    </p:set>
                                    <p:animEffect transition="in" filter="wipe(left)">
                                      <p:cBhvr>
                                        <p:cTn id="7" dur="1000"/>
                                        <p:tgtEl>
                                          <p:spTgt spid="7342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34211">
                                            <p:txEl>
                                              <p:pRg st="2" end="2"/>
                                            </p:txEl>
                                          </p:spTgt>
                                        </p:tgtEl>
                                        <p:attrNameLst>
                                          <p:attrName>style.visibility</p:attrName>
                                        </p:attrNameLst>
                                      </p:cBhvr>
                                      <p:to>
                                        <p:strVal val="visible"/>
                                      </p:to>
                                    </p:set>
                                    <p:animEffect transition="in" filter="wipe(left)">
                                      <p:cBhvr>
                                        <p:cTn id="12" dur="1000"/>
                                        <p:tgtEl>
                                          <p:spTgt spid="7342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34211">
                                            <p:txEl>
                                              <p:pRg st="3" end="3"/>
                                            </p:txEl>
                                          </p:spTgt>
                                        </p:tgtEl>
                                        <p:attrNameLst>
                                          <p:attrName>style.visibility</p:attrName>
                                        </p:attrNameLst>
                                      </p:cBhvr>
                                      <p:to>
                                        <p:strVal val="visible"/>
                                      </p:to>
                                    </p:set>
                                    <p:animEffect transition="in" filter="wipe(left)">
                                      <p:cBhvr>
                                        <p:cTn id="17" dur="1000"/>
                                        <p:tgtEl>
                                          <p:spTgt spid="73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6259" name="Rectangle 3"/>
          <p:cNvSpPr>
            <a:spLocks noGrp="1" noChangeArrowheads="1"/>
          </p:cNvSpPr>
          <p:nvPr>
            <p:ph idx="1"/>
          </p:nvPr>
        </p:nvSpPr>
        <p:spPr/>
        <p:txBody>
          <a:bodyPr/>
          <a:lstStyle/>
          <a:p>
            <a:pPr marL="107950" lvl="1" eaLnBrk="1" hangingPunct="1"/>
            <a:r>
              <a:rPr b="1" dirty="0">
                <a:solidFill>
                  <a:srgbClr val="7030A0"/>
                </a:solidFill>
              </a:rPr>
              <a:t>Price Cap Regulation</a:t>
            </a:r>
          </a:p>
          <a:p>
            <a:pPr marL="107950" lvl="1" eaLnBrk="1" hangingPunct="1"/>
            <a:r>
              <a:rPr dirty="0"/>
              <a:t>A </a:t>
            </a:r>
            <a:r>
              <a:rPr b="1" dirty="0"/>
              <a:t>price cap regulation</a:t>
            </a:r>
            <a:r>
              <a:rPr dirty="0"/>
              <a:t> is a price ceiling.</a:t>
            </a:r>
          </a:p>
          <a:p>
            <a:pPr marL="107950" lvl="1" eaLnBrk="1" hangingPunct="1"/>
            <a:r>
              <a:rPr dirty="0"/>
              <a:t>The rule specifies the highest price that the firm is permitted to charge.</a:t>
            </a:r>
          </a:p>
          <a:p>
            <a:pPr marL="107950" lvl="1" eaLnBrk="1" hangingPunct="1"/>
            <a:r>
              <a:rPr dirty="0"/>
              <a:t>This type of regulation gives the firm an incentive to operate efficiently and keep costs under control.</a:t>
            </a:r>
          </a:p>
          <a:p>
            <a:pPr marL="107950" lvl="1" eaLnBrk="1" hangingPunct="1"/>
            <a:r>
              <a:rPr dirty="0"/>
              <a:t>Figure 13.12 shows how a price cap works.</a:t>
            </a:r>
          </a:p>
        </p:txBody>
      </p:sp>
      <p:sp>
        <p:nvSpPr>
          <p:cNvPr id="83970" name="Rectangle 2"/>
          <p:cNvSpPr>
            <a:spLocks noGrp="1" noChangeArrowheads="1"/>
          </p:cNvSpPr>
          <p:nvPr>
            <p:ph type="title"/>
          </p:nvPr>
        </p:nvSpPr>
        <p:spPr>
          <a:noFill/>
        </p:spPr>
        <p:txBody>
          <a:bodyPr/>
          <a:lstStyle/>
          <a:p>
            <a:pPr eaLnBrk="1" hangingPunct="1"/>
            <a:r>
              <a:rPr lang="en-US" altLang="en-US"/>
              <a:t>Monopoly Regulation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36259">
                                            <p:txEl>
                                              <p:pRg st="1" end="1"/>
                                            </p:txEl>
                                          </p:spTgt>
                                        </p:tgtEl>
                                        <p:attrNameLst>
                                          <p:attrName>style.visibility</p:attrName>
                                        </p:attrNameLst>
                                      </p:cBhvr>
                                      <p:to>
                                        <p:strVal val="visible"/>
                                      </p:to>
                                    </p:set>
                                    <p:animEffect transition="in" filter="wipe(left)">
                                      <p:cBhvr>
                                        <p:cTn id="7" dur="1000"/>
                                        <p:tgtEl>
                                          <p:spTgt spid="7362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36259">
                                            <p:txEl>
                                              <p:pRg st="2" end="2"/>
                                            </p:txEl>
                                          </p:spTgt>
                                        </p:tgtEl>
                                        <p:attrNameLst>
                                          <p:attrName>style.visibility</p:attrName>
                                        </p:attrNameLst>
                                      </p:cBhvr>
                                      <p:to>
                                        <p:strVal val="visible"/>
                                      </p:to>
                                    </p:set>
                                    <p:animEffect transition="in" filter="wipe(left)">
                                      <p:cBhvr>
                                        <p:cTn id="12" dur="1000"/>
                                        <p:tgtEl>
                                          <p:spTgt spid="7362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36259">
                                            <p:txEl>
                                              <p:pRg st="3" end="3"/>
                                            </p:txEl>
                                          </p:spTgt>
                                        </p:tgtEl>
                                        <p:attrNameLst>
                                          <p:attrName>style.visibility</p:attrName>
                                        </p:attrNameLst>
                                      </p:cBhvr>
                                      <p:to>
                                        <p:strVal val="visible"/>
                                      </p:to>
                                    </p:set>
                                    <p:animEffect transition="in" filter="wipe(left)">
                                      <p:cBhvr>
                                        <p:cTn id="17" dur="1000"/>
                                        <p:tgtEl>
                                          <p:spTgt spid="73625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36259">
                                            <p:txEl>
                                              <p:pRg st="4" end="4"/>
                                            </p:txEl>
                                          </p:spTgt>
                                        </p:tgtEl>
                                        <p:attrNameLst>
                                          <p:attrName>style.visibility</p:attrName>
                                        </p:attrNameLst>
                                      </p:cBhvr>
                                      <p:to>
                                        <p:strVal val="visible"/>
                                      </p:to>
                                    </p:set>
                                    <p:animEffect transition="in" filter="wipe(left)">
                                      <p:cBhvr>
                                        <p:cTn id="22" dur="1000"/>
                                        <p:tgtEl>
                                          <p:spTgt spid="736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2169" name="Rectangle 9"/>
          <p:cNvSpPr>
            <a:spLocks noGrp="1" noChangeArrowheads="1"/>
          </p:cNvSpPr>
          <p:nvPr>
            <p:ph idx="1"/>
          </p:nvPr>
        </p:nvSpPr>
        <p:spPr>
          <a:xfrm>
            <a:off x="360363" y="1584325"/>
            <a:ext cx="4103687" cy="4144963"/>
          </a:xfrm>
        </p:spPr>
        <p:txBody>
          <a:bodyPr/>
          <a:lstStyle/>
          <a:p>
            <a:pPr marL="107950" lvl="1" eaLnBrk="1" hangingPunct="1"/>
            <a:r>
              <a:rPr lang="en-US" altLang="en-US"/>
              <a:t>Unregulated, a natural monopoly profit-maximizes.</a:t>
            </a:r>
          </a:p>
          <a:p>
            <a:pPr marL="107950" lvl="1" eaLnBrk="1" hangingPunct="1"/>
            <a:r>
              <a:rPr lang="en-US" altLang="en-US"/>
              <a:t>A price cap sets the maximum price.</a:t>
            </a:r>
          </a:p>
          <a:p>
            <a:pPr marL="107950" lvl="1" eaLnBrk="1" hangingPunct="1"/>
            <a:r>
              <a:rPr lang="en-US" altLang="en-US"/>
              <a:t>The firm has an incentive to minimize cost and produce  the quantity on the demand curve at the price cap.</a:t>
            </a:r>
          </a:p>
          <a:p>
            <a:pPr marL="107950" lvl="1" eaLnBrk="1" hangingPunct="1"/>
            <a:r>
              <a:rPr lang="en-US" altLang="en-US"/>
              <a:t>The price cap regulation lowers the price and increases the quantity.</a:t>
            </a:r>
          </a:p>
        </p:txBody>
      </p:sp>
      <p:sp>
        <p:nvSpPr>
          <p:cNvPr id="84995" name="Rectangle 2"/>
          <p:cNvSpPr>
            <a:spLocks noGrp="1" noChangeArrowheads="1"/>
          </p:cNvSpPr>
          <p:nvPr>
            <p:ph type="title"/>
          </p:nvPr>
        </p:nvSpPr>
        <p:spPr>
          <a:noFill/>
          <a:ln/>
        </p:spPr>
        <p:txBody>
          <a:bodyPr/>
          <a:lstStyle/>
          <a:p>
            <a:pPr eaLnBrk="1" hangingPunct="1"/>
            <a:r>
              <a:rPr lang="en-US" altLang="en-US"/>
              <a:t>Monopoly Regulation</a:t>
            </a:r>
          </a:p>
        </p:txBody>
      </p:sp>
      <p:pic>
        <p:nvPicPr>
          <p:cNvPr id="84996" name="Picture 10" descr="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0"/>
            <a:ext cx="4064318" cy="4201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7" name="Picture 11" descr="Fig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000" y="1656000"/>
            <a:ext cx="4064318" cy="4201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2172" name="Picture 12" descr="Fig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000" y="1656000"/>
            <a:ext cx="4064318" cy="4201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2173" name="Picture 13" descr="Fig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000" y="1656000"/>
            <a:ext cx="4064318" cy="4201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2174" name="Picture 14" descr="Fig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000" y="1656000"/>
            <a:ext cx="4064318" cy="4201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2175" name="Picture 15" descr="Fig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000" y="1656000"/>
            <a:ext cx="4064318" cy="4201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hlinkClick r:id="rId9" action="ppaction://hlinksldjump" tooltip="Click to expand the figure"/>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32172"/>
                                        </p:tgtEl>
                                        <p:attrNameLst>
                                          <p:attrName>style.visibility</p:attrName>
                                        </p:attrNameLst>
                                      </p:cBhvr>
                                      <p:to>
                                        <p:strVal val="visible"/>
                                      </p:to>
                                    </p:set>
                                    <p:animEffect transition="in" filter="wipe(down)">
                                      <p:cBhvr>
                                        <p:cTn id="7" dur="1000"/>
                                        <p:tgtEl>
                                          <p:spTgt spid="732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2169">
                                            <p:txEl>
                                              <p:pRg st="1" end="1"/>
                                            </p:txEl>
                                          </p:spTgt>
                                        </p:tgtEl>
                                        <p:attrNameLst>
                                          <p:attrName>style.visibility</p:attrName>
                                        </p:attrNameLst>
                                      </p:cBhvr>
                                      <p:to>
                                        <p:strVal val="visible"/>
                                      </p:to>
                                    </p:set>
                                    <p:animEffect transition="in" filter="wipe(left)">
                                      <p:cBhvr>
                                        <p:cTn id="12" dur="1000"/>
                                        <p:tgtEl>
                                          <p:spTgt spid="732169">
                                            <p:txEl>
                                              <p:pRg st="1" end="1"/>
                                            </p:txEl>
                                          </p:spTgt>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732173"/>
                                        </p:tgtEl>
                                        <p:attrNameLst>
                                          <p:attrName>style.visibility</p:attrName>
                                        </p:attrNameLst>
                                      </p:cBhvr>
                                      <p:to>
                                        <p:strVal val="visible"/>
                                      </p:to>
                                    </p:set>
                                    <p:animEffect transition="in" filter="wipe(left)">
                                      <p:cBhvr>
                                        <p:cTn id="16" dur="1000"/>
                                        <p:tgtEl>
                                          <p:spTgt spid="73217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32169">
                                            <p:txEl>
                                              <p:pRg st="2" end="2"/>
                                            </p:txEl>
                                          </p:spTgt>
                                        </p:tgtEl>
                                        <p:attrNameLst>
                                          <p:attrName>style.visibility</p:attrName>
                                        </p:attrNameLst>
                                      </p:cBhvr>
                                      <p:to>
                                        <p:strVal val="visible"/>
                                      </p:to>
                                    </p:set>
                                    <p:animEffect transition="in" filter="wipe(left)">
                                      <p:cBhvr>
                                        <p:cTn id="21" dur="1000"/>
                                        <p:tgtEl>
                                          <p:spTgt spid="732169">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32169">
                                            <p:txEl>
                                              <p:pRg st="3" end="3"/>
                                            </p:txEl>
                                          </p:spTgt>
                                        </p:tgtEl>
                                        <p:attrNameLst>
                                          <p:attrName>style.visibility</p:attrName>
                                        </p:attrNameLst>
                                      </p:cBhvr>
                                      <p:to>
                                        <p:strVal val="visible"/>
                                      </p:to>
                                    </p:set>
                                    <p:animEffect transition="in" filter="wipe(left)">
                                      <p:cBhvr>
                                        <p:cTn id="26" dur="1000"/>
                                        <p:tgtEl>
                                          <p:spTgt spid="732169">
                                            <p:txEl>
                                              <p:pRg st="3" end="3"/>
                                            </p:txEl>
                                          </p:spTgt>
                                        </p:tgtEl>
                                      </p:cBhvr>
                                    </p:animEffect>
                                  </p:childTnLst>
                                </p:cTn>
                              </p:par>
                            </p:childTnLst>
                          </p:cTn>
                        </p:par>
                        <p:par>
                          <p:cTn id="27" fill="hold" nodeType="afterGroup">
                            <p:stCondLst>
                              <p:cond delay="1000"/>
                            </p:stCondLst>
                            <p:childTnLst>
                              <p:par>
                                <p:cTn id="28" presetID="22" presetClass="entr" presetSubtype="1" fill="hold" nodeType="afterEffect">
                                  <p:stCondLst>
                                    <p:cond delay="0"/>
                                  </p:stCondLst>
                                  <p:childTnLst>
                                    <p:set>
                                      <p:cBhvr>
                                        <p:cTn id="29" dur="1" fill="hold">
                                          <p:stCondLst>
                                            <p:cond delay="0"/>
                                          </p:stCondLst>
                                        </p:cTn>
                                        <p:tgtEl>
                                          <p:spTgt spid="732174"/>
                                        </p:tgtEl>
                                        <p:attrNameLst>
                                          <p:attrName>style.visibility</p:attrName>
                                        </p:attrNameLst>
                                      </p:cBhvr>
                                      <p:to>
                                        <p:strVal val="visible"/>
                                      </p:to>
                                    </p:set>
                                    <p:animEffect transition="in" filter="wipe(up)">
                                      <p:cBhvr>
                                        <p:cTn id="30" dur="1000"/>
                                        <p:tgtEl>
                                          <p:spTgt spid="732174"/>
                                        </p:tgtEl>
                                      </p:cBhvr>
                                    </p:animEffect>
                                  </p:childTnLst>
                                </p:cTn>
                              </p:par>
                            </p:childTnLst>
                          </p:cTn>
                        </p:par>
                        <p:par>
                          <p:cTn id="31" fill="hold" nodeType="afterGroup">
                            <p:stCondLst>
                              <p:cond delay="2000"/>
                            </p:stCondLst>
                            <p:childTnLst>
                              <p:par>
                                <p:cTn id="32" presetID="22" presetClass="entr" presetSubtype="8" fill="hold" nodeType="afterEffect">
                                  <p:stCondLst>
                                    <p:cond delay="0"/>
                                  </p:stCondLst>
                                  <p:childTnLst>
                                    <p:set>
                                      <p:cBhvr>
                                        <p:cTn id="33" dur="1" fill="hold">
                                          <p:stCondLst>
                                            <p:cond delay="0"/>
                                          </p:stCondLst>
                                        </p:cTn>
                                        <p:tgtEl>
                                          <p:spTgt spid="732175"/>
                                        </p:tgtEl>
                                        <p:attrNameLst>
                                          <p:attrName>style.visibility</p:attrName>
                                        </p:attrNameLst>
                                      </p:cBhvr>
                                      <p:to>
                                        <p:strVal val="visible"/>
                                      </p:to>
                                    </p:set>
                                    <p:animEffect transition="in" filter="wipe(left)">
                                      <p:cBhvr>
                                        <p:cTn id="34" dur="1000"/>
                                        <p:tgtEl>
                                          <p:spTgt spid="732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9"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6018" name="Picture 12" descr="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404813"/>
            <a:ext cx="5746750"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4525" name="Picture 13" descr="Fig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04813"/>
            <a:ext cx="5746750"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4526" name="Picture 14" descr="Fig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404813"/>
            <a:ext cx="5746750"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4527" name="Picture 15" descr="Fig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404813"/>
            <a:ext cx="5746750"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4528" name="Picture 16" descr="Fig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404813"/>
            <a:ext cx="5746750"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4529" name="Picture 17" descr="Fig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404813"/>
            <a:ext cx="5746750"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04525"/>
                                        </p:tgtEl>
                                        <p:attrNameLst>
                                          <p:attrName>style.visibility</p:attrName>
                                        </p:attrNameLst>
                                      </p:cBhvr>
                                      <p:to>
                                        <p:strVal val="visible"/>
                                      </p:to>
                                    </p:set>
                                    <p:animEffect transition="in" filter="wipe(up)">
                                      <p:cBhvr>
                                        <p:cTn id="7" dur="1000"/>
                                        <p:tgtEl>
                                          <p:spTgt spid="7045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04526"/>
                                        </p:tgtEl>
                                        <p:attrNameLst>
                                          <p:attrName>style.visibility</p:attrName>
                                        </p:attrNameLst>
                                      </p:cBhvr>
                                      <p:to>
                                        <p:strVal val="visible"/>
                                      </p:to>
                                    </p:set>
                                    <p:animEffect transition="in" filter="wipe(down)">
                                      <p:cBhvr>
                                        <p:cTn id="12" dur="1000"/>
                                        <p:tgtEl>
                                          <p:spTgt spid="7045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04527"/>
                                        </p:tgtEl>
                                        <p:attrNameLst>
                                          <p:attrName>style.visibility</p:attrName>
                                        </p:attrNameLst>
                                      </p:cBhvr>
                                      <p:to>
                                        <p:strVal val="visible"/>
                                      </p:to>
                                    </p:set>
                                    <p:animEffect transition="in" filter="wipe(left)">
                                      <p:cBhvr>
                                        <p:cTn id="17" dur="1000"/>
                                        <p:tgtEl>
                                          <p:spTgt spid="7045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04528"/>
                                        </p:tgtEl>
                                        <p:attrNameLst>
                                          <p:attrName>style.visibility</p:attrName>
                                        </p:attrNameLst>
                                      </p:cBhvr>
                                      <p:to>
                                        <p:strVal val="visible"/>
                                      </p:to>
                                    </p:set>
                                    <p:animEffect transition="in" filter="wipe(up)">
                                      <p:cBhvr>
                                        <p:cTn id="22" dur="1000"/>
                                        <p:tgtEl>
                                          <p:spTgt spid="7045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04529"/>
                                        </p:tgtEl>
                                        <p:attrNameLst>
                                          <p:attrName>style.visibility</p:attrName>
                                        </p:attrNameLst>
                                      </p:cBhvr>
                                      <p:to>
                                        <p:strVal val="visible"/>
                                      </p:to>
                                    </p:set>
                                    <p:animEffect transition="in" filter="wipe(left)">
                                      <p:cBhvr>
                                        <p:cTn id="27" dur="1000"/>
                                        <p:tgtEl>
                                          <p:spTgt spid="704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314" name="Picture 5"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400" y="620713"/>
            <a:ext cx="5573713" cy="565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8150" name="Picture 6"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400" y="620713"/>
            <a:ext cx="5573713" cy="565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8151" name="Picture 7"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3400" y="620713"/>
            <a:ext cx="5573713" cy="565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18150"/>
                                        </p:tgtEl>
                                        <p:attrNameLst>
                                          <p:attrName>style.visibility</p:attrName>
                                        </p:attrNameLst>
                                      </p:cBhvr>
                                      <p:to>
                                        <p:strVal val="visible"/>
                                      </p:to>
                                    </p:set>
                                    <p:animEffect transition="in" filter="fade">
                                      <p:cBhvr>
                                        <p:cTn id="7" dur="500"/>
                                        <p:tgtEl>
                                          <p:spTgt spid="5181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18151"/>
                                        </p:tgtEl>
                                        <p:attrNameLst>
                                          <p:attrName>style.visibility</p:attrName>
                                        </p:attrNameLst>
                                      </p:cBhvr>
                                      <p:to>
                                        <p:strVal val="visible"/>
                                      </p:to>
                                    </p:set>
                                    <p:animEffect transition="in" filter="fade">
                                      <p:cBhvr>
                                        <p:cTn id="12" dur="500"/>
                                        <p:tgtEl>
                                          <p:spTgt spid="518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360363" y="1584325"/>
            <a:ext cx="3779589" cy="4525963"/>
          </a:xfrm>
        </p:spPr>
        <p:txBody>
          <a:bodyPr/>
          <a:lstStyle/>
          <a:p>
            <a:pPr marL="107950" lvl="1" eaLnBrk="1" hangingPunct="1"/>
            <a:r>
              <a:rPr lang="en-US" altLang="en-US" dirty="0"/>
              <a:t>One firm can produce </a:t>
            </a:r>
            <a:br>
              <a:rPr lang="en-US" altLang="en-US" dirty="0"/>
            </a:br>
            <a:r>
              <a:rPr lang="en-US" altLang="en-US" dirty="0"/>
              <a:t>4 million units of output </a:t>
            </a:r>
            <a:br>
              <a:rPr lang="en-US" altLang="en-US" dirty="0"/>
            </a:br>
            <a:r>
              <a:rPr lang="en-US" altLang="en-US" dirty="0"/>
              <a:t>at 5 cents per unit.</a:t>
            </a:r>
          </a:p>
          <a:p>
            <a:pPr marL="107950" lvl="1" eaLnBrk="1" hangingPunct="1"/>
            <a:r>
              <a:rPr lang="en-US" altLang="en-US" dirty="0"/>
              <a:t>Two firms can produce </a:t>
            </a:r>
            <a:br>
              <a:rPr lang="en-US" altLang="en-US" dirty="0"/>
            </a:br>
            <a:r>
              <a:rPr lang="en-US" altLang="en-US" dirty="0"/>
              <a:t>4 million units—2 units each—at 10 cents per unit.</a:t>
            </a:r>
          </a:p>
        </p:txBody>
      </p:sp>
      <p:sp>
        <p:nvSpPr>
          <p:cNvPr id="14342" name="Title 1"/>
          <p:cNvSpPr>
            <a:spLocks noGrp="1"/>
          </p:cNvSpPr>
          <p:nvPr>
            <p:ph type="title"/>
          </p:nvPr>
        </p:nvSpPr>
        <p:spPr>
          <a:ln/>
        </p:spPr>
        <p:txBody>
          <a:bodyPr/>
          <a:lstStyle/>
          <a:p>
            <a:r>
              <a:rPr lang="en-CA" altLang="en-US"/>
              <a:t>Monopoly and How It Arises</a:t>
            </a:r>
          </a:p>
        </p:txBody>
      </p:sp>
      <p:pic>
        <p:nvPicPr>
          <p:cNvPr id="14339" name="Picture 10" descr="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403725"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7499" name="Picture 11" descr="Fig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000" y="1656000"/>
            <a:ext cx="4403725"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7500" name="Picture 12" descr="Fig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0000" y="1656000"/>
            <a:ext cx="4403725"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47499"/>
                                        </p:tgtEl>
                                        <p:attrNameLst>
                                          <p:attrName>style.visibility</p:attrName>
                                        </p:attrNameLst>
                                      </p:cBhvr>
                                      <p:to>
                                        <p:strVal val="visible"/>
                                      </p:to>
                                    </p:set>
                                    <p:animEffect transition="in" filter="fade">
                                      <p:cBhvr>
                                        <p:cTn id="7" dur="500"/>
                                        <p:tgtEl>
                                          <p:spTgt spid="447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2">
                                            <p:txEl>
                                              <p:pRg st="1" end="1"/>
                                            </p:txEl>
                                          </p:spTgt>
                                        </p:tgtEl>
                                        <p:attrNameLst>
                                          <p:attrName>style.visibility</p:attrName>
                                        </p:attrNameLst>
                                      </p:cBhvr>
                                      <p:to>
                                        <p:strVal val="visible"/>
                                      </p:to>
                                    </p:set>
                                    <p:animEffect transition="in" filter="wipe(left)">
                                      <p:cBhvr>
                                        <p:cTn id="12" dur="1000"/>
                                        <p:tgtEl>
                                          <p:spTgt spid="25602">
                                            <p:txEl>
                                              <p:pRg st="1" end="1"/>
                                            </p:txEl>
                                          </p:spTgt>
                                        </p:tgtEl>
                                      </p:cBhvr>
                                    </p:animEffect>
                                  </p:childTnLst>
                                </p:cTn>
                              </p:par>
                            </p:childTnLst>
                          </p:cTn>
                        </p:par>
                        <p:par>
                          <p:cTn id="13" fill="hold" nodeType="afterGroup">
                            <p:stCondLst>
                              <p:cond delay="1000"/>
                            </p:stCondLst>
                            <p:childTnLst>
                              <p:par>
                                <p:cTn id="14" presetID="10" presetClass="entr" presetSubtype="0" fill="hold" nodeType="afterEffect">
                                  <p:stCondLst>
                                    <p:cond delay="0"/>
                                  </p:stCondLst>
                                  <p:childTnLst>
                                    <p:set>
                                      <p:cBhvr>
                                        <p:cTn id="15" dur="1" fill="hold">
                                          <p:stCondLst>
                                            <p:cond delay="0"/>
                                          </p:stCondLst>
                                        </p:cTn>
                                        <p:tgtEl>
                                          <p:spTgt spid="447500"/>
                                        </p:tgtEl>
                                        <p:attrNameLst>
                                          <p:attrName>style.visibility</p:attrName>
                                        </p:attrNameLst>
                                      </p:cBhvr>
                                      <p:to>
                                        <p:strVal val="visible"/>
                                      </p:to>
                                    </p:set>
                                    <p:animEffect transition="in" filter="fade">
                                      <p:cBhvr>
                                        <p:cTn id="16" dur="500"/>
                                        <p:tgtEl>
                                          <p:spTgt spid="447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bldLvl="3"/>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fbc752040c0677f5ca059e27c2c0d8bd1f426f"/>
</p:tagLst>
</file>

<file path=ppt/theme/theme1.xml><?xml version="1.0" encoding="utf-8"?>
<a:theme xmlns:a="http://schemas.openxmlformats.org/drawingml/2006/main" name="5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8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9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6775</TotalTime>
  <Words>3751</Words>
  <Application>Microsoft Office PowerPoint</Application>
  <PresentationFormat>On-screen Show (4:3)</PresentationFormat>
  <Paragraphs>379</Paragraphs>
  <Slides>79</Slides>
  <Notes>78</Notes>
  <HiddenSlides>18</HiddenSlides>
  <MMClips>0</MMClips>
  <ScaleCrop>false</ScaleCrop>
  <HeadingPairs>
    <vt:vector size="8" baseType="variant">
      <vt:variant>
        <vt:lpstr>Fonts Used</vt:lpstr>
      </vt:variant>
      <vt:variant>
        <vt:i4>9</vt:i4>
      </vt:variant>
      <vt:variant>
        <vt:lpstr>Theme</vt:lpstr>
      </vt:variant>
      <vt:variant>
        <vt:i4>6</vt:i4>
      </vt:variant>
      <vt:variant>
        <vt:lpstr>Embedded OLE Servers</vt:lpstr>
      </vt:variant>
      <vt:variant>
        <vt:i4>1</vt:i4>
      </vt:variant>
      <vt:variant>
        <vt:lpstr>Slide Titles</vt:lpstr>
      </vt:variant>
      <vt:variant>
        <vt:i4>79</vt:i4>
      </vt:variant>
    </vt:vector>
  </HeadingPairs>
  <TitlesOfParts>
    <vt:vector size="95" baseType="lpstr">
      <vt:lpstr>MS PGothic</vt:lpstr>
      <vt:lpstr>Arial</vt:lpstr>
      <vt:lpstr>Calibri</vt:lpstr>
      <vt:lpstr>Futura Condensed</vt:lpstr>
      <vt:lpstr>Gill Sans MT</vt:lpstr>
      <vt:lpstr>GillSans</vt:lpstr>
      <vt:lpstr>Mundo Sans Std Light</vt:lpstr>
      <vt:lpstr>Webdings</vt:lpstr>
      <vt:lpstr>Wingdings</vt:lpstr>
      <vt:lpstr>5_US6e</vt:lpstr>
      <vt:lpstr>2_US6e</vt:lpstr>
      <vt:lpstr>3_Custom Design</vt:lpstr>
      <vt:lpstr>Office Theme</vt:lpstr>
      <vt:lpstr>8_Custom Design</vt:lpstr>
      <vt:lpstr>9_Custom Design</vt:lpstr>
      <vt:lpstr>Image</vt:lpstr>
      <vt:lpstr>PowerPoint Presentation</vt:lpstr>
      <vt:lpstr>PowerPoint Presentation</vt:lpstr>
      <vt:lpstr>After studying this chapter, you will be able to:</vt:lpstr>
      <vt:lpstr>Monopoly and How It Arises</vt:lpstr>
      <vt:lpstr>Monopoly and How It Arises</vt:lpstr>
      <vt:lpstr>Monopoly and How It Arises</vt:lpstr>
      <vt:lpstr>Monopoly and How It Arises</vt:lpstr>
      <vt:lpstr>PowerPoint Presentation</vt:lpstr>
      <vt:lpstr>Monopoly and How It Arises</vt:lpstr>
      <vt:lpstr>Monopoly and How It Arises</vt:lpstr>
      <vt:lpstr>Monopoly and How It Arises</vt:lpstr>
      <vt:lpstr>Monopoly and How It Arises</vt:lpstr>
      <vt:lpstr>Monopoly and How It Arises</vt:lpstr>
      <vt:lpstr>A Single-Price Monopoly’s Output and Price Decision</vt:lpstr>
      <vt:lpstr>A Single-Price Monopoly’s Output and Price Decision</vt:lpstr>
      <vt:lpstr>A Single-Price Monopoly’s Output and Price Decision</vt:lpstr>
      <vt:lpstr>PowerPoint Presentation</vt:lpstr>
      <vt:lpstr>A Single-Price Monopoly’s Output and Price Decision</vt:lpstr>
      <vt:lpstr>A Single-Price Monopoly’s Output and Price Decision</vt:lpstr>
      <vt:lpstr>A Single-Price Monopoly’s Output and Price Decision</vt:lpstr>
      <vt:lpstr>PowerPoint Presentation</vt:lpstr>
      <vt:lpstr>A Single-Price Monopoly’s Output and Price Decision</vt:lpstr>
      <vt:lpstr>PowerPoint Presentation</vt:lpstr>
      <vt:lpstr>A Single-Price Monopoly’s Output and Price Decision</vt:lpstr>
      <vt:lpstr>PowerPoint Presentation</vt:lpstr>
      <vt:lpstr>A Single-Price Monopoly’s Output and Price Decision</vt:lpstr>
      <vt:lpstr>PowerPoint Presentation</vt:lpstr>
      <vt:lpstr>A Single-Price Monopoly’s Output and Price Decision</vt:lpstr>
      <vt:lpstr>PowerPoint Presentation</vt:lpstr>
      <vt:lpstr>A Single-Price Monopoly’s Output and Price Decision</vt:lpstr>
      <vt:lpstr>A Single-Price Monopoly’s Output and Price Decision</vt:lpstr>
      <vt:lpstr>A Single-Price Monopoly’s Output and Price Decision</vt:lpstr>
      <vt:lpstr>PowerPoint Presentation</vt:lpstr>
      <vt:lpstr>A Single-Price Monopoly’s Output and Price Decision</vt:lpstr>
      <vt:lpstr>PowerPoint Presentation</vt:lpstr>
      <vt:lpstr>A Single-Price Monopoly’s Output and Price Decision</vt:lpstr>
      <vt:lpstr>Single-Price Monopoly and Competition Compared</vt:lpstr>
      <vt:lpstr>PowerPoint Presentation</vt:lpstr>
      <vt:lpstr>Single-Price Monopoly and Competition Compared</vt:lpstr>
      <vt:lpstr>Single-Price Monopoly and Competition Compared</vt:lpstr>
      <vt:lpstr>Single-Price Monopoly and Competition Compared</vt:lpstr>
      <vt:lpstr>Single-Price Monopoly and Competition Compared</vt:lpstr>
      <vt:lpstr>Single-Price Monopoly and Competition Compared</vt:lpstr>
      <vt:lpstr>PowerPoint Presentation</vt:lpstr>
      <vt:lpstr>Single-Price Monopoly and Competition Compared</vt:lpstr>
      <vt:lpstr>Single-Price Monopoly and Competition Compared</vt:lpstr>
      <vt:lpstr>PowerPoint Presentation</vt:lpstr>
      <vt:lpstr>Single-Price Monopoly and Competition Compared</vt:lpstr>
      <vt:lpstr>Single-Price Monopoly and Competition Compared</vt:lpstr>
      <vt:lpstr>Single-Price Monopoly and Competition Compared</vt:lpstr>
      <vt:lpstr>PowerPoint Presentation</vt:lpstr>
      <vt:lpstr>Single-Price Monopoly and Competition Compared</vt:lpstr>
      <vt:lpstr>Price Discrimination</vt:lpstr>
      <vt:lpstr>Price Discrimination</vt:lpstr>
      <vt:lpstr>Price Discrimination</vt:lpstr>
      <vt:lpstr>Price Discrimination</vt:lpstr>
      <vt:lpstr>PowerPoint Presentation</vt:lpstr>
      <vt:lpstr>Price Discrimination</vt:lpstr>
      <vt:lpstr>Price Discrimination</vt:lpstr>
      <vt:lpstr>PowerPoint Presentation</vt:lpstr>
      <vt:lpstr>Price Discrimination</vt:lpstr>
      <vt:lpstr>Price Discrimination</vt:lpstr>
      <vt:lpstr>Price Discrimination</vt:lpstr>
      <vt:lpstr>PowerPoint Presentation</vt:lpstr>
      <vt:lpstr>Price Discrimination</vt:lpstr>
      <vt:lpstr>Price Discrimination</vt:lpstr>
      <vt:lpstr>Monopoly Regulation</vt:lpstr>
      <vt:lpstr>Monopoly Regulation</vt:lpstr>
      <vt:lpstr>Monopoly Regulation</vt:lpstr>
      <vt:lpstr>Monopoly Regulation</vt:lpstr>
      <vt:lpstr>PowerPoint Presentation</vt:lpstr>
      <vt:lpstr>Monopoly Regulation</vt:lpstr>
      <vt:lpstr>Monopoly Regulation</vt:lpstr>
      <vt:lpstr>Monopoly Regulation</vt:lpstr>
      <vt:lpstr>Monopoly Regulation</vt:lpstr>
      <vt:lpstr>Monopoly Regulation</vt:lpstr>
      <vt:lpstr>Monopoly Regulation</vt:lpstr>
      <vt:lpstr>Monopoly Regulation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Choice, Change, Challenge, and Opportunity</dc:title>
  <dc:creator>Robin Bade</dc:creator>
  <cp:lastModifiedBy>Robin</cp:lastModifiedBy>
  <cp:revision>171</cp:revision>
  <dcterms:created xsi:type="dcterms:W3CDTF">2002-06-09T00:26:05Z</dcterms:created>
  <dcterms:modified xsi:type="dcterms:W3CDTF">2017-11-09T07:05:27Z</dcterms:modified>
</cp:coreProperties>
</file>