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 id="2147484051" r:id="rId2"/>
    <p:sldMasterId id="2147484041" r:id="rId3"/>
    <p:sldMasterId id="2147483712" r:id="rId4"/>
    <p:sldMasterId id="2147484032" r:id="rId5"/>
    <p:sldMasterId id="2147484058" r:id="rId6"/>
  </p:sldMasterIdLst>
  <p:notesMasterIdLst>
    <p:notesMasterId r:id="rId47"/>
  </p:notesMasterIdLst>
  <p:handoutMasterIdLst>
    <p:handoutMasterId r:id="rId48"/>
  </p:handoutMasterIdLst>
  <p:sldIdLst>
    <p:sldId id="546" r:id="rId7"/>
    <p:sldId id="544" r:id="rId8"/>
    <p:sldId id="545" r:id="rId9"/>
    <p:sldId id="317" r:id="rId10"/>
    <p:sldId id="324" r:id="rId11"/>
    <p:sldId id="325" r:id="rId12"/>
    <p:sldId id="326" r:id="rId13"/>
    <p:sldId id="327" r:id="rId14"/>
    <p:sldId id="318" r:id="rId15"/>
    <p:sldId id="334" r:id="rId16"/>
    <p:sldId id="445" r:id="rId17"/>
    <p:sldId id="487" r:id="rId18"/>
    <p:sldId id="488" r:id="rId19"/>
    <p:sldId id="332" r:id="rId20"/>
    <p:sldId id="335" r:id="rId21"/>
    <p:sldId id="333" r:id="rId22"/>
    <p:sldId id="446" r:id="rId23"/>
    <p:sldId id="336" r:id="rId24"/>
    <p:sldId id="337" r:id="rId25"/>
    <p:sldId id="525" r:id="rId26"/>
    <p:sldId id="489" r:id="rId27"/>
    <p:sldId id="338" r:id="rId28"/>
    <p:sldId id="448" r:id="rId29"/>
    <p:sldId id="319" r:id="rId30"/>
    <p:sldId id="526" r:id="rId31"/>
    <p:sldId id="491" r:id="rId32"/>
    <p:sldId id="343" r:id="rId33"/>
    <p:sldId id="527" r:id="rId34"/>
    <p:sldId id="345" r:id="rId35"/>
    <p:sldId id="348" r:id="rId36"/>
    <p:sldId id="535" r:id="rId37"/>
    <p:sldId id="349" r:id="rId38"/>
    <p:sldId id="492" r:id="rId39"/>
    <p:sldId id="493" r:id="rId40"/>
    <p:sldId id="536" r:id="rId41"/>
    <p:sldId id="347" r:id="rId42"/>
    <p:sldId id="495" r:id="rId43"/>
    <p:sldId id="496" r:id="rId44"/>
    <p:sldId id="497" r:id="rId45"/>
    <p:sldId id="498" r:id="rId46"/>
  </p:sldIdLst>
  <p:sldSz cx="9144000" cy="6858000" type="screen4x3"/>
  <p:notesSz cx="6858000" cy="9144000"/>
  <p:custDataLst>
    <p:tags r:id="rId49"/>
  </p:custData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7">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AF"/>
    <a:srgbClr val="F2615F"/>
    <a:srgbClr val="6054A1"/>
    <a:srgbClr val="DB8657"/>
    <a:srgbClr val="C40075"/>
    <a:srgbClr val="93CDAD"/>
    <a:srgbClr val="0081B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56" autoAdjust="0"/>
    <p:restoredTop sz="94711" autoAdjust="0"/>
  </p:normalViewPr>
  <p:slideViewPr>
    <p:cSldViewPr>
      <p:cViewPr varScale="1">
        <p:scale>
          <a:sx n="119" d="100"/>
          <a:sy n="119" d="100"/>
        </p:scale>
        <p:origin x="972" y="108"/>
      </p:cViewPr>
      <p:guideLst>
        <p:guide orient="horz" pos="3407"/>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4092" y="42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7516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7516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751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709D99DA-1416-46C3-828C-338DBACC5C42}" type="slidenum">
              <a:rPr lang="en-US" altLang="en-US"/>
              <a:pPr/>
              <a:t>‹#›</a:t>
            </a:fld>
            <a:endParaRPr lang="en-US" altLang="en-US"/>
          </a:p>
        </p:txBody>
      </p:sp>
    </p:spTree>
    <p:extLst>
      <p:ext uri="{BB962C8B-B14F-4D97-AF65-F5344CB8AC3E}">
        <p14:creationId xmlns:p14="http://schemas.microsoft.com/office/powerpoint/2010/main" val="14572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CA35EAFD-232A-4B90-835C-D52FB0EED5DB}" type="slidenum">
              <a:rPr lang="en-US" altLang="en-US"/>
              <a:pPr/>
              <a:t>‹#›</a:t>
            </a:fld>
            <a:endParaRPr lang="en-US" altLang="en-US"/>
          </a:p>
        </p:txBody>
      </p:sp>
    </p:spTree>
    <p:extLst>
      <p:ext uri="{BB962C8B-B14F-4D97-AF65-F5344CB8AC3E}">
        <p14:creationId xmlns:p14="http://schemas.microsoft.com/office/powerpoint/2010/main" val="1773388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a:latin typeface="Arial" panose="020B0604020202020204" pitchFamily="34" charset="0"/>
              </a:rPr>
              <a:t>Notes and teaching tips: 6, 8, 9, 14, 15, and 29. </a:t>
            </a:r>
          </a:p>
          <a:p>
            <a:pPr eaLnBrk="1" hangingPunct="1">
              <a:spcBef>
                <a:spcPts val="100"/>
              </a:spcBef>
            </a:pPr>
            <a:r>
              <a:rPr lang="en-CA" altLang="en-US">
                <a:latin typeface="Arial" panose="020B0604020202020204" pitchFamily="34" charset="0"/>
              </a:rPr>
              <a:t>To view a full-screen figure during a class, click the expand button.</a:t>
            </a:r>
          </a:p>
          <a:p>
            <a:pPr eaLnBrk="1" hangingPunct="1">
              <a:spcBef>
                <a:spcPts val="100"/>
              </a:spcBef>
            </a:pPr>
            <a:r>
              <a:rPr lang="en-CA" altLang="en-US">
                <a:latin typeface="Arial" panose="020B0604020202020204" pitchFamily="34" charset="0"/>
              </a:rPr>
              <a:t>To return to the previous slide, click the shrink button.</a:t>
            </a:r>
          </a:p>
          <a:p>
            <a:pPr eaLnBrk="1" hangingPunct="1">
              <a:spcBef>
                <a:spcPts val="100"/>
              </a:spcBef>
            </a:pPr>
            <a:r>
              <a:rPr lang="en-CA" altLang="en-US">
                <a:latin typeface="Arial" panose="020B0604020202020204" pitchFamily="34" charset="0"/>
              </a:rPr>
              <a:t>To advance to the next slide, click anywhere on the full screen figure.</a:t>
            </a:r>
          </a:p>
          <a:p>
            <a:r>
              <a:rPr lang="en-AU" altLang="en-US">
                <a:latin typeface="Arial" panose="020B0604020202020204" pitchFamily="34" charset="0"/>
              </a:rPr>
              <a:t>Applying the principles of economics to interpret and understand the news is a major goal of the principles course. You can encourage your students in this activity by using the two features: </a:t>
            </a:r>
            <a:r>
              <a:rPr lang="en-AU" altLang="en-US" i="1">
                <a:latin typeface="Arial" panose="020B0604020202020204" pitchFamily="34" charset="0"/>
              </a:rPr>
              <a:t>Economics in the News and Economics in Action</a:t>
            </a:r>
            <a:r>
              <a:rPr lang="en-AU" altLang="en-US">
                <a:latin typeface="Arial" panose="020B0604020202020204" pitchFamily="34" charset="0"/>
              </a:rPr>
              <a:t>.</a:t>
            </a:r>
            <a:endParaRPr lang="en-US" altLang="en-US">
              <a:latin typeface="Arial" panose="020B0604020202020204" pitchFamily="34" charset="0"/>
            </a:endParaRPr>
          </a:p>
          <a:p>
            <a:r>
              <a:rPr lang="en-AU" altLang="en-US">
                <a:latin typeface="Arial" panose="020B0604020202020204" pitchFamily="34" charset="0"/>
              </a:rPr>
              <a:t>(1) </a:t>
            </a:r>
            <a:r>
              <a:rPr lang="en-AU" altLang="en-US" i="1">
                <a:latin typeface="Arial" panose="020B0604020202020204" pitchFamily="34" charset="0"/>
              </a:rPr>
              <a:t>Before each class</a:t>
            </a:r>
            <a:r>
              <a:rPr lang="en-AU" altLang="en-US">
                <a:latin typeface="Arial" panose="020B0604020202020204" pitchFamily="34" charset="0"/>
              </a:rPr>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latin typeface="Arial" panose="020B0604020202020204" pitchFamily="34" charset="0"/>
            </a:endParaRPr>
          </a:p>
          <a:p>
            <a:r>
              <a:rPr lang="en-AU" altLang="en-US">
                <a:latin typeface="Arial" panose="020B0604020202020204" pitchFamily="34" charset="0"/>
              </a:rPr>
              <a:t>(2) </a:t>
            </a:r>
            <a:r>
              <a:rPr lang="en-AU" altLang="en-US" i="1">
                <a:latin typeface="Arial" panose="020B0604020202020204" pitchFamily="34" charset="0"/>
              </a:rPr>
              <a:t>Once or twice a semester</a:t>
            </a:r>
            <a:r>
              <a:rPr lang="en-AU" altLang="en-US">
                <a:latin typeface="Arial" panose="020B0604020202020204" pitchFamily="34" charset="0"/>
              </a:rPr>
              <a:t>, set an assignment, for credit, with the following instructions:</a:t>
            </a:r>
            <a:endParaRPr lang="en-US" altLang="en-US">
              <a:latin typeface="Arial" panose="020B0604020202020204" pitchFamily="34" charset="0"/>
            </a:endParaRPr>
          </a:p>
          <a:p>
            <a:pPr>
              <a:spcBef>
                <a:spcPts val="100"/>
              </a:spcBef>
            </a:pPr>
            <a:r>
              <a:rPr lang="en-AU" altLang="en-US">
                <a:latin typeface="Arial" panose="020B0604020202020204" pitchFamily="34" charset="0"/>
              </a:rPr>
              <a:t>(a) Find a news article about an economic topic that you find interesting.</a:t>
            </a:r>
            <a:endParaRPr lang="en-US" altLang="en-US">
              <a:latin typeface="Arial" panose="020B0604020202020204" pitchFamily="34" charset="0"/>
            </a:endParaRPr>
          </a:p>
          <a:p>
            <a:pPr>
              <a:spcBef>
                <a:spcPts val="100"/>
              </a:spcBef>
            </a:pPr>
            <a:r>
              <a:rPr lang="en-AU" altLang="en-US">
                <a:latin typeface="Arial" panose="020B0604020202020204" pitchFamily="34" charset="0"/>
              </a:rPr>
              <a:t>(b) Make a short bullet-list summary of the article.</a:t>
            </a:r>
            <a:endParaRPr lang="en-US" altLang="en-US">
              <a:latin typeface="Arial" panose="020B0604020202020204" pitchFamily="34" charset="0"/>
            </a:endParaRPr>
          </a:p>
          <a:p>
            <a:pPr>
              <a:spcBef>
                <a:spcPts val="100"/>
              </a:spcBef>
            </a:pPr>
            <a:r>
              <a:rPr lang="en-AU" altLang="en-US">
                <a:latin typeface="Arial" panose="020B0604020202020204" pitchFamily="34" charset="0"/>
              </a:rPr>
              <a:t>(c) Write and illustrate with appropriate graphs an economic analysis of the key points in the article.</a:t>
            </a:r>
            <a:endParaRPr lang="en-US" altLang="en-US">
              <a:latin typeface="Arial" panose="020B0604020202020204" pitchFamily="34" charset="0"/>
            </a:endParaRPr>
          </a:p>
          <a:p>
            <a:r>
              <a:rPr lang="en-AU" altLang="en-US">
                <a:latin typeface="Arial" panose="020B0604020202020204" pitchFamily="34" charset="0"/>
              </a:rPr>
              <a:t>Use the </a:t>
            </a:r>
            <a:r>
              <a:rPr lang="en-AU" altLang="en-US" i="1">
                <a:latin typeface="Arial" panose="020B0604020202020204" pitchFamily="34" charset="0"/>
              </a:rPr>
              <a:t>Economics in the News</a:t>
            </a:r>
            <a:r>
              <a:rPr lang="en-AU" altLang="en-US">
                <a:latin typeface="Arial" panose="020B0604020202020204" pitchFamily="34" charset="0"/>
              </a:rPr>
              <a:t> features in your textbook as models.</a:t>
            </a:r>
            <a:endParaRPr lang="en-US" altLang="en-US">
              <a:latin typeface="Arial" panose="020B0604020202020204" pitchFamily="34" charset="0"/>
            </a:endParaRPr>
          </a:p>
          <a:p>
            <a:pPr eaLnBrk="1" hangingPunct="1"/>
            <a:endParaRPr lang="en-CA" altLang="en-US">
              <a:latin typeface="Arial" panose="020B0604020202020204" pitchFamily="34" charset="0"/>
            </a:endParaRPr>
          </a:p>
          <a:p>
            <a:pPr eaLnBrk="1" hangingPunct="1"/>
            <a:endParaRPr lang="en-GB" altLang="en-US">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A4329-B798-4726-AC16-B2A05AFBA70C}" type="slidenum">
              <a:rPr lang="en-US" altLang="en-US">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339925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5AC171-3461-48FA-A8A9-CD3A50D67898}" type="slidenum">
              <a:rPr lang="en-US" altLang="en-US"/>
              <a:pPr>
                <a:spcBef>
                  <a:spcPct val="0"/>
                </a:spcBef>
              </a:pPr>
              <a:t>11</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205161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6B6BFD-5FAB-45BC-B867-0B3271F9D8C5}" type="slidenum">
              <a:rPr lang="en-US" altLang="en-US"/>
              <a:pPr>
                <a:spcBef>
                  <a:spcPct val="0"/>
                </a:spcBef>
              </a:pPr>
              <a:t>12</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47335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D2CFBE-1BB3-48FE-BA90-54ADD8792E7A}" type="slidenum">
              <a:rPr lang="en-US" altLang="en-US"/>
              <a:pPr>
                <a:spcBef>
                  <a:spcPct val="0"/>
                </a:spcBef>
              </a:pPr>
              <a:t>13</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247631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6B6F62-A3D6-43E1-AD63-BFF7B4892133}" type="slidenum">
              <a:rPr lang="en-US" altLang="en-US"/>
              <a:pPr>
                <a:spcBef>
                  <a:spcPct val="0"/>
                </a:spcBef>
              </a:pPr>
              <a:t>14</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endParaRPr lang="en-CA" altLang="en-US" dirty="0">
              <a:latin typeface="Arial" panose="020B0604020202020204" pitchFamily="34" charset="0"/>
            </a:endParaRP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the News</a:t>
            </a:r>
            <a:r>
              <a:rPr lang="en-CA" altLang="en-US" dirty="0">
                <a:latin typeface="Arial" panose="020B0604020202020204" pitchFamily="34" charset="0"/>
              </a:rPr>
              <a:t>: Product Differentiation in Smartphones</a:t>
            </a:r>
            <a:endParaRPr lang="en-US" altLang="en-US" dirty="0">
              <a:latin typeface="Arial" panose="020B0604020202020204" pitchFamily="34" charset="0"/>
            </a:endParaRPr>
          </a:p>
        </p:txBody>
      </p:sp>
    </p:spTree>
    <p:extLst>
      <p:ext uri="{BB962C8B-B14F-4D97-AF65-F5344CB8AC3E}">
        <p14:creationId xmlns:p14="http://schemas.microsoft.com/office/powerpoint/2010/main" val="233573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9BE81F-7A57-430B-9D54-01C87E0A53BA}" type="slidenum">
              <a:rPr lang="en-US" altLang="en-US"/>
              <a:pPr>
                <a:spcBef>
                  <a:spcPct val="0"/>
                </a:spcBef>
              </a:pPr>
              <a:t>15</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Entry and exit shift the demand curve for a firm’s product</a:t>
            </a:r>
          </a:p>
          <a:p>
            <a:pPr eaLnBrk="1" hangingPunct="1"/>
            <a:r>
              <a:rPr lang="en-US" altLang="en-US">
                <a:latin typeface="Arial" panose="020B0604020202020204" pitchFamily="34" charset="0"/>
              </a:rPr>
              <a:t>Students seem to have a bit of trouble appreciating that entry and exit change the demand for a firm’s product. Explain this effect by sticking with the tennis shoes example. Explain that the demand for Nike tennis shoes changes and the demand curve for Nike tennis shoes shifts if other firms enter or exit. If Tommy Hilfiger and the Gap started to make tennis shoes, some of Nike’s former customers would switch to these two new brands, and the demand for Nike shoes would decrease. The demand curve for Nike shoes would shift leftward. If Adidas, Fila, and Reebok stopped making tennis shoes, some of their former customers would switch to Nike, and the demand for Nike shoes would increase. The demand curve for Nike shoes would shift rightward.</a:t>
            </a:r>
          </a:p>
        </p:txBody>
      </p:sp>
    </p:spTree>
    <p:extLst>
      <p:ext uri="{BB962C8B-B14F-4D97-AF65-F5344CB8AC3E}">
        <p14:creationId xmlns:p14="http://schemas.microsoft.com/office/powerpoint/2010/main" val="3808844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A7A24C-CAF5-48A2-92DB-1245C31B9D38}" type="slidenum">
              <a:rPr lang="en-US" altLang="en-US"/>
              <a:pPr>
                <a:spcBef>
                  <a:spcPct val="0"/>
                </a:spcBef>
              </a:pPr>
              <a:t>16</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565004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444B35-0DB6-4EDE-858E-FB1A712FC1C1}" type="slidenum">
              <a:rPr lang="en-US" altLang="en-US"/>
              <a:pPr>
                <a:spcBef>
                  <a:spcPct val="0"/>
                </a:spcBef>
              </a:pPr>
              <a:t>17</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079907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2CDE5D-476B-4AE5-963F-D58F8AF640CF}" type="slidenum">
              <a:rPr lang="en-US" altLang="en-US"/>
              <a:pPr>
                <a:spcBef>
                  <a:spcPct val="0"/>
                </a:spcBef>
              </a:pPr>
              <a:t>18</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44982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CD83BB-8BA5-4348-8847-E8B5A2400896}" type="slidenum">
              <a:rPr lang="en-US" altLang="en-US"/>
              <a:pPr>
                <a:spcBef>
                  <a:spcPct val="0"/>
                </a:spcBef>
              </a:pPr>
              <a:t>19</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404116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B75C5B-C6F0-45D4-AB88-A372412C6951}" type="slidenum">
              <a:rPr lang="en-US" altLang="en-US"/>
              <a:pPr>
                <a:spcBef>
                  <a:spcPct val="0"/>
                </a:spcBef>
              </a:pPr>
              <a:t>20</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16665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57632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1B0333-003B-4B3B-A356-2F6B066041E4}" type="slidenum">
              <a:rPr lang="en-US" altLang="en-US"/>
              <a:pPr>
                <a:spcBef>
                  <a:spcPct val="0"/>
                </a:spcBef>
              </a:pPr>
              <a:t>21</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243657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B27492-9EF2-4ABF-8827-AFEF6AE984C4}" type="slidenum">
              <a:rPr lang="en-US" altLang="en-US"/>
              <a:pPr>
                <a:spcBef>
                  <a:spcPct val="0"/>
                </a:spcBef>
              </a:pPr>
              <a:t>22</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92921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41A5DA-33A8-4942-8F7D-451BB9A0C0B1}" type="slidenum">
              <a:rPr lang="en-US" altLang="en-US"/>
              <a:pPr>
                <a:spcBef>
                  <a:spcPct val="0"/>
                </a:spcBef>
              </a:pPr>
              <a:t>23</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75276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472A4F-A290-4F31-A440-1F2FDEEABEBB}" type="slidenum">
              <a:rPr lang="en-US" altLang="en-US"/>
              <a:pPr>
                <a:spcBef>
                  <a:spcPct val="0"/>
                </a:spcBef>
              </a:pPr>
              <a:t>24</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051025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FA930A-EDA6-4F55-A782-E46AB3D4399E}" type="slidenum">
              <a:rPr lang="en-US" altLang="en-US"/>
              <a:pPr>
                <a:spcBef>
                  <a:spcPct val="0"/>
                </a:spcBef>
              </a:pPr>
              <a:t>25</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052020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914A65-8867-485F-9DB3-9C20DE695934}" type="slidenum">
              <a:rPr lang="en-US" altLang="en-US"/>
              <a:pPr>
                <a:spcBef>
                  <a:spcPct val="0"/>
                </a:spcBef>
              </a:pPr>
              <a:t>26</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400757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963AC1-81BD-40B3-B4C5-4ECD08263C3D}" type="slidenum">
              <a:rPr lang="en-US" altLang="en-US"/>
              <a:pPr>
                <a:spcBef>
                  <a:spcPct val="0"/>
                </a:spcBef>
              </a:pPr>
              <a:t>27</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303782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507B37-F209-4A5F-B8A8-9E331083C611}" type="slidenum">
              <a:rPr lang="en-US" altLang="en-US"/>
              <a:pPr>
                <a:spcBef>
                  <a:spcPct val="0"/>
                </a:spcBef>
              </a:pPr>
              <a:t>28</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4290680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B1ACA6-77D7-4C53-A4D3-67BFB33F68A7}" type="slidenum">
              <a:rPr lang="en-US" altLang="en-US"/>
              <a:pPr>
                <a:spcBef>
                  <a:spcPct val="0"/>
                </a:spcBef>
              </a:pPr>
              <a:t>29</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latin typeface="Arial" panose="020B0604020202020204" pitchFamily="34" charset="0"/>
              </a:rPr>
              <a:t>Classroom activity</a:t>
            </a:r>
            <a:endParaRPr lang="en-CA" altLang="en-US">
              <a:latin typeface="Arial" panose="020B0604020202020204" pitchFamily="34" charset="0"/>
            </a:endParaRPr>
          </a:p>
          <a:p>
            <a:pPr eaLnBrk="1" hangingPunct="1"/>
            <a:r>
              <a:rPr lang="en-CA" altLang="en-US">
                <a:latin typeface="Arial" panose="020B0604020202020204" pitchFamily="34" charset="0"/>
              </a:rPr>
              <a:t>Check out </a:t>
            </a:r>
            <a:r>
              <a:rPr lang="en-CA" altLang="en-US" i="1">
                <a:latin typeface="Arial" panose="020B0604020202020204" pitchFamily="34" charset="0"/>
              </a:rPr>
              <a:t>Economics in Action</a:t>
            </a:r>
            <a:r>
              <a:rPr lang="en-CA" altLang="en-US">
                <a:latin typeface="Arial" panose="020B0604020202020204" pitchFamily="34" charset="0"/>
              </a:rPr>
              <a:t>: </a:t>
            </a:r>
            <a:r>
              <a:rPr lang="en-US" altLang="en-US">
                <a:latin typeface="Arial" panose="020B0604020202020204" pitchFamily="34" charset="0"/>
              </a:rPr>
              <a:t>The Cost of Selling a Pair of Shoes </a:t>
            </a:r>
          </a:p>
        </p:txBody>
      </p:sp>
    </p:spTree>
    <p:extLst>
      <p:ext uri="{BB962C8B-B14F-4D97-AF65-F5344CB8AC3E}">
        <p14:creationId xmlns:p14="http://schemas.microsoft.com/office/powerpoint/2010/main" val="204864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631DF2-EBF0-4E9E-B705-3360C0ABD3A7}" type="slidenum">
              <a:rPr lang="en-US" altLang="en-US"/>
              <a:pPr>
                <a:spcBef>
                  <a:spcPct val="0"/>
                </a:spcBef>
              </a:pPr>
              <a:t>30</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90227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75E91D-E544-450C-A9A7-AD29D8F8C61B}" type="slidenum">
              <a:rPr lang="en-US" altLang="en-US"/>
              <a:pPr>
                <a:spcBef>
                  <a:spcPct val="0"/>
                </a:spcBef>
              </a:pPr>
              <a:t>4</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341165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2213FC-3572-4939-8848-2DF179EE72B3}" type="slidenum">
              <a:rPr lang="en-US" altLang="en-US"/>
              <a:pPr>
                <a:spcBef>
                  <a:spcPct val="0"/>
                </a:spcBef>
              </a:pPr>
              <a:t>31</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43876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C02195-A53E-4571-8FC4-3745F2E91BA4}" type="slidenum">
              <a:rPr lang="en-US" altLang="en-US"/>
              <a:pPr>
                <a:spcBef>
                  <a:spcPct val="0"/>
                </a:spcBef>
              </a:pPr>
              <a:t>32</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0100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BC9198-9A34-4A9F-BD52-3F500360B43F}" type="slidenum">
              <a:rPr lang="en-US" altLang="en-US"/>
              <a:pPr>
                <a:spcBef>
                  <a:spcPct val="0"/>
                </a:spcBef>
              </a:pPr>
              <a:t>33</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252878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BEBD48-DB6A-416E-A540-A0E5C534A3F0}" type="slidenum">
              <a:rPr lang="en-US" altLang="en-US"/>
              <a:pPr>
                <a:spcBef>
                  <a:spcPct val="0"/>
                </a:spcBef>
              </a:pPr>
              <a:t>34</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880083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79DD1C-1A3E-4EEB-989F-F609191DC4BD}" type="slidenum">
              <a:rPr lang="en-US" altLang="en-US"/>
              <a:pPr>
                <a:spcBef>
                  <a:spcPct val="0"/>
                </a:spcBef>
              </a:pPr>
              <a:t>35</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947812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C6568E-D1E1-433C-B4A5-DE5327236844}" type="slidenum">
              <a:rPr lang="en-US" altLang="en-US"/>
              <a:pPr>
                <a:spcBef>
                  <a:spcPct val="0"/>
                </a:spcBef>
              </a:pPr>
              <a:t>36</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505347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0C4CE7-91EA-43A3-9BBC-9B3D25506FD9}" type="slidenum">
              <a:rPr lang="en-US" altLang="en-US"/>
              <a:pPr>
                <a:spcBef>
                  <a:spcPct val="0"/>
                </a:spcBef>
              </a:pPr>
              <a:t>37</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756858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2E383F-CC09-4754-8F17-E8934B987BE8}" type="slidenum">
              <a:rPr lang="en-US" altLang="en-US"/>
              <a:pPr>
                <a:spcBef>
                  <a:spcPct val="0"/>
                </a:spcBef>
              </a:pPr>
              <a:t>38</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71961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413165-34C8-43E1-B229-EF523B88F3ED}" type="slidenum">
              <a:rPr lang="en-US" altLang="en-US"/>
              <a:pPr>
                <a:spcBef>
                  <a:spcPct val="0"/>
                </a:spcBef>
              </a:pPr>
              <a:t>39</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434106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AF1335-D3D1-4E01-9F98-17EF8CE74194}" type="slidenum">
              <a:rPr lang="en-US" altLang="en-US"/>
              <a:pPr>
                <a:spcBef>
                  <a:spcPct val="0"/>
                </a:spcBef>
              </a:pPr>
              <a:t>40</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75810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774AD1-47EE-4AB9-9494-A6138BBE6532}" type="slidenum">
              <a:rPr lang="en-US" altLang="en-US"/>
              <a:pPr>
                <a:spcBef>
                  <a:spcPct val="0"/>
                </a:spcBef>
              </a:pPr>
              <a:t>5</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28974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A41427-8228-4BFA-A097-7E04450699E6}" type="slidenum">
              <a:rPr lang="en-US" altLang="en-US"/>
              <a:pPr>
                <a:spcBef>
                  <a:spcPct val="0"/>
                </a:spcBef>
              </a:pPr>
              <a:t>6</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Product differentiation—the heart of the space between monopoly and competition</a:t>
            </a:r>
            <a:r>
              <a:rPr lang="en-US" altLang="en-US" sz="1000" b="1">
                <a:latin typeface="Arial" panose="020B0604020202020204" pitchFamily="34" charset="0"/>
              </a:rPr>
              <a:t> </a:t>
            </a:r>
            <a:r>
              <a:rPr lang="en-US" altLang="en-US" sz="1000">
                <a:latin typeface="Arial" panose="020B0604020202020204" pitchFamily="34" charset="0"/>
              </a:rPr>
              <a:t>An old “ice cream on the beach” analogy really nails down the idea of product differentiation and explains how monopolistic competition fills the space between monopoly and perfect competition. Draw a line on the blackboard and label the two ends </a:t>
            </a:r>
            <a:r>
              <a:rPr lang="en-US" altLang="en-US" sz="1000" i="1">
                <a:latin typeface="Arial" panose="020B0604020202020204" pitchFamily="34" charset="0"/>
              </a:rPr>
              <a:t>A</a:t>
            </a:r>
            <a:r>
              <a:rPr lang="en-US" altLang="en-US" sz="1000">
                <a:latin typeface="Arial" panose="020B0604020202020204" pitchFamily="34" charset="0"/>
              </a:rPr>
              <a:t> and </a:t>
            </a:r>
            <a:r>
              <a:rPr lang="en-US" altLang="en-US" sz="1000" i="1">
                <a:latin typeface="Arial" panose="020B0604020202020204" pitchFamily="34" charset="0"/>
              </a:rPr>
              <a:t>B</a:t>
            </a:r>
            <a:r>
              <a:rPr lang="en-US" altLang="en-US" sz="1000">
                <a:latin typeface="Arial" panose="020B0604020202020204" pitchFamily="34" charset="0"/>
              </a:rPr>
              <a:t>. Tell the students that the line represents a beach (a long beach) along which beachgoers are uniformly spaced. An ice-cream vendor decides to set up shop on the beach—the only one. Where will she locate? The students will quickly see that the center—midway between </a:t>
            </a:r>
            <a:r>
              <a:rPr lang="en-US" altLang="en-US" sz="1000" i="1">
                <a:latin typeface="Arial" panose="020B0604020202020204" pitchFamily="34" charset="0"/>
              </a:rPr>
              <a:t>A</a:t>
            </a:r>
            <a:r>
              <a:rPr lang="en-US" altLang="en-US" sz="1000">
                <a:latin typeface="Arial" panose="020B0604020202020204" pitchFamily="34" charset="0"/>
              </a:rPr>
              <a:t> and </a:t>
            </a:r>
            <a:r>
              <a:rPr lang="en-US" altLang="en-US" sz="1000" i="1">
                <a:latin typeface="Arial" panose="020B0604020202020204" pitchFamily="34" charset="0"/>
              </a:rPr>
              <a:t>B</a:t>
            </a:r>
            <a:r>
              <a:rPr lang="en-US" altLang="en-US" sz="1000">
                <a:latin typeface="Arial" panose="020B0604020202020204" pitchFamily="34" charset="0"/>
              </a:rPr>
              <a:t> is the spot that will get the most customers because the cost of an ice cream is the market price plus the walking time to get it (remind them that the beach is very long!) Now a second ice-cream vendor opens up. Where does he locate? With a bit of help, the students will see that the best spot is right next to the first one. With one producer, there is monopoly and no variety—no product differentiation. With two producers, there is still no differentiation—technically, there is </a:t>
            </a:r>
            <a:r>
              <a:rPr lang="en-US" altLang="en-US" sz="1000" i="1">
                <a:latin typeface="Arial" panose="020B0604020202020204" pitchFamily="34" charset="0"/>
              </a:rPr>
              <a:t>minimum differentiation</a:t>
            </a:r>
            <a:r>
              <a:rPr lang="en-US" altLang="en-US" sz="1000">
                <a:latin typeface="Arial" panose="020B0604020202020204" pitchFamily="34" charset="0"/>
              </a:rPr>
              <a:t>. Now suppose a third and fourth ice-cream vendor come along. Where do they locate? At the ends of the beach at </a:t>
            </a:r>
            <a:r>
              <a:rPr lang="en-US" altLang="en-US" sz="1000" i="1">
                <a:latin typeface="Arial" panose="020B0604020202020204" pitchFamily="34" charset="0"/>
              </a:rPr>
              <a:t>A</a:t>
            </a:r>
            <a:r>
              <a:rPr lang="en-US" altLang="en-US" sz="1000">
                <a:latin typeface="Arial" panose="020B0604020202020204" pitchFamily="34" charset="0"/>
              </a:rPr>
              <a:t> and </a:t>
            </a:r>
            <a:r>
              <a:rPr lang="en-US" altLang="en-US" sz="1000" i="1">
                <a:latin typeface="Arial" panose="020B0604020202020204" pitchFamily="34" charset="0"/>
              </a:rPr>
              <a:t>B</a:t>
            </a:r>
            <a:r>
              <a:rPr lang="en-US" altLang="en-US" sz="1000">
                <a:latin typeface="Arial" panose="020B0604020202020204" pitchFamily="34" charset="0"/>
              </a:rPr>
              <a:t>. They </a:t>
            </a:r>
            <a:r>
              <a:rPr lang="en-US" altLang="en-US" sz="1000" i="1">
                <a:latin typeface="Arial" panose="020B0604020202020204" pitchFamily="34" charset="0"/>
              </a:rPr>
              <a:t>differentiate</a:t>
            </a:r>
            <a:r>
              <a:rPr lang="en-US" altLang="en-US" sz="1000">
                <a:latin typeface="Arial" panose="020B0604020202020204" pitchFamily="34" charset="0"/>
              </a:rPr>
              <a:t> as much as possible from each other and from the first two. Further entry has new ice-cream vendors locating in the middle of the gaps between the existing ones, always going into the widest gap. If the market could stand the competition, eventually, there would be ice-cream vendors so close to each other all along the beach that the members of any adjacent group were indistinguishable to a customer. Product differentiation would have been pushed to the point that there is no “space” for additional variety and the market would look like perfect competition. </a:t>
            </a:r>
            <a:endParaRPr lang="en-US" altLang="en-US" sz="1000" b="1" i="1">
              <a:latin typeface="Arial" panose="020B0604020202020204" pitchFamily="34" charset="0"/>
            </a:endParaRPr>
          </a:p>
          <a:p>
            <a:pPr eaLnBrk="1" hangingPunct="1"/>
            <a:r>
              <a:rPr lang="en-US" altLang="en-US" sz="1000" b="1" i="1">
                <a:latin typeface="Arial" panose="020B0604020202020204" pitchFamily="34" charset="0"/>
              </a:rPr>
              <a:t>Real products are like the beach example</a:t>
            </a:r>
            <a:r>
              <a:rPr lang="en-US" altLang="en-US" sz="1000">
                <a:latin typeface="Arial" panose="020B0604020202020204" pitchFamily="34" charset="0"/>
              </a:rPr>
              <a:t> Talk about sports shoes, breakfast cereals, and any other goods that interest you and for which there are good locally observable examples and encourage the students to see that they are like the beach example. The variety of products fill the available variety “space.”</a:t>
            </a:r>
          </a:p>
        </p:txBody>
      </p:sp>
    </p:spTree>
    <p:extLst>
      <p:ext uri="{BB962C8B-B14F-4D97-AF65-F5344CB8AC3E}">
        <p14:creationId xmlns:p14="http://schemas.microsoft.com/office/powerpoint/2010/main" val="381939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B6DA62-E593-48A1-B452-F4CB05C5B4B0}" type="slidenum">
              <a:rPr lang="en-US" altLang="en-US"/>
              <a:pPr>
                <a:spcBef>
                  <a:spcPct val="0"/>
                </a:spcBef>
              </a:pPr>
              <a:t>7</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04424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FA4825-922D-48A2-B6E0-F2150332F6F9}" type="slidenum">
              <a:rPr lang="en-US" altLang="en-US"/>
              <a:pPr>
                <a:spcBef>
                  <a:spcPct val="0"/>
                </a:spcBef>
              </a:pPr>
              <a:t>8</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latin typeface="Arial" panose="020B0604020202020204" pitchFamily="34" charset="0"/>
              </a:rPr>
              <a:t>Classroom activity</a:t>
            </a:r>
            <a:endParaRPr lang="en-CA" altLang="en-US">
              <a:latin typeface="Arial" panose="020B0604020202020204" pitchFamily="34" charset="0"/>
            </a:endParaRPr>
          </a:p>
          <a:p>
            <a:pPr eaLnBrk="1" hangingPunct="1"/>
            <a:r>
              <a:rPr lang="en-CA" altLang="en-US">
                <a:latin typeface="Arial" panose="020B0604020202020204" pitchFamily="34" charset="0"/>
              </a:rPr>
              <a:t>Check out </a:t>
            </a:r>
            <a:r>
              <a:rPr lang="en-CA" altLang="en-US" i="1">
                <a:latin typeface="Arial" panose="020B0604020202020204" pitchFamily="34" charset="0"/>
              </a:rPr>
              <a:t>Economics in Action</a:t>
            </a:r>
            <a:r>
              <a:rPr lang="en-CA" altLang="en-US">
                <a:latin typeface="Arial" panose="020B0604020202020204" pitchFamily="34" charset="0"/>
              </a:rPr>
              <a:t>: </a:t>
            </a:r>
            <a:r>
              <a:rPr lang="en-US" altLang="en-US">
                <a:latin typeface="Arial" panose="020B0604020202020204" pitchFamily="34" charset="0"/>
              </a:rPr>
              <a:t>Monopolistic Competition Today</a:t>
            </a:r>
          </a:p>
        </p:txBody>
      </p:sp>
    </p:spTree>
    <p:extLst>
      <p:ext uri="{BB962C8B-B14F-4D97-AF65-F5344CB8AC3E}">
        <p14:creationId xmlns:p14="http://schemas.microsoft.com/office/powerpoint/2010/main" val="385012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94CCFC-B35F-4116-8C1E-953531ADFED7}" type="slidenum">
              <a:rPr lang="en-US" altLang="en-US"/>
              <a:pPr>
                <a:spcBef>
                  <a:spcPct val="0"/>
                </a:spcBef>
              </a:pPr>
              <a:t>9</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The demand for a firm’s differentiated product in monopolistic competition</a:t>
            </a:r>
          </a:p>
          <a:p>
            <a:pPr eaLnBrk="1" hangingPunct="1"/>
            <a:r>
              <a:rPr lang="en-US" altLang="en-US">
                <a:latin typeface="Arial" panose="020B0604020202020204" pitchFamily="34" charset="0"/>
              </a:rPr>
              <a:t>Remind the students about the </a:t>
            </a:r>
            <a:r>
              <a:rPr lang="en-US" altLang="en-US" i="1">
                <a:latin typeface="Arial" panose="020B0604020202020204" pitchFamily="34" charset="0"/>
              </a:rPr>
              <a:t>ceteris paribus</a:t>
            </a:r>
            <a:r>
              <a:rPr lang="en-US" altLang="en-US">
                <a:latin typeface="Arial" panose="020B0604020202020204" pitchFamily="34" charset="0"/>
              </a:rPr>
              <a:t> condition that defines a demand curve. Along the demand curve for Nike tennis shoes, the prices of Adidas, Fila, Head, K Swiss, Prince, Reebok, and Wilson tennis shoes are constant. Some people prefer Nike to the other brands and will pay a bit more for Nike. Other people prefer some other brand and will buy Nike only if its price is low enough. Buyers have brand preferences, but they will switch brands if price differences are large enough. So the higher the price of a Nike shoe, the prices of the other brands remaining the same, the smaller is the quantity of Nike shoes demanded.</a:t>
            </a:r>
          </a:p>
        </p:txBody>
      </p:sp>
    </p:spTree>
    <p:extLst>
      <p:ext uri="{BB962C8B-B14F-4D97-AF65-F5344CB8AC3E}">
        <p14:creationId xmlns:p14="http://schemas.microsoft.com/office/powerpoint/2010/main" val="47042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51FCBD-F54D-4AA6-A485-8FF014F87423}" type="slidenum">
              <a:rPr lang="en-US" altLang="en-US"/>
              <a:pPr>
                <a:spcBef>
                  <a:spcPct val="0"/>
                </a:spcBef>
              </a:pPr>
              <a:t>10</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5159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67588810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0276676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72000">
              <a:defRPr/>
            </a:lvl1pPr>
            <a:lvl2pPr marL="72000">
              <a:defRPr/>
            </a:lvl2p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0075700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72000">
              <a:defRPr/>
            </a:lvl1pPr>
            <a:lvl2pPr marL="72000">
              <a:defRPr/>
            </a:lvl2p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8555554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686254"/>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2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20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573874"/>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369774851"/>
      </p:ext>
    </p:extLst>
  </p:cSld>
  <p:clrMap bg1="lt1" tx1="dk1" bg2="lt2" tx2="dk2" accent1="accent1" accent2="accent2" accent3="accent3" accent4="accent4" accent5="accent5" accent6="accent6" hlink="hlink" folHlink="folHlink"/>
  <p:sldLayoutIdLst>
    <p:sldLayoutId id="2147484056" r:id="rId1"/>
    <p:sldLayoutId id="2147484057"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64251442"/>
      </p:ext>
    </p:extLst>
  </p:cSld>
  <p:clrMap bg1="lt1" tx1="dk1" bg2="lt2" tx2="dk2" accent1="accent1" accent2="accent2" accent3="accent3" accent4="accent4" accent5="accent5" accent6="accent6" hlink="hlink" folHlink="folHlink"/>
  <p:sldLayoutIdLst>
    <p:sldLayoutId id="2147484052" r:id="rId1"/>
    <p:sldLayoutId id="2147484053"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047"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48"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049"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547301333"/>
      </p:ext>
    </p:extLst>
  </p:cSld>
  <p:clrMap bg1="lt1" tx1="dk1" bg2="lt2" tx2="dk2" accent1="accent1" accent2="accent2" accent3="accent3" accent4="accent4" accent5="accent5" accent6="accent6" hlink="hlink" folHlink="folHlink"/>
  <p:sldLayoutIdLst>
    <p:sldLayoutId id="2147484059"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7.png"/><Relationship Id="rId7"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1.png"/><Relationship Id="rId7" Type="http://schemas.openxmlformats.org/officeDocument/2006/relationships/slide" Target="slide1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5.png"/><Relationship Id="rId7" Type="http://schemas.openxmlformats.org/officeDocument/2006/relationships/slide" Target="slide1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9.png"/><Relationship Id="rId7" Type="http://schemas.openxmlformats.org/officeDocument/2006/relationships/slide" Target="slide2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slide" Target="slide3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slide" Target="slide34.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164255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3" name="Rectangle 3"/>
          <p:cNvSpPr>
            <a:spLocks noGrp="1" noChangeArrowheads="1"/>
          </p:cNvSpPr>
          <p:nvPr>
            <p:ph idx="1"/>
          </p:nvPr>
        </p:nvSpPr>
        <p:spPr>
          <a:xfrm>
            <a:off x="360363" y="1584325"/>
            <a:ext cx="3887787" cy="4760913"/>
          </a:xfrm>
        </p:spPr>
        <p:txBody>
          <a:bodyPr/>
          <a:lstStyle/>
          <a:p>
            <a:pPr marL="72000" lvl="1" eaLnBrk="1" hangingPunct="1"/>
            <a:r>
              <a:rPr lang="en-US" altLang="en-US" dirty="0"/>
              <a:t>The firm in monopolistic competition operates like</a:t>
            </a:r>
            <a:br>
              <a:rPr lang="en-US" altLang="en-US" dirty="0"/>
            </a:br>
            <a:r>
              <a:rPr lang="en-US" altLang="en-US" dirty="0"/>
              <a:t>a single-price monopoly. </a:t>
            </a:r>
          </a:p>
          <a:p>
            <a:pPr marL="72000" lvl="1" eaLnBrk="1" hangingPunct="1"/>
            <a:r>
              <a:rPr lang="en-US" altLang="en-US" dirty="0"/>
              <a:t>The firm produces the quantity at which </a:t>
            </a:r>
            <a:r>
              <a:rPr lang="en-US" altLang="en-US" i="1" dirty="0"/>
              <a:t>MR</a:t>
            </a:r>
            <a:r>
              <a:rPr lang="en-US" altLang="en-US" dirty="0"/>
              <a:t> equals </a:t>
            </a:r>
            <a:r>
              <a:rPr lang="en-US" altLang="en-US" i="1" dirty="0"/>
              <a:t>MC</a:t>
            </a:r>
            <a:r>
              <a:rPr lang="en-US" altLang="en-US" dirty="0"/>
              <a:t> and sells that quantity for the highest possible price.</a:t>
            </a:r>
          </a:p>
          <a:p>
            <a:pPr marL="72000" lvl="1" eaLnBrk="1" hangingPunct="1"/>
            <a:r>
              <a:rPr lang="en-US" altLang="en-US" dirty="0"/>
              <a:t>It makes an economic profit (as in this example) when </a:t>
            </a:r>
            <a:r>
              <a:rPr lang="en-US" altLang="en-US" i="1" dirty="0"/>
              <a:t>P</a:t>
            </a:r>
            <a:r>
              <a:rPr lang="en-US" altLang="en-US" dirty="0"/>
              <a:t> &gt; </a:t>
            </a:r>
            <a:r>
              <a:rPr lang="en-US" altLang="en-US" i="1" dirty="0"/>
              <a:t>ATC</a:t>
            </a:r>
            <a:r>
              <a:rPr lang="en-US" altLang="en-US" dirty="0"/>
              <a:t>. </a:t>
            </a:r>
          </a:p>
        </p:txBody>
      </p:sp>
      <p:sp>
        <p:nvSpPr>
          <p:cNvPr id="14339" name="Rectangle 22"/>
          <p:cNvSpPr>
            <a:spLocks noGrp="1" noChangeArrowheads="1"/>
          </p:cNvSpPr>
          <p:nvPr>
            <p:ph type="title"/>
          </p:nvPr>
        </p:nvSpPr>
        <p:spPr>
          <a:noFill/>
          <a:ln/>
        </p:spPr>
        <p:txBody>
          <a:bodyPr/>
          <a:lstStyle/>
          <a:p>
            <a:pPr eaLnBrk="1" hangingPunct="1"/>
            <a:r>
              <a:rPr lang="en-US" altLang="en-US" dirty="0"/>
              <a:t>Price and Output in </a:t>
            </a:r>
            <a:br>
              <a:rPr lang="en-US" altLang="en-US" dirty="0"/>
            </a:br>
            <a:r>
              <a:rPr lang="en-US" altLang="en-US" dirty="0"/>
              <a:t>Monopolistic Competition</a:t>
            </a:r>
          </a:p>
        </p:txBody>
      </p:sp>
      <p:pic>
        <p:nvPicPr>
          <p:cNvPr id="14340" name="Picture 17" descr="FIG13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38465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18" name="Picture 18" descr="FIG130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39068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19" name="Picture 19" descr="FIG1302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39068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20" name="Picture 20" descr="FIG1302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39068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wipe(left)">
                                      <p:cBhvr>
                                        <p:cTn id="7" dur="1000"/>
                                        <p:tgtEl>
                                          <p:spTgt spid="2304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0418"/>
                                        </p:tgtEl>
                                        <p:attrNameLst>
                                          <p:attrName>style.visibility</p:attrName>
                                        </p:attrNameLst>
                                      </p:cBhvr>
                                      <p:to>
                                        <p:strVal val="visible"/>
                                      </p:to>
                                    </p:set>
                                    <p:animEffect transition="in" filter="wipe(left)">
                                      <p:cBhvr>
                                        <p:cTn id="12" dur="1000"/>
                                        <p:tgtEl>
                                          <p:spTgt spid="230418"/>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30419"/>
                                        </p:tgtEl>
                                        <p:attrNameLst>
                                          <p:attrName>style.visibility</p:attrName>
                                        </p:attrNameLst>
                                      </p:cBhvr>
                                      <p:to>
                                        <p:strVal val="visible"/>
                                      </p:to>
                                    </p:set>
                                    <p:animEffect transition="in" filter="wipe(left)">
                                      <p:cBhvr>
                                        <p:cTn id="16" dur="1000"/>
                                        <p:tgtEl>
                                          <p:spTgt spid="2304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0403">
                                            <p:txEl>
                                              <p:pRg st="2" end="2"/>
                                            </p:txEl>
                                          </p:spTgt>
                                        </p:tgtEl>
                                        <p:attrNameLst>
                                          <p:attrName>style.visibility</p:attrName>
                                        </p:attrNameLst>
                                      </p:cBhvr>
                                      <p:to>
                                        <p:strVal val="visible"/>
                                      </p:to>
                                    </p:set>
                                    <p:animEffect transition="in" filter="wipe(left)">
                                      <p:cBhvr>
                                        <p:cTn id="21" dur="1000"/>
                                        <p:tgtEl>
                                          <p:spTgt spid="230403">
                                            <p:txEl>
                                              <p:pRg st="2" end="2"/>
                                            </p:txEl>
                                          </p:spTgt>
                                        </p:tgtEl>
                                      </p:cBhvr>
                                    </p:animEffect>
                                  </p:childTnLst>
                                </p:cTn>
                              </p:par>
                            </p:childTnLst>
                          </p:cTn>
                        </p:par>
                        <p:par>
                          <p:cTn id="22" fill="hold" nodeType="afterGroup">
                            <p:stCondLst>
                              <p:cond delay="1000"/>
                            </p:stCondLst>
                            <p:childTnLst>
                              <p:par>
                                <p:cTn id="23" presetID="10" presetClass="entr" presetSubtype="0" fill="hold" nodeType="afterEffect">
                                  <p:stCondLst>
                                    <p:cond delay="0"/>
                                  </p:stCondLst>
                                  <p:childTnLst>
                                    <p:set>
                                      <p:cBhvr>
                                        <p:cTn id="24" dur="1" fill="hold">
                                          <p:stCondLst>
                                            <p:cond delay="0"/>
                                          </p:stCondLst>
                                        </p:cTn>
                                        <p:tgtEl>
                                          <p:spTgt spid="230420"/>
                                        </p:tgtEl>
                                        <p:attrNameLst>
                                          <p:attrName>style.visibility</p:attrName>
                                        </p:attrNameLst>
                                      </p:cBhvr>
                                      <p:to>
                                        <p:strVal val="visible"/>
                                      </p:to>
                                    </p:set>
                                    <p:animEffect transition="in" filter="fade">
                                      <p:cBhvr>
                                        <p:cTn id="25" dur="500"/>
                                        <p:tgtEl>
                                          <p:spTgt spid="23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uiExpand="1"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2" descr="FIG13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657225"/>
            <a:ext cx="547687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3331" name="Picture 3" descr="FIG130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657225"/>
            <a:ext cx="55626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3332" name="Picture 4" descr="FIG1302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657225"/>
            <a:ext cx="55626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3333" name="Picture 5" descr="FIG1302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663" y="657225"/>
            <a:ext cx="55626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3331"/>
                                        </p:tgtEl>
                                        <p:attrNameLst>
                                          <p:attrName>style.visibility</p:attrName>
                                        </p:attrNameLst>
                                      </p:cBhvr>
                                      <p:to>
                                        <p:strVal val="visible"/>
                                      </p:to>
                                    </p:set>
                                    <p:animEffect transition="in" filter="wipe(left)">
                                      <p:cBhvr>
                                        <p:cTn id="7" dur="1000"/>
                                        <p:tgtEl>
                                          <p:spTgt spid="483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3332"/>
                                        </p:tgtEl>
                                        <p:attrNameLst>
                                          <p:attrName>style.visibility</p:attrName>
                                        </p:attrNameLst>
                                      </p:cBhvr>
                                      <p:to>
                                        <p:strVal val="visible"/>
                                      </p:to>
                                    </p:set>
                                    <p:animEffect transition="in" filter="wipe(left)">
                                      <p:cBhvr>
                                        <p:cTn id="12" dur="1000"/>
                                        <p:tgtEl>
                                          <p:spTgt spid="483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83333"/>
                                        </p:tgtEl>
                                        <p:attrNameLst>
                                          <p:attrName>style.visibility</p:attrName>
                                        </p:attrNameLst>
                                      </p:cBhvr>
                                      <p:to>
                                        <p:strVal val="visible"/>
                                      </p:to>
                                    </p:set>
                                    <p:animEffect transition="in" filter="fade">
                                      <p:cBhvr>
                                        <p:cTn id="17" dur="500"/>
                                        <p:tgtEl>
                                          <p:spTgt spid="48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9955" name="Rectangle 3"/>
          <p:cNvSpPr>
            <a:spLocks noGrp="1" noChangeArrowheads="1"/>
          </p:cNvSpPr>
          <p:nvPr>
            <p:ph idx="1"/>
          </p:nvPr>
        </p:nvSpPr>
        <p:spPr>
          <a:xfrm>
            <a:off x="360363" y="1584325"/>
            <a:ext cx="3995613" cy="4525963"/>
          </a:xfrm>
        </p:spPr>
        <p:txBody>
          <a:bodyPr/>
          <a:lstStyle/>
          <a:p>
            <a:pPr marL="72000" eaLnBrk="1" hangingPunct="1"/>
            <a:r>
              <a:rPr lang="en-US" altLang="en-US" dirty="0"/>
              <a:t>Profit Maximizing Might Be Loss Minimizing</a:t>
            </a:r>
          </a:p>
          <a:p>
            <a:pPr marL="72000" lvl="1" eaLnBrk="1" hangingPunct="1"/>
            <a:r>
              <a:rPr lang="en-US" altLang="en-US" dirty="0"/>
              <a:t>A firm might incur an economic loss in the short run.</a:t>
            </a:r>
          </a:p>
          <a:p>
            <a:pPr marL="72000" lvl="1" eaLnBrk="1" hangingPunct="1"/>
            <a:r>
              <a:rPr lang="en-US" altLang="en-US" dirty="0"/>
              <a:t>Here is an example.</a:t>
            </a:r>
          </a:p>
          <a:p>
            <a:pPr marL="72000" lvl="1" eaLnBrk="1" hangingPunct="1"/>
            <a:r>
              <a:rPr lang="en-US" altLang="en-US" dirty="0"/>
              <a:t>At the profit-maximizing quantity, </a:t>
            </a:r>
            <a:r>
              <a:rPr lang="en-US" altLang="en-US" i="1" dirty="0"/>
              <a:t>P</a:t>
            </a:r>
            <a:r>
              <a:rPr lang="en-US" altLang="en-US" dirty="0"/>
              <a:t> &lt; </a:t>
            </a:r>
            <a:r>
              <a:rPr lang="en-US" altLang="en-US" i="1" dirty="0"/>
              <a:t>ATC </a:t>
            </a:r>
            <a:r>
              <a:rPr lang="en-US" altLang="en-US" dirty="0"/>
              <a:t>and the firm incurs an economic loss. </a:t>
            </a:r>
          </a:p>
        </p:txBody>
      </p:sp>
      <p:sp>
        <p:nvSpPr>
          <p:cNvPr id="16387" name="Rectangle 13"/>
          <p:cNvSpPr>
            <a:spLocks noGrp="1" noChangeArrowheads="1"/>
          </p:cNvSpPr>
          <p:nvPr>
            <p:ph type="title"/>
          </p:nvPr>
        </p:nvSpPr>
        <p:spPr>
          <a:noFill/>
          <a:ln/>
        </p:spPr>
        <p:txBody>
          <a:bodyPr/>
          <a:lstStyle/>
          <a:p>
            <a:pPr eaLnBrk="1" hangingPunct="1"/>
            <a:r>
              <a:rPr lang="en-US" altLang="en-US" dirty="0"/>
              <a:t>Price and Output in </a:t>
            </a:r>
            <a:br>
              <a:rPr lang="en-US" altLang="en-US" dirty="0"/>
            </a:br>
            <a:r>
              <a:rPr lang="en-US" altLang="en-US" dirty="0"/>
              <a:t>Monopolistic Competition</a:t>
            </a:r>
          </a:p>
        </p:txBody>
      </p:sp>
      <p:pic>
        <p:nvPicPr>
          <p:cNvPr id="16388" name="Picture 14" descr="Fig14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39274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9967" name="Picture 15" descr="Fig140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39274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9968" name="Picture 16" descr="Fig1402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39274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9969" name="Picture 17" descr="Fig1402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39274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9955">
                                            <p:txEl>
                                              <p:pRg st="1" end="1"/>
                                            </p:txEl>
                                          </p:spTgt>
                                        </p:tgtEl>
                                        <p:attrNameLst>
                                          <p:attrName>style.visibility</p:attrName>
                                        </p:attrNameLst>
                                      </p:cBhvr>
                                      <p:to>
                                        <p:strVal val="visible"/>
                                      </p:to>
                                    </p:set>
                                    <p:animEffect transition="in" filter="wipe(left)">
                                      <p:cBhvr>
                                        <p:cTn id="7" dur="1000"/>
                                        <p:tgtEl>
                                          <p:spTgt spid="509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9955">
                                            <p:txEl>
                                              <p:pRg st="2" end="2"/>
                                            </p:txEl>
                                          </p:spTgt>
                                        </p:tgtEl>
                                        <p:attrNameLst>
                                          <p:attrName>style.visibility</p:attrName>
                                        </p:attrNameLst>
                                      </p:cBhvr>
                                      <p:to>
                                        <p:strVal val="visible"/>
                                      </p:to>
                                    </p:set>
                                    <p:animEffect transition="in" filter="wipe(left)">
                                      <p:cBhvr>
                                        <p:cTn id="12" dur="1000"/>
                                        <p:tgtEl>
                                          <p:spTgt spid="509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9955">
                                            <p:txEl>
                                              <p:pRg st="3" end="3"/>
                                            </p:txEl>
                                          </p:spTgt>
                                        </p:tgtEl>
                                        <p:attrNameLst>
                                          <p:attrName>style.visibility</p:attrName>
                                        </p:attrNameLst>
                                      </p:cBhvr>
                                      <p:to>
                                        <p:strVal val="visible"/>
                                      </p:to>
                                    </p:set>
                                    <p:animEffect transition="in" filter="wipe(left)">
                                      <p:cBhvr>
                                        <p:cTn id="17" dur="1000"/>
                                        <p:tgtEl>
                                          <p:spTgt spid="5099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09967"/>
                                        </p:tgtEl>
                                        <p:attrNameLst>
                                          <p:attrName>style.visibility</p:attrName>
                                        </p:attrNameLst>
                                      </p:cBhvr>
                                      <p:to>
                                        <p:strVal val="visible"/>
                                      </p:to>
                                    </p:set>
                                    <p:animEffect transition="in" filter="fade">
                                      <p:cBhvr>
                                        <p:cTn id="22" dur="500"/>
                                        <p:tgtEl>
                                          <p:spTgt spid="5099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09968"/>
                                        </p:tgtEl>
                                        <p:attrNameLst>
                                          <p:attrName>style.visibility</p:attrName>
                                        </p:attrNameLst>
                                      </p:cBhvr>
                                      <p:to>
                                        <p:strVal val="visible"/>
                                      </p:to>
                                    </p:set>
                                    <p:animEffect transition="in" filter="wipe(down)">
                                      <p:cBhvr>
                                        <p:cTn id="27" dur="1000"/>
                                        <p:tgtEl>
                                          <p:spTgt spid="5099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9969"/>
                                        </p:tgtEl>
                                        <p:attrNameLst>
                                          <p:attrName>style.visibility</p:attrName>
                                        </p:attrNameLst>
                                      </p:cBhvr>
                                      <p:to>
                                        <p:strVal val="visible"/>
                                      </p:to>
                                    </p:set>
                                    <p:animEffect transition="in" filter="wipe(left)">
                                      <p:cBhvr>
                                        <p:cTn id="32" dur="1000"/>
                                        <p:tgtEl>
                                          <p:spTgt spid="509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uiExpand="1"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14" descr="Fig14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657225"/>
            <a:ext cx="557053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15" name="Picture 15" descr="Fig140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657225"/>
            <a:ext cx="557053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16" name="Picture 16" descr="Fig1402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657225"/>
            <a:ext cx="557053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17" name="Picture 17" descr="Fig1402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657225"/>
            <a:ext cx="557053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015"/>
                                        </p:tgtEl>
                                        <p:attrNameLst>
                                          <p:attrName>style.visibility</p:attrName>
                                        </p:attrNameLst>
                                      </p:cBhvr>
                                      <p:to>
                                        <p:strVal val="visible"/>
                                      </p:to>
                                    </p:set>
                                    <p:animEffect transition="in" filter="fade">
                                      <p:cBhvr>
                                        <p:cTn id="7" dur="500"/>
                                        <p:tgtEl>
                                          <p:spTgt spid="512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12016"/>
                                        </p:tgtEl>
                                        <p:attrNameLst>
                                          <p:attrName>style.visibility</p:attrName>
                                        </p:attrNameLst>
                                      </p:cBhvr>
                                      <p:to>
                                        <p:strVal val="visible"/>
                                      </p:to>
                                    </p:set>
                                    <p:animEffect transition="in" filter="wipe(down)">
                                      <p:cBhvr>
                                        <p:cTn id="12" dur="1000"/>
                                        <p:tgtEl>
                                          <p:spTgt spid="512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17"/>
                                        </p:tgtEl>
                                        <p:attrNameLst>
                                          <p:attrName>style.visibility</p:attrName>
                                        </p:attrNameLst>
                                      </p:cBhvr>
                                      <p:to>
                                        <p:strVal val="visible"/>
                                      </p:to>
                                    </p:set>
                                    <p:animEffect transition="in" filter="wipe(left)">
                                      <p:cBhvr>
                                        <p:cTn id="17" dur="1000"/>
                                        <p:tgtEl>
                                          <p:spTgt spid="512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p:txBody>
          <a:bodyPr/>
          <a:lstStyle/>
          <a:p>
            <a:pPr eaLnBrk="1" hangingPunct="1"/>
            <a:r>
              <a:rPr lang="en-US" altLang="en-US" dirty="0"/>
              <a:t>Long Run: Zero Economic Profit</a:t>
            </a:r>
          </a:p>
          <a:p>
            <a:pPr lvl="1" eaLnBrk="1" hangingPunct="1"/>
            <a:r>
              <a:rPr dirty="0"/>
              <a:t>In the long run, economic profit induces entry.</a:t>
            </a:r>
          </a:p>
          <a:p>
            <a:pPr lvl="1" eaLnBrk="1" hangingPunct="1"/>
            <a:r>
              <a:rPr dirty="0"/>
              <a:t>And entry continues as long as firms in the industry </a:t>
            </a:r>
            <a:r>
              <a:rPr lang="en-GB" dirty="0"/>
              <a:t>make</a:t>
            </a:r>
            <a:r>
              <a:rPr dirty="0"/>
              <a:t> an economic profit—as long as (</a:t>
            </a:r>
            <a:r>
              <a:rPr i="1" dirty="0"/>
              <a:t>P </a:t>
            </a:r>
            <a:r>
              <a:rPr dirty="0"/>
              <a:t>&gt; </a:t>
            </a:r>
            <a:r>
              <a:rPr i="1" dirty="0"/>
              <a:t>ATC</a:t>
            </a:r>
            <a:r>
              <a:rPr dirty="0"/>
              <a:t>).</a:t>
            </a:r>
          </a:p>
          <a:p>
            <a:pPr lvl="1" eaLnBrk="1" hangingPunct="1"/>
            <a:r>
              <a:rPr dirty="0"/>
              <a:t>In the long run, a firm in monopolistic competition maximizes its profit by producing the quantity at </a:t>
            </a:r>
            <a:r>
              <a:rPr i="1" dirty="0"/>
              <a:t>MR</a:t>
            </a:r>
            <a:r>
              <a:rPr dirty="0"/>
              <a:t> = </a:t>
            </a:r>
            <a:r>
              <a:rPr i="1" dirty="0"/>
              <a:t>MC</a:t>
            </a:r>
            <a:r>
              <a:rPr dirty="0"/>
              <a:t>.</a:t>
            </a:r>
          </a:p>
        </p:txBody>
      </p:sp>
      <p:sp>
        <p:nvSpPr>
          <p:cNvPr id="18434" name="Rectangle 5"/>
          <p:cNvSpPr>
            <a:spLocks noGrp="1" noChangeArrowheads="1"/>
          </p:cNvSpPr>
          <p:nvPr>
            <p:ph type="title"/>
          </p:nvPr>
        </p:nvSpPr>
        <p:spPr>
          <a:noFill/>
        </p:spPr>
        <p:txBody>
          <a:bodyPr/>
          <a:lstStyle/>
          <a:p>
            <a:pPr eaLnBrk="1" hangingPunct="1"/>
            <a:r>
              <a:rPr lang="en-US" altLang="en-US" dirty="0"/>
              <a:t>Price and Output in </a:t>
            </a:r>
            <a:br>
              <a:rPr lang="en-US" altLang="en-US" dirty="0"/>
            </a:br>
            <a:r>
              <a:rPr lang="en-US" altLang="en-US" dirty="0"/>
              <a:t>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1000"/>
                                        <p:tgtEl>
                                          <p:spTgt spid="228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wipe(left)">
                                      <p:cBhvr>
                                        <p:cTn id="12" dur="1000"/>
                                        <p:tgtEl>
                                          <p:spTgt spid="2283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5">
                                            <p:txEl>
                                              <p:pRg st="3" end="3"/>
                                            </p:txEl>
                                          </p:spTgt>
                                        </p:tgtEl>
                                        <p:attrNameLst>
                                          <p:attrName>style.visibility</p:attrName>
                                        </p:attrNameLst>
                                      </p:cBhvr>
                                      <p:to>
                                        <p:strVal val="visible"/>
                                      </p:to>
                                    </p:set>
                                    <p:animEffect transition="in" filter="wipe(left)">
                                      <p:cBhvr>
                                        <p:cTn id="17" dur="1000"/>
                                        <p:tgtEl>
                                          <p:spTgt spid="228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7" name="Rectangle 3"/>
          <p:cNvSpPr>
            <a:spLocks noGrp="1" noChangeArrowheads="1"/>
          </p:cNvSpPr>
          <p:nvPr>
            <p:ph idx="1"/>
          </p:nvPr>
        </p:nvSpPr>
        <p:spPr/>
        <p:txBody>
          <a:bodyPr/>
          <a:lstStyle/>
          <a:p>
            <a:pPr lvl="1" eaLnBrk="1" hangingPunct="1"/>
            <a:r>
              <a:rPr dirty="0"/>
              <a:t>As firms enter the industry, each existing firm loses some of its market share. </a:t>
            </a:r>
          </a:p>
          <a:p>
            <a:pPr lvl="1" eaLnBrk="1" hangingPunct="1"/>
            <a:r>
              <a:rPr dirty="0"/>
              <a:t>The demand for its product decreases.</a:t>
            </a:r>
          </a:p>
          <a:p>
            <a:pPr lvl="1" eaLnBrk="1" hangingPunct="1"/>
            <a:r>
              <a:rPr dirty="0"/>
              <a:t>The decrease in demand decreases the quantity at which </a:t>
            </a:r>
            <a:r>
              <a:rPr i="1" dirty="0"/>
              <a:t>MR</a:t>
            </a:r>
            <a:r>
              <a:rPr dirty="0"/>
              <a:t> = </a:t>
            </a:r>
            <a:r>
              <a:rPr i="1" dirty="0"/>
              <a:t>MC</a:t>
            </a:r>
            <a:r>
              <a:rPr dirty="0"/>
              <a:t> and lowers the maximum price that the firm can charge to sell this quantity.</a:t>
            </a:r>
          </a:p>
          <a:p>
            <a:pPr lvl="1" eaLnBrk="1" hangingPunct="1"/>
            <a:r>
              <a:rPr dirty="0"/>
              <a:t>As new firms enter, the firm's price and quantity fall until</a:t>
            </a:r>
            <a:br>
              <a:rPr dirty="0"/>
            </a:br>
            <a:r>
              <a:rPr i="1" dirty="0"/>
              <a:t>P</a:t>
            </a:r>
            <a:r>
              <a:rPr dirty="0"/>
              <a:t> = </a:t>
            </a:r>
            <a:r>
              <a:rPr i="1" dirty="0"/>
              <a:t>ATC</a:t>
            </a:r>
            <a:r>
              <a:rPr dirty="0"/>
              <a:t> and each firm earns zero economic profit.</a:t>
            </a:r>
          </a:p>
        </p:txBody>
      </p:sp>
      <p:sp>
        <p:nvSpPr>
          <p:cNvPr id="19458" name="Rectangle 5"/>
          <p:cNvSpPr>
            <a:spLocks noGrp="1" noChangeArrowheads="1"/>
          </p:cNvSpPr>
          <p:nvPr>
            <p:ph type="title"/>
          </p:nvPr>
        </p:nvSpPr>
        <p:spPr>
          <a:noFill/>
        </p:spPr>
        <p:txBody>
          <a:bodyPr/>
          <a:lstStyle/>
          <a:p>
            <a:pPr eaLnBrk="1" hangingPunct="1"/>
            <a:r>
              <a:rPr lang="en-US" altLang="en-US" dirty="0"/>
              <a:t>Price and Output in </a:t>
            </a:r>
            <a:br>
              <a:rPr lang="en-US" altLang="en-US" dirty="0"/>
            </a:br>
            <a:r>
              <a:rPr lang="en-US" altLang="en-US" dirty="0"/>
              <a:t>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Effect transition="in" filter="wipe(left)">
                                      <p:cBhvr>
                                        <p:cTn id="7" dur="1000"/>
                                        <p:tgtEl>
                                          <p:spTgt spid="2314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xEl>
                                              <p:pRg st="2" end="2"/>
                                            </p:txEl>
                                          </p:spTgt>
                                        </p:tgtEl>
                                        <p:attrNameLst>
                                          <p:attrName>style.visibility</p:attrName>
                                        </p:attrNameLst>
                                      </p:cBhvr>
                                      <p:to>
                                        <p:strVal val="visible"/>
                                      </p:to>
                                    </p:set>
                                    <p:animEffect transition="in" filter="wipe(left)">
                                      <p:cBhvr>
                                        <p:cTn id="12" dur="1000"/>
                                        <p:tgtEl>
                                          <p:spTgt spid="2314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1427">
                                            <p:txEl>
                                              <p:pRg st="3" end="3"/>
                                            </p:txEl>
                                          </p:spTgt>
                                        </p:tgtEl>
                                        <p:attrNameLst>
                                          <p:attrName>style.visibility</p:attrName>
                                        </p:attrNameLst>
                                      </p:cBhvr>
                                      <p:to>
                                        <p:strVal val="visible"/>
                                      </p:to>
                                    </p:set>
                                    <p:animEffect transition="in" filter="wipe(left)">
                                      <p:cBhvr>
                                        <p:cTn id="17" dur="1000"/>
                                        <p:tgtEl>
                                          <p:spTgt spid="231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0363" y="1584325"/>
            <a:ext cx="3527561" cy="4525963"/>
          </a:xfrm>
        </p:spPr>
        <p:txBody>
          <a:bodyPr/>
          <a:lstStyle/>
          <a:p>
            <a:pPr marL="72000" lvl="1" eaLnBrk="1" hangingPunct="1"/>
            <a:r>
              <a:rPr lang="en-US" altLang="en-US" dirty="0"/>
              <a:t>Figure 14.3 shows a firm in monopolistic competition in long-run equilibrium.</a:t>
            </a:r>
          </a:p>
          <a:p>
            <a:pPr marL="107950" lvl="1" eaLnBrk="1" hangingPunct="1"/>
            <a:endParaRPr lang="en-US" altLang="en-US" dirty="0"/>
          </a:p>
        </p:txBody>
      </p:sp>
      <p:sp>
        <p:nvSpPr>
          <p:cNvPr id="20483" name="Rectangle 12"/>
          <p:cNvSpPr>
            <a:spLocks noGrp="1" noChangeArrowheads="1"/>
          </p:cNvSpPr>
          <p:nvPr>
            <p:ph type="title"/>
          </p:nvPr>
        </p:nvSpPr>
        <p:spPr>
          <a:noFill/>
          <a:ln/>
        </p:spPr>
        <p:txBody>
          <a:bodyPr/>
          <a:lstStyle/>
          <a:p>
            <a:pPr eaLnBrk="1" hangingPunct="1"/>
            <a:r>
              <a:rPr lang="en-US" altLang="en-US" dirty="0"/>
              <a:t>Price and Output in </a:t>
            </a:r>
            <a:br>
              <a:rPr lang="en-US" altLang="en-US" dirty="0"/>
            </a:br>
            <a:r>
              <a:rPr lang="en-US" altLang="en-US" dirty="0"/>
              <a:t>Monopolistic Competition</a:t>
            </a:r>
          </a:p>
        </p:txBody>
      </p:sp>
      <p:pic>
        <p:nvPicPr>
          <p:cNvPr id="20484" name="Picture 13" descr="Fig14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1402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90" name="Picture 14" descr="Fig1403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1402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91" name="Picture 15" descr="Fig1403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1402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92" name="Picture 16" descr="Fig1403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1402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9390"/>
                                        </p:tgtEl>
                                        <p:attrNameLst>
                                          <p:attrName>style.visibility</p:attrName>
                                        </p:attrNameLst>
                                      </p:cBhvr>
                                      <p:to>
                                        <p:strVal val="visible"/>
                                      </p:to>
                                    </p:set>
                                    <p:animEffect transition="in" filter="fade">
                                      <p:cBhvr>
                                        <p:cTn id="7" dur="500"/>
                                        <p:tgtEl>
                                          <p:spTgt spid="229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29391"/>
                                        </p:tgtEl>
                                        <p:attrNameLst>
                                          <p:attrName>style.visibility</p:attrName>
                                        </p:attrNameLst>
                                      </p:cBhvr>
                                      <p:to>
                                        <p:strVal val="visible"/>
                                      </p:to>
                                    </p:set>
                                    <p:animEffect transition="in" filter="fade">
                                      <p:cBhvr>
                                        <p:cTn id="12" dur="500"/>
                                        <p:tgtEl>
                                          <p:spTgt spid="229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9392"/>
                                        </p:tgtEl>
                                        <p:attrNameLst>
                                          <p:attrName>style.visibility</p:attrName>
                                        </p:attrNameLst>
                                      </p:cBhvr>
                                      <p:to>
                                        <p:strVal val="visible"/>
                                      </p:to>
                                    </p:set>
                                    <p:animEffect transition="in" filter="fade">
                                      <p:cBhvr>
                                        <p:cTn id="17" dur="500"/>
                                        <p:tgtEl>
                                          <p:spTgt spid="229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6" name="Picture 5" descr="Fig14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692150"/>
            <a:ext cx="5559425"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2310" name="Picture 6" descr="Fig1403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692150"/>
            <a:ext cx="5559425"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2311" name="Picture 7" descr="Fig1403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200" y="692150"/>
            <a:ext cx="5559425"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2312" name="Picture 8" descr="Fig1403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692150"/>
            <a:ext cx="5559425"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2310"/>
                                        </p:tgtEl>
                                        <p:attrNameLst>
                                          <p:attrName>style.visibility</p:attrName>
                                        </p:attrNameLst>
                                      </p:cBhvr>
                                      <p:to>
                                        <p:strVal val="visible"/>
                                      </p:to>
                                    </p:set>
                                    <p:animEffect transition="in" filter="fade">
                                      <p:cBhvr>
                                        <p:cTn id="7" dur="500"/>
                                        <p:tgtEl>
                                          <p:spTgt spid="482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82311"/>
                                        </p:tgtEl>
                                        <p:attrNameLst>
                                          <p:attrName>style.visibility</p:attrName>
                                        </p:attrNameLst>
                                      </p:cBhvr>
                                      <p:to>
                                        <p:strVal val="visible"/>
                                      </p:to>
                                    </p:set>
                                    <p:animEffect transition="in" filter="fade">
                                      <p:cBhvr>
                                        <p:cTn id="12" dur="500"/>
                                        <p:tgtEl>
                                          <p:spTgt spid="482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82312"/>
                                        </p:tgtEl>
                                        <p:attrNameLst>
                                          <p:attrName>style.visibility</p:attrName>
                                        </p:attrNameLst>
                                      </p:cBhvr>
                                      <p:to>
                                        <p:strVal val="visible"/>
                                      </p:to>
                                    </p:set>
                                    <p:animEffect transition="in" filter="fade">
                                      <p:cBhvr>
                                        <p:cTn id="17" dur="500"/>
                                        <p:tgtEl>
                                          <p:spTgt spid="48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1" name="Rectangle 3"/>
          <p:cNvSpPr>
            <a:spLocks noGrp="1" noChangeArrowheads="1"/>
          </p:cNvSpPr>
          <p:nvPr>
            <p:ph idx="1"/>
          </p:nvPr>
        </p:nvSpPr>
        <p:spPr/>
        <p:txBody>
          <a:bodyPr/>
          <a:lstStyle/>
          <a:p>
            <a:pPr eaLnBrk="1" hangingPunct="1">
              <a:defRPr/>
            </a:pPr>
            <a:r>
              <a:rPr lang="en-US" altLang="en-US" dirty="0"/>
              <a:t>Monopolistic Competition and Perfect Competition</a:t>
            </a:r>
          </a:p>
          <a:p>
            <a:pPr lvl="1" eaLnBrk="1" hangingPunct="1">
              <a:defRPr/>
            </a:pPr>
            <a:r>
              <a:rPr dirty="0"/>
              <a:t>Two key differences between monopolistic competition and perfect competition are</a:t>
            </a:r>
          </a:p>
          <a:p>
            <a:pPr lvl="1" indent="288000" eaLnBrk="1" hangingPunct="1">
              <a:buClr>
                <a:srgbClr val="7030A0"/>
              </a:buClr>
              <a:buSzPct val="120000"/>
              <a:buFont typeface="Wingdings" panose="05000000000000000000" pitchFamily="2" charset="2"/>
              <a:buChar char="§"/>
              <a:defRPr/>
            </a:pPr>
            <a:r>
              <a:rPr dirty="0"/>
              <a:t>Excess capacity</a:t>
            </a:r>
          </a:p>
          <a:p>
            <a:pPr lvl="1" indent="288000" eaLnBrk="1" hangingPunct="1">
              <a:buClr>
                <a:srgbClr val="7030A0"/>
              </a:buClr>
              <a:buSzPct val="120000"/>
              <a:buFont typeface="Wingdings" panose="05000000000000000000" pitchFamily="2" charset="2"/>
              <a:buChar char="§"/>
              <a:defRPr/>
            </a:pPr>
            <a:r>
              <a:rPr dirty="0"/>
              <a:t>Markup</a:t>
            </a:r>
          </a:p>
          <a:p>
            <a:pPr lvl="1" eaLnBrk="1" hangingPunct="1">
              <a:defRPr/>
            </a:pPr>
            <a:r>
              <a:rPr dirty="0"/>
              <a:t>A firm has </a:t>
            </a:r>
            <a:r>
              <a:rPr b="1" dirty="0"/>
              <a:t>excess capacity</a:t>
            </a:r>
            <a:r>
              <a:rPr dirty="0"/>
              <a:t> if it produces less than the quantity at which </a:t>
            </a:r>
            <a:r>
              <a:rPr i="1" dirty="0"/>
              <a:t>ATC</a:t>
            </a:r>
            <a:r>
              <a:rPr dirty="0"/>
              <a:t> is a minimum.</a:t>
            </a:r>
          </a:p>
          <a:p>
            <a:pPr lvl="1" eaLnBrk="1" hangingPunct="1">
              <a:defRPr/>
            </a:pPr>
            <a:r>
              <a:rPr dirty="0"/>
              <a:t>A firm’s </a:t>
            </a:r>
            <a:r>
              <a:rPr b="1" dirty="0"/>
              <a:t>markup</a:t>
            </a:r>
            <a:r>
              <a:rPr dirty="0"/>
              <a:t> is the amount by which its price exceeds its marginal cost. </a:t>
            </a:r>
          </a:p>
        </p:txBody>
      </p:sp>
      <p:sp>
        <p:nvSpPr>
          <p:cNvPr id="22530" name="Rectangle 5"/>
          <p:cNvSpPr>
            <a:spLocks noGrp="1" noChangeArrowheads="1"/>
          </p:cNvSpPr>
          <p:nvPr>
            <p:ph type="title"/>
          </p:nvPr>
        </p:nvSpPr>
        <p:spPr>
          <a:noFill/>
        </p:spPr>
        <p:txBody>
          <a:bodyPr/>
          <a:lstStyle/>
          <a:p>
            <a:pPr eaLnBrk="1" hangingPunct="1"/>
            <a:r>
              <a:rPr lang="en-US" altLang="en-US" dirty="0"/>
              <a:t>Price and Output in </a:t>
            </a:r>
            <a:br>
              <a:rPr lang="en-US" altLang="en-US" dirty="0"/>
            </a:br>
            <a:r>
              <a:rPr lang="en-US" altLang="en-US" dirty="0"/>
              <a:t>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wipe(left)">
                                      <p:cBhvr>
                                        <p:cTn id="7" dur="1000"/>
                                        <p:tgtEl>
                                          <p:spTgt spid="232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1">
                                            <p:txEl>
                                              <p:pRg st="2" end="2"/>
                                            </p:txEl>
                                          </p:spTgt>
                                        </p:tgtEl>
                                        <p:attrNameLst>
                                          <p:attrName>style.visibility</p:attrName>
                                        </p:attrNameLst>
                                      </p:cBhvr>
                                      <p:to>
                                        <p:strVal val="visible"/>
                                      </p:to>
                                    </p:set>
                                    <p:animEffect transition="in" filter="wipe(left)">
                                      <p:cBhvr>
                                        <p:cTn id="12" dur="1000"/>
                                        <p:tgtEl>
                                          <p:spTgt spid="2324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1">
                                            <p:txEl>
                                              <p:pRg st="3" end="3"/>
                                            </p:txEl>
                                          </p:spTgt>
                                        </p:tgtEl>
                                        <p:attrNameLst>
                                          <p:attrName>style.visibility</p:attrName>
                                        </p:attrNameLst>
                                      </p:cBhvr>
                                      <p:to>
                                        <p:strVal val="visible"/>
                                      </p:to>
                                    </p:set>
                                    <p:animEffect transition="in" filter="wipe(left)">
                                      <p:cBhvr>
                                        <p:cTn id="17" dur="1000"/>
                                        <p:tgtEl>
                                          <p:spTgt spid="2324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1">
                                            <p:txEl>
                                              <p:pRg st="4" end="4"/>
                                            </p:txEl>
                                          </p:spTgt>
                                        </p:tgtEl>
                                        <p:attrNameLst>
                                          <p:attrName>style.visibility</p:attrName>
                                        </p:attrNameLst>
                                      </p:cBhvr>
                                      <p:to>
                                        <p:strVal val="visible"/>
                                      </p:to>
                                    </p:set>
                                    <p:animEffect transition="in" filter="wipe(left)">
                                      <p:cBhvr>
                                        <p:cTn id="22" dur="1000"/>
                                        <p:tgtEl>
                                          <p:spTgt spid="2324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1">
                                            <p:txEl>
                                              <p:pRg st="5" end="5"/>
                                            </p:txEl>
                                          </p:spTgt>
                                        </p:tgtEl>
                                        <p:attrNameLst>
                                          <p:attrName>style.visibility</p:attrName>
                                        </p:attrNameLst>
                                      </p:cBhvr>
                                      <p:to>
                                        <p:strVal val="visible"/>
                                      </p:to>
                                    </p:set>
                                    <p:animEffect transition="in" filter="wipe(left)">
                                      <p:cBhvr>
                                        <p:cTn id="27" dur="1000"/>
                                        <p:tgtEl>
                                          <p:spTgt spid="232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a:xfrm>
            <a:off x="360363" y="1584325"/>
            <a:ext cx="3887787" cy="4581525"/>
          </a:xfrm>
        </p:spPr>
        <p:txBody>
          <a:bodyPr/>
          <a:lstStyle/>
          <a:p>
            <a:pPr marL="72000" lvl="1" eaLnBrk="1" hangingPunct="1"/>
            <a:r>
              <a:rPr lang="en-US" altLang="en-US" dirty="0"/>
              <a:t>In long-run equilibrium, firms in monopolistic competition produce less than the </a:t>
            </a:r>
            <a:r>
              <a:rPr lang="en-US" altLang="en-US" b="1" dirty="0"/>
              <a:t>efficient scale</a:t>
            </a:r>
            <a:r>
              <a:rPr lang="en-US" altLang="en-US" dirty="0"/>
              <a:t>—the quantity at which </a:t>
            </a:r>
            <a:r>
              <a:rPr lang="en-US" altLang="en-US" i="1" dirty="0"/>
              <a:t>ATC </a:t>
            </a:r>
            <a:r>
              <a:rPr lang="en-US" altLang="en-US" dirty="0"/>
              <a:t>is a minimum. </a:t>
            </a:r>
          </a:p>
          <a:p>
            <a:pPr marL="72000" lvl="1" eaLnBrk="1" hangingPunct="1"/>
            <a:r>
              <a:rPr lang="en-US" altLang="en-US" dirty="0"/>
              <a:t>They operate with </a:t>
            </a:r>
            <a:r>
              <a:rPr lang="en-US" altLang="en-US" i="1" dirty="0"/>
              <a:t>excess capacity.</a:t>
            </a:r>
            <a:endParaRPr lang="en-US" altLang="en-US" dirty="0"/>
          </a:p>
          <a:p>
            <a:pPr marL="72000" lvl="1" eaLnBrk="1" hangingPunct="1"/>
            <a:r>
              <a:rPr lang="en-US" altLang="en-US" dirty="0"/>
              <a:t>The downward-sloping demand curve for their products drives this result.</a:t>
            </a:r>
          </a:p>
        </p:txBody>
      </p:sp>
      <p:sp>
        <p:nvSpPr>
          <p:cNvPr id="23555" name="Rectangle 14"/>
          <p:cNvSpPr>
            <a:spLocks noGrp="1" noChangeArrowheads="1"/>
          </p:cNvSpPr>
          <p:nvPr>
            <p:ph type="title"/>
          </p:nvPr>
        </p:nvSpPr>
        <p:spPr>
          <a:noFill/>
          <a:ln/>
        </p:spPr>
        <p:txBody>
          <a:bodyPr/>
          <a:lstStyle/>
          <a:p>
            <a:pPr eaLnBrk="1" hangingPunct="1"/>
            <a:r>
              <a:rPr lang="en-US" altLang="en-US" dirty="0"/>
              <a:t>Price and Output in </a:t>
            </a:r>
            <a:br>
              <a:rPr lang="en-US" altLang="en-US" dirty="0"/>
            </a:br>
            <a:r>
              <a:rPr lang="en-US" altLang="en-US" dirty="0"/>
              <a:t>Monopolistic Competition</a:t>
            </a:r>
          </a:p>
        </p:txBody>
      </p:sp>
      <p:pic>
        <p:nvPicPr>
          <p:cNvPr id="23556" name="Picture 20" descr="Fig1404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493" name="Picture 21" descr="Fig1404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494" name="Picture 22" descr="Fig1404a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495" name="Picture 23" descr="Fig1404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3493"/>
                                        </p:tgtEl>
                                        <p:attrNameLst>
                                          <p:attrName>style.visibility</p:attrName>
                                        </p:attrNameLst>
                                      </p:cBhvr>
                                      <p:to>
                                        <p:strVal val="visible"/>
                                      </p:to>
                                    </p:set>
                                    <p:animEffect transition="in" filter="wipe(left)">
                                      <p:cBhvr>
                                        <p:cTn id="7" dur="1000"/>
                                        <p:tgtEl>
                                          <p:spTgt spid="233493"/>
                                        </p:tgtEl>
                                      </p:cBhvr>
                                    </p:animEffect>
                                  </p:childTnLst>
                                </p:cTn>
                              </p:par>
                            </p:childTnLst>
                          </p:cTn>
                        </p:par>
                        <p:par>
                          <p:cTn id="8" fill="hold" nodeType="afterGroup">
                            <p:stCondLst>
                              <p:cond delay="1000"/>
                            </p:stCondLst>
                            <p:childTnLst>
                              <p:par>
                                <p:cTn id="9" presetID="22" presetClass="entr" presetSubtype="4" fill="hold" nodeType="afterEffect">
                                  <p:stCondLst>
                                    <p:cond delay="0"/>
                                  </p:stCondLst>
                                  <p:childTnLst>
                                    <p:set>
                                      <p:cBhvr>
                                        <p:cTn id="10" dur="1" fill="hold">
                                          <p:stCondLst>
                                            <p:cond delay="0"/>
                                          </p:stCondLst>
                                        </p:cTn>
                                        <p:tgtEl>
                                          <p:spTgt spid="233494"/>
                                        </p:tgtEl>
                                        <p:attrNameLst>
                                          <p:attrName>style.visibility</p:attrName>
                                        </p:attrNameLst>
                                      </p:cBhvr>
                                      <p:to>
                                        <p:strVal val="visible"/>
                                      </p:to>
                                    </p:set>
                                    <p:animEffect transition="in" filter="wipe(down)">
                                      <p:cBhvr>
                                        <p:cTn id="11" dur="1000"/>
                                        <p:tgtEl>
                                          <p:spTgt spid="2334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33475">
                                            <p:txEl>
                                              <p:pRg st="1" end="1"/>
                                            </p:txEl>
                                          </p:spTgt>
                                        </p:tgtEl>
                                        <p:attrNameLst>
                                          <p:attrName>style.visibility</p:attrName>
                                        </p:attrNameLst>
                                      </p:cBhvr>
                                      <p:to>
                                        <p:strVal val="visible"/>
                                      </p:to>
                                    </p:set>
                                    <p:animEffect transition="in" filter="wipe(left)">
                                      <p:cBhvr>
                                        <p:cTn id="16" dur="500"/>
                                        <p:tgtEl>
                                          <p:spTgt spid="233475">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33495"/>
                                        </p:tgtEl>
                                        <p:attrNameLst>
                                          <p:attrName>style.visibility</p:attrName>
                                        </p:attrNameLst>
                                      </p:cBhvr>
                                      <p:to>
                                        <p:strVal val="visible"/>
                                      </p:to>
                                    </p:set>
                                    <p:animEffect transition="in" filter="wipe(left)">
                                      <p:cBhvr>
                                        <p:cTn id="20" dur="1000"/>
                                        <p:tgtEl>
                                          <p:spTgt spid="2334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3475">
                                            <p:txEl>
                                              <p:pRg st="2" end="2"/>
                                            </p:txEl>
                                          </p:spTgt>
                                        </p:tgtEl>
                                        <p:attrNameLst>
                                          <p:attrName>style.visibility</p:attrName>
                                        </p:attrNameLst>
                                      </p:cBhvr>
                                      <p:to>
                                        <p:strVal val="visible"/>
                                      </p:to>
                                    </p:set>
                                    <p:animEffect transition="in" filter="wipe(left)">
                                      <p:cBhvr>
                                        <p:cTn id="25" dur="10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bwMode="auto">
          <a:xfrm>
            <a:off x="2772000" y="4687866"/>
            <a:ext cx="5410200" cy="111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3600" dirty="0">
                <a:solidFill>
                  <a:srgbClr val="009A82"/>
                </a:solidFill>
                <a:latin typeface="Futura Condensed" pitchFamily="34" charset="0"/>
              </a:rPr>
              <a:t>MONOPOLISTIC COMPETITION</a:t>
            </a:r>
          </a:p>
        </p:txBody>
      </p:sp>
      <p:graphicFrame>
        <p:nvGraphicFramePr>
          <p:cNvPr id="5" name="Object 4"/>
          <p:cNvGraphicFramePr>
            <a:graphicFrameLocks noChangeAspect="1"/>
          </p:cNvGraphicFramePr>
          <p:nvPr>
            <p:extLst>
              <p:ext uri="{D42A27DB-BD31-4B8C-83A1-F6EECF244321}">
                <p14:modId xmlns:p14="http://schemas.microsoft.com/office/powerpoint/2010/main" val="1828119260"/>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7179"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9" name="Title 1"/>
          <p:cNvSpPr txBox="1">
            <a:spLocks/>
          </p:cNvSpPr>
          <p:nvPr/>
        </p:nvSpPr>
        <p:spPr bwMode="auto">
          <a:xfrm>
            <a:off x="719572" y="4509120"/>
            <a:ext cx="1891522" cy="207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800" b="0" dirty="0">
                <a:solidFill>
                  <a:srgbClr val="9B2590"/>
                </a:solidFill>
                <a:latin typeface="Mundo Sans Std Light" panose="02000302020104020303" pitchFamily="50" charset="0"/>
              </a:rPr>
              <a:t>14</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extLst>
      <p:ext uri="{BB962C8B-B14F-4D97-AF65-F5344CB8AC3E}">
        <p14:creationId xmlns:p14="http://schemas.microsoft.com/office/powerpoint/2010/main" val="74551101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6" descr="Fig1404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4813"/>
            <a:ext cx="5521325" cy="601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3735" name="Picture 7" descr="Fig1404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4813"/>
            <a:ext cx="5521325" cy="601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3736" name="Picture 8" descr="Fig1404a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404813"/>
            <a:ext cx="5521325" cy="601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3737" name="Picture 9" descr="Fig1404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04813"/>
            <a:ext cx="5521325" cy="601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3738" name="Picture 10" descr="Fig1404a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404813"/>
            <a:ext cx="5521325" cy="601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3735"/>
                                        </p:tgtEl>
                                        <p:attrNameLst>
                                          <p:attrName>style.visibility</p:attrName>
                                        </p:attrNameLst>
                                      </p:cBhvr>
                                      <p:to>
                                        <p:strVal val="visible"/>
                                      </p:to>
                                    </p:set>
                                    <p:animEffect transition="in" filter="wipe(left)">
                                      <p:cBhvr>
                                        <p:cTn id="7" dur="1000"/>
                                        <p:tgtEl>
                                          <p:spTgt spid="7137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3736"/>
                                        </p:tgtEl>
                                        <p:attrNameLst>
                                          <p:attrName>style.visibility</p:attrName>
                                        </p:attrNameLst>
                                      </p:cBhvr>
                                      <p:to>
                                        <p:strVal val="visible"/>
                                      </p:to>
                                    </p:set>
                                    <p:animEffect transition="in" filter="wipe(down)">
                                      <p:cBhvr>
                                        <p:cTn id="12" dur="1000"/>
                                        <p:tgtEl>
                                          <p:spTgt spid="7137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3737"/>
                                        </p:tgtEl>
                                        <p:attrNameLst>
                                          <p:attrName>style.visibility</p:attrName>
                                        </p:attrNameLst>
                                      </p:cBhvr>
                                      <p:to>
                                        <p:strVal val="visible"/>
                                      </p:to>
                                    </p:set>
                                    <p:animEffect transition="in" filter="wipe(left)">
                                      <p:cBhvr>
                                        <p:cTn id="17" dur="1000"/>
                                        <p:tgtEl>
                                          <p:spTgt spid="7137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3738"/>
                                        </p:tgtEl>
                                        <p:attrNameLst>
                                          <p:attrName>style.visibility</p:attrName>
                                        </p:attrNameLst>
                                      </p:cBhvr>
                                      <p:to>
                                        <p:strVal val="visible"/>
                                      </p:to>
                                    </p:set>
                                    <p:animEffect transition="in" filter="wipe(down)">
                                      <p:cBhvr>
                                        <p:cTn id="22" dur="1000"/>
                                        <p:tgtEl>
                                          <p:spTgt spid="71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7" name="Rectangle 3"/>
          <p:cNvSpPr>
            <a:spLocks noGrp="1" noChangeArrowheads="1"/>
          </p:cNvSpPr>
          <p:nvPr>
            <p:ph idx="1"/>
          </p:nvPr>
        </p:nvSpPr>
        <p:spPr>
          <a:xfrm>
            <a:off x="360363" y="1584325"/>
            <a:ext cx="3779589" cy="4525963"/>
          </a:xfrm>
        </p:spPr>
        <p:txBody>
          <a:bodyPr/>
          <a:lstStyle/>
          <a:p>
            <a:pPr lvl="1" eaLnBrk="1" hangingPunct="1"/>
            <a:r>
              <a:rPr lang="en-US" altLang="en-US" dirty="0"/>
              <a:t>Firms in monopolistic competition operate with  positive</a:t>
            </a:r>
            <a:r>
              <a:rPr lang="en-US" altLang="en-US" i="1" dirty="0"/>
              <a:t> markup</a:t>
            </a:r>
            <a:r>
              <a:rPr lang="en-US" altLang="en-US" dirty="0"/>
              <a:t>.</a:t>
            </a:r>
          </a:p>
          <a:p>
            <a:pPr lvl="1" eaLnBrk="1" hangingPunct="1"/>
            <a:r>
              <a:rPr lang="en-US" altLang="en-US" dirty="0"/>
              <a:t>Again, the downward-sloping demand curve for their products drives this result.</a:t>
            </a:r>
          </a:p>
        </p:txBody>
      </p:sp>
      <p:sp>
        <p:nvSpPr>
          <p:cNvPr id="25603" name="Rectangle 15"/>
          <p:cNvSpPr>
            <a:spLocks noGrp="1" noChangeArrowheads="1"/>
          </p:cNvSpPr>
          <p:nvPr>
            <p:ph type="title"/>
          </p:nvPr>
        </p:nvSpPr>
        <p:spPr>
          <a:noFill/>
          <a:ln/>
        </p:spPr>
        <p:txBody>
          <a:bodyPr/>
          <a:lstStyle/>
          <a:p>
            <a:pPr eaLnBrk="1" hangingPunct="1"/>
            <a:r>
              <a:rPr lang="en-US" altLang="en-US" dirty="0"/>
              <a:t>Price and Output in </a:t>
            </a:r>
            <a:br>
              <a:rPr lang="en-US" altLang="en-US" dirty="0"/>
            </a:br>
            <a:r>
              <a:rPr lang="en-US" altLang="en-US" dirty="0"/>
              <a:t>Monopolistic Competition</a:t>
            </a:r>
          </a:p>
        </p:txBody>
      </p:sp>
      <p:pic>
        <p:nvPicPr>
          <p:cNvPr id="25604" name="Picture 21" descr="Fig1404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22" descr="Fig1404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23" descr="Fig1404a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24" descr="Fig1404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49" name="Picture 25" descr="Fig1404a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000" y="1656000"/>
            <a:ext cx="406876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3049"/>
                                        </p:tgtEl>
                                        <p:attrNameLst>
                                          <p:attrName>style.visibility</p:attrName>
                                        </p:attrNameLst>
                                      </p:cBhvr>
                                      <p:to>
                                        <p:strVal val="visible"/>
                                      </p:to>
                                    </p:set>
                                    <p:animEffect transition="in" filter="wipe(down)">
                                      <p:cBhvr>
                                        <p:cTn id="7" dur="1000"/>
                                        <p:tgtEl>
                                          <p:spTgt spid="513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left)">
                                      <p:cBhvr>
                                        <p:cTn id="12" dur="1000"/>
                                        <p:tgtEl>
                                          <p:spTgt spid="513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60363" y="1584325"/>
            <a:ext cx="3851597" cy="4525963"/>
          </a:xfrm>
        </p:spPr>
        <p:txBody>
          <a:bodyPr/>
          <a:lstStyle/>
          <a:p>
            <a:pPr marL="72000" lvl="1" eaLnBrk="1" hangingPunct="1"/>
            <a:r>
              <a:rPr lang="en-US" altLang="en-US" dirty="0"/>
              <a:t>In contrast, firms in perfect competition have no excess capacity and no markup.</a:t>
            </a:r>
          </a:p>
          <a:p>
            <a:pPr marL="72000" lvl="1" eaLnBrk="1" hangingPunct="1"/>
            <a:r>
              <a:rPr lang="en-US" altLang="en-US" dirty="0"/>
              <a:t>The perfectly elastic demand curve for their products drives this result.</a:t>
            </a:r>
          </a:p>
        </p:txBody>
      </p:sp>
      <p:sp>
        <p:nvSpPr>
          <p:cNvPr id="26627" name="Rectangle 21"/>
          <p:cNvSpPr>
            <a:spLocks noGrp="1" noChangeArrowheads="1"/>
          </p:cNvSpPr>
          <p:nvPr>
            <p:ph type="title"/>
          </p:nvPr>
        </p:nvSpPr>
        <p:spPr>
          <a:noFill/>
          <a:ln/>
        </p:spPr>
        <p:txBody>
          <a:bodyPr/>
          <a:lstStyle/>
          <a:p>
            <a:pPr eaLnBrk="1" hangingPunct="1"/>
            <a:r>
              <a:rPr lang="en-US" altLang="en-US" dirty="0"/>
              <a:t>Price and Output in </a:t>
            </a:r>
            <a:br>
              <a:rPr lang="en-US" altLang="en-US" dirty="0"/>
            </a:br>
            <a:r>
              <a:rPr lang="en-US" altLang="en-US" dirty="0"/>
              <a:t>Monopolistic Competition</a:t>
            </a:r>
          </a:p>
        </p:txBody>
      </p:sp>
      <p:pic>
        <p:nvPicPr>
          <p:cNvPr id="2662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100512"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Effect transition="in" filter="wipe(left)">
                                      <p:cBhvr>
                                        <p:cTn id="7" dur="1000"/>
                                        <p:tgtEl>
                                          <p:spTgt spid="276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2913"/>
            <a:ext cx="5486400" cy="597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p:txBody>
          <a:bodyPr/>
          <a:lstStyle/>
          <a:p>
            <a:pPr eaLnBrk="1" hangingPunct="1"/>
            <a:r>
              <a:rPr lang="en-US" altLang="en-US" dirty="0"/>
              <a:t>Is Monopolistic Competition Efficient?</a:t>
            </a:r>
          </a:p>
          <a:p>
            <a:pPr lvl="1" eaLnBrk="1" hangingPunct="1"/>
            <a:r>
              <a:rPr dirty="0"/>
              <a:t>Price equals marginal social benefit.</a:t>
            </a:r>
          </a:p>
          <a:p>
            <a:pPr lvl="1" eaLnBrk="1" hangingPunct="1"/>
            <a:r>
              <a:rPr dirty="0"/>
              <a:t>The firm’s marginal cost equals marginal social cost.</a:t>
            </a:r>
          </a:p>
          <a:p>
            <a:pPr lvl="1" eaLnBrk="1" hangingPunct="1"/>
            <a:r>
              <a:rPr dirty="0"/>
              <a:t>Because price exceeds marginal cost, marginal social benefit exceeds marginal social cost, so ...</a:t>
            </a:r>
          </a:p>
          <a:p>
            <a:pPr lvl="1" eaLnBrk="1" hangingPunct="1"/>
            <a:r>
              <a:rPr dirty="0"/>
              <a:t>in the long run, the firm in monopolistic competition produces less than the efficient quantity.</a:t>
            </a:r>
          </a:p>
        </p:txBody>
      </p:sp>
      <p:sp>
        <p:nvSpPr>
          <p:cNvPr id="28674" name="Rectangle 5"/>
          <p:cNvSpPr>
            <a:spLocks noGrp="1" noChangeArrowheads="1"/>
          </p:cNvSpPr>
          <p:nvPr>
            <p:ph type="title"/>
          </p:nvPr>
        </p:nvSpPr>
        <p:spPr>
          <a:noFill/>
        </p:spPr>
        <p:txBody>
          <a:bodyPr/>
          <a:lstStyle/>
          <a:p>
            <a:pPr eaLnBrk="1" hangingPunct="1"/>
            <a:r>
              <a:rPr lang="en-US" altLang="en-US" dirty="0"/>
              <a:t>Price and Output in </a:t>
            </a:r>
            <a:br>
              <a:rPr lang="en-US" altLang="en-US" dirty="0"/>
            </a:br>
            <a:r>
              <a:rPr lang="en-US" altLang="en-US" dirty="0"/>
              <a:t>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wipe(left)">
                                      <p:cBhvr>
                                        <p:cTn id="7" dur="1000"/>
                                        <p:tgtEl>
                                          <p:spTgt spid="206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left)">
                                      <p:cBhvr>
                                        <p:cTn id="12" dur="10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left)">
                                      <p:cBhvr>
                                        <p:cTn id="17" dur="10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left)">
                                      <p:cBhvr>
                                        <p:cTn id="22" dur="1000"/>
                                        <p:tgtEl>
                                          <p:spTgt spid="20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5778" name="Rectangle 2"/>
          <p:cNvSpPr>
            <a:spLocks noGrp="1" noChangeArrowheads="1"/>
          </p:cNvSpPr>
          <p:nvPr>
            <p:ph idx="1"/>
          </p:nvPr>
        </p:nvSpPr>
        <p:spPr/>
        <p:txBody>
          <a:bodyPr/>
          <a:lstStyle/>
          <a:p>
            <a:pPr lvl="1" eaLnBrk="1" hangingPunct="1"/>
            <a:r>
              <a:rPr b="1" dirty="0">
                <a:solidFill>
                  <a:srgbClr val="7030A0"/>
                </a:solidFill>
              </a:rPr>
              <a:t>Making the Relevant Comparison</a:t>
            </a:r>
          </a:p>
          <a:p>
            <a:pPr lvl="1" eaLnBrk="1" hangingPunct="1"/>
            <a:r>
              <a:rPr dirty="0"/>
              <a:t>The markup (price minus marginal cost) arises from product differentiation.</a:t>
            </a:r>
          </a:p>
          <a:p>
            <a:pPr lvl="1" eaLnBrk="1" hangingPunct="1"/>
            <a:r>
              <a:rPr dirty="0"/>
              <a:t>People value product variety, but product variety is costly.</a:t>
            </a:r>
          </a:p>
          <a:p>
            <a:pPr lvl="1" eaLnBrk="1" hangingPunct="1"/>
            <a:r>
              <a:rPr dirty="0"/>
              <a:t>The efficient degree of product variety is the one for which the marginal social benefit from product variety equals its marginal social cost. </a:t>
            </a:r>
          </a:p>
          <a:p>
            <a:pPr lvl="1" eaLnBrk="1" hangingPunct="1"/>
            <a:r>
              <a:rPr dirty="0"/>
              <a:t>The loss that arises excess capacity is offset by the gain that arises from having a greater degree of product variety.  </a:t>
            </a:r>
          </a:p>
        </p:txBody>
      </p:sp>
      <p:sp>
        <p:nvSpPr>
          <p:cNvPr id="29698" name="Rectangle 3"/>
          <p:cNvSpPr>
            <a:spLocks noGrp="1" noChangeArrowheads="1"/>
          </p:cNvSpPr>
          <p:nvPr>
            <p:ph type="title"/>
          </p:nvPr>
        </p:nvSpPr>
        <p:spPr>
          <a:noFill/>
        </p:spPr>
        <p:txBody>
          <a:bodyPr/>
          <a:lstStyle/>
          <a:p>
            <a:pPr eaLnBrk="1" hangingPunct="1"/>
            <a:r>
              <a:rPr lang="en-US" altLang="en-US" dirty="0"/>
              <a:t>Price and Output in </a:t>
            </a:r>
            <a:br>
              <a:rPr lang="en-US" altLang="en-US" dirty="0"/>
            </a:br>
            <a:r>
              <a:rPr lang="en-US" altLang="en-US" dirty="0"/>
              <a:t>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5778">
                                            <p:txEl>
                                              <p:pRg st="1" end="1"/>
                                            </p:txEl>
                                          </p:spTgt>
                                        </p:tgtEl>
                                        <p:attrNameLst>
                                          <p:attrName>style.visibility</p:attrName>
                                        </p:attrNameLst>
                                      </p:cBhvr>
                                      <p:to>
                                        <p:strVal val="visible"/>
                                      </p:to>
                                    </p:set>
                                    <p:animEffect transition="in" filter="wipe(left)">
                                      <p:cBhvr>
                                        <p:cTn id="7" dur="1000"/>
                                        <p:tgtEl>
                                          <p:spTgt spid="7157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5778">
                                            <p:txEl>
                                              <p:pRg st="2" end="2"/>
                                            </p:txEl>
                                          </p:spTgt>
                                        </p:tgtEl>
                                        <p:attrNameLst>
                                          <p:attrName>style.visibility</p:attrName>
                                        </p:attrNameLst>
                                      </p:cBhvr>
                                      <p:to>
                                        <p:strVal val="visible"/>
                                      </p:to>
                                    </p:set>
                                    <p:animEffect transition="in" filter="wipe(left)">
                                      <p:cBhvr>
                                        <p:cTn id="12" dur="1000"/>
                                        <p:tgtEl>
                                          <p:spTgt spid="7157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5778">
                                            <p:txEl>
                                              <p:pRg st="3" end="3"/>
                                            </p:txEl>
                                          </p:spTgt>
                                        </p:tgtEl>
                                        <p:attrNameLst>
                                          <p:attrName>style.visibility</p:attrName>
                                        </p:attrNameLst>
                                      </p:cBhvr>
                                      <p:to>
                                        <p:strVal val="visible"/>
                                      </p:to>
                                    </p:set>
                                    <p:animEffect transition="in" filter="wipe(left)">
                                      <p:cBhvr>
                                        <p:cTn id="17" dur="1000"/>
                                        <p:tgtEl>
                                          <p:spTgt spid="71577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5778">
                                            <p:txEl>
                                              <p:pRg st="4" end="4"/>
                                            </p:txEl>
                                          </p:spTgt>
                                        </p:tgtEl>
                                        <p:attrNameLst>
                                          <p:attrName>style.visibility</p:attrName>
                                        </p:attrNameLst>
                                      </p:cBhvr>
                                      <p:to>
                                        <p:strVal val="visible"/>
                                      </p:to>
                                    </p:set>
                                    <p:animEffect transition="in" filter="wipe(left)">
                                      <p:cBhvr>
                                        <p:cTn id="22" dur="1000"/>
                                        <p:tgtEl>
                                          <p:spTgt spid="7157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r>
              <a:rPr lang="en-US" altLang="en-US" dirty="0"/>
              <a:t>Product Development</a:t>
            </a:r>
          </a:p>
          <a:p>
            <a:pPr lvl="1" eaLnBrk="1" hangingPunct="1"/>
            <a:r>
              <a:rPr dirty="0"/>
              <a:t>We’ve looked at a firm’s profit-maximizing output decision in the short run and in the long run, for a given product and with given marketing effort.</a:t>
            </a:r>
          </a:p>
          <a:p>
            <a:pPr lvl="1" eaLnBrk="1" hangingPunct="1"/>
            <a:r>
              <a:rPr dirty="0"/>
              <a:t>To keep making an economic profit, a firm in monopolistic competition must be in a state of continuous product development.</a:t>
            </a:r>
          </a:p>
          <a:p>
            <a:pPr lvl="1" eaLnBrk="1" hangingPunct="1"/>
            <a:r>
              <a:rPr dirty="0"/>
              <a:t>New product development allows a firm to gain a competitive edge, if only temporarily, before competitors imitate the innovation.</a:t>
            </a:r>
          </a:p>
        </p:txBody>
      </p:sp>
      <p:sp>
        <p:nvSpPr>
          <p:cNvPr id="30722" name="Rectangle 2"/>
          <p:cNvSpPr>
            <a:spLocks noGrp="1" noChangeArrowheads="1"/>
          </p:cNvSpPr>
          <p:nvPr>
            <p:ph type="title"/>
          </p:nvPr>
        </p:nvSpPr>
        <p:spPr>
          <a:xfrm>
            <a:off x="1152000" y="304800"/>
            <a:ext cx="7380440" cy="1133475"/>
          </a:xfrm>
        </p:spPr>
        <p:txBody>
          <a:bodyPr/>
          <a:lstStyle/>
          <a:p>
            <a:pPr eaLnBrk="1" hangingPunct="1"/>
            <a:r>
              <a:rPr lang="en-US" altLang="en-US" dirty="0"/>
              <a:t>Product Development and Marketing</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10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10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left)">
                                      <p:cBhvr>
                                        <p:cTn id="17" dur="10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wipe(left)">
                                      <p:cBhvr>
                                        <p:cTn id="22" dur="10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p:txBody>
          <a:bodyPr/>
          <a:lstStyle/>
          <a:p>
            <a:pPr lvl="1" eaLnBrk="1" hangingPunct="1"/>
            <a:r>
              <a:rPr dirty="0"/>
              <a:t>Innovation is costly, but it increases total revenue. </a:t>
            </a:r>
          </a:p>
          <a:p>
            <a:pPr lvl="1" eaLnBrk="1" hangingPunct="1"/>
            <a:r>
              <a:rPr dirty="0"/>
              <a:t>Firms pursue product development until the marginal revenue from innovation equals the marginal cost of innovation.</a:t>
            </a:r>
          </a:p>
          <a:p>
            <a:pPr lvl="1" eaLnBrk="1" hangingPunct="1"/>
            <a:r>
              <a:rPr dirty="0"/>
              <a:t>The amount of production development is efficient if the marginal social benefit from an innovation (which is the amount the consumer is willing to pay for the innovation) equals the marginal social cost that firms incur to make the innovation.</a:t>
            </a:r>
          </a:p>
        </p:txBody>
      </p:sp>
      <p:sp>
        <p:nvSpPr>
          <p:cNvPr id="31746" name="Rectangle 5"/>
          <p:cNvSpPr>
            <a:spLocks noGrp="1" noChangeArrowheads="1"/>
          </p:cNvSpPr>
          <p:nvPr>
            <p:ph type="title"/>
          </p:nvPr>
        </p:nvSpPr>
        <p:spPr>
          <a:xfrm>
            <a:off x="1151999" y="304800"/>
            <a:ext cx="7437963"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wipe(left)">
                                      <p:cBhvr>
                                        <p:cTn id="7" dur="10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wipe(left)">
                                      <p:cBhvr>
                                        <p:cTn id="12" dur="1000"/>
                                        <p:tgtEl>
                                          <p:spTgt spid="239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826" name="Rectangle 2"/>
          <p:cNvSpPr>
            <a:spLocks noGrp="1" noChangeArrowheads="1"/>
          </p:cNvSpPr>
          <p:nvPr>
            <p:ph idx="1"/>
          </p:nvPr>
        </p:nvSpPr>
        <p:spPr/>
        <p:txBody>
          <a:bodyPr/>
          <a:lstStyle/>
          <a:p>
            <a:pPr eaLnBrk="1" hangingPunct="1"/>
            <a:r>
              <a:rPr lang="en-US" altLang="en-US" dirty="0"/>
              <a:t>Advertising </a:t>
            </a:r>
          </a:p>
          <a:p>
            <a:pPr lvl="1" eaLnBrk="1" hangingPunct="1"/>
            <a:r>
              <a:rPr dirty="0"/>
              <a:t>A firm with a differentiated product needs to ensure that customers know that its product differs from its competitors.</a:t>
            </a:r>
          </a:p>
          <a:p>
            <a:pPr lvl="1" eaLnBrk="1" hangingPunct="1"/>
            <a:r>
              <a:rPr dirty="0"/>
              <a:t>Firms use advertising and packaging to achieve this goal.</a:t>
            </a:r>
          </a:p>
          <a:p>
            <a:pPr lvl="1" eaLnBrk="1" hangingPunct="1"/>
            <a:r>
              <a:rPr dirty="0"/>
              <a:t>A large proportion of the price we pay for a good covers the cost of selling it.</a:t>
            </a:r>
          </a:p>
          <a:p>
            <a:pPr lvl="1" eaLnBrk="1" hangingPunct="1"/>
            <a:r>
              <a:rPr dirty="0"/>
              <a:t>Advertising expenditures affect the firm’s profit in two ways: They increase costs, and they change demand.</a:t>
            </a:r>
          </a:p>
        </p:txBody>
      </p:sp>
      <p:sp>
        <p:nvSpPr>
          <p:cNvPr id="32770" name="Rectangle 3"/>
          <p:cNvSpPr>
            <a:spLocks noGrp="1" noChangeArrowheads="1"/>
          </p:cNvSpPr>
          <p:nvPr>
            <p:ph type="title"/>
          </p:nvPr>
        </p:nvSpPr>
        <p:spPr>
          <a:xfrm>
            <a:off x="1151999" y="304800"/>
            <a:ext cx="7437963"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826">
                                            <p:txEl>
                                              <p:pRg st="1" end="1"/>
                                            </p:txEl>
                                          </p:spTgt>
                                        </p:tgtEl>
                                        <p:attrNameLst>
                                          <p:attrName>style.visibility</p:attrName>
                                        </p:attrNameLst>
                                      </p:cBhvr>
                                      <p:to>
                                        <p:strVal val="visible"/>
                                      </p:to>
                                    </p:set>
                                    <p:animEffect transition="in" filter="wipe(left)">
                                      <p:cBhvr>
                                        <p:cTn id="7" dur="1000"/>
                                        <p:tgtEl>
                                          <p:spTgt spid="7178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826">
                                            <p:txEl>
                                              <p:pRg st="2" end="2"/>
                                            </p:txEl>
                                          </p:spTgt>
                                        </p:tgtEl>
                                        <p:attrNameLst>
                                          <p:attrName>style.visibility</p:attrName>
                                        </p:attrNameLst>
                                      </p:cBhvr>
                                      <p:to>
                                        <p:strVal val="visible"/>
                                      </p:to>
                                    </p:set>
                                    <p:animEffect transition="in" filter="wipe(left)">
                                      <p:cBhvr>
                                        <p:cTn id="12" dur="1000"/>
                                        <p:tgtEl>
                                          <p:spTgt spid="7178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826">
                                            <p:txEl>
                                              <p:pRg st="3" end="3"/>
                                            </p:txEl>
                                          </p:spTgt>
                                        </p:tgtEl>
                                        <p:attrNameLst>
                                          <p:attrName>style.visibility</p:attrName>
                                        </p:attrNameLst>
                                      </p:cBhvr>
                                      <p:to>
                                        <p:strVal val="visible"/>
                                      </p:to>
                                    </p:set>
                                    <p:animEffect transition="in" filter="wipe(left)">
                                      <p:cBhvr>
                                        <p:cTn id="17" dur="1000"/>
                                        <p:tgtEl>
                                          <p:spTgt spid="71782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826">
                                            <p:txEl>
                                              <p:pRg st="4" end="4"/>
                                            </p:txEl>
                                          </p:spTgt>
                                        </p:tgtEl>
                                        <p:attrNameLst>
                                          <p:attrName>style.visibility</p:attrName>
                                        </p:attrNameLst>
                                      </p:cBhvr>
                                      <p:to>
                                        <p:strVal val="visible"/>
                                      </p:to>
                                    </p:set>
                                    <p:animEffect transition="in" filter="wipe(left)">
                                      <p:cBhvr>
                                        <p:cTn id="22" dur="1000"/>
                                        <p:tgtEl>
                                          <p:spTgt spid="7178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6" grpId="0" uiExpand="1"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a:xfrm>
            <a:off x="360363" y="1584325"/>
            <a:ext cx="8229600" cy="4941019"/>
          </a:xfrm>
        </p:spPr>
        <p:txBody>
          <a:bodyPr/>
          <a:lstStyle/>
          <a:p>
            <a:pPr lvl="1" eaLnBrk="1" hangingPunct="1"/>
            <a:r>
              <a:rPr b="1" dirty="0">
                <a:solidFill>
                  <a:srgbClr val="7030A0"/>
                </a:solidFill>
              </a:rPr>
              <a:t>Selling Costs and Total Costs</a:t>
            </a:r>
          </a:p>
          <a:p>
            <a:pPr lvl="1" eaLnBrk="1" hangingPunct="1"/>
            <a:r>
              <a:rPr dirty="0"/>
              <a:t>Selling costs, such as advertising expenditures, fancy retail buildings, etc. are fixed costs.</a:t>
            </a:r>
          </a:p>
          <a:p>
            <a:pPr lvl="1" eaLnBrk="1" hangingPunct="1"/>
            <a:r>
              <a:rPr dirty="0"/>
              <a:t>Average fixed costs decreases as output increases, so selling costs increase average total cost at any given quantity but do not change marginal cost</a:t>
            </a:r>
            <a:r>
              <a:rPr i="1" dirty="0"/>
              <a:t>.</a:t>
            </a:r>
            <a:endParaRPr lang="en-GB" i="1" dirty="0"/>
          </a:p>
          <a:p>
            <a:pPr lvl="1" eaLnBrk="1" hangingPunct="1"/>
            <a:r>
              <a:rPr lang="en-GB" b="1" dirty="0">
                <a:solidFill>
                  <a:srgbClr val="7030A0"/>
                </a:solidFill>
              </a:rPr>
              <a:t>Selling Costs and Demand</a:t>
            </a:r>
          </a:p>
          <a:p>
            <a:pPr lvl="1" eaLnBrk="1" hangingPunct="1"/>
            <a:r>
              <a:rPr lang="en-GB" dirty="0"/>
              <a:t>Successful a</a:t>
            </a:r>
            <a:r>
              <a:rPr dirty="0" err="1"/>
              <a:t>dvertising</a:t>
            </a:r>
            <a:r>
              <a:rPr dirty="0"/>
              <a:t> increase</a:t>
            </a:r>
            <a:r>
              <a:rPr lang="en-GB" dirty="0"/>
              <a:t>s</a:t>
            </a:r>
            <a:r>
              <a:rPr dirty="0"/>
              <a:t> the demand for the firm’s product.</a:t>
            </a:r>
            <a:endParaRPr lang="en-GB" dirty="0"/>
          </a:p>
          <a:p>
            <a:pPr lvl="1" eaLnBrk="1" hangingPunct="1"/>
            <a:r>
              <a:rPr lang="en-GB" dirty="0"/>
              <a:t>But if all firms advertise and new firms enter, the demand for any firm’s product will decrease.</a:t>
            </a:r>
            <a:endParaRPr dirty="0"/>
          </a:p>
        </p:txBody>
      </p:sp>
      <p:sp>
        <p:nvSpPr>
          <p:cNvPr id="33794" name="Rectangle 5"/>
          <p:cNvSpPr>
            <a:spLocks noGrp="1" noChangeArrowheads="1"/>
          </p:cNvSpPr>
          <p:nvPr>
            <p:ph type="title"/>
          </p:nvPr>
        </p:nvSpPr>
        <p:spPr>
          <a:xfrm>
            <a:off x="1152000" y="304800"/>
            <a:ext cx="7380440"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animEffect transition="in" filter="wipe(left)">
                                      <p:cBhvr>
                                        <p:cTn id="7" dur="1000"/>
                                        <p:tgtEl>
                                          <p:spTgt spid="241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7">
                                            <p:txEl>
                                              <p:pRg st="2" end="2"/>
                                            </p:txEl>
                                          </p:spTgt>
                                        </p:tgtEl>
                                        <p:attrNameLst>
                                          <p:attrName>style.visibility</p:attrName>
                                        </p:attrNameLst>
                                      </p:cBhvr>
                                      <p:to>
                                        <p:strVal val="visible"/>
                                      </p:to>
                                    </p:set>
                                    <p:animEffect transition="in" filter="wipe(left)">
                                      <p:cBhvr>
                                        <p:cTn id="12" dur="1000"/>
                                        <p:tgtEl>
                                          <p:spTgt spid="2416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7">
                                            <p:txEl>
                                              <p:pRg st="3" end="3"/>
                                            </p:txEl>
                                          </p:spTgt>
                                        </p:tgtEl>
                                        <p:attrNameLst>
                                          <p:attrName>style.visibility</p:attrName>
                                        </p:attrNameLst>
                                      </p:cBhvr>
                                      <p:to>
                                        <p:strVal val="visible"/>
                                      </p:to>
                                    </p:set>
                                    <p:animEffect transition="in" filter="wipe(left)">
                                      <p:cBhvr>
                                        <p:cTn id="17" dur="1000"/>
                                        <p:tgtEl>
                                          <p:spTgt spid="241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7">
                                            <p:txEl>
                                              <p:pRg st="4" end="4"/>
                                            </p:txEl>
                                          </p:spTgt>
                                        </p:tgtEl>
                                        <p:attrNameLst>
                                          <p:attrName>style.visibility</p:attrName>
                                        </p:attrNameLst>
                                      </p:cBhvr>
                                      <p:to>
                                        <p:strVal val="visible"/>
                                      </p:to>
                                    </p:set>
                                    <p:animEffect transition="in" filter="wipe(left)">
                                      <p:cBhvr>
                                        <p:cTn id="22" dur="1000"/>
                                        <p:tgtEl>
                                          <p:spTgt spid="2416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667">
                                            <p:txEl>
                                              <p:pRg st="5" end="5"/>
                                            </p:txEl>
                                          </p:spTgt>
                                        </p:tgtEl>
                                        <p:attrNameLst>
                                          <p:attrName>style.visibility</p:attrName>
                                        </p:attrNameLst>
                                      </p:cBhvr>
                                      <p:to>
                                        <p:strVal val="visible"/>
                                      </p:to>
                                    </p:set>
                                    <p:animEffect transition="in" filter="wipe(left)">
                                      <p:cBhvr>
                                        <p:cTn id="27" dur="1000"/>
                                        <p:tgtEl>
                                          <p:spTgt spid="241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Define and identify monopolistic competition</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a firm in monopolistic competition determines its price and output in the short run and the long run</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why advertising costs are high and why firms in monopolistic competition use brand names</a:t>
            </a:r>
          </a:p>
        </p:txBody>
      </p:sp>
    </p:spTree>
    <p:extLst>
      <p:ext uri="{BB962C8B-B14F-4D97-AF65-F5344CB8AC3E}">
        <p14:creationId xmlns:p14="http://schemas.microsoft.com/office/powerpoint/2010/main" val="9249158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9" name="Rectangle 3"/>
          <p:cNvSpPr>
            <a:spLocks noGrp="1" noChangeArrowheads="1"/>
          </p:cNvSpPr>
          <p:nvPr>
            <p:ph idx="1"/>
          </p:nvPr>
        </p:nvSpPr>
        <p:spPr>
          <a:xfrm>
            <a:off x="360363" y="1584325"/>
            <a:ext cx="4140200" cy="4144963"/>
          </a:xfrm>
        </p:spPr>
        <p:txBody>
          <a:bodyPr/>
          <a:lstStyle/>
          <a:p>
            <a:pPr marL="72000" lvl="1" eaLnBrk="1" hangingPunct="1"/>
            <a:r>
              <a:rPr lang="en-US" altLang="en-US" dirty="0"/>
              <a:t>With no advertising, this firm produces 25 units of output at an average total cost of $60.</a:t>
            </a:r>
          </a:p>
          <a:p>
            <a:pPr marL="72000" lvl="1" eaLnBrk="1" hangingPunct="1"/>
            <a:r>
              <a:rPr lang="en-US" altLang="en-US" dirty="0"/>
              <a:t>Advertising costs might lower the average total cost by increasing the quantity produced and spreading their fixed costs over the larger output.</a:t>
            </a:r>
            <a:endParaRPr lang="en-US" altLang="en-US" b="1" dirty="0"/>
          </a:p>
        </p:txBody>
      </p:sp>
      <p:sp>
        <p:nvSpPr>
          <p:cNvPr id="34819" name="Rectangle 14"/>
          <p:cNvSpPr>
            <a:spLocks noGrp="1" noChangeArrowheads="1"/>
          </p:cNvSpPr>
          <p:nvPr>
            <p:ph type="title"/>
          </p:nvPr>
        </p:nvSpPr>
        <p:spPr>
          <a:xfrm>
            <a:off x="1152000" y="304800"/>
            <a:ext cx="7308432" cy="1133475"/>
          </a:xfrm>
          <a:noFill/>
          <a:ln/>
        </p:spPr>
        <p:txBody>
          <a:bodyPr/>
          <a:lstStyle/>
          <a:p>
            <a:pPr eaLnBrk="1" hangingPunct="1"/>
            <a:r>
              <a:rPr lang="en-US" altLang="en-US" dirty="0"/>
              <a:t>Product Development and Marketing</a:t>
            </a:r>
          </a:p>
        </p:txBody>
      </p:sp>
      <p:pic>
        <p:nvPicPr>
          <p:cNvPr id="34820" name="Picture 9" descr="FIG13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140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wipe(left)">
                                      <p:cBhvr>
                                        <p:cTn id="7" dur="1000"/>
                                        <p:tgtEl>
                                          <p:spTgt spid="244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842" name="Picture 2" descr="FIG13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671513"/>
            <a:ext cx="54578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4115" name="Picture 3" descr="FIG1307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088" y="671513"/>
            <a:ext cx="54578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4116" name="Picture 4" descr="FIG1307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3088" y="671513"/>
            <a:ext cx="54578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4117" name="Picture 5" descr="FIG1307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088" y="671513"/>
            <a:ext cx="545782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4115"/>
                                        </p:tgtEl>
                                        <p:attrNameLst>
                                          <p:attrName>style.visibility</p:attrName>
                                        </p:attrNameLst>
                                      </p:cBhvr>
                                      <p:to>
                                        <p:strVal val="visible"/>
                                      </p:to>
                                    </p:set>
                                    <p:animEffect transition="in" filter="wipe(left)">
                                      <p:cBhvr>
                                        <p:cTn id="7" dur="1000"/>
                                        <p:tgtEl>
                                          <p:spTgt spid="474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4116"/>
                                        </p:tgtEl>
                                        <p:attrNameLst>
                                          <p:attrName>style.visibility</p:attrName>
                                        </p:attrNameLst>
                                      </p:cBhvr>
                                      <p:to>
                                        <p:strVal val="visible"/>
                                      </p:to>
                                    </p:set>
                                    <p:animEffect transition="in" filter="wipe(left)">
                                      <p:cBhvr>
                                        <p:cTn id="12" dur="1000"/>
                                        <p:tgtEl>
                                          <p:spTgt spid="474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4117"/>
                                        </p:tgtEl>
                                        <p:attrNameLst>
                                          <p:attrName>style.visibility</p:attrName>
                                        </p:attrNameLst>
                                      </p:cBhvr>
                                      <p:to>
                                        <p:strVal val="visible"/>
                                      </p:to>
                                    </p:set>
                                    <p:animEffect transition="in" filter="wipe(up)">
                                      <p:cBhvr>
                                        <p:cTn id="17" dur="1000"/>
                                        <p:tgtEl>
                                          <p:spTgt spid="474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0" name="Rectangle 10"/>
          <p:cNvSpPr>
            <a:spLocks noGrp="1" noChangeArrowheads="1"/>
          </p:cNvSpPr>
          <p:nvPr>
            <p:ph idx="1"/>
          </p:nvPr>
        </p:nvSpPr>
        <p:spPr>
          <a:xfrm>
            <a:off x="360363" y="1584325"/>
            <a:ext cx="3959609" cy="4525963"/>
          </a:xfrm>
        </p:spPr>
        <p:txBody>
          <a:bodyPr/>
          <a:lstStyle/>
          <a:p>
            <a:pPr marL="107950" lvl="1" eaLnBrk="1" hangingPunct="1"/>
            <a:r>
              <a:rPr lang="en-US" altLang="en-US" dirty="0"/>
              <a:t>With advertising, the firm can produce 100 units of output at an average total cost of $40.</a:t>
            </a:r>
          </a:p>
          <a:p>
            <a:pPr marL="107950" lvl="1" eaLnBrk="1" hangingPunct="1"/>
            <a:r>
              <a:rPr lang="en-US" altLang="en-US" dirty="0"/>
              <a:t>Advertising expenditure shifts the </a:t>
            </a:r>
            <a:r>
              <a:rPr lang="en-US" altLang="en-US" i="1" dirty="0"/>
              <a:t>ATC</a:t>
            </a:r>
            <a:r>
              <a:rPr lang="en-US" altLang="en-US" dirty="0"/>
              <a:t> curve upward, but …</a:t>
            </a:r>
          </a:p>
          <a:p>
            <a:pPr marL="107950" lvl="1" eaLnBrk="1" hangingPunct="1"/>
            <a:r>
              <a:rPr lang="en-US" altLang="en-US" dirty="0"/>
              <a:t>the firm operates at a larger output and lower average total cost than it would without advertising.</a:t>
            </a:r>
          </a:p>
        </p:txBody>
      </p:sp>
      <p:sp>
        <p:nvSpPr>
          <p:cNvPr id="36867" name="Rectangle 16"/>
          <p:cNvSpPr>
            <a:spLocks noGrp="1" noChangeArrowheads="1"/>
          </p:cNvSpPr>
          <p:nvPr>
            <p:ph type="title"/>
          </p:nvPr>
        </p:nvSpPr>
        <p:spPr>
          <a:xfrm>
            <a:off x="1152000" y="304800"/>
            <a:ext cx="7272428" cy="1133475"/>
          </a:xfrm>
          <a:noFill/>
          <a:ln/>
        </p:spPr>
        <p:txBody>
          <a:bodyPr/>
          <a:lstStyle/>
          <a:p>
            <a:pPr eaLnBrk="1" hangingPunct="1"/>
            <a:r>
              <a:rPr lang="en-US" altLang="en-US" dirty="0"/>
              <a:t>Product Development and Marketing</a:t>
            </a:r>
          </a:p>
        </p:txBody>
      </p:sp>
      <p:pic>
        <p:nvPicPr>
          <p:cNvPr id="36868" name="Picture 11" descr="FIG13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140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72" name="Picture 12" descr="FIG1307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140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73" name="Picture 13" descr="FIG1307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140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74" name="Picture 14" descr="FIG1307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4140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72"/>
                                        </p:tgtEl>
                                        <p:attrNameLst>
                                          <p:attrName>style.visibility</p:attrName>
                                        </p:attrNameLst>
                                      </p:cBhvr>
                                      <p:to>
                                        <p:strVal val="visible"/>
                                      </p:to>
                                    </p:set>
                                    <p:animEffect transition="in" filter="wipe(left)">
                                      <p:cBhvr>
                                        <p:cTn id="7" dur="1000"/>
                                        <p:tgtEl>
                                          <p:spTgt spid="245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70">
                                            <p:txEl>
                                              <p:pRg st="1" end="1"/>
                                            </p:txEl>
                                          </p:spTgt>
                                        </p:tgtEl>
                                        <p:attrNameLst>
                                          <p:attrName>style.visibility</p:attrName>
                                        </p:attrNameLst>
                                      </p:cBhvr>
                                      <p:to>
                                        <p:strVal val="visible"/>
                                      </p:to>
                                    </p:set>
                                    <p:animEffect transition="in" filter="wipe(left)">
                                      <p:cBhvr>
                                        <p:cTn id="12" dur="1000"/>
                                        <p:tgtEl>
                                          <p:spTgt spid="2457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70">
                                            <p:txEl>
                                              <p:pRg st="2" end="2"/>
                                            </p:txEl>
                                          </p:spTgt>
                                        </p:tgtEl>
                                        <p:attrNameLst>
                                          <p:attrName>style.visibility</p:attrName>
                                        </p:attrNameLst>
                                      </p:cBhvr>
                                      <p:to>
                                        <p:strVal val="visible"/>
                                      </p:to>
                                    </p:set>
                                    <p:animEffect transition="in" filter="wipe(left)">
                                      <p:cBhvr>
                                        <p:cTn id="17" dur="1000"/>
                                        <p:tgtEl>
                                          <p:spTgt spid="245770">
                                            <p:txEl>
                                              <p:pRg st="2" end="2"/>
                                            </p:txEl>
                                          </p:spTgt>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45773"/>
                                        </p:tgtEl>
                                        <p:attrNameLst>
                                          <p:attrName>style.visibility</p:attrName>
                                        </p:attrNameLst>
                                      </p:cBhvr>
                                      <p:to>
                                        <p:strVal val="visible"/>
                                      </p:to>
                                    </p:set>
                                    <p:animEffect transition="in" filter="wipe(left)">
                                      <p:cBhvr>
                                        <p:cTn id="21" dur="1000"/>
                                        <p:tgtEl>
                                          <p:spTgt spid="245773"/>
                                        </p:tgtEl>
                                      </p:cBhvr>
                                    </p:animEffect>
                                  </p:childTnLst>
                                </p:cTn>
                              </p:par>
                            </p:childTnLst>
                          </p:cTn>
                        </p:par>
                        <p:par>
                          <p:cTn id="22" fill="hold" nodeType="afterGroup">
                            <p:stCondLst>
                              <p:cond delay="2000"/>
                            </p:stCondLst>
                            <p:childTnLst>
                              <p:par>
                                <p:cTn id="23" presetID="22" presetClass="entr" presetSubtype="1" fill="hold" nodeType="afterEffect">
                                  <p:stCondLst>
                                    <p:cond delay="0"/>
                                  </p:stCondLst>
                                  <p:childTnLst>
                                    <p:set>
                                      <p:cBhvr>
                                        <p:cTn id="24" dur="1" fill="hold">
                                          <p:stCondLst>
                                            <p:cond delay="0"/>
                                          </p:stCondLst>
                                        </p:cTn>
                                        <p:tgtEl>
                                          <p:spTgt spid="245774"/>
                                        </p:tgtEl>
                                        <p:attrNameLst>
                                          <p:attrName>style.visibility</p:attrName>
                                        </p:attrNameLst>
                                      </p:cBhvr>
                                      <p:to>
                                        <p:strVal val="visible"/>
                                      </p:to>
                                    </p:set>
                                    <p:animEffect transition="in" filter="wipe(up)">
                                      <p:cBhvr>
                                        <p:cTn id="25" dur="1000"/>
                                        <p:tgtEl>
                                          <p:spTgt spid="245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0"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53" name="Rectangle 9"/>
          <p:cNvSpPr>
            <a:spLocks noGrp="1" noChangeArrowheads="1"/>
          </p:cNvSpPr>
          <p:nvPr>
            <p:ph idx="1"/>
          </p:nvPr>
        </p:nvSpPr>
        <p:spPr/>
        <p:txBody>
          <a:bodyPr/>
          <a:lstStyle/>
          <a:p>
            <a:pPr marL="72000" lvl="1" eaLnBrk="1" hangingPunct="1"/>
            <a:r>
              <a:rPr lang="en-US" altLang="en-US" dirty="0"/>
              <a:t>Advertising might also shrink the markup.</a:t>
            </a:r>
          </a:p>
          <a:p>
            <a:pPr marL="72000" lvl="1" eaLnBrk="1" hangingPunct="1"/>
            <a:r>
              <a:rPr lang="en-US" altLang="en-US" dirty="0"/>
              <a:t>Figure 14.6(a) shows that with no advertising, the demand for a firm’s output is not very elastic and its markup is large.</a:t>
            </a:r>
          </a:p>
        </p:txBody>
      </p:sp>
      <p:sp>
        <p:nvSpPr>
          <p:cNvPr id="37891" name="Rectangle 18"/>
          <p:cNvSpPr>
            <a:spLocks noGrp="1" noChangeArrowheads="1"/>
          </p:cNvSpPr>
          <p:nvPr>
            <p:ph type="title"/>
          </p:nvPr>
        </p:nvSpPr>
        <p:spPr>
          <a:xfrm>
            <a:off x="1152000" y="304800"/>
            <a:ext cx="7308432" cy="1133475"/>
          </a:xfrm>
          <a:noFill/>
          <a:ln/>
        </p:spPr>
        <p:txBody>
          <a:bodyPr/>
          <a:lstStyle/>
          <a:p>
            <a:pPr eaLnBrk="1" hangingPunct="1"/>
            <a:r>
              <a:rPr lang="en-US" altLang="en-US" dirty="0"/>
              <a:t>Product Development and Marketing</a:t>
            </a:r>
          </a:p>
        </p:txBody>
      </p:sp>
      <p:pic>
        <p:nvPicPr>
          <p:cNvPr id="37892" name="Picture 11" descr="Fig1406b [Converte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257675"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Fig1406a [Converte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257675"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8153">
                                            <p:txEl>
                                              <p:pRg st="1" end="1"/>
                                            </p:txEl>
                                          </p:spTgt>
                                        </p:tgtEl>
                                        <p:attrNameLst>
                                          <p:attrName>style.visibility</p:attrName>
                                        </p:attrNameLst>
                                      </p:cBhvr>
                                      <p:to>
                                        <p:strVal val="visible"/>
                                      </p:to>
                                    </p:set>
                                    <p:animEffect transition="in" filter="wipe(left)">
                                      <p:cBhvr>
                                        <p:cTn id="7" dur="1000"/>
                                        <p:tgtEl>
                                          <p:spTgt spid="51815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4" name="Picture 5" descr="Fig1406b [Converte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25425"/>
            <a:ext cx="5676900"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406a [Converte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25425"/>
            <a:ext cx="5676900"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1406c [Converted].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25425"/>
            <a:ext cx="5676900"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406d [Converte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25425"/>
            <a:ext cx="5676900"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53" name="Rectangle 9"/>
          <p:cNvSpPr>
            <a:spLocks noGrp="1" noChangeArrowheads="1"/>
          </p:cNvSpPr>
          <p:nvPr>
            <p:ph idx="1"/>
          </p:nvPr>
        </p:nvSpPr>
        <p:spPr/>
        <p:txBody>
          <a:bodyPr/>
          <a:lstStyle/>
          <a:p>
            <a:pPr marL="107950" lvl="1" eaLnBrk="1" hangingPunct="1"/>
            <a:r>
              <a:rPr lang="en-US" altLang="en-US" dirty="0"/>
              <a:t>Figure 14.6(b) shows that if all firms advertise, the demand for a firm’s output becomes more elastic.</a:t>
            </a:r>
          </a:p>
          <a:p>
            <a:pPr marL="107950" lvl="1" eaLnBrk="1" hangingPunct="1"/>
            <a:r>
              <a:rPr lang="en-US" altLang="en-US" dirty="0"/>
              <a:t>The firm produces a larger quantity, its price falls, and its markup shrinks.</a:t>
            </a:r>
          </a:p>
        </p:txBody>
      </p:sp>
      <p:sp>
        <p:nvSpPr>
          <p:cNvPr id="39939" name="Rectangle 18"/>
          <p:cNvSpPr>
            <a:spLocks noGrp="1" noChangeArrowheads="1"/>
          </p:cNvSpPr>
          <p:nvPr>
            <p:ph type="title"/>
          </p:nvPr>
        </p:nvSpPr>
        <p:spPr>
          <a:xfrm>
            <a:off x="1152000" y="304800"/>
            <a:ext cx="7308432" cy="1133475"/>
          </a:xfrm>
          <a:noFill/>
          <a:ln/>
        </p:spPr>
        <p:txBody>
          <a:bodyPr/>
          <a:lstStyle/>
          <a:p>
            <a:pPr eaLnBrk="1" hangingPunct="1"/>
            <a:r>
              <a:rPr lang="en-US" altLang="en-US" dirty="0"/>
              <a:t>Product Development and Marketing</a:t>
            </a:r>
          </a:p>
        </p:txBody>
      </p:sp>
      <p:pic>
        <p:nvPicPr>
          <p:cNvPr id="39940" name="Picture 11" descr="Fig1406b [Converte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000" y="1656000"/>
            <a:ext cx="4257675"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12" descr="Fig1406a [Converte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000" y="1656000"/>
            <a:ext cx="4257675"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Fig1406c [Converted].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000" y="1656000"/>
            <a:ext cx="4257675"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Fig1406d [Converte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000" y="1656000"/>
            <a:ext cx="4257675"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8153">
                                            <p:txEl>
                                              <p:pRg st="1" end="1"/>
                                            </p:txEl>
                                          </p:spTgt>
                                        </p:tgtEl>
                                        <p:attrNameLst>
                                          <p:attrName>style.visibility</p:attrName>
                                        </p:attrNameLst>
                                      </p:cBhvr>
                                      <p:to>
                                        <p:strVal val="visible"/>
                                      </p:to>
                                    </p:set>
                                    <p:animEffect transition="in" filter="wipe(left)">
                                      <p:cBhvr>
                                        <p:cTn id="17" dur="1000"/>
                                        <p:tgtEl>
                                          <p:spTgt spid="5181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3"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lstStyle/>
          <a:p>
            <a:pPr eaLnBrk="1" hangingPunct="1"/>
            <a:r>
              <a:rPr lang="en-US" altLang="en-US" dirty="0"/>
              <a:t>Using Advertising to Signal Quality</a:t>
            </a:r>
          </a:p>
          <a:p>
            <a:pPr lvl="1" eaLnBrk="1" hangingPunct="1"/>
            <a:r>
              <a:rPr dirty="0"/>
              <a:t>Why do Coke and Pepsi spend millions of dollars a month advertising products that everyone knows?</a:t>
            </a:r>
          </a:p>
          <a:p>
            <a:pPr lvl="1" eaLnBrk="1" hangingPunct="1"/>
            <a:r>
              <a:rPr dirty="0"/>
              <a:t>One answer is that these firms use advertising to signal the high quality of their products.</a:t>
            </a:r>
          </a:p>
          <a:p>
            <a:pPr lvl="1" eaLnBrk="1" hangingPunct="1"/>
            <a:r>
              <a:rPr dirty="0"/>
              <a:t>A </a:t>
            </a:r>
            <a:r>
              <a:rPr b="1" dirty="0"/>
              <a:t>signal</a:t>
            </a:r>
            <a:r>
              <a:rPr dirty="0"/>
              <a:t> is an action taken by an informed person or firm to send a message to uninformed people.</a:t>
            </a:r>
          </a:p>
        </p:txBody>
      </p:sp>
      <p:sp>
        <p:nvSpPr>
          <p:cNvPr id="40962" name="Rectangle 5"/>
          <p:cNvSpPr>
            <a:spLocks noGrp="1" noChangeArrowheads="1"/>
          </p:cNvSpPr>
          <p:nvPr>
            <p:ph type="title"/>
          </p:nvPr>
        </p:nvSpPr>
        <p:spPr>
          <a:xfrm>
            <a:off x="1152000" y="304800"/>
            <a:ext cx="7272428"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animEffect transition="in" filter="wipe(left)">
                                      <p:cBhvr>
                                        <p:cTn id="7" dur="1000"/>
                                        <p:tgtEl>
                                          <p:spTgt spid="24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2" end="2"/>
                                            </p:txEl>
                                          </p:spTgt>
                                        </p:tgtEl>
                                        <p:attrNameLst>
                                          <p:attrName>style.visibility</p:attrName>
                                        </p:attrNameLst>
                                      </p:cBhvr>
                                      <p:to>
                                        <p:strVal val="visible"/>
                                      </p:to>
                                    </p:set>
                                    <p:animEffect transition="in" filter="wipe(left)">
                                      <p:cBhvr>
                                        <p:cTn id="12" dur="1000"/>
                                        <p:tgtEl>
                                          <p:spTgt spid="243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animEffect transition="in" filter="wipe(left)">
                                      <p:cBhvr>
                                        <p:cTn id="17" dur="1000"/>
                                        <p:tgtEl>
                                          <p:spTgt spid="243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lvl="1" eaLnBrk="1" hangingPunct="1"/>
            <a:r>
              <a:rPr dirty="0"/>
              <a:t>Coke is a high quality cola, and </a:t>
            </a:r>
            <a:r>
              <a:rPr dirty="0" err="1"/>
              <a:t>Oke</a:t>
            </a:r>
            <a:r>
              <a:rPr dirty="0"/>
              <a:t> is a low quality cola.</a:t>
            </a:r>
          </a:p>
          <a:p>
            <a:pPr lvl="1" eaLnBrk="1" hangingPunct="1"/>
            <a:r>
              <a:rPr dirty="0"/>
              <a:t>If Coke spends millions on advertising, people think “Coke must be good.”</a:t>
            </a:r>
          </a:p>
          <a:p>
            <a:pPr lvl="1" eaLnBrk="1" hangingPunct="1"/>
            <a:r>
              <a:rPr dirty="0"/>
              <a:t>If it is truly good, when they try it, they will like it and keep buying it.</a:t>
            </a:r>
          </a:p>
          <a:p>
            <a:pPr lvl="1" eaLnBrk="1" hangingPunct="1"/>
            <a:r>
              <a:rPr dirty="0"/>
              <a:t>If </a:t>
            </a:r>
            <a:r>
              <a:rPr dirty="0" err="1"/>
              <a:t>Oke</a:t>
            </a:r>
            <a:r>
              <a:rPr dirty="0"/>
              <a:t> spends millions on advertising, people will think “</a:t>
            </a:r>
            <a:r>
              <a:rPr dirty="0" err="1"/>
              <a:t>Oke</a:t>
            </a:r>
            <a:r>
              <a:rPr dirty="0"/>
              <a:t> must be good.”</a:t>
            </a:r>
          </a:p>
          <a:p>
            <a:pPr lvl="1" eaLnBrk="1" hangingPunct="1"/>
            <a:r>
              <a:rPr dirty="0"/>
              <a:t>If it is truly bad, when they try it, they will hate it and stop buying it.</a:t>
            </a:r>
          </a:p>
        </p:txBody>
      </p:sp>
      <p:sp>
        <p:nvSpPr>
          <p:cNvPr id="41986" name="Rectangle 5"/>
          <p:cNvSpPr>
            <a:spLocks noGrp="1" noChangeArrowheads="1"/>
          </p:cNvSpPr>
          <p:nvPr>
            <p:ph type="title"/>
          </p:nvPr>
        </p:nvSpPr>
        <p:spPr>
          <a:xfrm>
            <a:off x="1152000" y="304800"/>
            <a:ext cx="7308432"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3267">
                                            <p:txEl>
                                              <p:pRg st="1" end="1"/>
                                            </p:txEl>
                                          </p:spTgt>
                                        </p:tgtEl>
                                        <p:attrNameLst>
                                          <p:attrName>style.visibility</p:attrName>
                                        </p:attrNameLst>
                                      </p:cBhvr>
                                      <p:to>
                                        <p:strVal val="visible"/>
                                      </p:to>
                                    </p:set>
                                    <p:animEffect transition="in" filter="wipe(left)">
                                      <p:cBhvr>
                                        <p:cTn id="7" dur="1000"/>
                                        <p:tgtEl>
                                          <p:spTgt spid="523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3267">
                                            <p:txEl>
                                              <p:pRg st="2" end="2"/>
                                            </p:txEl>
                                          </p:spTgt>
                                        </p:tgtEl>
                                        <p:attrNameLst>
                                          <p:attrName>style.visibility</p:attrName>
                                        </p:attrNameLst>
                                      </p:cBhvr>
                                      <p:to>
                                        <p:strVal val="visible"/>
                                      </p:to>
                                    </p:set>
                                    <p:animEffect transition="in" filter="wipe(left)">
                                      <p:cBhvr>
                                        <p:cTn id="12" dur="1000"/>
                                        <p:tgtEl>
                                          <p:spTgt spid="5232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3267">
                                            <p:txEl>
                                              <p:pRg st="3" end="3"/>
                                            </p:txEl>
                                          </p:spTgt>
                                        </p:tgtEl>
                                        <p:attrNameLst>
                                          <p:attrName>style.visibility</p:attrName>
                                        </p:attrNameLst>
                                      </p:cBhvr>
                                      <p:to>
                                        <p:strVal val="visible"/>
                                      </p:to>
                                    </p:set>
                                    <p:animEffect transition="in" filter="wipe(left)">
                                      <p:cBhvr>
                                        <p:cTn id="17" dur="1000"/>
                                        <p:tgtEl>
                                          <p:spTgt spid="5232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3267">
                                            <p:txEl>
                                              <p:pRg st="4" end="4"/>
                                            </p:txEl>
                                          </p:spTgt>
                                        </p:tgtEl>
                                        <p:attrNameLst>
                                          <p:attrName>style.visibility</p:attrName>
                                        </p:attrNameLst>
                                      </p:cBhvr>
                                      <p:to>
                                        <p:strVal val="visible"/>
                                      </p:to>
                                    </p:set>
                                    <p:animEffect transition="in" filter="wipe(left)">
                                      <p:cBhvr>
                                        <p:cTn id="22" dur="1000"/>
                                        <p:tgtEl>
                                          <p:spTgt spid="523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lvl="1" eaLnBrk="1" hangingPunct="1"/>
            <a:r>
              <a:rPr dirty="0"/>
              <a:t>So if </a:t>
            </a:r>
            <a:r>
              <a:rPr dirty="0" err="1"/>
              <a:t>Oke</a:t>
            </a:r>
            <a:r>
              <a:rPr dirty="0"/>
              <a:t> knows its product is bad, it will not bother to waste millions advertising it.</a:t>
            </a:r>
          </a:p>
          <a:p>
            <a:pPr lvl="1" eaLnBrk="1" hangingPunct="1"/>
            <a:r>
              <a:rPr dirty="0"/>
              <a:t>And if Coke knows its product is good, it </a:t>
            </a:r>
            <a:r>
              <a:rPr i="1" dirty="0"/>
              <a:t>will</a:t>
            </a:r>
            <a:r>
              <a:rPr dirty="0"/>
              <a:t> spend millions advertising it.</a:t>
            </a:r>
          </a:p>
          <a:p>
            <a:pPr lvl="1" eaLnBrk="1" hangingPunct="1"/>
            <a:r>
              <a:rPr dirty="0"/>
              <a:t>Consumers will read the signals and get the correct message.</a:t>
            </a:r>
          </a:p>
          <a:p>
            <a:pPr lvl="1" eaLnBrk="1" hangingPunct="1"/>
            <a:r>
              <a:rPr dirty="0"/>
              <a:t>None of the ads need to mention the product. They just need to be flashy and expensive.</a:t>
            </a:r>
          </a:p>
        </p:txBody>
      </p:sp>
      <p:sp>
        <p:nvSpPr>
          <p:cNvPr id="43010" name="Rectangle 5"/>
          <p:cNvSpPr>
            <a:spLocks noGrp="1" noChangeArrowheads="1"/>
          </p:cNvSpPr>
          <p:nvPr>
            <p:ph type="title"/>
          </p:nvPr>
        </p:nvSpPr>
        <p:spPr>
          <a:xfrm>
            <a:off x="1152000" y="304800"/>
            <a:ext cx="7308432"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wipe(left)">
                                      <p:cBhvr>
                                        <p:cTn id="7" dur="1000"/>
                                        <p:tgtEl>
                                          <p:spTgt spid="525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5315">
                                            <p:txEl>
                                              <p:pRg st="2" end="2"/>
                                            </p:txEl>
                                          </p:spTgt>
                                        </p:tgtEl>
                                        <p:attrNameLst>
                                          <p:attrName>style.visibility</p:attrName>
                                        </p:attrNameLst>
                                      </p:cBhvr>
                                      <p:to>
                                        <p:strVal val="visible"/>
                                      </p:to>
                                    </p:set>
                                    <p:animEffect transition="in" filter="wipe(left)">
                                      <p:cBhvr>
                                        <p:cTn id="12" dur="1000"/>
                                        <p:tgtEl>
                                          <p:spTgt spid="525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315">
                                            <p:txEl>
                                              <p:pRg st="3" end="3"/>
                                            </p:txEl>
                                          </p:spTgt>
                                        </p:tgtEl>
                                        <p:attrNameLst>
                                          <p:attrName>style.visibility</p:attrName>
                                        </p:attrNameLst>
                                      </p:cBhvr>
                                      <p:to>
                                        <p:strVal val="visible"/>
                                      </p:to>
                                    </p:set>
                                    <p:animEffect transition="in" filter="wipe(left)">
                                      <p:cBhvr>
                                        <p:cTn id="17" dur="1000"/>
                                        <p:tgtEl>
                                          <p:spTgt spid="525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3" name="Rectangle 3"/>
          <p:cNvSpPr>
            <a:spLocks noGrp="1" noChangeArrowheads="1"/>
          </p:cNvSpPr>
          <p:nvPr>
            <p:ph idx="1"/>
          </p:nvPr>
        </p:nvSpPr>
        <p:spPr/>
        <p:txBody>
          <a:bodyPr/>
          <a:lstStyle/>
          <a:p>
            <a:pPr eaLnBrk="1" hangingPunct="1"/>
            <a:r>
              <a:rPr lang="en-US" altLang="en-US" dirty="0"/>
              <a:t>Brand Names</a:t>
            </a:r>
          </a:p>
          <a:p>
            <a:pPr lvl="1" eaLnBrk="1" hangingPunct="1"/>
            <a:r>
              <a:rPr dirty="0"/>
              <a:t>Why do firms spend millions of dollars to establish a brand name or image?</a:t>
            </a:r>
          </a:p>
          <a:p>
            <a:pPr lvl="1" eaLnBrk="1" hangingPunct="1"/>
            <a:r>
              <a:rPr dirty="0"/>
              <a:t>Again, the answer is to provide information about quality and consistency.</a:t>
            </a:r>
          </a:p>
          <a:p>
            <a:pPr lvl="1" eaLnBrk="1" hangingPunct="1"/>
            <a:r>
              <a:rPr dirty="0"/>
              <a:t>You’re more likely to overnight at a Holiday Inn than at Joe’s Motel because Holiday Inn has incurred the cost of establishing a brand name and you know what to expect if you stay there.</a:t>
            </a:r>
          </a:p>
        </p:txBody>
      </p:sp>
      <p:sp>
        <p:nvSpPr>
          <p:cNvPr id="44034" name="Rectangle 5"/>
          <p:cNvSpPr>
            <a:spLocks noGrp="1" noChangeArrowheads="1"/>
          </p:cNvSpPr>
          <p:nvPr>
            <p:ph type="title"/>
          </p:nvPr>
        </p:nvSpPr>
        <p:spPr>
          <a:xfrm>
            <a:off x="1152000" y="304800"/>
            <a:ext cx="7344436"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animEffect transition="in" filter="wipe(left)">
                                      <p:cBhvr>
                                        <p:cTn id="7" dur="1000"/>
                                        <p:tgtEl>
                                          <p:spTgt spid="527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7363">
                                            <p:txEl>
                                              <p:pRg st="2" end="2"/>
                                            </p:txEl>
                                          </p:spTgt>
                                        </p:tgtEl>
                                        <p:attrNameLst>
                                          <p:attrName>style.visibility</p:attrName>
                                        </p:attrNameLst>
                                      </p:cBhvr>
                                      <p:to>
                                        <p:strVal val="visible"/>
                                      </p:to>
                                    </p:set>
                                    <p:animEffect transition="in" filter="wipe(left)">
                                      <p:cBhvr>
                                        <p:cTn id="12" dur="1000"/>
                                        <p:tgtEl>
                                          <p:spTgt spid="527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7363">
                                            <p:txEl>
                                              <p:pRg st="3" end="3"/>
                                            </p:txEl>
                                          </p:spTgt>
                                        </p:tgtEl>
                                        <p:attrNameLst>
                                          <p:attrName>style.visibility</p:attrName>
                                        </p:attrNameLst>
                                      </p:cBhvr>
                                      <p:to>
                                        <p:strVal val="visible"/>
                                      </p:to>
                                    </p:set>
                                    <p:animEffect transition="in" filter="wipe(left)">
                                      <p:cBhvr>
                                        <p:cTn id="17" dur="1000"/>
                                        <p:tgtEl>
                                          <p:spTgt spid="527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uiExpand="1"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p:txBody>
          <a:bodyPr/>
          <a:lstStyle/>
          <a:p>
            <a:pPr marL="72000" lvl="1" eaLnBrk="1" hangingPunct="1">
              <a:defRPr/>
            </a:pPr>
            <a:r>
              <a:rPr b="1" dirty="0"/>
              <a:t>Monopolistic competition</a:t>
            </a:r>
            <a:r>
              <a:rPr dirty="0"/>
              <a:t> is a market structure in which</a:t>
            </a:r>
          </a:p>
          <a:p>
            <a:pPr marL="288000" lvl="1" indent="-216000" eaLnBrk="1" hangingPunct="1">
              <a:buClr>
                <a:srgbClr val="1A71B7"/>
              </a:buClr>
              <a:buSzPct val="120000"/>
              <a:buFont typeface="Wingdings" panose="05000000000000000000" pitchFamily="2" charset="2"/>
              <a:buChar char="§"/>
              <a:defRPr/>
            </a:pPr>
            <a:r>
              <a:rPr dirty="0"/>
              <a:t> A large number of firms compete.</a:t>
            </a:r>
          </a:p>
          <a:p>
            <a:pPr marL="288000" lvl="1" indent="-216000" eaLnBrk="1" hangingPunct="1">
              <a:buClr>
                <a:srgbClr val="1A71B7"/>
              </a:buClr>
              <a:buSzPct val="120000"/>
              <a:buFont typeface="Wingdings" panose="05000000000000000000" pitchFamily="2" charset="2"/>
              <a:buChar char="§"/>
              <a:defRPr/>
            </a:pPr>
            <a:r>
              <a:rPr dirty="0"/>
              <a:t> Each firm produces a differentiated product.</a:t>
            </a:r>
          </a:p>
          <a:p>
            <a:pPr marL="288000" lvl="1" indent="-216000" eaLnBrk="1" hangingPunct="1">
              <a:buClr>
                <a:srgbClr val="1A71B7"/>
              </a:buClr>
              <a:buSzPct val="120000"/>
              <a:buFont typeface="Wingdings" panose="05000000000000000000" pitchFamily="2" charset="2"/>
              <a:buChar char="§"/>
              <a:defRPr/>
            </a:pPr>
            <a:r>
              <a:rPr dirty="0"/>
              <a:t> Firms compete on product quality, price, and marketing.</a:t>
            </a:r>
          </a:p>
          <a:p>
            <a:pPr marL="288000" lvl="1" indent="-216000" eaLnBrk="1" hangingPunct="1">
              <a:buClr>
                <a:srgbClr val="1A71B7"/>
              </a:buClr>
              <a:buSzPct val="120000"/>
              <a:buFont typeface="Wingdings" panose="05000000000000000000" pitchFamily="2" charset="2"/>
              <a:buChar char="§"/>
              <a:defRPr/>
            </a:pPr>
            <a:r>
              <a:rPr dirty="0"/>
              <a:t> Firms are free to enter and exit the industry.</a:t>
            </a:r>
          </a:p>
        </p:txBody>
      </p:sp>
      <p:sp>
        <p:nvSpPr>
          <p:cNvPr id="8194" name="Rectangle 5"/>
          <p:cNvSpPr>
            <a:spLocks noGrp="1" noChangeArrowheads="1"/>
          </p:cNvSpPr>
          <p:nvPr>
            <p:ph type="title"/>
          </p:nvPr>
        </p:nvSpPr>
        <p:spPr>
          <a:xfrm>
            <a:off x="1152000" y="292964"/>
            <a:ext cx="7162800" cy="1145312"/>
          </a:xfrm>
          <a:noFill/>
        </p:spPr>
        <p:txBody>
          <a:bodyPr/>
          <a:lstStyle/>
          <a:p>
            <a:pPr eaLnBrk="1" hangingPunct="1"/>
            <a:r>
              <a:rPr lang="en-US" altLang="en-US" dirty="0"/>
              <a:t>What Is Monopolistic Competition?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left)">
                                      <p:cBhvr>
                                        <p:cTn id="7" dur="10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wipe(left)">
                                      <p:cBhvr>
                                        <p:cTn id="12" dur="10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10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wipe(left)">
                                      <p:cBhvr>
                                        <p:cTn id="22" dur="10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wipe(left)">
                                      <p:cBhvr>
                                        <p:cTn id="27" dur="1000"/>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eaLnBrk="1" hangingPunct="1"/>
            <a:r>
              <a:rPr lang="en-US" altLang="en-US" dirty="0"/>
              <a:t>Efficiency of Advertising and Brand Names</a:t>
            </a:r>
          </a:p>
          <a:p>
            <a:pPr lvl="1" eaLnBrk="1" hangingPunct="1"/>
            <a:r>
              <a:rPr dirty="0"/>
              <a:t>To the extent that advertising and selling costs provide consumers with information and services that they value more highly than their cost, these activities are efficient.</a:t>
            </a:r>
          </a:p>
          <a:p>
            <a:pPr marL="107950" lvl="1" eaLnBrk="1" hangingPunct="1"/>
            <a:endParaRPr dirty="0"/>
          </a:p>
        </p:txBody>
      </p:sp>
      <p:sp>
        <p:nvSpPr>
          <p:cNvPr id="45058" name="Rectangle 5"/>
          <p:cNvSpPr>
            <a:spLocks noGrp="1" noChangeArrowheads="1"/>
          </p:cNvSpPr>
          <p:nvPr>
            <p:ph type="title"/>
          </p:nvPr>
        </p:nvSpPr>
        <p:spPr>
          <a:xfrm>
            <a:off x="1152000" y="304800"/>
            <a:ext cx="7308432" cy="1133475"/>
          </a:xfrm>
          <a:noFill/>
        </p:spPr>
        <p:txBody>
          <a:bodyPr/>
          <a:lstStyle/>
          <a:p>
            <a:pPr eaLnBrk="1" hangingPunct="1"/>
            <a:r>
              <a:rPr lang="en-US" altLang="en-US" dirty="0"/>
              <a:t>Product Development and Marketing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9411">
                                            <p:txEl>
                                              <p:pRg st="1" end="1"/>
                                            </p:txEl>
                                          </p:spTgt>
                                        </p:tgtEl>
                                        <p:attrNameLst>
                                          <p:attrName>style.visibility</p:attrName>
                                        </p:attrNameLst>
                                      </p:cBhvr>
                                      <p:to>
                                        <p:strVal val="visible"/>
                                      </p:to>
                                    </p:set>
                                    <p:animEffect transition="in" filter="wipe(left)">
                                      <p:cBhvr>
                                        <p:cTn id="7" dur="1000"/>
                                        <p:tgtEl>
                                          <p:spTgt spid="529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p:txBody>
          <a:bodyPr/>
          <a:lstStyle/>
          <a:p>
            <a:pPr marL="72000" defTabSz="461963" eaLnBrk="1" hangingPunct="1"/>
            <a:r>
              <a:rPr lang="en-US" altLang="en-US" dirty="0"/>
              <a:t>Large Number of Firms</a:t>
            </a:r>
          </a:p>
          <a:p>
            <a:pPr marL="72000" lvl="1" defTabSz="461963" eaLnBrk="1" hangingPunct="1"/>
            <a:r>
              <a:rPr dirty="0"/>
              <a:t>The large number of firms in the market implies that:</a:t>
            </a:r>
          </a:p>
          <a:p>
            <a:pPr marL="414900" lvl="1" indent="-342900" defTabSz="461963" eaLnBrk="1" hangingPunct="1">
              <a:buClr>
                <a:srgbClr val="7030A0"/>
              </a:buClr>
              <a:buSzPct val="120000"/>
              <a:buFont typeface="Wingdings" panose="05000000000000000000" pitchFamily="2" charset="2"/>
              <a:buChar char="§"/>
            </a:pPr>
            <a:r>
              <a:rPr dirty="0"/>
              <a:t>Each firm has a small market share and so limited market power to influence the price of its product. </a:t>
            </a:r>
          </a:p>
          <a:p>
            <a:pPr marL="414900" lvl="1" indent="-342900" defTabSz="461963" eaLnBrk="1" hangingPunct="1">
              <a:buClr>
                <a:srgbClr val="7030A0"/>
              </a:buClr>
              <a:buSzPct val="120000"/>
              <a:buFont typeface="Wingdings" panose="05000000000000000000" pitchFamily="2" charset="2"/>
              <a:buChar char="§"/>
            </a:pPr>
            <a:r>
              <a:rPr dirty="0"/>
              <a:t>Each firm is sensitive to the average market price but pays no attention to the actions of others. So no one firm’s actions directly affect the actions of others.</a:t>
            </a:r>
          </a:p>
          <a:p>
            <a:pPr marL="414900" lvl="1" indent="-342900" defTabSz="461963" eaLnBrk="1" hangingPunct="1">
              <a:buClr>
                <a:srgbClr val="7030A0"/>
              </a:buClr>
              <a:buSzPct val="120000"/>
              <a:buFont typeface="Wingdings" panose="05000000000000000000" pitchFamily="2" charset="2"/>
              <a:buChar char="§"/>
            </a:pPr>
            <a:r>
              <a:rPr dirty="0"/>
              <a:t>Collusion or conspiring to fix prices is impossible.</a:t>
            </a:r>
          </a:p>
        </p:txBody>
      </p:sp>
      <p:sp>
        <p:nvSpPr>
          <p:cNvPr id="8" name="Rectangle 5">
            <a:extLst>
              <a:ext uri="{FF2B5EF4-FFF2-40B4-BE49-F238E27FC236}">
                <a16:creationId xmlns:a16="http://schemas.microsoft.com/office/drawing/2014/main" id="{D8B8F872-FC99-46B0-9778-A80B33F98461}"/>
              </a:ext>
            </a:extLst>
          </p:cNvPr>
          <p:cNvSpPr>
            <a:spLocks noGrp="1" noChangeArrowheads="1"/>
          </p:cNvSpPr>
          <p:nvPr>
            <p:ph type="title"/>
          </p:nvPr>
        </p:nvSpPr>
        <p:spPr>
          <a:xfrm>
            <a:off x="1152000" y="292964"/>
            <a:ext cx="7162800" cy="1145312"/>
          </a:xfrm>
          <a:noFill/>
        </p:spPr>
        <p:txBody>
          <a:bodyPr/>
          <a:lstStyle/>
          <a:p>
            <a:pPr eaLnBrk="1" hangingPunct="1"/>
            <a:r>
              <a:rPr lang="en-US" altLang="en-US" dirty="0"/>
              <a:t>What Is 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animEffect transition="in" filter="wipe(left)">
                                      <p:cBhvr>
                                        <p:cTn id="7" dur="1000"/>
                                        <p:tgtEl>
                                          <p:spTgt spid="211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1">
                                            <p:txEl>
                                              <p:pRg st="2" end="2"/>
                                            </p:txEl>
                                          </p:spTgt>
                                        </p:tgtEl>
                                        <p:attrNameLst>
                                          <p:attrName>style.visibility</p:attrName>
                                        </p:attrNameLst>
                                      </p:cBhvr>
                                      <p:to>
                                        <p:strVal val="visible"/>
                                      </p:to>
                                    </p:set>
                                    <p:animEffect transition="in" filter="wipe(left)">
                                      <p:cBhvr>
                                        <p:cTn id="12" dur="1000"/>
                                        <p:tgtEl>
                                          <p:spTgt spid="211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1971">
                                            <p:txEl>
                                              <p:pRg st="3" end="3"/>
                                            </p:txEl>
                                          </p:spTgt>
                                        </p:tgtEl>
                                        <p:attrNameLst>
                                          <p:attrName>style.visibility</p:attrName>
                                        </p:attrNameLst>
                                      </p:cBhvr>
                                      <p:to>
                                        <p:strVal val="visible"/>
                                      </p:to>
                                    </p:set>
                                    <p:animEffect transition="in" filter="wipe(left)">
                                      <p:cBhvr>
                                        <p:cTn id="17" dur="1000"/>
                                        <p:tgtEl>
                                          <p:spTgt spid="2119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1971">
                                            <p:txEl>
                                              <p:pRg st="4" end="4"/>
                                            </p:txEl>
                                          </p:spTgt>
                                        </p:tgtEl>
                                        <p:attrNameLst>
                                          <p:attrName>style.visibility</p:attrName>
                                        </p:attrNameLst>
                                      </p:cBhvr>
                                      <p:to>
                                        <p:strVal val="visible"/>
                                      </p:to>
                                    </p:set>
                                    <p:animEffect transition="in" filter="wipe(left)">
                                      <p:cBhvr>
                                        <p:cTn id="22" dur="1000"/>
                                        <p:tgtEl>
                                          <p:spTgt spid="211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72000" eaLnBrk="1" hangingPunct="1"/>
            <a:r>
              <a:rPr lang="en-US" altLang="en-US" dirty="0"/>
              <a:t>Product Differentiation</a:t>
            </a:r>
          </a:p>
          <a:p>
            <a:pPr marL="72000" lvl="1" eaLnBrk="1" hangingPunct="1"/>
            <a:r>
              <a:rPr dirty="0"/>
              <a:t>A firm in monopolistic competition practices </a:t>
            </a:r>
            <a:r>
              <a:rPr b="1" dirty="0"/>
              <a:t>product differentiation</a:t>
            </a:r>
            <a:r>
              <a:rPr b="1" dirty="0">
                <a:solidFill>
                  <a:srgbClr val="FF0000"/>
                </a:solidFill>
              </a:rPr>
              <a:t> </a:t>
            </a:r>
            <a:r>
              <a:rPr dirty="0"/>
              <a:t>if the firm makes a product that is slightly different from the products of competing firms.</a:t>
            </a:r>
          </a:p>
        </p:txBody>
      </p:sp>
      <p:sp>
        <p:nvSpPr>
          <p:cNvPr id="10242" name="Rectangle 5"/>
          <p:cNvSpPr>
            <a:spLocks noGrp="1" noChangeArrowheads="1"/>
          </p:cNvSpPr>
          <p:nvPr>
            <p:ph type="title"/>
          </p:nvPr>
        </p:nvSpPr>
        <p:spPr>
          <a:noFill/>
        </p:spPr>
        <p:txBody>
          <a:bodyPr/>
          <a:lstStyle/>
          <a:p>
            <a:pPr eaLnBrk="1" hangingPunct="1"/>
            <a:r>
              <a:rPr lang="en-US" altLang="en-US"/>
              <a:t>What Is 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wipe(left)">
                                      <p:cBhvr>
                                        <p:cTn id="7" dur="1000"/>
                                        <p:tgtEl>
                                          <p:spTgt spid="212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p:txBody>
          <a:bodyPr/>
          <a:lstStyle/>
          <a:p>
            <a:pPr eaLnBrk="1" hangingPunct="1">
              <a:tabLst>
                <a:tab pos="461963" algn="l"/>
              </a:tabLst>
              <a:defRPr/>
            </a:pPr>
            <a:r>
              <a:rPr lang="en-US" altLang="en-US" dirty="0"/>
              <a:t>Competing on Quality, Price, and Marketing</a:t>
            </a:r>
          </a:p>
          <a:p>
            <a:pPr lvl="1" eaLnBrk="1" hangingPunct="1">
              <a:tabLst>
                <a:tab pos="461963" algn="l"/>
              </a:tabLst>
              <a:defRPr/>
            </a:pPr>
            <a:r>
              <a:rPr dirty="0"/>
              <a:t>Product differentiation enables firms to compete in three areas: quality, price, and marketing.</a:t>
            </a:r>
          </a:p>
          <a:p>
            <a:pPr marL="288000" lvl="1" indent="-216000" eaLnBrk="1" hangingPunct="1">
              <a:buClr>
                <a:srgbClr val="7030A0"/>
              </a:buClr>
              <a:buSzPct val="120000"/>
              <a:buFont typeface="Wingdings" panose="05000000000000000000" pitchFamily="2" charset="2"/>
              <a:buChar char="§"/>
              <a:tabLst>
                <a:tab pos="461963" algn="l"/>
              </a:tabLst>
              <a:defRPr/>
            </a:pPr>
            <a:r>
              <a:rPr dirty="0"/>
              <a:t>  Quality includes design, reliability, and service.</a:t>
            </a:r>
          </a:p>
          <a:p>
            <a:pPr marL="288000" lvl="1" indent="-216000" eaLnBrk="1" hangingPunct="1">
              <a:buClr>
                <a:srgbClr val="7030A0"/>
              </a:buClr>
              <a:buSzPct val="120000"/>
              <a:buFont typeface="Wingdings" panose="05000000000000000000" pitchFamily="2" charset="2"/>
              <a:buChar char="§"/>
              <a:tabLst>
                <a:tab pos="461963" algn="l"/>
              </a:tabLst>
              <a:defRPr/>
            </a:pPr>
            <a:r>
              <a:rPr dirty="0"/>
              <a:t>  Because firms produce differentiated products, the 	demand for each firm’s product is downward sloping. 	But there is a tradeoff between price and quality.</a:t>
            </a:r>
          </a:p>
          <a:p>
            <a:pPr marL="288000" lvl="1" indent="-216000" eaLnBrk="1" hangingPunct="1">
              <a:buClr>
                <a:srgbClr val="7030A0"/>
              </a:buClr>
              <a:buSzPct val="120000"/>
              <a:buFont typeface="Wingdings" panose="05000000000000000000" pitchFamily="2" charset="2"/>
              <a:buChar char="§"/>
              <a:tabLst>
                <a:tab pos="461963" algn="l"/>
              </a:tabLst>
              <a:defRPr/>
            </a:pPr>
            <a:r>
              <a:rPr dirty="0"/>
              <a:t>  Because products are differentiated, a firm must market 	its product. Marketing takes the two main forms: 	advertising and packaging.</a:t>
            </a:r>
          </a:p>
        </p:txBody>
      </p:sp>
      <p:sp>
        <p:nvSpPr>
          <p:cNvPr id="11266" name="Rectangle 5"/>
          <p:cNvSpPr>
            <a:spLocks noGrp="1" noChangeArrowheads="1"/>
          </p:cNvSpPr>
          <p:nvPr>
            <p:ph type="title"/>
          </p:nvPr>
        </p:nvSpPr>
        <p:spPr>
          <a:noFill/>
        </p:spPr>
        <p:txBody>
          <a:bodyPr/>
          <a:lstStyle/>
          <a:p>
            <a:pPr eaLnBrk="1" hangingPunct="1"/>
            <a:r>
              <a:rPr lang="en-US" altLang="en-US"/>
              <a:t>What Is 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animEffect transition="in" filter="wipe(left)">
                                      <p:cBhvr>
                                        <p:cTn id="7" dur="1000"/>
                                        <p:tgtEl>
                                          <p:spTgt spid="214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19">
                                            <p:txEl>
                                              <p:pRg st="2" end="2"/>
                                            </p:txEl>
                                          </p:spTgt>
                                        </p:tgtEl>
                                        <p:attrNameLst>
                                          <p:attrName>style.visibility</p:attrName>
                                        </p:attrNameLst>
                                      </p:cBhvr>
                                      <p:to>
                                        <p:strVal val="visible"/>
                                      </p:to>
                                    </p:set>
                                    <p:animEffect transition="in" filter="wipe(left)">
                                      <p:cBhvr>
                                        <p:cTn id="12" dur="1000"/>
                                        <p:tgtEl>
                                          <p:spTgt spid="2140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4019">
                                            <p:txEl>
                                              <p:pRg st="3" end="3"/>
                                            </p:txEl>
                                          </p:spTgt>
                                        </p:tgtEl>
                                        <p:attrNameLst>
                                          <p:attrName>style.visibility</p:attrName>
                                        </p:attrNameLst>
                                      </p:cBhvr>
                                      <p:to>
                                        <p:strVal val="visible"/>
                                      </p:to>
                                    </p:set>
                                    <p:animEffect transition="in" filter="wipe(left)">
                                      <p:cBhvr>
                                        <p:cTn id="17" dur="1000"/>
                                        <p:tgtEl>
                                          <p:spTgt spid="2140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4019">
                                            <p:txEl>
                                              <p:pRg st="4" end="4"/>
                                            </p:txEl>
                                          </p:spTgt>
                                        </p:tgtEl>
                                        <p:attrNameLst>
                                          <p:attrName>style.visibility</p:attrName>
                                        </p:attrNameLst>
                                      </p:cBhvr>
                                      <p:to>
                                        <p:strVal val="visible"/>
                                      </p:to>
                                    </p:set>
                                    <p:animEffect transition="in" filter="wipe(left)">
                                      <p:cBhvr>
                                        <p:cTn id="22" dur="1000"/>
                                        <p:tgtEl>
                                          <p:spTgt spid="214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72000" eaLnBrk="1" hangingPunct="1"/>
            <a:r>
              <a:rPr lang="en-US" altLang="en-US" dirty="0"/>
              <a:t>Entry and Exit</a:t>
            </a:r>
          </a:p>
          <a:p>
            <a:pPr marL="72000" lvl="1" eaLnBrk="1" hangingPunct="1"/>
            <a:r>
              <a:rPr dirty="0"/>
              <a:t>There are no barriers to entry in monopolistic competition, so firms cannot make an economic profit in the long run.</a:t>
            </a:r>
          </a:p>
          <a:p>
            <a:pPr marL="72000" eaLnBrk="1" hangingPunct="1"/>
            <a:r>
              <a:rPr lang="en-US" altLang="en-US" dirty="0"/>
              <a:t>Examples of Monopolistic Competition</a:t>
            </a:r>
          </a:p>
          <a:p>
            <a:pPr marL="72000" lvl="1" eaLnBrk="1" hangingPunct="1"/>
            <a:r>
              <a:rPr dirty="0"/>
              <a:t>Producers of audio and video equipment, clothing, jewelry, computers, and sporting goods operate in monopolistic competition.</a:t>
            </a:r>
          </a:p>
        </p:txBody>
      </p:sp>
      <p:sp>
        <p:nvSpPr>
          <p:cNvPr id="6" name="Rectangle 5">
            <a:extLst>
              <a:ext uri="{FF2B5EF4-FFF2-40B4-BE49-F238E27FC236}">
                <a16:creationId xmlns:a16="http://schemas.microsoft.com/office/drawing/2014/main" id="{DC745C3F-C911-4CE6-A9A9-69B95C26066A}"/>
              </a:ext>
            </a:extLst>
          </p:cNvPr>
          <p:cNvSpPr>
            <a:spLocks noGrp="1" noChangeArrowheads="1"/>
          </p:cNvSpPr>
          <p:nvPr>
            <p:ph type="title"/>
          </p:nvPr>
        </p:nvSpPr>
        <p:spPr>
          <a:xfrm>
            <a:off x="1152000" y="292964"/>
            <a:ext cx="7162800" cy="1145312"/>
          </a:xfrm>
          <a:noFill/>
        </p:spPr>
        <p:txBody>
          <a:bodyPr/>
          <a:lstStyle/>
          <a:p>
            <a:pPr eaLnBrk="1" hangingPunct="1"/>
            <a:r>
              <a:rPr lang="en-US" altLang="en-US" dirty="0"/>
              <a:t>What Is Monopolistic Competition?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wipe(left)">
                                      <p:cBhvr>
                                        <p:cTn id="7" dur="10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wipe(left)">
                                      <p:cBhvr>
                                        <p:cTn id="12" dur="10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wipe(left)">
                                      <p:cBhvr>
                                        <p:cTn id="17" dur="10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p:txBody>
          <a:bodyPr/>
          <a:lstStyle/>
          <a:p>
            <a:pPr eaLnBrk="1" hangingPunct="1"/>
            <a:r>
              <a:rPr lang="en-US" altLang="en-US" dirty="0"/>
              <a:t>The Firm’s Short-Run Output and Price Decision</a:t>
            </a:r>
          </a:p>
          <a:p>
            <a:pPr lvl="1" eaLnBrk="1" hangingPunct="1"/>
            <a:r>
              <a:rPr dirty="0"/>
              <a:t>A firm that has decided the quality of its product and its marketing program produces the profit-maximizing quantity (the quantity at which </a:t>
            </a:r>
            <a:r>
              <a:rPr i="1" dirty="0"/>
              <a:t>MR</a:t>
            </a:r>
            <a:r>
              <a:rPr dirty="0"/>
              <a:t> = </a:t>
            </a:r>
            <a:r>
              <a:rPr i="1" dirty="0"/>
              <a:t>MC</a:t>
            </a:r>
            <a:r>
              <a:rPr dirty="0"/>
              <a:t>).</a:t>
            </a:r>
          </a:p>
          <a:p>
            <a:pPr lvl="1" eaLnBrk="1" hangingPunct="1"/>
            <a:r>
              <a:rPr dirty="0"/>
              <a:t>Price is determined from the demand for the firm’s product</a:t>
            </a:r>
            <a:r>
              <a:rPr lang="en-GB" dirty="0"/>
              <a:t> and t</a:t>
            </a:r>
            <a:r>
              <a:rPr dirty="0"/>
              <a:t>he highest price that the firm can charge for the profit-maximizing quantity.</a:t>
            </a:r>
          </a:p>
          <a:p>
            <a:pPr lvl="1" eaLnBrk="1" hangingPunct="1"/>
            <a:r>
              <a:rPr dirty="0"/>
              <a:t>Figure 14.1 shows a firm’s economic profit in the short run.</a:t>
            </a:r>
          </a:p>
        </p:txBody>
      </p:sp>
      <p:sp>
        <p:nvSpPr>
          <p:cNvPr id="13314" name="Rectangle 2"/>
          <p:cNvSpPr>
            <a:spLocks noGrp="1" noChangeArrowheads="1"/>
          </p:cNvSpPr>
          <p:nvPr>
            <p:ph type="title"/>
          </p:nvPr>
        </p:nvSpPr>
        <p:spPr/>
        <p:txBody>
          <a:bodyPr/>
          <a:lstStyle/>
          <a:p>
            <a:pPr eaLnBrk="1" hangingPunct="1"/>
            <a:r>
              <a:rPr lang="en-US" altLang="en-US" dirty="0"/>
              <a:t>Price and Output in </a:t>
            </a:r>
            <a:br>
              <a:rPr lang="en-US" altLang="en-US" dirty="0"/>
            </a:br>
            <a:r>
              <a:rPr lang="en-US" altLang="en-US" dirty="0"/>
              <a:t>Monopolistic Competition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left)">
                                      <p:cBhvr>
                                        <p:cTn id="7" dur="10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wipe(left)">
                                      <p:cBhvr>
                                        <p:cTn id="12" dur="1000"/>
                                        <p:tgtEl>
                                          <p:spTgt spid="205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wipe(left)">
                                      <p:cBhvr>
                                        <p:cTn id="17" dur="1000"/>
                                        <p:tgtEl>
                                          <p:spTgt spid="205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wipe(left)">
                                      <p:cBhvr>
                                        <p:cTn id="22" dur="1000"/>
                                        <p:tgtEl>
                                          <p:spTgt spid="205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a5b17b2a1f19aca5af6c7a445fc7fe7cec377"/>
</p:tagLst>
</file>

<file path=ppt/theme/theme1.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6662</TotalTime>
  <Words>2746</Words>
  <Application>Microsoft Office PowerPoint</Application>
  <PresentationFormat>On-screen Show (4:3)</PresentationFormat>
  <Paragraphs>208</Paragraphs>
  <Slides>40</Slides>
  <Notes>39</Notes>
  <HiddenSlides>7</HiddenSlides>
  <MMClips>0</MMClips>
  <ScaleCrop>false</ScaleCrop>
  <HeadingPairs>
    <vt:vector size="8" baseType="variant">
      <vt:variant>
        <vt:lpstr>Fonts Used</vt:lpstr>
      </vt:variant>
      <vt:variant>
        <vt:i4>8</vt:i4>
      </vt:variant>
      <vt:variant>
        <vt:lpstr>Theme</vt:lpstr>
      </vt:variant>
      <vt:variant>
        <vt:i4>6</vt:i4>
      </vt:variant>
      <vt:variant>
        <vt:lpstr>Embedded OLE Servers</vt:lpstr>
      </vt:variant>
      <vt:variant>
        <vt:i4>1</vt:i4>
      </vt:variant>
      <vt:variant>
        <vt:lpstr>Slide Titles</vt:lpstr>
      </vt:variant>
      <vt:variant>
        <vt:i4>40</vt:i4>
      </vt:variant>
    </vt:vector>
  </HeadingPairs>
  <TitlesOfParts>
    <vt:vector size="55" baseType="lpstr">
      <vt:lpstr>MS PGothic</vt:lpstr>
      <vt:lpstr>Arial</vt:lpstr>
      <vt:lpstr>Calibri</vt:lpstr>
      <vt:lpstr>Futura Condensed</vt:lpstr>
      <vt:lpstr>Gill Sans MT</vt:lpstr>
      <vt:lpstr>Mundo Sans Std Light</vt:lpstr>
      <vt:lpstr>Webdings</vt:lpstr>
      <vt:lpstr>Wingdings</vt:lpstr>
      <vt:lpstr>4_US6e</vt:lpstr>
      <vt:lpstr>2_US6e</vt:lpstr>
      <vt:lpstr>3_Custom Design</vt:lpstr>
      <vt:lpstr>Office Theme</vt:lpstr>
      <vt:lpstr>9_Custom Design</vt:lpstr>
      <vt:lpstr>10_Custom Design</vt:lpstr>
      <vt:lpstr>Image</vt:lpstr>
      <vt:lpstr>PowerPoint Presentation</vt:lpstr>
      <vt:lpstr>PowerPoint Presentation</vt:lpstr>
      <vt:lpstr>After studying this chapter, you will be able to:</vt:lpstr>
      <vt:lpstr>What Is Monopolistic Competition?</vt:lpstr>
      <vt:lpstr>What Is Monopolistic Competition?</vt:lpstr>
      <vt:lpstr>What Is Monopolistic Competition?</vt:lpstr>
      <vt:lpstr>What Is Monopolistic Competition?</vt:lpstr>
      <vt:lpstr>What Is Monopolistic Competition?</vt:lpstr>
      <vt:lpstr>Price and Output in  Monopolistic Competition</vt:lpstr>
      <vt:lpstr>Price and Output in  Monopolistic Competition</vt:lpstr>
      <vt:lpstr>PowerPoint Presentation</vt:lpstr>
      <vt:lpstr>Price and Output in  Monopolistic Competition</vt:lpstr>
      <vt:lpstr>PowerPoint Presentation</vt:lpstr>
      <vt:lpstr>Price and Output in  Monopolistic Competition</vt:lpstr>
      <vt:lpstr>Price and Output in  Monopolistic Competition</vt:lpstr>
      <vt:lpstr>Price and Output in  Monopolistic Competition</vt:lpstr>
      <vt:lpstr>PowerPoint Presentation</vt:lpstr>
      <vt:lpstr>Price and Output in  Monopolistic Competition</vt:lpstr>
      <vt:lpstr>Price and Output in  Monopolistic Competition</vt:lpstr>
      <vt:lpstr>PowerPoint Presentation</vt:lpstr>
      <vt:lpstr>Price and Output in  Monopolistic Competition</vt:lpstr>
      <vt:lpstr>Price and Output in  Monopolistic Competition</vt:lpstr>
      <vt:lpstr>PowerPoint Presentation</vt:lpstr>
      <vt:lpstr>Price and Output in  Monopolistic Competition</vt:lpstr>
      <vt:lpstr>Price and Output in  Monopolistic Competition</vt:lpstr>
      <vt:lpstr>Product Development and Marketing</vt:lpstr>
      <vt:lpstr>Product Development and Marketing</vt:lpstr>
      <vt:lpstr>Product Development and Marketing</vt:lpstr>
      <vt:lpstr>Product Development and Marketing</vt:lpstr>
      <vt:lpstr>Product Development and Marketing</vt:lpstr>
      <vt:lpstr>PowerPoint Presentation</vt:lpstr>
      <vt:lpstr>Product Development and Marketing</vt:lpstr>
      <vt:lpstr>Product Development and Marketing</vt:lpstr>
      <vt:lpstr>PowerPoint Presentation</vt:lpstr>
      <vt:lpstr>Product Development and Marketing</vt:lpstr>
      <vt:lpstr>Product Development and Marketing</vt:lpstr>
      <vt:lpstr>Product Development and Marketing</vt:lpstr>
      <vt:lpstr>Product Development and Marketing</vt:lpstr>
      <vt:lpstr>Product Development and Marketing</vt:lpstr>
      <vt:lpstr>Product Development and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Bade</dc:creator>
  <cp:lastModifiedBy>Robin</cp:lastModifiedBy>
  <cp:revision>114</cp:revision>
  <dcterms:created xsi:type="dcterms:W3CDTF">2002-04-24T05:17:56Z</dcterms:created>
  <dcterms:modified xsi:type="dcterms:W3CDTF">2017-11-09T07:05:46Z</dcterms:modified>
</cp:coreProperties>
</file>