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theme/theme4.xml" ContentType="application/vnd.openxmlformats-officedocument.theme+xml"/>
  <Override PartName="/ppt/slideLayouts/slideLayout7.xml" ContentType="application/vnd.openxmlformats-officedocument.presentationml.slideLayout+xml"/>
  <Override PartName="/ppt/theme/theme5.xml" ContentType="application/vnd.openxmlformats-officedocument.theme+xml"/>
  <Override PartName="/ppt/slideLayouts/slideLayout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27" r:id="rId1"/>
    <p:sldMasterId id="2147484530" r:id="rId2"/>
    <p:sldMasterId id="2147484518" r:id="rId3"/>
    <p:sldMasterId id="2147483760" r:id="rId4"/>
    <p:sldMasterId id="2147484509" r:id="rId5"/>
    <p:sldMasterId id="2147484534" r:id="rId6"/>
  </p:sldMasterIdLst>
  <p:notesMasterIdLst>
    <p:notesMasterId r:id="rId97"/>
  </p:notesMasterIdLst>
  <p:handoutMasterIdLst>
    <p:handoutMasterId r:id="rId98"/>
  </p:handoutMasterIdLst>
  <p:sldIdLst>
    <p:sldId id="615" r:id="rId7"/>
    <p:sldId id="585" r:id="rId8"/>
    <p:sldId id="593" r:id="rId9"/>
    <p:sldId id="320" r:id="rId10"/>
    <p:sldId id="499" r:id="rId11"/>
    <p:sldId id="500" r:id="rId12"/>
    <p:sldId id="501" r:id="rId13"/>
    <p:sldId id="502" r:id="rId14"/>
    <p:sldId id="503" r:id="rId15"/>
    <p:sldId id="321" r:id="rId16"/>
    <p:sldId id="369" r:id="rId17"/>
    <p:sldId id="370" r:id="rId18"/>
    <p:sldId id="587" r:id="rId19"/>
    <p:sldId id="373" r:id="rId20"/>
    <p:sldId id="374" r:id="rId21"/>
    <p:sldId id="372" r:id="rId22"/>
    <p:sldId id="371" r:id="rId23"/>
    <p:sldId id="376" r:id="rId24"/>
    <p:sldId id="594" r:id="rId25"/>
    <p:sldId id="595" r:id="rId26"/>
    <p:sldId id="596" r:id="rId27"/>
    <p:sldId id="597" r:id="rId28"/>
    <p:sldId id="563" r:id="rId29"/>
    <p:sldId id="564" r:id="rId30"/>
    <p:sldId id="409" r:id="rId31"/>
    <p:sldId id="530" r:id="rId32"/>
    <p:sldId id="529" r:id="rId33"/>
    <p:sldId id="412" r:id="rId34"/>
    <p:sldId id="413" r:id="rId35"/>
    <p:sldId id="414" r:id="rId36"/>
    <p:sldId id="415" r:id="rId37"/>
    <p:sldId id="419" r:id="rId38"/>
    <p:sldId id="531" r:id="rId39"/>
    <p:sldId id="421" r:id="rId40"/>
    <p:sldId id="418" r:id="rId41"/>
    <p:sldId id="417" r:id="rId42"/>
    <p:sldId id="422" r:id="rId43"/>
    <p:sldId id="423" r:id="rId44"/>
    <p:sldId id="424" r:id="rId45"/>
    <p:sldId id="532" r:id="rId46"/>
    <p:sldId id="425" r:id="rId47"/>
    <p:sldId id="427" r:id="rId48"/>
    <p:sldId id="428" r:id="rId49"/>
    <p:sldId id="534" r:id="rId50"/>
    <p:sldId id="429" r:id="rId51"/>
    <p:sldId id="430" r:id="rId52"/>
    <p:sldId id="598" r:id="rId53"/>
    <p:sldId id="600" r:id="rId54"/>
    <p:sldId id="599" r:id="rId55"/>
    <p:sldId id="603" r:id="rId56"/>
    <p:sldId id="602" r:id="rId57"/>
    <p:sldId id="601" r:id="rId58"/>
    <p:sldId id="410" r:id="rId59"/>
    <p:sldId id="565" r:id="rId60"/>
    <p:sldId id="588" r:id="rId61"/>
    <p:sldId id="609" r:id="rId62"/>
    <p:sldId id="608" r:id="rId63"/>
    <p:sldId id="607" r:id="rId64"/>
    <p:sldId id="605" r:id="rId65"/>
    <p:sldId id="604" r:id="rId66"/>
    <p:sldId id="606" r:id="rId67"/>
    <p:sldId id="573" r:id="rId68"/>
    <p:sldId id="610" r:id="rId69"/>
    <p:sldId id="611" r:id="rId70"/>
    <p:sldId id="612" r:id="rId71"/>
    <p:sldId id="613" r:id="rId72"/>
    <p:sldId id="614" r:id="rId73"/>
    <p:sldId id="574" r:id="rId74"/>
    <p:sldId id="322" r:id="rId75"/>
    <p:sldId id="431" r:id="rId76"/>
    <p:sldId id="432" r:id="rId77"/>
    <p:sldId id="558" r:id="rId78"/>
    <p:sldId id="433" r:id="rId79"/>
    <p:sldId id="519" r:id="rId80"/>
    <p:sldId id="541" r:id="rId81"/>
    <p:sldId id="520" r:id="rId82"/>
    <p:sldId id="521" r:id="rId83"/>
    <p:sldId id="435" r:id="rId84"/>
    <p:sldId id="589" r:id="rId85"/>
    <p:sldId id="542" r:id="rId86"/>
    <p:sldId id="566" r:id="rId87"/>
    <p:sldId id="543" r:id="rId88"/>
    <p:sldId id="556" r:id="rId89"/>
    <p:sldId id="554" r:id="rId90"/>
    <p:sldId id="544" r:id="rId91"/>
    <p:sldId id="555" r:id="rId92"/>
    <p:sldId id="545" r:id="rId93"/>
    <p:sldId id="546" r:id="rId94"/>
    <p:sldId id="547" r:id="rId95"/>
    <p:sldId id="552" r:id="rId96"/>
  </p:sldIdLst>
  <p:sldSz cx="9144000" cy="6858000" type="screen4x3"/>
  <p:notesSz cx="6858000" cy="9144000"/>
  <p:custDataLst>
    <p:tags r:id="rId99"/>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407">
          <p15:clr>
            <a:srgbClr val="A4A3A4"/>
          </p15:clr>
        </p15:guide>
        <p15:guide id="2" pos="321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A71B7"/>
    <a:srgbClr val="46949D"/>
    <a:srgbClr val="F2615F"/>
    <a:srgbClr val="6054A1"/>
    <a:srgbClr val="DB8657"/>
    <a:srgbClr val="C40075"/>
    <a:srgbClr val="93CDAD"/>
    <a:srgbClr val="0081BC"/>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922" autoAdjust="0"/>
    <p:restoredTop sz="94741" autoAdjust="0"/>
  </p:normalViewPr>
  <p:slideViewPr>
    <p:cSldViewPr>
      <p:cViewPr varScale="1">
        <p:scale>
          <a:sx n="119" d="100"/>
          <a:sy n="119" d="100"/>
        </p:scale>
        <p:origin x="972" y="108"/>
      </p:cViewPr>
      <p:guideLst>
        <p:guide orient="horz" pos="3407"/>
        <p:guide pos="321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96" d="100"/>
          <a:sy n="96" d="100"/>
        </p:scale>
        <p:origin x="3642" y="66"/>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84" Type="http://schemas.openxmlformats.org/officeDocument/2006/relationships/slide" Target="slides/slide78.xml"/><Relationship Id="rId89" Type="http://schemas.openxmlformats.org/officeDocument/2006/relationships/slide" Target="slides/slide83.xml"/><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slide" Target="slides/slide86.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slide" Target="slides/slide68.xml"/><Relationship Id="rId79" Type="http://schemas.openxmlformats.org/officeDocument/2006/relationships/slide" Target="slides/slide73.xml"/><Relationship Id="rId87" Type="http://schemas.openxmlformats.org/officeDocument/2006/relationships/slide" Target="slides/slide81.xml"/><Relationship Id="rId102" Type="http://schemas.openxmlformats.org/officeDocument/2006/relationships/theme" Target="theme/theme1.xml"/><Relationship Id="rId5" Type="http://schemas.openxmlformats.org/officeDocument/2006/relationships/slideMaster" Target="slideMasters/slideMaster5.xml"/><Relationship Id="rId61" Type="http://schemas.openxmlformats.org/officeDocument/2006/relationships/slide" Target="slides/slide55.xml"/><Relationship Id="rId82" Type="http://schemas.openxmlformats.org/officeDocument/2006/relationships/slide" Target="slides/slide76.xml"/><Relationship Id="rId90" Type="http://schemas.openxmlformats.org/officeDocument/2006/relationships/slide" Target="slides/slide84.xml"/><Relationship Id="rId95" Type="http://schemas.openxmlformats.org/officeDocument/2006/relationships/slide" Target="slides/slide89.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slide" Target="slides/slide71.xml"/><Relationship Id="rId100" Type="http://schemas.openxmlformats.org/officeDocument/2006/relationships/presProps" Target="presProps.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slide" Target="slides/slide74.xml"/><Relationship Id="rId85" Type="http://schemas.openxmlformats.org/officeDocument/2006/relationships/slide" Target="slides/slide79.xml"/><Relationship Id="rId93" Type="http://schemas.openxmlformats.org/officeDocument/2006/relationships/slide" Target="slides/slide87.xml"/><Relationship Id="rId98" Type="http://schemas.openxmlformats.org/officeDocument/2006/relationships/handoutMaster" Target="handoutMasters/handoutMaster1.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103" Type="http://schemas.openxmlformats.org/officeDocument/2006/relationships/tableStyles" Target="tableStyles.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openxmlformats.org/officeDocument/2006/relationships/slide" Target="slides/slide77.xml"/><Relationship Id="rId88" Type="http://schemas.openxmlformats.org/officeDocument/2006/relationships/slide" Target="slides/slide82.xml"/><Relationship Id="rId91" Type="http://schemas.openxmlformats.org/officeDocument/2006/relationships/slide" Target="slides/slide85.xml"/><Relationship Id="rId96" Type="http://schemas.openxmlformats.org/officeDocument/2006/relationships/slide" Target="slides/slide90.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slide" Target="slides/slide72.xml"/><Relationship Id="rId81" Type="http://schemas.openxmlformats.org/officeDocument/2006/relationships/slide" Target="slides/slide75.xml"/><Relationship Id="rId86" Type="http://schemas.openxmlformats.org/officeDocument/2006/relationships/slide" Target="slides/slide80.xml"/><Relationship Id="rId94" Type="http://schemas.openxmlformats.org/officeDocument/2006/relationships/slide" Target="slides/slide88.xml"/><Relationship Id="rId99" Type="http://schemas.openxmlformats.org/officeDocument/2006/relationships/tags" Target="tags/tag1.xml"/><Relationship Id="rId10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97" Type="http://schemas.openxmlformats.org/officeDocument/2006/relationships/notesMaster" Target="notesMasters/notesMaster1.xml"/><Relationship Id="rId10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81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en-US"/>
          </a:p>
        </p:txBody>
      </p:sp>
      <p:sp>
        <p:nvSpPr>
          <p:cNvPr id="81817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p>
        </p:txBody>
      </p:sp>
      <p:sp>
        <p:nvSpPr>
          <p:cNvPr id="81818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US"/>
          </a:p>
        </p:txBody>
      </p:sp>
      <p:sp>
        <p:nvSpPr>
          <p:cNvPr id="81818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C9B7B949-513C-432B-A579-0822DD9D4ECA}" type="slidenum">
              <a:rPr lang="en-US" altLang="en-US"/>
              <a:pPr>
                <a:defRPr/>
              </a:pPr>
              <a:t>‹#›</a:t>
            </a:fld>
            <a:endParaRPr lang="en-US" altLang="en-US"/>
          </a:p>
        </p:txBody>
      </p:sp>
    </p:spTree>
    <p:extLst>
      <p:ext uri="{BB962C8B-B14F-4D97-AF65-F5344CB8AC3E}">
        <p14:creationId xmlns:p14="http://schemas.microsoft.com/office/powerpoint/2010/main" val="31951977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54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en-US"/>
          </a:p>
        </p:txBody>
      </p:sp>
      <p:sp>
        <p:nvSpPr>
          <p:cNvPr id="14541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541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US"/>
          </a:p>
        </p:txBody>
      </p:sp>
      <p:sp>
        <p:nvSpPr>
          <p:cNvPr id="14541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944CA2D0-57DC-4EA0-B037-5AEDCA2BE5C0}" type="slidenum">
              <a:rPr lang="en-US" altLang="en-US"/>
              <a:pPr>
                <a:defRPr/>
              </a:pPr>
              <a:t>‹#›</a:t>
            </a:fld>
            <a:endParaRPr lang="en-US" altLang="en-US"/>
          </a:p>
        </p:txBody>
      </p:sp>
    </p:spTree>
    <p:extLst>
      <p:ext uri="{BB962C8B-B14F-4D97-AF65-F5344CB8AC3E}">
        <p14:creationId xmlns:p14="http://schemas.microsoft.com/office/powerpoint/2010/main" val="14258098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3" Type="http://schemas.openxmlformats.org/officeDocument/2006/relationships/hyperlink" Target="http://www.history.com/topics/john-d-rockefeller" TargetMode="External"/><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a:ln/>
        </p:spPr>
      </p:sp>
      <p:sp>
        <p:nvSpPr>
          <p:cNvPr id="10243" name="Notes Placeholder 2"/>
          <p:cNvSpPr>
            <a:spLocks noGrp="1"/>
          </p:cNvSpPr>
          <p:nvPr>
            <p:ph type="body" idx="1"/>
          </p:nvPr>
        </p:nvSpPr>
        <p:spPr>
          <a:xfrm>
            <a:off x="685800" y="4343400"/>
            <a:ext cx="5486400" cy="4495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100"/>
              </a:spcBef>
            </a:pPr>
            <a:r>
              <a:rPr lang="en-CA" altLang="en-US" dirty="0"/>
              <a:t>Notes and teaching tips: 4, 9, 10, 11, 16, 18, 19, 20, 21, 22, 25, 53, 54, 69, 73, 80, 86, 88, 89, and 90. </a:t>
            </a:r>
          </a:p>
          <a:p>
            <a:pPr eaLnBrk="1" hangingPunct="1">
              <a:spcBef>
                <a:spcPts val="100"/>
              </a:spcBef>
            </a:pPr>
            <a:r>
              <a:rPr lang="en-CA" altLang="en-US" dirty="0"/>
              <a:t>To view a full-screen figure during a class, click the expand button.</a:t>
            </a:r>
          </a:p>
          <a:p>
            <a:pPr eaLnBrk="1" hangingPunct="1">
              <a:spcBef>
                <a:spcPts val="100"/>
              </a:spcBef>
            </a:pPr>
            <a:r>
              <a:rPr lang="en-CA" altLang="en-US" dirty="0"/>
              <a:t>To return to the previous slide, click the shrink button.</a:t>
            </a:r>
          </a:p>
          <a:p>
            <a:pPr eaLnBrk="1" hangingPunct="1">
              <a:spcBef>
                <a:spcPts val="100"/>
              </a:spcBef>
            </a:pPr>
            <a:r>
              <a:rPr lang="en-CA" altLang="en-US" dirty="0"/>
              <a:t>To advance to the next slide, click anywhere on the full screen figure.</a:t>
            </a:r>
          </a:p>
          <a:p>
            <a:r>
              <a:rPr lang="en-AU" altLang="en-US" dirty="0"/>
              <a:t>Applying the principles of economics to interpret and understand the news is a major goal of the principles course. You can encourage your students in this activity by using the two features: </a:t>
            </a:r>
            <a:r>
              <a:rPr lang="en-AU" altLang="en-US" i="1" dirty="0"/>
              <a:t>Economics in the News </a:t>
            </a:r>
            <a:r>
              <a:rPr lang="en-AU" altLang="en-US" dirty="0"/>
              <a:t>and</a:t>
            </a:r>
            <a:r>
              <a:rPr lang="en-AU" altLang="en-US" i="1" dirty="0"/>
              <a:t> Economics in Action</a:t>
            </a:r>
            <a:r>
              <a:rPr lang="en-AU" altLang="en-US" dirty="0"/>
              <a:t>.</a:t>
            </a:r>
            <a:endParaRPr lang="en-US" altLang="en-US" dirty="0"/>
          </a:p>
          <a:p>
            <a:r>
              <a:rPr lang="en-AU" altLang="en-US" dirty="0"/>
              <a:t>(1) </a:t>
            </a:r>
            <a:r>
              <a:rPr lang="en-AU" altLang="en-US" i="1" dirty="0"/>
              <a:t>Before each class</a:t>
            </a:r>
            <a:r>
              <a:rPr lang="en-AU" altLang="en-US" dirty="0"/>
              <a:t>, scan the news and select two or three headlines that are relevant to your session today. There is always something that works. Read the headline and ask for comments, interpretation, discussion. Pose questions arising from it that motivate today’s class. At the end of the class, return to the questions and answer them with the tools you’ve been explaining.</a:t>
            </a:r>
            <a:endParaRPr lang="en-US" altLang="en-US" dirty="0"/>
          </a:p>
          <a:p>
            <a:r>
              <a:rPr lang="en-AU" altLang="en-US" dirty="0"/>
              <a:t>(2) </a:t>
            </a:r>
            <a:r>
              <a:rPr lang="en-AU" altLang="en-US" i="1" dirty="0"/>
              <a:t>Once or twice a semester</a:t>
            </a:r>
            <a:r>
              <a:rPr lang="en-AU" altLang="en-US" dirty="0"/>
              <a:t>, set an assignment, for credit, with the following instructions:</a:t>
            </a:r>
            <a:endParaRPr lang="en-US" altLang="en-US" dirty="0"/>
          </a:p>
          <a:p>
            <a:pPr>
              <a:spcBef>
                <a:spcPts val="100"/>
              </a:spcBef>
            </a:pPr>
            <a:r>
              <a:rPr lang="en-AU" altLang="en-US" dirty="0"/>
              <a:t>(a) Find a news article about an economic topic that you find interesting.</a:t>
            </a:r>
            <a:endParaRPr lang="en-US" altLang="en-US" dirty="0"/>
          </a:p>
          <a:p>
            <a:pPr>
              <a:spcBef>
                <a:spcPts val="100"/>
              </a:spcBef>
            </a:pPr>
            <a:r>
              <a:rPr lang="en-AU" altLang="en-US" dirty="0"/>
              <a:t>(b) Make a short bullet-list summary of the article.</a:t>
            </a:r>
            <a:endParaRPr lang="en-US" altLang="en-US" dirty="0"/>
          </a:p>
          <a:p>
            <a:pPr>
              <a:spcBef>
                <a:spcPts val="100"/>
              </a:spcBef>
            </a:pPr>
            <a:r>
              <a:rPr lang="en-AU" altLang="en-US" dirty="0"/>
              <a:t>(c) Write and illustrate with appropriate graphs an economic analysis of the key points in the article.</a:t>
            </a:r>
            <a:endParaRPr lang="en-US" altLang="en-US" dirty="0"/>
          </a:p>
          <a:p>
            <a:r>
              <a:rPr lang="en-AU" altLang="en-US" dirty="0"/>
              <a:t>Use the </a:t>
            </a:r>
            <a:r>
              <a:rPr lang="en-AU" altLang="en-US" i="1" dirty="0"/>
              <a:t>Economics in the News</a:t>
            </a:r>
            <a:r>
              <a:rPr lang="en-AU" altLang="en-US" dirty="0"/>
              <a:t> features in your textbook as models.</a:t>
            </a:r>
            <a:endParaRPr lang="en-US" altLang="en-US" dirty="0"/>
          </a:p>
          <a:p>
            <a:pPr eaLnBrk="1" hangingPunct="1"/>
            <a:endParaRPr lang="en-CA" altLang="en-US" dirty="0"/>
          </a:p>
          <a:p>
            <a:pPr eaLnBrk="1" hangingPunct="1"/>
            <a:endParaRPr lang="en-GB" altLang="en-US" dirty="0"/>
          </a:p>
        </p:txBody>
      </p:sp>
      <p:sp>
        <p:nvSpPr>
          <p:cNvPr id="102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6EED76D-9660-428E-B733-424CC3802B5F}" type="slidenum">
              <a:rPr lang="en-US" altLang="en-US">
                <a:solidFill>
                  <a:srgbClr val="000000"/>
                </a:solidFill>
                <a:cs typeface="Arial" panose="020B0604020202020204" pitchFamily="34" charset="0"/>
              </a:rPr>
              <a:pPr>
                <a:spcBef>
                  <a:spcPct val="0"/>
                </a:spcBef>
              </a:pPr>
              <a:t>2</a:t>
            </a:fld>
            <a:endParaRPr lang="en-US" altLang="en-US">
              <a:solidFill>
                <a:srgbClr val="000000"/>
              </a:solidFill>
              <a:cs typeface="Arial" panose="020B0604020202020204" pitchFamily="34" charset="0"/>
            </a:endParaRPr>
          </a:p>
        </p:txBody>
      </p:sp>
    </p:spTree>
    <p:extLst>
      <p:ext uri="{BB962C8B-B14F-4D97-AF65-F5344CB8AC3E}">
        <p14:creationId xmlns:p14="http://schemas.microsoft.com/office/powerpoint/2010/main" val="13552631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0DD4508-E626-49CE-8780-18585A5CA998}" type="slidenum">
              <a:rPr lang="en-US" altLang="en-US"/>
              <a:pPr>
                <a:spcBef>
                  <a:spcPct val="0"/>
                </a:spcBef>
              </a:pPr>
              <a:t>11</a:t>
            </a:fld>
            <a:endParaRPr lang="en-US" alt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i="1" dirty="0"/>
              <a:t>The prisoners’ dilemma</a:t>
            </a:r>
          </a:p>
          <a:p>
            <a:pPr eaLnBrk="1" hangingPunct="1"/>
            <a:r>
              <a:rPr lang="en-US" altLang="en-US" dirty="0"/>
              <a:t>Take things a step at a time and begin by playing the prisoner’s dilemma game. A good Web version of the game can be found on a site operated by a group called </a:t>
            </a:r>
            <a:r>
              <a:rPr lang="en-US" altLang="en-US" i="1" dirty="0" err="1"/>
              <a:t>Serendip</a:t>
            </a:r>
            <a:r>
              <a:rPr lang="en-US" altLang="en-US" dirty="0"/>
              <a:t> at Bryn </a:t>
            </a:r>
            <a:r>
              <a:rPr lang="en-US" altLang="en-US" dirty="0" err="1"/>
              <a:t>Mawr</a:t>
            </a:r>
            <a:r>
              <a:rPr lang="en-US" altLang="en-US" dirty="0"/>
              <a:t> College in Pennsylvania. The URL (also on your Economics Place Web site) is </a:t>
            </a:r>
            <a:r>
              <a:rPr lang="en-US" altLang="en-US" u="sng" dirty="0"/>
              <a:t>http://serendip.brynmawr.edu/playground/pd.html</a:t>
            </a:r>
            <a:r>
              <a:rPr lang="en-US" altLang="en-US" dirty="0"/>
              <a:t>. If you can use the Web in your classroom, open two browsers and go to this site twice. Get two teams trying to beat </a:t>
            </a:r>
            <a:r>
              <a:rPr lang="en-US" altLang="en-US" dirty="0" err="1"/>
              <a:t>Serendip</a:t>
            </a:r>
            <a:r>
              <a:rPr lang="en-US" altLang="en-US" dirty="0"/>
              <a:t>.</a:t>
            </a:r>
          </a:p>
        </p:txBody>
      </p:sp>
    </p:spTree>
    <p:extLst>
      <p:ext uri="{BB962C8B-B14F-4D97-AF65-F5344CB8AC3E}">
        <p14:creationId xmlns:p14="http://schemas.microsoft.com/office/powerpoint/2010/main" val="11011854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15A3D69-D21A-4D1B-97DD-853D42F46110}" type="slidenum">
              <a:rPr lang="en-US" altLang="en-US"/>
              <a:pPr>
                <a:spcBef>
                  <a:spcPct val="0"/>
                </a:spcBef>
              </a:pPr>
              <a:t>12</a:t>
            </a:fld>
            <a:endParaRPr lang="en-US" alt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38819424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E4699E5-08A6-41DF-9444-3E47132A8DB9}" type="slidenum">
              <a:rPr lang="en-US" altLang="en-US">
                <a:solidFill>
                  <a:srgbClr val="000000"/>
                </a:solidFill>
              </a:rPr>
              <a:pPr>
                <a:spcBef>
                  <a:spcPct val="0"/>
                </a:spcBef>
              </a:pPr>
              <a:t>13</a:t>
            </a:fld>
            <a:endParaRPr lang="en-US" altLang="en-US">
              <a:solidFill>
                <a:srgbClr val="000000"/>
              </a:solidFill>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4423491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DC0D992-ECC0-44FD-BEC7-D7132B66A337}" type="slidenum">
              <a:rPr lang="en-US" altLang="en-US"/>
              <a:pPr>
                <a:spcBef>
                  <a:spcPct val="0"/>
                </a:spcBef>
              </a:pPr>
              <a:t>14</a:t>
            </a:fld>
            <a:endParaRPr lang="en-US" alt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9083559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FD9C4F9-CBEA-4B47-A9A7-F57DF1295A54}" type="slidenum">
              <a:rPr lang="en-US" altLang="en-US"/>
              <a:pPr>
                <a:spcBef>
                  <a:spcPct val="0"/>
                </a:spcBef>
              </a:pPr>
              <a:t>15</a:t>
            </a:fld>
            <a:endParaRPr lang="en-US" alt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32393186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0D25588-7225-4DC8-9DF9-43EC25DBBA56}" type="slidenum">
              <a:rPr lang="en-US" altLang="en-US"/>
              <a:pPr>
                <a:spcBef>
                  <a:spcPct val="0"/>
                </a:spcBef>
              </a:pPr>
              <a:t>16</a:t>
            </a:fld>
            <a:endParaRPr lang="en-US" alt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4300" lvl="1" eaLnBrk="1" hangingPunct="1"/>
            <a:r>
              <a:rPr lang="en-US" altLang="en-US" dirty="0"/>
              <a:t>Be sure the students know how to read the payoff matrix.</a:t>
            </a:r>
          </a:p>
          <a:p>
            <a:pPr marL="114300" lvl="1" eaLnBrk="1" hangingPunct="1"/>
            <a:r>
              <a:rPr lang="en-US" altLang="en-US" dirty="0"/>
              <a:t>Explain that Art’s payoff from each combination of actions is shown in the top of each payoff box, and Bob’s is shown as the bottom of each payoff box. </a:t>
            </a:r>
          </a:p>
          <a:p>
            <a:pPr marL="114300" lvl="1" eaLnBrk="1" hangingPunct="1"/>
            <a:r>
              <a:rPr lang="en-US" altLang="en-US" dirty="0"/>
              <a:t>Note that there are four possible outcomes: Bob and Art both confess (top left box), both Bob and Art deny (bottom right box), Bob confesses but Art does not (top right box), and Art confesses but Bob does not (bottom left box).</a:t>
            </a:r>
          </a:p>
          <a:p>
            <a:pPr eaLnBrk="1" hangingPunct="1"/>
            <a:endParaRPr lang="en-US" altLang="en-US" dirty="0"/>
          </a:p>
        </p:txBody>
      </p:sp>
    </p:spTree>
    <p:extLst>
      <p:ext uri="{BB962C8B-B14F-4D97-AF65-F5344CB8AC3E}">
        <p14:creationId xmlns:p14="http://schemas.microsoft.com/office/powerpoint/2010/main" val="24005269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D368692-7315-4D10-9103-8607111A332B}" type="slidenum">
              <a:rPr lang="en-US" altLang="en-US"/>
              <a:pPr>
                <a:spcBef>
                  <a:spcPct val="0"/>
                </a:spcBef>
              </a:pPr>
              <a:t>17</a:t>
            </a:fld>
            <a:endParaRPr lang="en-US" alt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3867171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70552F9-173C-4512-A604-4995A556B7F6}" type="slidenum">
              <a:rPr lang="en-US" altLang="en-US"/>
              <a:pPr>
                <a:spcBef>
                  <a:spcPct val="0"/>
                </a:spcBef>
              </a:pPr>
              <a:t>18</a:t>
            </a:fld>
            <a:endParaRPr lang="en-US" alt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Explain that we’re first going to look at Bob’s thought experiment.</a:t>
            </a:r>
          </a:p>
          <a:p>
            <a:pPr eaLnBrk="1" hangingPunct="1"/>
            <a:r>
              <a:rPr lang="en-US" altLang="en-US"/>
              <a:t>He first asks: suppose that Art confesses. What should I do?</a:t>
            </a:r>
          </a:p>
          <a:p>
            <a:pPr eaLnBrk="1" hangingPunct="1"/>
            <a:r>
              <a:rPr lang="en-US" altLang="en-US"/>
              <a:t>The answer is confess and get 3 years. If I deny, I get 10 years.</a:t>
            </a:r>
          </a:p>
        </p:txBody>
      </p:sp>
    </p:spTree>
    <p:extLst>
      <p:ext uri="{BB962C8B-B14F-4D97-AF65-F5344CB8AC3E}">
        <p14:creationId xmlns:p14="http://schemas.microsoft.com/office/powerpoint/2010/main" val="32314755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70552F9-173C-4512-A604-4995A556B7F6}" type="slidenum">
              <a:rPr lang="en-US" altLang="en-US">
                <a:solidFill>
                  <a:srgbClr val="000000"/>
                </a:solidFill>
              </a:rPr>
              <a:pPr>
                <a:spcBef>
                  <a:spcPct val="0"/>
                </a:spcBef>
              </a:pPr>
              <a:t>19</a:t>
            </a:fld>
            <a:endParaRPr lang="en-US" altLang="en-US">
              <a:solidFill>
                <a:srgbClr val="000000"/>
              </a:solidFill>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Explain that we’re first going to look at Bob’s thought experiment.</a:t>
            </a:r>
          </a:p>
          <a:p>
            <a:pPr eaLnBrk="1" hangingPunct="1"/>
            <a:r>
              <a:rPr lang="en-US" altLang="en-US"/>
              <a:t>He first asks: suppose that Art confesses. What should I do?</a:t>
            </a:r>
          </a:p>
          <a:p>
            <a:pPr eaLnBrk="1" hangingPunct="1"/>
            <a:r>
              <a:rPr lang="en-US" altLang="en-US"/>
              <a:t>The answer is confess and get 3 years. If I deny, I get 10 years.</a:t>
            </a:r>
          </a:p>
        </p:txBody>
      </p:sp>
    </p:spTree>
    <p:extLst>
      <p:ext uri="{BB962C8B-B14F-4D97-AF65-F5344CB8AC3E}">
        <p14:creationId xmlns:p14="http://schemas.microsoft.com/office/powerpoint/2010/main" val="30891577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70552F9-173C-4512-A604-4995A556B7F6}" type="slidenum">
              <a:rPr lang="en-US" altLang="en-US">
                <a:solidFill>
                  <a:srgbClr val="000000"/>
                </a:solidFill>
              </a:rPr>
              <a:pPr>
                <a:spcBef>
                  <a:spcPct val="0"/>
                </a:spcBef>
              </a:pPr>
              <a:t>20</a:t>
            </a:fld>
            <a:endParaRPr lang="en-US" altLang="en-US">
              <a:solidFill>
                <a:srgbClr val="000000"/>
              </a:solidFill>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Explain that we’re first going to look at Bob’s thought experiment.</a:t>
            </a:r>
          </a:p>
          <a:p>
            <a:pPr eaLnBrk="1" hangingPunct="1"/>
            <a:r>
              <a:rPr lang="en-US" altLang="en-US"/>
              <a:t>He first asks: suppose that Art confesses. What should I do?</a:t>
            </a:r>
          </a:p>
          <a:p>
            <a:pPr eaLnBrk="1" hangingPunct="1"/>
            <a:r>
              <a:rPr lang="en-US" altLang="en-US"/>
              <a:t>The answer is confess and get 3 years. If I deny, I get 10 years.</a:t>
            </a:r>
          </a:p>
        </p:txBody>
      </p:sp>
    </p:spTree>
    <p:extLst>
      <p:ext uri="{BB962C8B-B14F-4D97-AF65-F5344CB8AC3E}">
        <p14:creationId xmlns:p14="http://schemas.microsoft.com/office/powerpoint/2010/main" val="2036069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3F740CC-794F-4F21-90BF-8960E2682204}" type="slidenum">
              <a:rPr lang="en-US" altLang="en-US">
                <a:solidFill>
                  <a:srgbClr val="000000"/>
                </a:solidFill>
              </a:rPr>
              <a:pPr>
                <a:spcBef>
                  <a:spcPct val="0"/>
                </a:spcBef>
              </a:pPr>
              <a:t>3</a:t>
            </a:fld>
            <a:endParaRPr lang="en-US" altLang="en-US">
              <a:solidFill>
                <a:srgbClr val="000000"/>
              </a:solidFill>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1258868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70552F9-173C-4512-A604-4995A556B7F6}" type="slidenum">
              <a:rPr lang="en-US" altLang="en-US">
                <a:solidFill>
                  <a:srgbClr val="000000"/>
                </a:solidFill>
              </a:rPr>
              <a:pPr>
                <a:spcBef>
                  <a:spcPct val="0"/>
                </a:spcBef>
              </a:pPr>
              <a:t>21</a:t>
            </a:fld>
            <a:endParaRPr lang="en-US" altLang="en-US">
              <a:solidFill>
                <a:srgbClr val="000000"/>
              </a:solidFill>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Explain that we’re first going to look at Bob’s thought experiment.</a:t>
            </a:r>
          </a:p>
          <a:p>
            <a:pPr eaLnBrk="1" hangingPunct="1"/>
            <a:r>
              <a:rPr lang="en-US" altLang="en-US"/>
              <a:t>He first asks: suppose that Art confesses. What should I do?</a:t>
            </a:r>
          </a:p>
          <a:p>
            <a:pPr eaLnBrk="1" hangingPunct="1"/>
            <a:r>
              <a:rPr lang="en-US" altLang="en-US"/>
              <a:t>The answer is confess and get 3 years. If I deny, I get 10 years.</a:t>
            </a:r>
          </a:p>
        </p:txBody>
      </p:sp>
    </p:spTree>
    <p:extLst>
      <p:ext uri="{BB962C8B-B14F-4D97-AF65-F5344CB8AC3E}">
        <p14:creationId xmlns:p14="http://schemas.microsoft.com/office/powerpoint/2010/main" val="12831767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70552F9-173C-4512-A604-4995A556B7F6}" type="slidenum">
              <a:rPr lang="en-US" altLang="en-US">
                <a:solidFill>
                  <a:srgbClr val="000000"/>
                </a:solidFill>
              </a:rPr>
              <a:pPr>
                <a:spcBef>
                  <a:spcPct val="0"/>
                </a:spcBef>
              </a:pPr>
              <a:t>22</a:t>
            </a:fld>
            <a:endParaRPr lang="en-US" altLang="en-US">
              <a:solidFill>
                <a:srgbClr val="000000"/>
              </a:solidFill>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Explain that we’re first going to look at Bob’s thought experiment.</a:t>
            </a:r>
          </a:p>
          <a:p>
            <a:pPr eaLnBrk="1" hangingPunct="1"/>
            <a:r>
              <a:rPr lang="en-US" altLang="en-US"/>
              <a:t>He first asks: suppose that Art confesses. What should I do?</a:t>
            </a:r>
          </a:p>
          <a:p>
            <a:pPr eaLnBrk="1" hangingPunct="1"/>
            <a:r>
              <a:rPr lang="en-US" altLang="en-US"/>
              <a:t>The answer is confess and get 3 years. If I deny, I get 10 years.</a:t>
            </a:r>
          </a:p>
        </p:txBody>
      </p:sp>
    </p:spTree>
    <p:extLst>
      <p:ext uri="{BB962C8B-B14F-4D97-AF65-F5344CB8AC3E}">
        <p14:creationId xmlns:p14="http://schemas.microsoft.com/office/powerpoint/2010/main" val="4777352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A30F6CC-7165-4570-96B1-4F4DB5F969A4}" type="slidenum">
              <a:rPr lang="en-US" altLang="en-US"/>
              <a:pPr>
                <a:spcBef>
                  <a:spcPct val="0"/>
                </a:spcBef>
              </a:pPr>
              <a:t>23</a:t>
            </a:fld>
            <a:endParaRPr lang="en-US" alt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7647058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7C53168-58F6-4A27-BD77-F5D37F6B6DAA}" type="slidenum">
              <a:rPr lang="en-US" altLang="en-US"/>
              <a:pPr>
                <a:spcBef>
                  <a:spcPct val="0"/>
                </a:spcBef>
              </a:pPr>
              <a:t>24</a:t>
            </a:fld>
            <a:endParaRPr lang="en-US" alt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37759037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D782DC8-C6B4-45EA-80EB-77F9E9719823}" type="slidenum">
              <a:rPr lang="en-US" altLang="en-US"/>
              <a:pPr>
                <a:spcBef>
                  <a:spcPct val="0"/>
                </a:spcBef>
              </a:pPr>
              <a:t>25</a:t>
            </a:fld>
            <a:endParaRPr lang="en-US" alt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US" altLang="en-US" b="1" i="1" dirty="0"/>
              <a:t>A Cartel Game. </a:t>
            </a:r>
            <a:r>
              <a:rPr lang="en-US" altLang="en-US" dirty="0"/>
              <a:t>The prisoner’s dilemma to a cartel game on pages 348–354 has been carefully designed to get the maximum payoff from the knowledge your students have of the perfect competition and monopoly results of the two preceding chapters and to introduce them to game theory in a setting that is as close to the previously studied settings as possible.</a:t>
            </a:r>
          </a:p>
          <a:p>
            <a:pPr eaLnBrk="1" hangingPunct="1">
              <a:lnSpc>
                <a:spcPct val="90000"/>
              </a:lnSpc>
            </a:pPr>
            <a:r>
              <a:rPr lang="en-US" altLang="en-US" dirty="0"/>
              <a:t>1. The natural duopoly setting ensures that there is a zero profit equilibrium that corresponds to perfect competition and monopoly profit equilibrium.</a:t>
            </a:r>
          </a:p>
          <a:p>
            <a:pPr eaLnBrk="1" hangingPunct="1">
              <a:lnSpc>
                <a:spcPct val="90000"/>
              </a:lnSpc>
            </a:pPr>
            <a:r>
              <a:rPr lang="en-US" altLang="en-US" dirty="0"/>
              <a:t>2. Instead of just asserting a payoff matrix, the numbers in the matrix come directly from monopoly profit-maximizing and competitive outcomes. You need to do a bit of work (and so do your students) to generate the payoff numbers, but the whole story hangs together so much better when the student can see where the numbers come from and can see the connection between the oligopoly set up and those of competition and monopoly.</a:t>
            </a:r>
          </a:p>
          <a:p>
            <a:pPr eaLnBrk="1" hangingPunct="1">
              <a:lnSpc>
                <a:spcPct val="90000"/>
              </a:lnSpc>
            </a:pPr>
            <a:r>
              <a:rPr lang="en-US" altLang="en-US" dirty="0"/>
              <a:t>3. Start with </a:t>
            </a:r>
            <a:r>
              <a:rPr lang="en-US" altLang="en-US" i="1" dirty="0"/>
              <a:t>Figure 15.2</a:t>
            </a:r>
            <a:r>
              <a:rPr lang="en-US" altLang="en-US" dirty="0"/>
              <a:t> (page 350) and after you’ve explained the cost and demand conditions shown in the figure, ask the students what they think the price and quantity will be in this industry. There will be differences of opinion. This diversity of opinion motivates the need for a model of the choices the firms make.</a:t>
            </a:r>
          </a:p>
          <a:p>
            <a:pPr eaLnBrk="1" hangingPunct="1">
              <a:lnSpc>
                <a:spcPct val="90000"/>
              </a:lnSpc>
            </a:pPr>
            <a:r>
              <a:rPr lang="en-US" altLang="en-US" dirty="0"/>
              <a:t>4. The game is set up so that the competitive equilibrium is the Nash equilibrium. You might want to emphasize that this outcome is efficient even though it is not the best joint outcome for the firms.</a:t>
            </a:r>
          </a:p>
        </p:txBody>
      </p:sp>
    </p:spTree>
    <p:extLst>
      <p:ext uri="{BB962C8B-B14F-4D97-AF65-F5344CB8AC3E}">
        <p14:creationId xmlns:p14="http://schemas.microsoft.com/office/powerpoint/2010/main" val="13574088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A6B7D06-64ED-4B84-B32D-110DF909AEFC}" type="slidenum">
              <a:rPr lang="en-US" altLang="en-US"/>
              <a:pPr>
                <a:spcBef>
                  <a:spcPct val="0"/>
                </a:spcBef>
              </a:pPr>
              <a:t>26</a:t>
            </a:fld>
            <a:endParaRPr lang="en-US" alt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573846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50F0CD0-AA57-4E72-A9FD-02F7CF3321DD}" type="slidenum">
              <a:rPr lang="en-US" altLang="en-US"/>
              <a:pPr>
                <a:spcBef>
                  <a:spcPct val="0"/>
                </a:spcBef>
              </a:pPr>
              <a:t>27</a:t>
            </a:fld>
            <a:endParaRPr lang="en-US" alt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0958651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3E9AF99-C91D-4E3D-A630-B39EE4ABB929}" type="slidenum">
              <a:rPr lang="en-US" altLang="en-US"/>
              <a:pPr>
                <a:spcBef>
                  <a:spcPct val="0"/>
                </a:spcBef>
              </a:pPr>
              <a:t>28</a:t>
            </a:fld>
            <a:endParaRPr lang="en-US"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41131505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8590D40-F4BF-4B26-ABEF-74BC7CAF1926}" type="slidenum">
              <a:rPr lang="en-US" altLang="en-US"/>
              <a:pPr>
                <a:spcBef>
                  <a:spcPct val="0"/>
                </a:spcBef>
              </a:pPr>
              <a:t>29</a:t>
            </a:fld>
            <a:endParaRPr lang="en-US" alt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3140266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CCBA1E8-54AD-4710-B51C-26B8DD6FD8D0}" type="slidenum">
              <a:rPr lang="en-US" altLang="en-US"/>
              <a:pPr>
                <a:spcBef>
                  <a:spcPct val="0"/>
                </a:spcBef>
              </a:pPr>
              <a:t>30</a:t>
            </a:fld>
            <a:endParaRPr lang="en-US" alt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3772816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A2A1E72-D48D-4A06-8D38-B65FEBF1C6A3}" type="slidenum">
              <a:rPr lang="en-US" altLang="en-US"/>
              <a:pPr>
                <a:spcBef>
                  <a:spcPct val="0"/>
                </a:spcBef>
              </a:pPr>
              <a:t>4</a:t>
            </a:fld>
            <a:endParaRPr lang="en-US" altLang="en-US"/>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i="1"/>
              <a:t>Understanding real world markets.</a:t>
            </a:r>
            <a:r>
              <a:rPr lang="en-US" altLang="en-US"/>
              <a:t> Students have no difficulty seeing oligopoly in the world around them. Again, emphasize that the work they’ve just done understanding the models of perfect competition and monopoly are not wasted because the real-world situation of oligopoly can be better understood by building on some of the features of competition and monopoly. Again, some of what they learned in each of the two previous chapters survives and operates in oligopoly.</a:t>
            </a:r>
          </a:p>
          <a:p>
            <a:pPr eaLnBrk="1" hangingPunct="1"/>
            <a:r>
              <a:rPr lang="en-US" altLang="en-US" b="1" i="1"/>
              <a:t>Traditional oligopoly models.</a:t>
            </a:r>
            <a:r>
              <a:rPr lang="en-US" altLang="en-US"/>
              <a:t> Many instructors today want to skip the traditional models of oligopoly. Others want to teach only these models and skip the game theory approach. Your choice! This chapter is written in self-contained sections so that you can skip either approach.</a:t>
            </a:r>
          </a:p>
          <a:p>
            <a:pPr eaLnBrk="1" hangingPunct="1"/>
            <a:endParaRPr lang="en-US" altLang="en-US" b="1" i="1"/>
          </a:p>
        </p:txBody>
      </p:sp>
    </p:spTree>
    <p:extLst>
      <p:ext uri="{BB962C8B-B14F-4D97-AF65-F5344CB8AC3E}">
        <p14:creationId xmlns:p14="http://schemas.microsoft.com/office/powerpoint/2010/main" val="1548642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B5DF1B5-DC05-4736-8AB6-B54AF421B8EF}" type="slidenum">
              <a:rPr lang="en-US" altLang="en-US"/>
              <a:pPr>
                <a:spcBef>
                  <a:spcPct val="0"/>
                </a:spcBef>
              </a:pPr>
              <a:t>31</a:t>
            </a:fld>
            <a:endParaRPr lang="en-US" altLang="en-US"/>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7483232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69F5712-D4A5-42F3-9B4E-5E0B1FEDE259}" type="slidenum">
              <a:rPr lang="en-US" altLang="en-US"/>
              <a:pPr>
                <a:spcBef>
                  <a:spcPct val="0"/>
                </a:spcBef>
              </a:pPr>
              <a:t>32</a:t>
            </a:fld>
            <a:endParaRPr lang="en-US" altLang="en-US"/>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5830277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84A34D2-63C3-4F51-95BC-06A59F87BA06}" type="slidenum">
              <a:rPr lang="en-US" altLang="en-US"/>
              <a:pPr>
                <a:spcBef>
                  <a:spcPct val="0"/>
                </a:spcBef>
              </a:pPr>
              <a:t>33</a:t>
            </a:fld>
            <a:endParaRPr lang="en-US" alt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39710124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8C19258-F617-482C-B981-410A6308552D}" type="slidenum">
              <a:rPr lang="en-US" altLang="en-US"/>
              <a:pPr>
                <a:spcBef>
                  <a:spcPct val="0"/>
                </a:spcBef>
              </a:pPr>
              <a:t>34</a:t>
            </a:fld>
            <a:endParaRPr lang="en-US" alt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7849309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612772E-81CA-4563-9639-3FA19E79B0C3}" type="slidenum">
              <a:rPr lang="en-US" altLang="en-US"/>
              <a:pPr>
                <a:spcBef>
                  <a:spcPct val="0"/>
                </a:spcBef>
              </a:pPr>
              <a:t>35</a:t>
            </a:fld>
            <a:endParaRPr lang="en-US" alt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6092868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396A62F-96EF-499C-9E33-D6F5B1FE459A}" type="slidenum">
              <a:rPr lang="en-US" altLang="en-US"/>
              <a:pPr>
                <a:spcBef>
                  <a:spcPct val="0"/>
                </a:spcBef>
              </a:pPr>
              <a:t>36</a:t>
            </a:fld>
            <a:endParaRPr lang="en-US" alt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7924486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FE3366F-B3EC-49F4-BD80-EA778675A69F}" type="slidenum">
              <a:rPr lang="en-US" altLang="en-US"/>
              <a:pPr>
                <a:spcBef>
                  <a:spcPct val="0"/>
                </a:spcBef>
              </a:pPr>
              <a:t>37</a:t>
            </a:fld>
            <a:endParaRPr lang="en-US" alt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0738063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C7C433B-E573-4CEF-8E3C-64586EE7BD8C}" type="slidenum">
              <a:rPr lang="en-US" altLang="en-US"/>
              <a:pPr>
                <a:spcBef>
                  <a:spcPct val="0"/>
                </a:spcBef>
              </a:pPr>
              <a:t>38</a:t>
            </a:fld>
            <a:endParaRPr lang="en-US" altLang="en-US"/>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37505419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C6B1C00-4A7E-4DFB-83A7-385512FA129F}" type="slidenum">
              <a:rPr lang="en-US" altLang="en-US"/>
              <a:pPr>
                <a:spcBef>
                  <a:spcPct val="0"/>
                </a:spcBef>
              </a:pPr>
              <a:t>39</a:t>
            </a:fld>
            <a:endParaRPr lang="en-US" altLang="en-US"/>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7937099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C6E1A7A-00B4-44AA-BD8B-84FE21F3691A}" type="slidenum">
              <a:rPr lang="en-US" altLang="en-US"/>
              <a:pPr>
                <a:spcBef>
                  <a:spcPct val="0"/>
                </a:spcBef>
              </a:pPr>
              <a:t>40</a:t>
            </a:fld>
            <a:endParaRPr lang="en-US" altLang="en-U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56909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5701F66-345D-40B0-B0AC-384AB468FE30}" type="slidenum">
              <a:rPr lang="en-US" altLang="en-US"/>
              <a:pPr>
                <a:spcBef>
                  <a:spcPct val="0"/>
                </a:spcBef>
              </a:pPr>
              <a:t>5</a:t>
            </a:fld>
            <a:endParaRPr lang="en-US" altLang="en-US"/>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i="1"/>
          </a:p>
          <a:p>
            <a:pPr eaLnBrk="1" hangingPunct="1"/>
            <a:endParaRPr lang="en-US" altLang="en-US" b="1" i="1"/>
          </a:p>
        </p:txBody>
      </p:sp>
    </p:spTree>
    <p:extLst>
      <p:ext uri="{BB962C8B-B14F-4D97-AF65-F5344CB8AC3E}">
        <p14:creationId xmlns:p14="http://schemas.microsoft.com/office/powerpoint/2010/main" val="10669203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08C43C0-78A5-4E55-A6B7-F8BAA5FAEF3B}" type="slidenum">
              <a:rPr lang="en-US" altLang="en-US"/>
              <a:pPr>
                <a:spcBef>
                  <a:spcPct val="0"/>
                </a:spcBef>
              </a:pPr>
              <a:t>41</a:t>
            </a:fld>
            <a:endParaRPr lang="en-US" altLang="en-US"/>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38558372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220FB85-CCF7-49A9-A4C2-1A272827BE4E}" type="slidenum">
              <a:rPr lang="en-US" altLang="en-US"/>
              <a:pPr>
                <a:spcBef>
                  <a:spcPct val="0"/>
                </a:spcBef>
              </a:pPr>
              <a:t>42</a:t>
            </a:fld>
            <a:endParaRPr lang="en-US" altLang="en-US"/>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64890530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692022A-8FD1-4B67-8FC8-1FBBC93CFB18}" type="slidenum">
              <a:rPr lang="en-US" altLang="en-US"/>
              <a:pPr>
                <a:spcBef>
                  <a:spcPct val="0"/>
                </a:spcBef>
              </a:pPr>
              <a:t>43</a:t>
            </a:fld>
            <a:endParaRPr lang="en-US" alt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32920452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5BAAC25-DD65-4589-9260-51A518C62853}" type="slidenum">
              <a:rPr lang="en-US" altLang="en-US"/>
              <a:pPr>
                <a:spcBef>
                  <a:spcPct val="0"/>
                </a:spcBef>
              </a:pPr>
              <a:t>44</a:t>
            </a:fld>
            <a:endParaRPr lang="en-US" altLang="en-US"/>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82440018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914A2BA-5D88-4CB9-95FF-984AD6BA8354}" type="slidenum">
              <a:rPr lang="en-US" altLang="en-US"/>
              <a:pPr>
                <a:spcBef>
                  <a:spcPct val="0"/>
                </a:spcBef>
              </a:pPr>
              <a:t>45</a:t>
            </a:fld>
            <a:endParaRPr lang="en-US" altLang="en-US"/>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2362719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5E731A7-D919-4BA0-8CCD-D634CED8C408}" type="slidenum">
              <a:rPr lang="en-US" altLang="en-US"/>
              <a:pPr>
                <a:spcBef>
                  <a:spcPct val="0"/>
                </a:spcBef>
              </a:pPr>
              <a:t>46</a:t>
            </a:fld>
            <a:endParaRPr lang="en-US" altLang="en-US"/>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23089033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70552F9-173C-4512-A604-4995A556B7F6}" type="slidenum">
              <a:rPr lang="en-US" altLang="en-US">
                <a:solidFill>
                  <a:srgbClr val="000000"/>
                </a:solidFill>
              </a:rPr>
              <a:pPr>
                <a:spcBef>
                  <a:spcPct val="0"/>
                </a:spcBef>
              </a:pPr>
              <a:t>47</a:t>
            </a:fld>
            <a:endParaRPr lang="en-US" altLang="en-US">
              <a:solidFill>
                <a:srgbClr val="000000"/>
              </a:solidFill>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136551277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70552F9-173C-4512-A604-4995A556B7F6}" type="slidenum">
              <a:rPr lang="en-US" altLang="en-US">
                <a:solidFill>
                  <a:srgbClr val="000000"/>
                </a:solidFill>
              </a:rPr>
              <a:pPr>
                <a:spcBef>
                  <a:spcPct val="0"/>
                </a:spcBef>
              </a:pPr>
              <a:t>48</a:t>
            </a:fld>
            <a:endParaRPr lang="en-US" altLang="en-US">
              <a:solidFill>
                <a:srgbClr val="000000"/>
              </a:solidFill>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380731335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70552F9-173C-4512-A604-4995A556B7F6}" type="slidenum">
              <a:rPr lang="en-US" altLang="en-US">
                <a:solidFill>
                  <a:srgbClr val="000000"/>
                </a:solidFill>
              </a:rPr>
              <a:pPr>
                <a:spcBef>
                  <a:spcPct val="0"/>
                </a:spcBef>
              </a:pPr>
              <a:t>49</a:t>
            </a:fld>
            <a:endParaRPr lang="en-US" altLang="en-US">
              <a:solidFill>
                <a:srgbClr val="000000"/>
              </a:solidFill>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252717449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70552F9-173C-4512-A604-4995A556B7F6}" type="slidenum">
              <a:rPr lang="en-US" altLang="en-US">
                <a:solidFill>
                  <a:srgbClr val="000000"/>
                </a:solidFill>
              </a:rPr>
              <a:pPr>
                <a:spcBef>
                  <a:spcPct val="0"/>
                </a:spcBef>
              </a:pPr>
              <a:t>50</a:t>
            </a:fld>
            <a:endParaRPr lang="en-US" altLang="en-US">
              <a:solidFill>
                <a:srgbClr val="000000"/>
              </a:solidFill>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3675340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23D15E9-7C04-4C30-8660-64B499E189C4}" type="slidenum">
              <a:rPr lang="en-US" altLang="en-US"/>
              <a:pPr>
                <a:spcBef>
                  <a:spcPct val="0"/>
                </a:spcBef>
              </a:pPr>
              <a:t>6</a:t>
            </a:fld>
            <a:endParaRPr lang="en-US" altLang="en-US"/>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58004240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70552F9-173C-4512-A604-4995A556B7F6}" type="slidenum">
              <a:rPr lang="en-US" altLang="en-US">
                <a:solidFill>
                  <a:srgbClr val="000000"/>
                </a:solidFill>
              </a:rPr>
              <a:pPr>
                <a:spcBef>
                  <a:spcPct val="0"/>
                </a:spcBef>
              </a:pPr>
              <a:t>51</a:t>
            </a:fld>
            <a:endParaRPr lang="en-US" altLang="en-US">
              <a:solidFill>
                <a:srgbClr val="000000"/>
              </a:solidFill>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375585068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70552F9-173C-4512-A604-4995A556B7F6}" type="slidenum">
              <a:rPr lang="en-US" altLang="en-US">
                <a:solidFill>
                  <a:srgbClr val="000000"/>
                </a:solidFill>
              </a:rPr>
              <a:pPr>
                <a:spcBef>
                  <a:spcPct val="0"/>
                </a:spcBef>
              </a:pPr>
              <a:t>52</a:t>
            </a:fld>
            <a:endParaRPr lang="en-US" altLang="en-US">
              <a:solidFill>
                <a:srgbClr val="000000"/>
              </a:solidFill>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89045263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936F519-08A9-4104-ABD5-DD5B315DD0C0}" type="slidenum">
              <a:rPr lang="en-US" altLang="en-US"/>
              <a:pPr>
                <a:spcBef>
                  <a:spcPct val="0"/>
                </a:spcBef>
              </a:pPr>
              <a:t>53</a:t>
            </a:fld>
            <a:endParaRPr lang="en-US" altLang="en-US"/>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CA" altLang="en-US" b="1">
                <a:solidFill>
                  <a:srgbClr val="FF0000"/>
                </a:solidFill>
              </a:rPr>
              <a:t>Classroom activity</a:t>
            </a:r>
            <a:endParaRPr lang="en-CA" altLang="en-US"/>
          </a:p>
          <a:p>
            <a:pPr eaLnBrk="1" hangingPunct="1"/>
            <a:r>
              <a:rPr lang="en-CA" altLang="en-US"/>
              <a:t>Check out </a:t>
            </a:r>
            <a:r>
              <a:rPr lang="en-CA" altLang="en-US" i="1"/>
              <a:t>Economics in  the News</a:t>
            </a:r>
            <a:r>
              <a:rPr lang="en-CA" altLang="en-US"/>
              <a:t>: </a:t>
            </a:r>
            <a:r>
              <a:rPr lang="en-US" altLang="en-US"/>
              <a:t>Airbus Versus Boeing</a:t>
            </a:r>
          </a:p>
          <a:p>
            <a:pPr eaLnBrk="1" hangingPunct="1"/>
            <a:endParaRPr lang="en-US" altLang="en-US" u="sng"/>
          </a:p>
        </p:txBody>
      </p:sp>
    </p:spTree>
    <p:extLst>
      <p:ext uri="{BB962C8B-B14F-4D97-AF65-F5344CB8AC3E}">
        <p14:creationId xmlns:p14="http://schemas.microsoft.com/office/powerpoint/2010/main" val="224689548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A84D4D7-9339-42A1-BE32-37E94D95A270}" type="slidenum">
              <a:rPr lang="en-US" altLang="en-US"/>
              <a:pPr>
                <a:spcBef>
                  <a:spcPct val="0"/>
                </a:spcBef>
              </a:pPr>
              <a:t>54</a:t>
            </a:fld>
            <a:endParaRPr lang="en-US" altLang="en-US"/>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CA" altLang="en-US" b="1" dirty="0">
                <a:solidFill>
                  <a:srgbClr val="FF0000"/>
                </a:solidFill>
              </a:rPr>
              <a:t>Classroom activity</a:t>
            </a:r>
            <a:endParaRPr lang="en-CA" altLang="en-US" dirty="0"/>
          </a:p>
          <a:p>
            <a:pPr eaLnBrk="1" hangingPunct="1"/>
            <a:r>
              <a:rPr lang="en-CA" altLang="en-US" dirty="0"/>
              <a:t>Check out </a:t>
            </a:r>
            <a:r>
              <a:rPr lang="en-CA" altLang="en-US" i="1" dirty="0"/>
              <a:t>Economics in the News</a:t>
            </a:r>
            <a:r>
              <a:rPr lang="en-CA" altLang="en-US" dirty="0"/>
              <a:t>: </a:t>
            </a:r>
            <a:r>
              <a:rPr lang="en-GB" altLang="en-US" dirty="0"/>
              <a:t>Price War </a:t>
            </a:r>
            <a:r>
              <a:rPr lang="en-US" altLang="en-US" dirty="0"/>
              <a:t>in Cellphone Service</a:t>
            </a:r>
          </a:p>
          <a:p>
            <a:pPr eaLnBrk="1" hangingPunct="1"/>
            <a:endParaRPr lang="en-US" altLang="en-US" u="sng" dirty="0"/>
          </a:p>
        </p:txBody>
      </p:sp>
    </p:spTree>
    <p:extLst>
      <p:ext uri="{BB962C8B-B14F-4D97-AF65-F5344CB8AC3E}">
        <p14:creationId xmlns:p14="http://schemas.microsoft.com/office/powerpoint/2010/main" val="182646845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05D4E59-7F65-4B47-9684-9A7A8DBD169E}" type="slidenum">
              <a:rPr lang="en-US" altLang="en-US"/>
              <a:pPr>
                <a:spcBef>
                  <a:spcPct val="0"/>
                </a:spcBef>
              </a:pPr>
              <a:t>55</a:t>
            </a:fld>
            <a:endParaRPr lang="en-US" altLang="en-US"/>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u="sng"/>
          </a:p>
        </p:txBody>
      </p:sp>
    </p:spTree>
    <p:extLst>
      <p:ext uri="{BB962C8B-B14F-4D97-AF65-F5344CB8AC3E}">
        <p14:creationId xmlns:p14="http://schemas.microsoft.com/office/powerpoint/2010/main" val="183815380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70552F9-173C-4512-A604-4995A556B7F6}" type="slidenum">
              <a:rPr lang="en-US" altLang="en-US">
                <a:solidFill>
                  <a:srgbClr val="000000"/>
                </a:solidFill>
              </a:rPr>
              <a:pPr>
                <a:spcBef>
                  <a:spcPct val="0"/>
                </a:spcBef>
              </a:pPr>
              <a:t>56</a:t>
            </a:fld>
            <a:endParaRPr lang="en-US" altLang="en-US">
              <a:solidFill>
                <a:srgbClr val="000000"/>
              </a:solidFill>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47948015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70552F9-173C-4512-A604-4995A556B7F6}" type="slidenum">
              <a:rPr lang="en-US" altLang="en-US">
                <a:solidFill>
                  <a:srgbClr val="000000"/>
                </a:solidFill>
              </a:rPr>
              <a:pPr>
                <a:spcBef>
                  <a:spcPct val="0"/>
                </a:spcBef>
              </a:pPr>
              <a:t>57</a:t>
            </a:fld>
            <a:endParaRPr lang="en-US" altLang="en-US">
              <a:solidFill>
                <a:srgbClr val="000000"/>
              </a:solidFill>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177452625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70552F9-173C-4512-A604-4995A556B7F6}" type="slidenum">
              <a:rPr lang="en-US" altLang="en-US">
                <a:solidFill>
                  <a:srgbClr val="000000"/>
                </a:solidFill>
              </a:rPr>
              <a:pPr>
                <a:spcBef>
                  <a:spcPct val="0"/>
                </a:spcBef>
              </a:pPr>
              <a:t>58</a:t>
            </a:fld>
            <a:endParaRPr lang="en-US" altLang="en-US">
              <a:solidFill>
                <a:srgbClr val="000000"/>
              </a:solidFill>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141486984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70552F9-173C-4512-A604-4995A556B7F6}" type="slidenum">
              <a:rPr lang="en-US" altLang="en-US">
                <a:solidFill>
                  <a:srgbClr val="000000"/>
                </a:solidFill>
              </a:rPr>
              <a:pPr>
                <a:spcBef>
                  <a:spcPct val="0"/>
                </a:spcBef>
              </a:pPr>
              <a:t>59</a:t>
            </a:fld>
            <a:endParaRPr lang="en-US" altLang="en-US">
              <a:solidFill>
                <a:srgbClr val="000000"/>
              </a:solidFill>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293691935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70552F9-173C-4512-A604-4995A556B7F6}" type="slidenum">
              <a:rPr lang="en-US" altLang="en-US">
                <a:solidFill>
                  <a:srgbClr val="000000"/>
                </a:solidFill>
              </a:rPr>
              <a:pPr>
                <a:spcBef>
                  <a:spcPct val="0"/>
                </a:spcBef>
              </a:pPr>
              <a:t>60</a:t>
            </a:fld>
            <a:endParaRPr lang="en-US" altLang="en-US">
              <a:solidFill>
                <a:srgbClr val="000000"/>
              </a:solidFill>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674550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553A69F-3197-4CA2-8745-4F900C70B934}" type="slidenum">
              <a:rPr lang="en-US" altLang="en-US"/>
              <a:pPr>
                <a:spcBef>
                  <a:spcPct val="0"/>
                </a:spcBef>
              </a:pPr>
              <a:t>7</a:t>
            </a:fld>
            <a:endParaRPr lang="en-US" altLang="en-US"/>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i="1"/>
          </a:p>
          <a:p>
            <a:pPr eaLnBrk="1" hangingPunct="1"/>
            <a:endParaRPr lang="en-US" altLang="en-US" b="1" i="1"/>
          </a:p>
        </p:txBody>
      </p:sp>
    </p:spTree>
    <p:extLst>
      <p:ext uri="{BB962C8B-B14F-4D97-AF65-F5344CB8AC3E}">
        <p14:creationId xmlns:p14="http://schemas.microsoft.com/office/powerpoint/2010/main" val="281495631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70552F9-173C-4512-A604-4995A556B7F6}" type="slidenum">
              <a:rPr lang="en-US" altLang="en-US">
                <a:solidFill>
                  <a:srgbClr val="000000"/>
                </a:solidFill>
              </a:rPr>
              <a:pPr>
                <a:spcBef>
                  <a:spcPct val="0"/>
                </a:spcBef>
              </a:pPr>
              <a:t>61</a:t>
            </a:fld>
            <a:endParaRPr lang="en-US" altLang="en-US">
              <a:solidFill>
                <a:srgbClr val="000000"/>
              </a:solidFill>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101787873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989A33A-4E46-448A-B6C3-7BC7EB74D816}" type="slidenum">
              <a:rPr lang="en-US" altLang="en-US"/>
              <a:pPr>
                <a:spcBef>
                  <a:spcPct val="0"/>
                </a:spcBef>
              </a:pPr>
              <a:t>62</a:t>
            </a:fld>
            <a:endParaRPr lang="en-US" altLang="en-US"/>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88473151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70552F9-173C-4512-A604-4995A556B7F6}" type="slidenum">
              <a:rPr lang="en-US" altLang="en-US">
                <a:solidFill>
                  <a:srgbClr val="000000"/>
                </a:solidFill>
              </a:rPr>
              <a:pPr>
                <a:spcBef>
                  <a:spcPct val="0"/>
                </a:spcBef>
              </a:pPr>
              <a:t>63</a:t>
            </a:fld>
            <a:endParaRPr lang="en-US" altLang="en-US">
              <a:solidFill>
                <a:srgbClr val="000000"/>
              </a:solidFill>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261380047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70552F9-173C-4512-A604-4995A556B7F6}" type="slidenum">
              <a:rPr lang="en-US" altLang="en-US">
                <a:solidFill>
                  <a:srgbClr val="000000"/>
                </a:solidFill>
              </a:rPr>
              <a:pPr>
                <a:spcBef>
                  <a:spcPct val="0"/>
                </a:spcBef>
              </a:pPr>
              <a:t>64</a:t>
            </a:fld>
            <a:endParaRPr lang="en-US" altLang="en-US">
              <a:solidFill>
                <a:srgbClr val="000000"/>
              </a:solidFill>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177526062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70552F9-173C-4512-A604-4995A556B7F6}" type="slidenum">
              <a:rPr lang="en-US" altLang="en-US">
                <a:solidFill>
                  <a:srgbClr val="000000"/>
                </a:solidFill>
              </a:rPr>
              <a:pPr>
                <a:spcBef>
                  <a:spcPct val="0"/>
                </a:spcBef>
              </a:pPr>
              <a:t>65</a:t>
            </a:fld>
            <a:endParaRPr lang="en-US" altLang="en-US">
              <a:solidFill>
                <a:srgbClr val="000000"/>
              </a:solidFill>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a:t>
            </a:r>
          </a:p>
        </p:txBody>
      </p:sp>
    </p:spTree>
    <p:extLst>
      <p:ext uri="{BB962C8B-B14F-4D97-AF65-F5344CB8AC3E}">
        <p14:creationId xmlns:p14="http://schemas.microsoft.com/office/powerpoint/2010/main" val="249425588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70552F9-173C-4512-A604-4995A556B7F6}" type="slidenum">
              <a:rPr lang="en-US" altLang="en-US">
                <a:solidFill>
                  <a:srgbClr val="000000"/>
                </a:solidFill>
              </a:rPr>
              <a:pPr>
                <a:spcBef>
                  <a:spcPct val="0"/>
                </a:spcBef>
              </a:pPr>
              <a:t>66</a:t>
            </a:fld>
            <a:endParaRPr lang="en-US" altLang="en-US">
              <a:solidFill>
                <a:srgbClr val="000000"/>
              </a:solidFill>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37974514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70552F9-173C-4512-A604-4995A556B7F6}" type="slidenum">
              <a:rPr lang="en-US" altLang="en-US">
                <a:solidFill>
                  <a:srgbClr val="000000"/>
                </a:solidFill>
              </a:rPr>
              <a:pPr>
                <a:spcBef>
                  <a:spcPct val="0"/>
                </a:spcBef>
              </a:pPr>
              <a:t>67</a:t>
            </a:fld>
            <a:endParaRPr lang="en-US" altLang="en-US">
              <a:solidFill>
                <a:srgbClr val="000000"/>
              </a:solidFill>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339424386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D874DF5-EA70-44C4-8BCC-933E8E6277DD}" type="slidenum">
              <a:rPr lang="en-US" altLang="en-US"/>
              <a:pPr>
                <a:spcBef>
                  <a:spcPct val="0"/>
                </a:spcBef>
              </a:pPr>
              <a:t>68</a:t>
            </a:fld>
            <a:endParaRPr lang="en-US" altLang="en-US"/>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56840501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347BBD4-6674-4E0D-9FEE-3AEB39B64BD7}" type="slidenum">
              <a:rPr lang="en-US" altLang="en-US"/>
              <a:pPr>
                <a:spcBef>
                  <a:spcPct val="0"/>
                </a:spcBef>
              </a:pPr>
              <a:t>69</a:t>
            </a:fld>
            <a:endParaRPr lang="en-US" altLang="en-US"/>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i="1"/>
              <a:t>The repeated prisoners’ dilemma and punishment</a:t>
            </a:r>
          </a:p>
          <a:p>
            <a:pPr eaLnBrk="1" hangingPunct="1"/>
            <a:r>
              <a:rPr lang="en-US" altLang="en-US"/>
              <a:t>The interesting fact about this extension of the prisoners’ dilemma is that punishment strategies can support a cooperative equilibrium, lead to maximum (monopoly) profit, and an inefficient allocation of resources.</a:t>
            </a:r>
          </a:p>
        </p:txBody>
      </p:sp>
    </p:spTree>
    <p:extLst>
      <p:ext uri="{BB962C8B-B14F-4D97-AF65-F5344CB8AC3E}">
        <p14:creationId xmlns:p14="http://schemas.microsoft.com/office/powerpoint/2010/main" val="392920370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27718FF-5D35-4387-9C5F-D9A6AF98801E}" type="slidenum">
              <a:rPr lang="en-US" altLang="en-US"/>
              <a:pPr>
                <a:spcBef>
                  <a:spcPct val="0"/>
                </a:spcBef>
              </a:pPr>
              <a:t>70</a:t>
            </a:fld>
            <a:endParaRPr lang="en-US" altLang="en-US"/>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4050565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DEC7CE6-846C-4C06-AC8E-8738F0EF3E41}" type="slidenum">
              <a:rPr lang="en-US" altLang="en-US"/>
              <a:pPr>
                <a:spcBef>
                  <a:spcPct val="0"/>
                </a:spcBef>
              </a:pPr>
              <a:t>8</a:t>
            </a:fld>
            <a:endParaRPr lang="en-US" altLang="en-US"/>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60004873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36106BB-4D5D-4C79-9183-81D35D4B0D7F}" type="slidenum">
              <a:rPr lang="en-US" altLang="en-US"/>
              <a:pPr>
                <a:spcBef>
                  <a:spcPct val="0"/>
                </a:spcBef>
              </a:pPr>
              <a:t>71</a:t>
            </a:fld>
            <a:endParaRPr lang="en-US" altLang="en-US"/>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1417325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1D471E8-E429-4A1C-BFDA-864EBA54DD1E}" type="slidenum">
              <a:rPr lang="en-US" altLang="en-US"/>
              <a:pPr>
                <a:spcBef>
                  <a:spcPct val="0"/>
                </a:spcBef>
              </a:pPr>
              <a:t>72</a:t>
            </a:fld>
            <a:endParaRPr lang="en-US" altLang="en-US"/>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428503941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30BF0C7-FB58-41B6-BE41-E5E710F4E4BD}" type="slidenum">
              <a:rPr lang="en-US" altLang="en-US"/>
              <a:pPr>
                <a:spcBef>
                  <a:spcPct val="0"/>
                </a:spcBef>
              </a:pPr>
              <a:t>73</a:t>
            </a:fld>
            <a:endParaRPr lang="en-US" altLang="en-US"/>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i="1"/>
              <a:t>Entry game</a:t>
            </a:r>
          </a:p>
          <a:p>
            <a:pPr eaLnBrk="1" hangingPunct="1"/>
            <a:r>
              <a:rPr lang="en-US" altLang="en-US"/>
              <a:t>The textbook uses the simplest possible example to illustrate the sequential entry game in a contestable market. It doesn’t explicitly explain the backward induction method of solving such a game, but it implicitly uses that method. You might want to be explicit.</a:t>
            </a:r>
          </a:p>
        </p:txBody>
      </p:sp>
    </p:spTree>
    <p:extLst>
      <p:ext uri="{BB962C8B-B14F-4D97-AF65-F5344CB8AC3E}">
        <p14:creationId xmlns:p14="http://schemas.microsoft.com/office/powerpoint/2010/main" val="135575438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58B9454-0B9C-4CAD-B773-F0C6F8CB79C2}" type="slidenum">
              <a:rPr lang="en-US" altLang="en-US"/>
              <a:pPr>
                <a:spcBef>
                  <a:spcPct val="0"/>
                </a:spcBef>
              </a:pPr>
              <a:t>74</a:t>
            </a:fld>
            <a:endParaRPr lang="en-US" altLang="en-US"/>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94979870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50DEFCD-40AD-4434-A5AC-975E440B2E0C}" type="slidenum">
              <a:rPr lang="en-US" altLang="en-US"/>
              <a:pPr>
                <a:spcBef>
                  <a:spcPct val="0"/>
                </a:spcBef>
              </a:pPr>
              <a:t>75</a:t>
            </a:fld>
            <a:endParaRPr lang="en-US" altLang="en-US"/>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74575208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7D1D590-1139-46E6-BC89-67973C868E92}" type="slidenum">
              <a:rPr lang="en-US" altLang="en-US"/>
              <a:pPr>
                <a:spcBef>
                  <a:spcPct val="0"/>
                </a:spcBef>
              </a:pPr>
              <a:t>76</a:t>
            </a:fld>
            <a:endParaRPr lang="en-US" altLang="en-US"/>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0874943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3AF2A61-E40E-41FE-A02F-19244E34B378}" type="slidenum">
              <a:rPr lang="en-US" altLang="en-US"/>
              <a:pPr>
                <a:spcBef>
                  <a:spcPct val="0"/>
                </a:spcBef>
              </a:pPr>
              <a:t>77</a:t>
            </a:fld>
            <a:endParaRPr lang="en-US" altLang="en-US"/>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69807497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17E8E39-EFEF-4576-B28E-6163918E8A8A}" type="slidenum">
              <a:rPr lang="en-US" altLang="en-US"/>
              <a:pPr>
                <a:spcBef>
                  <a:spcPct val="0"/>
                </a:spcBef>
              </a:pPr>
              <a:t>78</a:t>
            </a:fld>
            <a:endParaRPr lang="en-US" altLang="en-US"/>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57051999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1CA8087-8229-4194-A073-BDE006EF056D}" type="slidenum">
              <a:rPr lang="en-US" altLang="en-US"/>
              <a:pPr>
                <a:spcBef>
                  <a:spcPct val="0"/>
                </a:spcBef>
              </a:pPr>
              <a:t>79</a:t>
            </a:fld>
            <a:endParaRPr lang="en-US" altLang="en-US"/>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08245942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34D6184-7E82-49FA-9E99-658CDB8FB720}" type="slidenum">
              <a:rPr lang="en-US" altLang="en-US"/>
              <a:pPr>
                <a:spcBef>
                  <a:spcPct val="0"/>
                </a:spcBef>
              </a:pPr>
              <a:t>80</a:t>
            </a:fld>
            <a:endParaRPr lang="en-US" altLang="en-US"/>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Emphasize the tension between combining formerly separate goods into a product as a monopolizing action (tying agreements) and combining goods as a form of technological advancement to enhance consumer surplus (product innovation).</a:t>
            </a:r>
          </a:p>
          <a:p>
            <a:pPr eaLnBrk="1" hangingPunct="1"/>
            <a:r>
              <a:rPr lang="en-US" altLang="en-US"/>
              <a:t>The Microsoft defense to antitrust charges alludes to the inevitable combining of web browsers into computer operating system software. Microsoft could be truly enhancing its product but it also could be using its market power in one market to capture market power in another, more competitive market.</a:t>
            </a:r>
          </a:p>
        </p:txBody>
      </p:sp>
    </p:spTree>
    <p:extLst>
      <p:ext uri="{BB962C8B-B14F-4D97-AF65-F5344CB8AC3E}">
        <p14:creationId xmlns:p14="http://schemas.microsoft.com/office/powerpoint/2010/main" val="3554849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1A570B5-777F-4EDE-8E1F-4C18B62AC487}" type="slidenum">
              <a:rPr lang="en-US" altLang="en-US"/>
              <a:pPr>
                <a:spcBef>
                  <a:spcPct val="0"/>
                </a:spcBef>
              </a:pPr>
              <a:t>9</a:t>
            </a:fld>
            <a:endParaRPr lang="en-US" altLang="en-US"/>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CA" altLang="en-US" b="1">
                <a:solidFill>
                  <a:srgbClr val="FF0000"/>
                </a:solidFill>
              </a:rPr>
              <a:t>Classroom activity</a:t>
            </a:r>
            <a:endParaRPr lang="en-CA" altLang="en-US"/>
          </a:p>
          <a:p>
            <a:pPr eaLnBrk="1" hangingPunct="1"/>
            <a:r>
              <a:rPr lang="en-CA" altLang="en-US"/>
              <a:t>Check out </a:t>
            </a:r>
            <a:r>
              <a:rPr lang="en-CA" altLang="en-US" i="1"/>
              <a:t>Economics in Action</a:t>
            </a:r>
            <a:r>
              <a:rPr lang="en-CA" altLang="en-US"/>
              <a:t>: Oligopoly</a:t>
            </a:r>
            <a:r>
              <a:rPr lang="en-US" altLang="en-US"/>
              <a:t> Today</a:t>
            </a:r>
          </a:p>
          <a:p>
            <a:pPr eaLnBrk="1" hangingPunct="1"/>
            <a:endParaRPr lang="en-US" altLang="en-US" b="1" i="1"/>
          </a:p>
        </p:txBody>
      </p:sp>
    </p:spTree>
    <p:extLst>
      <p:ext uri="{BB962C8B-B14F-4D97-AF65-F5344CB8AC3E}">
        <p14:creationId xmlns:p14="http://schemas.microsoft.com/office/powerpoint/2010/main" val="94831984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360B1C5-B5C4-4B75-AB91-83E355DA333A}" type="slidenum">
              <a:rPr lang="en-US" altLang="en-US"/>
              <a:pPr>
                <a:spcBef>
                  <a:spcPct val="0"/>
                </a:spcBef>
              </a:pPr>
              <a:t>81</a:t>
            </a:fld>
            <a:endParaRPr lang="en-US" altLang="en-US"/>
          </a:p>
        </p:txBody>
      </p:sp>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6083644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7568ACE-F5F7-430F-9AB8-3541F9273841}" type="slidenum">
              <a:rPr lang="en-US" altLang="en-US"/>
              <a:pPr>
                <a:spcBef>
                  <a:spcPct val="0"/>
                </a:spcBef>
              </a:pPr>
              <a:t>82</a:t>
            </a:fld>
            <a:endParaRPr lang="en-US" altLang="en-US"/>
          </a:p>
        </p:txBody>
      </p:sp>
      <p:sp>
        <p:nvSpPr>
          <p:cNvPr id="174083" name="Rectangle 2"/>
          <p:cNvSpPr>
            <a:spLocks noGrp="1" noRot="1" noChangeAspect="1" noChangeArrowheads="1" noTextEdit="1"/>
          </p:cNvSpPr>
          <p:nvPr>
            <p:ph type="sldImg"/>
          </p:nvPr>
        </p:nvSpPr>
        <p:spPr>
          <a:ln/>
        </p:spPr>
      </p:sp>
      <p:sp>
        <p:nvSpPr>
          <p:cNvPr id="174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75137853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CC1FE4B-B540-49F0-B7F5-1B6FCDD641E0}" type="slidenum">
              <a:rPr lang="en-US" altLang="en-US"/>
              <a:pPr>
                <a:spcBef>
                  <a:spcPct val="0"/>
                </a:spcBef>
              </a:pPr>
              <a:t>83</a:t>
            </a:fld>
            <a:endParaRPr lang="en-US" altLang="en-US"/>
          </a:p>
        </p:txBody>
      </p:sp>
      <p:sp>
        <p:nvSpPr>
          <p:cNvPr id="176131" name="Rectangle 2"/>
          <p:cNvSpPr>
            <a:spLocks noGrp="1" noRot="1" noChangeAspect="1" noChangeArrowheads="1" noTextEdit="1"/>
          </p:cNvSpPr>
          <p:nvPr>
            <p:ph type="sldImg"/>
          </p:nvPr>
        </p:nvSpPr>
        <p:spPr>
          <a:ln/>
        </p:spPr>
      </p:sp>
      <p:sp>
        <p:nvSpPr>
          <p:cNvPr id="176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01078793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4646C0F-2694-4E62-BFA7-B103F1AC6BA1}" type="slidenum">
              <a:rPr lang="en-US" altLang="en-US"/>
              <a:pPr>
                <a:spcBef>
                  <a:spcPct val="0"/>
                </a:spcBef>
              </a:pPr>
              <a:t>84</a:t>
            </a:fld>
            <a:endParaRPr lang="en-US" altLang="en-US"/>
          </a:p>
        </p:txBody>
      </p:sp>
      <p:sp>
        <p:nvSpPr>
          <p:cNvPr id="178179" name="Rectangle 2"/>
          <p:cNvSpPr>
            <a:spLocks noGrp="1" noRot="1" noChangeAspect="1" noChangeArrowheads="1" noTextEdit="1"/>
          </p:cNvSpPr>
          <p:nvPr>
            <p:ph type="sldImg"/>
          </p:nvPr>
        </p:nvSpPr>
        <p:spPr>
          <a:ln/>
        </p:spPr>
      </p:sp>
      <p:sp>
        <p:nvSpPr>
          <p:cNvPr id="178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17698746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534B361-A971-4A60-B998-6C6E798A1DA0}" type="slidenum">
              <a:rPr lang="en-US" altLang="en-US"/>
              <a:pPr>
                <a:spcBef>
                  <a:spcPct val="0"/>
                </a:spcBef>
              </a:pPr>
              <a:t>85</a:t>
            </a:fld>
            <a:endParaRPr lang="en-US" altLang="en-US"/>
          </a:p>
        </p:txBody>
      </p:sp>
      <p:sp>
        <p:nvSpPr>
          <p:cNvPr id="180227" name="Rectangle 2"/>
          <p:cNvSpPr>
            <a:spLocks noGrp="1" noRot="1" noChangeAspect="1" noChangeArrowheads="1" noTextEdit="1"/>
          </p:cNvSpPr>
          <p:nvPr>
            <p:ph type="sldImg"/>
          </p:nvPr>
        </p:nvSpPr>
        <p:spPr>
          <a:ln/>
        </p:spPr>
      </p:sp>
      <p:sp>
        <p:nvSpPr>
          <p:cNvPr id="180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33579856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CFA97BA-A4C6-4C1D-A90A-3A7A55AD4FF0}" type="slidenum">
              <a:rPr lang="en-US" altLang="en-US"/>
              <a:pPr>
                <a:spcBef>
                  <a:spcPct val="0"/>
                </a:spcBef>
              </a:pPr>
              <a:t>86</a:t>
            </a:fld>
            <a:endParaRPr lang="en-US" altLang="en-US"/>
          </a:p>
        </p:txBody>
      </p:sp>
      <p:sp>
        <p:nvSpPr>
          <p:cNvPr id="182275" name="Rectangle 2"/>
          <p:cNvSpPr>
            <a:spLocks noGrp="1" noRot="1" noChangeAspect="1" noChangeArrowheads="1" noTextEdit="1"/>
          </p:cNvSpPr>
          <p:nvPr>
            <p:ph type="sldImg"/>
          </p:nvPr>
        </p:nvSpPr>
        <p:spPr>
          <a:ln/>
        </p:spPr>
      </p:sp>
      <p:sp>
        <p:nvSpPr>
          <p:cNvPr id="182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CA" altLang="en-US" b="1">
                <a:solidFill>
                  <a:srgbClr val="FF0000"/>
                </a:solidFill>
              </a:rPr>
              <a:t>Classroom activity</a:t>
            </a:r>
            <a:endParaRPr lang="en-CA" altLang="en-US"/>
          </a:p>
          <a:p>
            <a:pPr eaLnBrk="1" hangingPunct="1"/>
            <a:r>
              <a:rPr lang="en-CA" altLang="en-US"/>
              <a:t>Check out </a:t>
            </a:r>
            <a:r>
              <a:rPr lang="en-CA" altLang="en-US" i="1"/>
              <a:t>Economics in Action</a:t>
            </a:r>
            <a:r>
              <a:rPr lang="en-CA" altLang="en-US"/>
              <a:t>: </a:t>
            </a:r>
            <a:r>
              <a:rPr lang="en-US" altLang="en-US"/>
              <a:t>The United States Versus Microsoft </a:t>
            </a:r>
          </a:p>
        </p:txBody>
      </p:sp>
    </p:spTree>
    <p:extLst>
      <p:ext uri="{BB962C8B-B14F-4D97-AF65-F5344CB8AC3E}">
        <p14:creationId xmlns:p14="http://schemas.microsoft.com/office/powerpoint/2010/main" val="170408845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F32C682-E13A-40BD-ADEA-C7956D33A356}" type="slidenum">
              <a:rPr lang="en-US" altLang="en-US"/>
              <a:pPr>
                <a:spcBef>
                  <a:spcPct val="0"/>
                </a:spcBef>
              </a:pPr>
              <a:t>87</a:t>
            </a:fld>
            <a:endParaRPr lang="en-US" altLang="en-US"/>
          </a:p>
        </p:txBody>
      </p:sp>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36659075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FD70640-95D1-448F-87AB-95835D0A528C}" type="slidenum">
              <a:rPr lang="en-US" altLang="en-US"/>
              <a:pPr>
                <a:spcBef>
                  <a:spcPct val="0"/>
                </a:spcBef>
              </a:pPr>
              <a:t>88</a:t>
            </a:fld>
            <a:endParaRPr lang="en-US" altLang="en-US"/>
          </a:p>
        </p:txBody>
      </p:sp>
      <p:sp>
        <p:nvSpPr>
          <p:cNvPr id="186371" name="Rectangle 2"/>
          <p:cNvSpPr>
            <a:spLocks noGrp="1" noRot="1" noChangeAspect="1" noChangeArrowheads="1" noTextEdit="1"/>
          </p:cNvSpPr>
          <p:nvPr>
            <p:ph type="sldImg"/>
          </p:nvPr>
        </p:nvSpPr>
        <p:spPr>
          <a:ln/>
        </p:spPr>
      </p:sp>
      <p:sp>
        <p:nvSpPr>
          <p:cNvPr id="186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CA" altLang="en-US"/>
              <a:t>You might want to talk about Windows and the Explorer Browser at this point as an example.</a:t>
            </a:r>
          </a:p>
        </p:txBody>
      </p:sp>
    </p:spTree>
    <p:extLst>
      <p:ext uri="{BB962C8B-B14F-4D97-AF65-F5344CB8AC3E}">
        <p14:creationId xmlns:p14="http://schemas.microsoft.com/office/powerpoint/2010/main" val="364697777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A784A7E-7BC2-4C3E-8CC6-FE14579E661B}" type="slidenum">
              <a:rPr lang="en-US" altLang="en-US"/>
              <a:pPr>
                <a:spcBef>
                  <a:spcPct val="0"/>
                </a:spcBef>
              </a:pPr>
              <a:t>89</a:t>
            </a:fld>
            <a:endParaRPr lang="en-US" altLang="en-US"/>
          </a:p>
        </p:txBody>
      </p:sp>
      <p:sp>
        <p:nvSpPr>
          <p:cNvPr id="188419" name="Rectangle 2"/>
          <p:cNvSpPr>
            <a:spLocks noGrp="1" noRot="1" noChangeAspect="1" noChangeArrowheads="1" noTextEdit="1"/>
          </p:cNvSpPr>
          <p:nvPr>
            <p:ph type="sldImg"/>
          </p:nvPr>
        </p:nvSpPr>
        <p:spPr>
          <a:ln/>
        </p:spPr>
      </p:sp>
      <p:sp>
        <p:nvSpPr>
          <p:cNvPr id="188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CA" altLang="en-US"/>
              <a:t>You might like to talk about John D. Rockefeller’s Standard Oil and the accusation that it engaged in this practice back in the 1890s. See </a:t>
            </a:r>
            <a:r>
              <a:rPr lang="en-CA" altLang="en-US">
                <a:hlinkClick r:id="rId3"/>
              </a:rPr>
              <a:t>http://www.history.com/topics/john-d-rockefeller</a:t>
            </a:r>
            <a:r>
              <a:rPr lang="en-CA" altLang="en-US"/>
              <a:t> for a useful source of material for a classroom discussion of this topic.</a:t>
            </a:r>
          </a:p>
          <a:p>
            <a:pPr eaLnBrk="1" hangingPunct="1"/>
            <a:endParaRPr lang="en-CA" altLang="en-US"/>
          </a:p>
        </p:txBody>
      </p:sp>
    </p:spTree>
    <p:extLst>
      <p:ext uri="{BB962C8B-B14F-4D97-AF65-F5344CB8AC3E}">
        <p14:creationId xmlns:p14="http://schemas.microsoft.com/office/powerpoint/2010/main" val="232890191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79E29EB-4374-405F-8061-41E0A0DD2C66}" type="slidenum">
              <a:rPr lang="en-US" altLang="en-US"/>
              <a:pPr>
                <a:spcBef>
                  <a:spcPct val="0"/>
                </a:spcBef>
              </a:pPr>
              <a:t>90</a:t>
            </a:fld>
            <a:endParaRPr lang="en-US" altLang="en-US"/>
          </a:p>
        </p:txBody>
      </p:sp>
      <p:sp>
        <p:nvSpPr>
          <p:cNvPr id="190467" name="Rectangle 2"/>
          <p:cNvSpPr>
            <a:spLocks noGrp="1" noRot="1" noChangeAspect="1" noChangeArrowheads="1" noTextEdit="1"/>
          </p:cNvSpPr>
          <p:nvPr>
            <p:ph type="sldImg"/>
          </p:nvPr>
        </p:nvSpPr>
        <p:spPr>
          <a:ln/>
        </p:spPr>
      </p:sp>
      <p:sp>
        <p:nvSpPr>
          <p:cNvPr id="190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CA" altLang="en-US" b="1">
                <a:solidFill>
                  <a:srgbClr val="FF0000"/>
                </a:solidFill>
              </a:rPr>
              <a:t>Classroom activity</a:t>
            </a:r>
            <a:endParaRPr lang="en-CA" altLang="en-US"/>
          </a:p>
          <a:p>
            <a:pPr eaLnBrk="1" hangingPunct="1"/>
            <a:r>
              <a:rPr lang="en-CA" altLang="en-US"/>
              <a:t>Check out </a:t>
            </a:r>
            <a:r>
              <a:rPr lang="en-CA" altLang="en-US" i="1"/>
              <a:t>Economics in Action</a:t>
            </a:r>
            <a:r>
              <a:rPr lang="en-CA" altLang="en-US"/>
              <a:t>: </a:t>
            </a:r>
            <a:r>
              <a:rPr lang="en-US" altLang="en-US"/>
              <a:t>No Cellphone Service Merger </a:t>
            </a:r>
          </a:p>
        </p:txBody>
      </p:sp>
    </p:spTree>
    <p:extLst>
      <p:ext uri="{BB962C8B-B14F-4D97-AF65-F5344CB8AC3E}">
        <p14:creationId xmlns:p14="http://schemas.microsoft.com/office/powerpoint/2010/main" val="21382996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B1F285B-DBA7-45AF-801C-A62E62ADACCC}" type="slidenum">
              <a:rPr lang="en-US" altLang="en-US"/>
              <a:pPr>
                <a:spcBef>
                  <a:spcPct val="0"/>
                </a:spcBef>
              </a:pPr>
              <a:t>10</a:t>
            </a:fld>
            <a:endParaRPr lang="en-US" alt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100" b="1" i="1"/>
              <a:t>Game Theory</a:t>
            </a:r>
          </a:p>
          <a:p>
            <a:pPr eaLnBrk="1" hangingPunct="1"/>
            <a:r>
              <a:rPr lang="en-US" altLang="en-US" sz="1100"/>
              <a:t>Game theory is an entirely different approach to modeling a firm’s output and price decisions. It allows for the expected actions of all other firms in the market to be explicitly considered in the firm’s decision-making process. Game theory is a </a:t>
            </a:r>
            <a:r>
              <a:rPr lang="en-US" altLang="en-US" sz="1100" i="1"/>
              <a:t>big step</a:t>
            </a:r>
            <a:r>
              <a:rPr lang="en-US" altLang="en-US" sz="1100"/>
              <a:t> for the student and needs a significant amount of time to develop. This chapter is designed to be </a:t>
            </a:r>
            <a:r>
              <a:rPr lang="en-US" altLang="en-US" sz="1100" i="1"/>
              <a:t>flexible</a:t>
            </a:r>
            <a:r>
              <a:rPr lang="en-US" altLang="en-US" sz="1100"/>
              <a:t> and provide you with many options on just how far to go.</a:t>
            </a:r>
          </a:p>
          <a:p>
            <a:pPr eaLnBrk="1" hangingPunct="1"/>
            <a:r>
              <a:rPr lang="en-US" altLang="en-US" sz="1100"/>
              <a:t>1.You might want to introduce only the prisoner’s dilemma game. Pages 344–345 enable you to do that.</a:t>
            </a:r>
          </a:p>
          <a:p>
            <a:pPr eaLnBrk="1" hangingPunct="1"/>
            <a:r>
              <a:rPr lang="en-US" altLang="en-US" sz="1100"/>
              <a:t>2.You might want to spend serious time applying the prisoner’s dilemma to a cartel game. Pages 346-350 enable you to do that.</a:t>
            </a:r>
          </a:p>
          <a:p>
            <a:pPr eaLnBrk="1" hangingPunct="1"/>
            <a:r>
              <a:rPr lang="en-US" altLang="en-US" sz="1100"/>
              <a:t>3.You might want to extend the range of examples and apply the prisoner’s dilemma to a real-world research and development game. Page 351 enables you to do that.</a:t>
            </a:r>
          </a:p>
          <a:p>
            <a:pPr eaLnBrk="1" hangingPunct="1"/>
            <a:r>
              <a:rPr lang="en-US" altLang="en-US" sz="1100"/>
              <a:t>4. You might want to extend to other games such as the game of chicken. Page 351 enables you to do that.</a:t>
            </a:r>
          </a:p>
          <a:p>
            <a:pPr eaLnBrk="1" hangingPunct="1"/>
            <a:r>
              <a:rPr lang="en-US" altLang="en-US" sz="1100"/>
              <a:t>4.Finally, you might want to introduce repeated and sequential games and some of their applications and implications. Pages 352–355 enable you to do that.</a:t>
            </a:r>
          </a:p>
          <a:p>
            <a:pPr eaLnBrk="1" hangingPunct="1"/>
            <a:r>
              <a:rPr lang="en-US" altLang="en-US" sz="1100"/>
              <a:t>6.Each of the steps laid out above is optional, but cumulative. You can stop at any point, but shouldn’t try to skip one step with the exception that you can teach the R&amp;D game based on the general introduction to the prisoner’s dilemma without teaching the longer and more complex cartel game.</a:t>
            </a:r>
          </a:p>
        </p:txBody>
      </p:sp>
    </p:spTree>
    <p:extLst>
      <p:ext uri="{BB962C8B-B14F-4D97-AF65-F5344CB8AC3E}">
        <p14:creationId xmlns:p14="http://schemas.microsoft.com/office/powerpoint/2010/main" val="398176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Content Placeholder 3"/>
          <p:cNvSpPr>
            <a:spLocks noGrp="1" noChangeArrowheads="1"/>
          </p:cNvSpPr>
          <p:nvPr>
            <p:ph idx="1"/>
          </p:nvPr>
        </p:nvSpPr>
        <p:spPr bwMode="auto">
          <a:xfrm>
            <a:off x="360363" y="158432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
        <p:nvSpPr>
          <p:cNvPr id="5" name="Rectangle 12"/>
          <p:cNvSpPr>
            <a:spLocks noGrp="1" noChangeArrowheads="1"/>
          </p:cNvSpPr>
          <p:nvPr>
            <p:ph type="title"/>
          </p:nvPr>
        </p:nvSpPr>
        <p:spPr bwMode="auto">
          <a:xfrm>
            <a:off x="1152000" y="304800"/>
            <a:ext cx="71628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a:solidFill>
                  <a:srgbClr val="00AE82"/>
                </a:solidFill>
              </a:defRPr>
            </a:lvl1pPr>
          </a:lstStyle>
          <a:p>
            <a:pPr lvl="0"/>
            <a:r>
              <a:rPr lang="en-US" altLang="en-US" dirty="0"/>
              <a:t>Click to edit Master title</a:t>
            </a:r>
          </a:p>
        </p:txBody>
      </p:sp>
    </p:spTree>
    <p:extLst>
      <p:ext uri="{BB962C8B-B14F-4D97-AF65-F5344CB8AC3E}">
        <p14:creationId xmlns:p14="http://schemas.microsoft.com/office/powerpoint/2010/main" val="2485065363"/>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3">
        <p:tmplLst>
          <p:tmpl lvl="1">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8_Title and Content">
    <p:spTree>
      <p:nvGrpSpPr>
        <p:cNvPr id="1" name=""/>
        <p:cNvGrpSpPr/>
        <p:nvPr/>
      </p:nvGrpSpPr>
      <p:grpSpPr>
        <a:xfrm>
          <a:off x="0" y="0"/>
          <a:ext cx="0" cy="0"/>
          <a:chOff x="0" y="0"/>
          <a:chExt cx="0" cy="0"/>
        </a:xfrm>
      </p:grpSpPr>
      <p:sp>
        <p:nvSpPr>
          <p:cNvPr id="4" name="Content Placeholder 3"/>
          <p:cNvSpPr>
            <a:spLocks noGrp="1" noChangeArrowheads="1"/>
          </p:cNvSpPr>
          <p:nvPr>
            <p:ph idx="1"/>
          </p:nvPr>
        </p:nvSpPr>
        <p:spPr bwMode="auto">
          <a:xfrm>
            <a:off x="360363" y="1584325"/>
            <a:ext cx="4211637"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
        <p:nvSpPr>
          <p:cNvPr id="6" name="Rectangle 12"/>
          <p:cNvSpPr>
            <a:spLocks noGrp="1" noChangeArrowheads="1"/>
          </p:cNvSpPr>
          <p:nvPr>
            <p:ph type="title"/>
          </p:nvPr>
        </p:nvSpPr>
        <p:spPr bwMode="auto">
          <a:xfrm>
            <a:off x="1152000" y="304800"/>
            <a:ext cx="71628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a:solidFill>
                  <a:srgbClr val="00AE82"/>
                </a:solidFill>
              </a:defRPr>
            </a:lvl1pPr>
          </a:lstStyle>
          <a:p>
            <a:pPr lvl="0"/>
            <a:r>
              <a:rPr lang="en-US" altLang="en-US" dirty="0"/>
              <a:t>Click to edit Master title</a:t>
            </a:r>
          </a:p>
        </p:txBody>
      </p:sp>
    </p:spTree>
    <p:extLst>
      <p:ext uri="{BB962C8B-B14F-4D97-AF65-F5344CB8AC3E}">
        <p14:creationId xmlns:p14="http://schemas.microsoft.com/office/powerpoint/2010/main" val="630177312"/>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3">
        <p:tmplLst>
          <p:tmpl lvl="1">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Content Placeholder 3"/>
          <p:cNvSpPr>
            <a:spLocks noGrp="1" noChangeArrowheads="1"/>
          </p:cNvSpPr>
          <p:nvPr>
            <p:ph idx="1"/>
          </p:nvPr>
        </p:nvSpPr>
        <p:spPr bwMode="auto">
          <a:xfrm>
            <a:off x="360363" y="158432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
        <p:nvSpPr>
          <p:cNvPr id="5" name="Rectangle 12"/>
          <p:cNvSpPr>
            <a:spLocks noGrp="1" noChangeArrowheads="1"/>
          </p:cNvSpPr>
          <p:nvPr>
            <p:ph type="title"/>
          </p:nvPr>
        </p:nvSpPr>
        <p:spPr bwMode="auto">
          <a:xfrm>
            <a:off x="1152000" y="304800"/>
            <a:ext cx="71628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a:solidFill>
                  <a:srgbClr val="00AE82"/>
                </a:solidFill>
              </a:defRPr>
            </a:lvl1pPr>
          </a:lstStyle>
          <a:p>
            <a:pPr lvl="0"/>
            <a:r>
              <a:rPr lang="en-US" altLang="en-US" dirty="0"/>
              <a:t>Click to edit Master title</a:t>
            </a:r>
          </a:p>
        </p:txBody>
      </p:sp>
    </p:spTree>
    <p:extLst>
      <p:ext uri="{BB962C8B-B14F-4D97-AF65-F5344CB8AC3E}">
        <p14:creationId xmlns:p14="http://schemas.microsoft.com/office/powerpoint/2010/main" val="3127208473"/>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3">
        <p:tmplLst>
          <p:tmpl lvl="1">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8_Title and Content">
    <p:spTree>
      <p:nvGrpSpPr>
        <p:cNvPr id="1" name=""/>
        <p:cNvGrpSpPr/>
        <p:nvPr/>
      </p:nvGrpSpPr>
      <p:grpSpPr>
        <a:xfrm>
          <a:off x="0" y="0"/>
          <a:ext cx="0" cy="0"/>
          <a:chOff x="0" y="0"/>
          <a:chExt cx="0" cy="0"/>
        </a:xfrm>
      </p:grpSpPr>
      <p:sp>
        <p:nvSpPr>
          <p:cNvPr id="4" name="Content Placeholder 3"/>
          <p:cNvSpPr>
            <a:spLocks noGrp="1" noChangeArrowheads="1"/>
          </p:cNvSpPr>
          <p:nvPr>
            <p:ph idx="1"/>
          </p:nvPr>
        </p:nvSpPr>
        <p:spPr bwMode="auto">
          <a:xfrm>
            <a:off x="360363" y="1584325"/>
            <a:ext cx="4211637"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
        <p:nvSpPr>
          <p:cNvPr id="6" name="Rectangle 12"/>
          <p:cNvSpPr>
            <a:spLocks noGrp="1" noChangeArrowheads="1"/>
          </p:cNvSpPr>
          <p:nvPr>
            <p:ph type="title"/>
          </p:nvPr>
        </p:nvSpPr>
        <p:spPr bwMode="auto">
          <a:xfrm>
            <a:off x="1152000" y="304800"/>
            <a:ext cx="71628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a:solidFill>
                  <a:srgbClr val="00AE82"/>
                </a:solidFill>
              </a:defRPr>
            </a:lvl1pPr>
          </a:lstStyle>
          <a:p>
            <a:pPr lvl="0"/>
            <a:r>
              <a:rPr lang="en-US" altLang="en-US" dirty="0"/>
              <a:t>Click to edit Master title</a:t>
            </a:r>
          </a:p>
        </p:txBody>
      </p:sp>
    </p:spTree>
    <p:extLst>
      <p:ext uri="{BB962C8B-B14F-4D97-AF65-F5344CB8AC3E}">
        <p14:creationId xmlns:p14="http://schemas.microsoft.com/office/powerpoint/2010/main" val="1643160281"/>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3">
        <p:tmplLst>
          <p:tmpl lvl="1">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0700609"/>
      </p:ext>
    </p:extLst>
  </p:cSld>
  <p:clrMapOvr>
    <a:masterClrMapping/>
  </p:clrMapOvr>
  <p:transition spd="med">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5668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969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1040806"/>
      </p:ext>
    </p:extLst>
  </p:cSld>
  <p:clrMapOvr>
    <a:masterClrMapping/>
  </p:clrMapOvr>
  <p:transition spd="med">
    <p:zoom/>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2.jp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3.xml"/><Relationship Id="rId1" Type="http://schemas.openxmlformats.org/officeDocument/2006/relationships/slideLayout" Target="../slideLayouts/slideLayout5.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6.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7.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0707" name="Rectangle 3"/>
          <p:cNvSpPr>
            <a:spLocks noGrp="1" noChangeArrowheads="1"/>
          </p:cNvSpPr>
          <p:nvPr>
            <p:ph type="body" idx="1"/>
          </p:nvPr>
        </p:nvSpPr>
        <p:spPr bwMode="auto">
          <a:xfrm>
            <a:off x="360363" y="158432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
        <p:nvSpPr>
          <p:cNvPr id="2052" name="Rectangle 12"/>
          <p:cNvSpPr>
            <a:spLocks noGrp="1" noChangeArrowheads="1"/>
          </p:cNvSpPr>
          <p:nvPr>
            <p:ph type="title"/>
          </p:nvPr>
        </p:nvSpPr>
        <p:spPr bwMode="auto">
          <a:xfrm>
            <a:off x="1152000" y="304800"/>
            <a:ext cx="71628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a:t>
            </a:r>
          </a:p>
        </p:txBody>
      </p:sp>
      <p:pic>
        <p:nvPicPr>
          <p:cNvPr id="2053" name="Picture 7">
            <a:hlinkClick r:id="" action="ppaction://hlinkshowjump?jump=nextslide" tooltip="Click to expand the figure"/>
          </p:cNvPr>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5"/>
          <p:cNvSpPr txBox="1">
            <a:spLocks noChangeArrowheads="1"/>
          </p:cNvSpPr>
          <p:nvPr userDrawn="1"/>
        </p:nvSpPr>
        <p:spPr bwMode="auto">
          <a:xfrm>
            <a:off x="3725863" y="6642100"/>
            <a:ext cx="1692275" cy="184150"/>
          </a:xfrm>
          <a:prstGeom prst="rect">
            <a:avLst/>
          </a:prstGeom>
          <a:noFill/>
          <a:ln>
            <a:noFill/>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dirty="0">
                <a:solidFill>
                  <a:srgbClr val="000000"/>
                </a:solidFill>
              </a:rPr>
              <a:t>© 2019 Pearson Education</a:t>
            </a:r>
          </a:p>
        </p:txBody>
      </p:sp>
      <p:pic>
        <p:nvPicPr>
          <p:cNvPr id="2" name="Picture 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60363" y="625792"/>
            <a:ext cx="822960" cy="491490"/>
          </a:xfrm>
          <a:prstGeom prst="rect">
            <a:avLst/>
          </a:prstGeom>
        </p:spPr>
      </p:pic>
    </p:spTree>
    <p:extLst>
      <p:ext uri="{BB962C8B-B14F-4D97-AF65-F5344CB8AC3E}">
        <p14:creationId xmlns:p14="http://schemas.microsoft.com/office/powerpoint/2010/main" val="2481431447"/>
      </p:ext>
    </p:extLst>
  </p:cSld>
  <p:clrMap bg1="lt1" tx1="dk1" bg2="lt2" tx2="dk2" accent1="accent1" accent2="accent2" accent3="accent3" accent4="accent4" accent5="accent5" accent6="accent6" hlink="hlink" folHlink="folHlink"/>
  <p:sldLayoutIdLst>
    <p:sldLayoutId id="2147484528" r:id="rId1"/>
    <p:sldLayoutId id="2147484529" r:id="rId2"/>
  </p:sldLayoutIdLst>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0707">
                                            <p:txEl>
                                              <p:pRg st="0" end="0"/>
                                            </p:txEl>
                                          </p:spTgt>
                                        </p:tgtEl>
                                        <p:attrNameLst>
                                          <p:attrName>style.visibility</p:attrName>
                                        </p:attrNameLst>
                                      </p:cBhvr>
                                      <p:to>
                                        <p:strVal val="visible"/>
                                      </p:to>
                                    </p:set>
                                    <p:animEffect transition="in" filter="wipe(left)">
                                      <p:cBhvr>
                                        <p:cTn id="7" dur="1000"/>
                                        <p:tgtEl>
                                          <p:spTgt spid="2007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0707">
                                            <p:txEl>
                                              <p:pRg st="1" end="1"/>
                                            </p:txEl>
                                          </p:spTgt>
                                        </p:tgtEl>
                                        <p:attrNameLst>
                                          <p:attrName>style.visibility</p:attrName>
                                        </p:attrNameLst>
                                      </p:cBhvr>
                                      <p:to>
                                        <p:strVal val="visible"/>
                                      </p:to>
                                    </p:set>
                                    <p:animEffect transition="in" filter="wipe(left)">
                                      <p:cBhvr>
                                        <p:cTn id="12" dur="1000"/>
                                        <p:tgtEl>
                                          <p:spTgt spid="2007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build="p" bldLvl="3">
        <p:tmplLst>
          <p:tmpl lvl="1">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Lst>
      </p:bldP>
    </p:bldLst>
  </p:timing>
  <p:txStyles>
    <p:titleStyle>
      <a:lvl1pPr algn="l" rtl="0" eaLnBrk="0" fontAlgn="base" hangingPunct="0">
        <a:spcBef>
          <a:spcPct val="0"/>
        </a:spcBef>
        <a:spcAft>
          <a:spcPct val="0"/>
        </a:spcAft>
        <a:defRPr sz="3200" b="1">
          <a:solidFill>
            <a:srgbClr val="00AE82"/>
          </a:solidFill>
          <a:latin typeface="+mj-lt"/>
          <a:ea typeface="+mj-ea"/>
          <a:cs typeface="+mj-cs"/>
        </a:defRPr>
      </a:lvl1pPr>
      <a:lvl2pPr algn="l" rtl="0" eaLnBrk="0" fontAlgn="base" hangingPunct="0">
        <a:spcBef>
          <a:spcPct val="0"/>
        </a:spcBef>
        <a:spcAft>
          <a:spcPct val="0"/>
        </a:spcAft>
        <a:defRPr sz="3200" b="1">
          <a:solidFill>
            <a:srgbClr val="6054A1"/>
          </a:solidFill>
          <a:latin typeface="Arial" charset="0"/>
        </a:defRPr>
      </a:lvl2pPr>
      <a:lvl3pPr algn="l" rtl="0" eaLnBrk="0" fontAlgn="base" hangingPunct="0">
        <a:spcBef>
          <a:spcPct val="0"/>
        </a:spcBef>
        <a:spcAft>
          <a:spcPct val="0"/>
        </a:spcAft>
        <a:defRPr sz="3200" b="1">
          <a:solidFill>
            <a:srgbClr val="6054A1"/>
          </a:solidFill>
          <a:latin typeface="Arial" charset="0"/>
        </a:defRPr>
      </a:lvl3pPr>
      <a:lvl4pPr algn="l" rtl="0" eaLnBrk="0" fontAlgn="base" hangingPunct="0">
        <a:spcBef>
          <a:spcPct val="0"/>
        </a:spcBef>
        <a:spcAft>
          <a:spcPct val="0"/>
        </a:spcAft>
        <a:defRPr sz="3200" b="1">
          <a:solidFill>
            <a:srgbClr val="6054A1"/>
          </a:solidFill>
          <a:latin typeface="Arial" charset="0"/>
        </a:defRPr>
      </a:lvl4pPr>
      <a:lvl5pPr algn="l" rtl="0" eaLnBrk="0" fontAlgn="base" hangingPunct="0">
        <a:spcBef>
          <a:spcPct val="0"/>
        </a:spcBef>
        <a:spcAft>
          <a:spcPct val="0"/>
        </a:spcAft>
        <a:defRPr sz="3200" b="1">
          <a:solidFill>
            <a:srgbClr val="6054A1"/>
          </a:solidFill>
          <a:latin typeface="Arial" charset="0"/>
        </a:defRPr>
      </a:lvl5pPr>
      <a:lvl6pPr marL="457200" algn="l" rtl="0" fontAlgn="base">
        <a:spcBef>
          <a:spcPct val="0"/>
        </a:spcBef>
        <a:spcAft>
          <a:spcPct val="0"/>
        </a:spcAft>
        <a:defRPr sz="3200" b="1">
          <a:solidFill>
            <a:srgbClr val="126723"/>
          </a:solidFill>
          <a:latin typeface="Arial" charset="0"/>
        </a:defRPr>
      </a:lvl6pPr>
      <a:lvl7pPr marL="914400" algn="l" rtl="0" fontAlgn="base">
        <a:spcBef>
          <a:spcPct val="0"/>
        </a:spcBef>
        <a:spcAft>
          <a:spcPct val="0"/>
        </a:spcAft>
        <a:defRPr sz="3200" b="1">
          <a:solidFill>
            <a:srgbClr val="126723"/>
          </a:solidFill>
          <a:latin typeface="Arial" charset="0"/>
        </a:defRPr>
      </a:lvl7pPr>
      <a:lvl8pPr marL="1371600" algn="l" rtl="0" fontAlgn="base">
        <a:spcBef>
          <a:spcPct val="0"/>
        </a:spcBef>
        <a:spcAft>
          <a:spcPct val="0"/>
        </a:spcAft>
        <a:defRPr sz="3200" b="1">
          <a:solidFill>
            <a:srgbClr val="126723"/>
          </a:solidFill>
          <a:latin typeface="Arial" charset="0"/>
        </a:defRPr>
      </a:lvl8pPr>
      <a:lvl9pPr marL="1828800" algn="l" rtl="0" fontAlgn="base">
        <a:spcBef>
          <a:spcPct val="0"/>
        </a:spcBef>
        <a:spcAft>
          <a:spcPct val="0"/>
        </a:spcAft>
        <a:defRPr sz="3200" b="1">
          <a:solidFill>
            <a:srgbClr val="126723"/>
          </a:solidFill>
          <a:latin typeface="Arial" charset="0"/>
        </a:defRPr>
      </a:lvl9pPr>
    </p:titleStyle>
    <p:bodyStyle>
      <a:lvl1pPr marL="108000" algn="l" rtl="0" eaLnBrk="0" fontAlgn="base" hangingPunct="0">
        <a:spcBef>
          <a:spcPts val="600"/>
        </a:spcBef>
        <a:spcAft>
          <a:spcPts val="600"/>
        </a:spcAft>
        <a:defRPr sz="2400" b="1">
          <a:solidFill>
            <a:srgbClr val="1A71B7"/>
          </a:solidFill>
          <a:latin typeface="+mn-lt"/>
          <a:ea typeface="+mn-ea"/>
          <a:cs typeface="+mn-cs"/>
        </a:defRPr>
      </a:lvl1pPr>
      <a:lvl2pPr marL="108000" algn="l" rtl="0" eaLnBrk="0" fontAlgn="base" hangingPunct="0">
        <a:spcBef>
          <a:spcPts val="600"/>
        </a:spcBef>
        <a:spcAft>
          <a:spcPts val="600"/>
        </a:spcAft>
        <a:buClr>
          <a:srgbClr val="FF0000"/>
        </a:buClr>
        <a:buFont typeface="Wingdings" panose="05000000000000000000" pitchFamily="2" charset="2"/>
        <a:defRPr sz="2400">
          <a:solidFill>
            <a:schemeClr val="tx1"/>
          </a:solidFill>
          <a:latin typeface="+mn-lt"/>
        </a:defRPr>
      </a:lvl2pPr>
      <a:lvl3pPr marL="347663" indent="566738" algn="l" rtl="0" eaLnBrk="0" fontAlgn="base" hangingPunct="0">
        <a:spcBef>
          <a:spcPct val="20000"/>
        </a:spcBef>
        <a:spcAft>
          <a:spcPct val="0"/>
        </a:spcAft>
        <a:buChar char="•"/>
        <a:defRPr sz="2000">
          <a:solidFill>
            <a:schemeClr val="tx1"/>
          </a:solidFill>
          <a:latin typeface="+mn-lt"/>
        </a:defRPr>
      </a:lvl3pPr>
      <a:lvl4pPr marL="571500" indent="800100" algn="l" rtl="0" eaLnBrk="0" fontAlgn="base" hangingPunct="0">
        <a:spcBef>
          <a:spcPct val="20000"/>
        </a:spcBef>
        <a:spcAft>
          <a:spcPct val="0"/>
        </a:spcAft>
        <a:buChar char="–"/>
        <a:defRPr sz="2000">
          <a:solidFill>
            <a:schemeClr val="tx1"/>
          </a:solidFill>
          <a:latin typeface="Gill Sans MT" pitchFamily="34" charset="0"/>
        </a:defRPr>
      </a:lvl4pPr>
      <a:lvl5pPr marL="742950" indent="1085850" algn="l" rtl="0" eaLnBrk="0" fontAlgn="base" hangingPunct="0">
        <a:spcBef>
          <a:spcPct val="20000"/>
        </a:spcBef>
        <a:spcAft>
          <a:spcPct val="0"/>
        </a:spcAft>
        <a:buChar char="»"/>
        <a:defRPr sz="2000">
          <a:solidFill>
            <a:schemeClr val="tx1"/>
          </a:solidFill>
          <a:latin typeface="Gill Sans MT" pitchFamily="34" charset="0"/>
        </a:defRPr>
      </a:lvl5pPr>
      <a:lvl6pPr marL="1200150" algn="l" rtl="0" fontAlgn="base">
        <a:spcBef>
          <a:spcPct val="20000"/>
        </a:spcBef>
        <a:spcAft>
          <a:spcPct val="0"/>
        </a:spcAft>
        <a:buChar char="»"/>
        <a:defRPr sz="2000">
          <a:solidFill>
            <a:schemeClr val="tx1"/>
          </a:solidFill>
          <a:latin typeface="Gill Sans MT" pitchFamily="34" charset="0"/>
        </a:defRPr>
      </a:lvl6pPr>
      <a:lvl7pPr marL="1657350" algn="l" rtl="0" fontAlgn="base">
        <a:spcBef>
          <a:spcPct val="20000"/>
        </a:spcBef>
        <a:spcAft>
          <a:spcPct val="0"/>
        </a:spcAft>
        <a:buChar char="»"/>
        <a:defRPr sz="2000">
          <a:solidFill>
            <a:schemeClr val="tx1"/>
          </a:solidFill>
          <a:latin typeface="Gill Sans MT" pitchFamily="34" charset="0"/>
        </a:defRPr>
      </a:lvl7pPr>
      <a:lvl8pPr marL="2114550" algn="l" rtl="0" fontAlgn="base">
        <a:spcBef>
          <a:spcPct val="20000"/>
        </a:spcBef>
        <a:spcAft>
          <a:spcPct val="0"/>
        </a:spcAft>
        <a:buChar char="»"/>
        <a:defRPr sz="2000">
          <a:solidFill>
            <a:schemeClr val="tx1"/>
          </a:solidFill>
          <a:latin typeface="Gill Sans MT" pitchFamily="34" charset="0"/>
        </a:defRPr>
      </a:lvl8pPr>
      <a:lvl9pPr marL="2571750" algn="l" rtl="0" fontAlgn="base">
        <a:spcBef>
          <a:spcPct val="20000"/>
        </a:spcBef>
        <a:spcAft>
          <a:spcPct val="0"/>
        </a:spcAft>
        <a:buChar char="»"/>
        <a:defRPr sz="2000">
          <a:solidFill>
            <a:schemeClr val="tx1"/>
          </a:solidFill>
          <a:latin typeface="Gill Sans MT"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0707" name="Rectangle 3"/>
          <p:cNvSpPr>
            <a:spLocks noGrp="1" noChangeArrowheads="1"/>
          </p:cNvSpPr>
          <p:nvPr>
            <p:ph type="body" idx="1"/>
          </p:nvPr>
        </p:nvSpPr>
        <p:spPr bwMode="auto">
          <a:xfrm>
            <a:off x="360363" y="158432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
        <p:nvSpPr>
          <p:cNvPr id="3076" name="Rectangle 12"/>
          <p:cNvSpPr>
            <a:spLocks noGrp="1" noChangeArrowheads="1"/>
          </p:cNvSpPr>
          <p:nvPr>
            <p:ph type="title"/>
          </p:nvPr>
        </p:nvSpPr>
        <p:spPr bwMode="auto">
          <a:xfrm>
            <a:off x="1152000" y="304800"/>
            <a:ext cx="71628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a:t>
            </a:r>
          </a:p>
        </p:txBody>
      </p:sp>
      <p:sp>
        <p:nvSpPr>
          <p:cNvPr id="6" name="Text Box 15"/>
          <p:cNvSpPr txBox="1">
            <a:spLocks noChangeArrowheads="1"/>
          </p:cNvSpPr>
          <p:nvPr userDrawn="1"/>
        </p:nvSpPr>
        <p:spPr bwMode="auto">
          <a:xfrm>
            <a:off x="3725863" y="6642100"/>
            <a:ext cx="1692275" cy="184150"/>
          </a:xfrm>
          <a:prstGeom prst="rect">
            <a:avLst/>
          </a:prstGeom>
          <a:noFill/>
          <a:ln>
            <a:noFill/>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dirty="0">
                <a:solidFill>
                  <a:srgbClr val="000000"/>
                </a:solidFill>
              </a:rPr>
              <a:t>© 2019 Pearson Education</a:t>
            </a:r>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60363" y="625792"/>
            <a:ext cx="822960" cy="491490"/>
          </a:xfrm>
          <a:prstGeom prst="rect">
            <a:avLst/>
          </a:prstGeom>
        </p:spPr>
      </p:pic>
    </p:spTree>
    <p:extLst>
      <p:ext uri="{BB962C8B-B14F-4D97-AF65-F5344CB8AC3E}">
        <p14:creationId xmlns:p14="http://schemas.microsoft.com/office/powerpoint/2010/main" val="3280570362"/>
      </p:ext>
    </p:extLst>
  </p:cSld>
  <p:clrMap bg1="lt1" tx1="dk1" bg2="lt2" tx2="dk2" accent1="accent1" accent2="accent2" accent3="accent3" accent4="accent4" accent5="accent5" accent6="accent6" hlink="hlink" folHlink="folHlink"/>
  <p:sldLayoutIdLst>
    <p:sldLayoutId id="2147484531" r:id="rId1"/>
    <p:sldLayoutId id="2147484532" r:id="rId2"/>
  </p:sldLayoutIdLst>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0707">
                                            <p:txEl>
                                              <p:pRg st="0" end="0"/>
                                            </p:txEl>
                                          </p:spTgt>
                                        </p:tgtEl>
                                        <p:attrNameLst>
                                          <p:attrName>style.visibility</p:attrName>
                                        </p:attrNameLst>
                                      </p:cBhvr>
                                      <p:to>
                                        <p:strVal val="visible"/>
                                      </p:to>
                                    </p:set>
                                    <p:animEffect transition="in" filter="wipe(left)">
                                      <p:cBhvr>
                                        <p:cTn id="7" dur="1000"/>
                                        <p:tgtEl>
                                          <p:spTgt spid="2007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0707">
                                            <p:txEl>
                                              <p:pRg st="1" end="1"/>
                                            </p:txEl>
                                          </p:spTgt>
                                        </p:tgtEl>
                                        <p:attrNameLst>
                                          <p:attrName>style.visibility</p:attrName>
                                        </p:attrNameLst>
                                      </p:cBhvr>
                                      <p:to>
                                        <p:strVal val="visible"/>
                                      </p:to>
                                    </p:set>
                                    <p:animEffect transition="in" filter="wipe(left)">
                                      <p:cBhvr>
                                        <p:cTn id="12" dur="1000"/>
                                        <p:tgtEl>
                                          <p:spTgt spid="2007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build="p" bldLvl="3">
        <p:tmplLst>
          <p:tmpl lvl="1">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Lst>
      </p:bldP>
    </p:bldLst>
  </p:timing>
  <p:txStyles>
    <p:titleStyle>
      <a:lvl1pPr algn="l" rtl="0" eaLnBrk="0" fontAlgn="base" hangingPunct="0">
        <a:spcBef>
          <a:spcPct val="0"/>
        </a:spcBef>
        <a:spcAft>
          <a:spcPct val="0"/>
        </a:spcAft>
        <a:defRPr sz="3200" b="1">
          <a:solidFill>
            <a:srgbClr val="00AE82"/>
          </a:solidFill>
          <a:latin typeface="+mj-lt"/>
          <a:ea typeface="+mj-ea"/>
          <a:cs typeface="+mj-cs"/>
        </a:defRPr>
      </a:lvl1pPr>
      <a:lvl2pPr algn="l" rtl="0" eaLnBrk="0" fontAlgn="base" hangingPunct="0">
        <a:spcBef>
          <a:spcPct val="0"/>
        </a:spcBef>
        <a:spcAft>
          <a:spcPct val="0"/>
        </a:spcAft>
        <a:defRPr sz="3200" b="1">
          <a:solidFill>
            <a:srgbClr val="6054A1"/>
          </a:solidFill>
          <a:latin typeface="Arial" charset="0"/>
        </a:defRPr>
      </a:lvl2pPr>
      <a:lvl3pPr algn="l" rtl="0" eaLnBrk="0" fontAlgn="base" hangingPunct="0">
        <a:spcBef>
          <a:spcPct val="0"/>
        </a:spcBef>
        <a:spcAft>
          <a:spcPct val="0"/>
        </a:spcAft>
        <a:defRPr sz="3200" b="1">
          <a:solidFill>
            <a:srgbClr val="6054A1"/>
          </a:solidFill>
          <a:latin typeface="Arial" charset="0"/>
        </a:defRPr>
      </a:lvl3pPr>
      <a:lvl4pPr algn="l" rtl="0" eaLnBrk="0" fontAlgn="base" hangingPunct="0">
        <a:spcBef>
          <a:spcPct val="0"/>
        </a:spcBef>
        <a:spcAft>
          <a:spcPct val="0"/>
        </a:spcAft>
        <a:defRPr sz="3200" b="1">
          <a:solidFill>
            <a:srgbClr val="6054A1"/>
          </a:solidFill>
          <a:latin typeface="Arial" charset="0"/>
        </a:defRPr>
      </a:lvl4pPr>
      <a:lvl5pPr algn="l" rtl="0" eaLnBrk="0" fontAlgn="base" hangingPunct="0">
        <a:spcBef>
          <a:spcPct val="0"/>
        </a:spcBef>
        <a:spcAft>
          <a:spcPct val="0"/>
        </a:spcAft>
        <a:defRPr sz="3200" b="1">
          <a:solidFill>
            <a:srgbClr val="6054A1"/>
          </a:solidFill>
          <a:latin typeface="Arial" charset="0"/>
        </a:defRPr>
      </a:lvl5pPr>
      <a:lvl6pPr marL="457200" algn="l" rtl="0" fontAlgn="base">
        <a:spcBef>
          <a:spcPct val="0"/>
        </a:spcBef>
        <a:spcAft>
          <a:spcPct val="0"/>
        </a:spcAft>
        <a:defRPr sz="3200" b="1">
          <a:solidFill>
            <a:srgbClr val="126723"/>
          </a:solidFill>
          <a:latin typeface="Arial" charset="0"/>
        </a:defRPr>
      </a:lvl6pPr>
      <a:lvl7pPr marL="914400" algn="l" rtl="0" fontAlgn="base">
        <a:spcBef>
          <a:spcPct val="0"/>
        </a:spcBef>
        <a:spcAft>
          <a:spcPct val="0"/>
        </a:spcAft>
        <a:defRPr sz="3200" b="1">
          <a:solidFill>
            <a:srgbClr val="126723"/>
          </a:solidFill>
          <a:latin typeface="Arial" charset="0"/>
        </a:defRPr>
      </a:lvl7pPr>
      <a:lvl8pPr marL="1371600" algn="l" rtl="0" fontAlgn="base">
        <a:spcBef>
          <a:spcPct val="0"/>
        </a:spcBef>
        <a:spcAft>
          <a:spcPct val="0"/>
        </a:spcAft>
        <a:defRPr sz="3200" b="1">
          <a:solidFill>
            <a:srgbClr val="126723"/>
          </a:solidFill>
          <a:latin typeface="Arial" charset="0"/>
        </a:defRPr>
      </a:lvl8pPr>
      <a:lvl9pPr marL="1828800" algn="l" rtl="0" fontAlgn="base">
        <a:spcBef>
          <a:spcPct val="0"/>
        </a:spcBef>
        <a:spcAft>
          <a:spcPct val="0"/>
        </a:spcAft>
        <a:defRPr sz="3200" b="1">
          <a:solidFill>
            <a:srgbClr val="126723"/>
          </a:solidFill>
          <a:latin typeface="Arial" charset="0"/>
        </a:defRPr>
      </a:lvl9pPr>
    </p:titleStyle>
    <p:bodyStyle>
      <a:lvl1pPr marL="108000" algn="l" rtl="0" eaLnBrk="0" fontAlgn="base" hangingPunct="0">
        <a:spcBef>
          <a:spcPts val="600"/>
        </a:spcBef>
        <a:spcAft>
          <a:spcPts val="600"/>
        </a:spcAft>
        <a:defRPr sz="2400" b="1">
          <a:solidFill>
            <a:srgbClr val="1A71B7"/>
          </a:solidFill>
          <a:latin typeface="+mn-lt"/>
          <a:ea typeface="+mn-ea"/>
          <a:cs typeface="+mn-cs"/>
        </a:defRPr>
      </a:lvl1pPr>
      <a:lvl2pPr marL="108000" algn="l" rtl="0" eaLnBrk="0" fontAlgn="base" hangingPunct="0">
        <a:spcBef>
          <a:spcPts val="600"/>
        </a:spcBef>
        <a:spcAft>
          <a:spcPts val="600"/>
        </a:spcAft>
        <a:buClr>
          <a:srgbClr val="FF0000"/>
        </a:buClr>
        <a:buFont typeface="Wingdings" panose="05000000000000000000" pitchFamily="2" charset="2"/>
        <a:defRPr sz="2400">
          <a:solidFill>
            <a:schemeClr val="tx1"/>
          </a:solidFill>
          <a:latin typeface="+mn-lt"/>
        </a:defRPr>
      </a:lvl2pPr>
      <a:lvl3pPr marL="347663" indent="566738" algn="l" rtl="0" eaLnBrk="0" fontAlgn="base" hangingPunct="0">
        <a:spcBef>
          <a:spcPct val="20000"/>
        </a:spcBef>
        <a:spcAft>
          <a:spcPct val="0"/>
        </a:spcAft>
        <a:buChar char="•"/>
        <a:defRPr sz="2000">
          <a:solidFill>
            <a:schemeClr val="tx1"/>
          </a:solidFill>
          <a:latin typeface="+mn-lt"/>
        </a:defRPr>
      </a:lvl3pPr>
      <a:lvl4pPr marL="571500" indent="800100" algn="l" rtl="0" eaLnBrk="0" fontAlgn="base" hangingPunct="0">
        <a:spcBef>
          <a:spcPct val="20000"/>
        </a:spcBef>
        <a:spcAft>
          <a:spcPct val="0"/>
        </a:spcAft>
        <a:buChar char="–"/>
        <a:defRPr sz="2000">
          <a:solidFill>
            <a:schemeClr val="tx1"/>
          </a:solidFill>
          <a:latin typeface="Gill Sans MT" pitchFamily="34" charset="0"/>
        </a:defRPr>
      </a:lvl4pPr>
      <a:lvl5pPr marL="742950" indent="1085850" algn="l" rtl="0" eaLnBrk="0" fontAlgn="base" hangingPunct="0">
        <a:spcBef>
          <a:spcPct val="20000"/>
        </a:spcBef>
        <a:spcAft>
          <a:spcPct val="0"/>
        </a:spcAft>
        <a:buChar char="»"/>
        <a:defRPr sz="2000">
          <a:solidFill>
            <a:schemeClr val="tx1"/>
          </a:solidFill>
          <a:latin typeface="Gill Sans MT" pitchFamily="34" charset="0"/>
        </a:defRPr>
      </a:lvl5pPr>
      <a:lvl6pPr marL="1200150" algn="l" rtl="0" fontAlgn="base">
        <a:spcBef>
          <a:spcPct val="20000"/>
        </a:spcBef>
        <a:spcAft>
          <a:spcPct val="0"/>
        </a:spcAft>
        <a:buChar char="»"/>
        <a:defRPr sz="2000">
          <a:solidFill>
            <a:schemeClr val="tx1"/>
          </a:solidFill>
          <a:latin typeface="Gill Sans MT" pitchFamily="34" charset="0"/>
        </a:defRPr>
      </a:lvl6pPr>
      <a:lvl7pPr marL="1657350" algn="l" rtl="0" fontAlgn="base">
        <a:spcBef>
          <a:spcPct val="20000"/>
        </a:spcBef>
        <a:spcAft>
          <a:spcPct val="0"/>
        </a:spcAft>
        <a:buChar char="»"/>
        <a:defRPr sz="2000">
          <a:solidFill>
            <a:schemeClr val="tx1"/>
          </a:solidFill>
          <a:latin typeface="Gill Sans MT" pitchFamily="34" charset="0"/>
        </a:defRPr>
      </a:lvl7pPr>
      <a:lvl8pPr marL="2114550" algn="l" rtl="0" fontAlgn="base">
        <a:spcBef>
          <a:spcPct val="20000"/>
        </a:spcBef>
        <a:spcAft>
          <a:spcPct val="0"/>
        </a:spcAft>
        <a:buChar char="»"/>
        <a:defRPr sz="2000">
          <a:solidFill>
            <a:schemeClr val="tx1"/>
          </a:solidFill>
          <a:latin typeface="Gill Sans MT" pitchFamily="34" charset="0"/>
        </a:defRPr>
      </a:lvl8pPr>
      <a:lvl9pPr marL="2571750" algn="l" rtl="0" fontAlgn="base">
        <a:spcBef>
          <a:spcPct val="20000"/>
        </a:spcBef>
        <a:spcAft>
          <a:spcPct val="0"/>
        </a:spcAft>
        <a:buChar char="»"/>
        <a:defRPr sz="2000">
          <a:solidFill>
            <a:schemeClr val="tx1"/>
          </a:solidFill>
          <a:latin typeface="Gill Sans MT"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3">
            <a:hlinkClick r:id="" action="ppaction://hlinkshowjump?jump=previousslide" tooltip="Click to return to previous slide"/>
          </p:cNvPr>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15"/>
          <p:cNvSpPr txBox="1">
            <a:spLocks noChangeArrowheads="1"/>
          </p:cNvSpPr>
          <p:nvPr userDrawn="1"/>
        </p:nvSpPr>
        <p:spPr bwMode="auto">
          <a:xfrm>
            <a:off x="3725863" y="6642100"/>
            <a:ext cx="1692275" cy="184150"/>
          </a:xfrm>
          <a:prstGeom prst="rect">
            <a:avLst/>
          </a:prstGeom>
          <a:noFill/>
          <a:ln>
            <a:noFill/>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dirty="0">
                <a:solidFill>
                  <a:srgbClr val="000000"/>
                </a:solidFill>
              </a:rPr>
              <a:t>© 2019 Pearson Education</a:t>
            </a:r>
          </a:p>
        </p:txBody>
      </p:sp>
    </p:spTree>
  </p:cSld>
  <p:clrMap bg1="lt1" tx1="dk1" bg2="lt2" tx2="dk2" accent1="accent1" accent2="accent2" accent3="accent3" accent4="accent4" accent5="accent5" accent6="accent6" hlink="hlink" folHlink="folHlink"/>
  <p:sldLayoutIdLst>
    <p:sldLayoutId id="2147484524" r:id="rId1"/>
  </p:sldLayoutIdLst>
  <p:transition spd="med">
    <p:zoom/>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525" r:id="rId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Box 15"/>
          <p:cNvSpPr txBox="1">
            <a:spLocks noChangeArrowheads="1"/>
          </p:cNvSpPr>
          <p:nvPr userDrawn="1"/>
        </p:nvSpPr>
        <p:spPr bwMode="auto">
          <a:xfrm>
            <a:off x="3725863" y="6642100"/>
            <a:ext cx="1692275" cy="184150"/>
          </a:xfrm>
          <a:prstGeom prst="rect">
            <a:avLst/>
          </a:prstGeom>
          <a:noFill/>
          <a:ln>
            <a:noFill/>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dirty="0">
                <a:solidFill>
                  <a:srgbClr val="000000"/>
                </a:solidFill>
              </a:rPr>
              <a:t>© 2019 Pearson Education</a:t>
            </a:r>
          </a:p>
        </p:txBody>
      </p:sp>
    </p:spTree>
  </p:cSld>
  <p:clrMap bg1="lt1" tx1="dk1" bg2="lt2" tx2="dk2" accent1="accent1" accent2="accent2" accent3="accent3" accent4="accent4" accent5="accent5" accent6="accent6" hlink="hlink" folHlink="folHlink"/>
  <p:sldLayoutIdLst>
    <p:sldLayoutId id="2147484526" r:id="rId1"/>
  </p:sldLayoutIdLst>
  <p:txStyles>
    <p:titleStyle>
      <a:lvl1pPr algn="l" rtl="0" eaLnBrk="0" fontAlgn="base" hangingPunct="0">
        <a:spcBef>
          <a:spcPct val="0"/>
        </a:spcBef>
        <a:spcAft>
          <a:spcPct val="0"/>
        </a:spcAft>
        <a:defRPr sz="2400" b="1">
          <a:solidFill>
            <a:srgbClr val="600033"/>
          </a:solidFill>
          <a:latin typeface="+mj-lt"/>
          <a:ea typeface="+mj-ea"/>
          <a:cs typeface="+mj-cs"/>
        </a:defRPr>
      </a:lvl1pPr>
      <a:lvl2pPr algn="l" rtl="0" eaLnBrk="0" fontAlgn="base" hangingPunct="0">
        <a:spcBef>
          <a:spcPct val="0"/>
        </a:spcBef>
        <a:spcAft>
          <a:spcPct val="0"/>
        </a:spcAft>
        <a:defRPr sz="2400" b="1">
          <a:solidFill>
            <a:srgbClr val="600033"/>
          </a:solidFill>
          <a:latin typeface="Arial" charset="0"/>
        </a:defRPr>
      </a:lvl2pPr>
      <a:lvl3pPr algn="l" rtl="0" eaLnBrk="0" fontAlgn="base" hangingPunct="0">
        <a:spcBef>
          <a:spcPct val="0"/>
        </a:spcBef>
        <a:spcAft>
          <a:spcPct val="0"/>
        </a:spcAft>
        <a:defRPr sz="2400" b="1">
          <a:solidFill>
            <a:srgbClr val="600033"/>
          </a:solidFill>
          <a:latin typeface="Arial" charset="0"/>
        </a:defRPr>
      </a:lvl3pPr>
      <a:lvl4pPr algn="l" rtl="0" eaLnBrk="0" fontAlgn="base" hangingPunct="0">
        <a:spcBef>
          <a:spcPct val="0"/>
        </a:spcBef>
        <a:spcAft>
          <a:spcPct val="0"/>
        </a:spcAft>
        <a:defRPr sz="2400" b="1">
          <a:solidFill>
            <a:srgbClr val="600033"/>
          </a:solidFill>
          <a:latin typeface="Arial" charset="0"/>
        </a:defRPr>
      </a:lvl4pPr>
      <a:lvl5pPr algn="l" rtl="0" eaLnBrk="0" fontAlgn="base" hangingPunct="0">
        <a:spcBef>
          <a:spcPct val="0"/>
        </a:spcBef>
        <a:spcAft>
          <a:spcPct val="0"/>
        </a:spcAft>
        <a:defRPr sz="2400" b="1">
          <a:solidFill>
            <a:srgbClr val="600033"/>
          </a:solidFill>
          <a:latin typeface="Arial" charset="0"/>
        </a:defRPr>
      </a:lvl5pPr>
      <a:lvl6pPr marL="457200" algn="l" rtl="0" fontAlgn="base">
        <a:spcBef>
          <a:spcPct val="0"/>
        </a:spcBef>
        <a:spcAft>
          <a:spcPct val="0"/>
        </a:spcAft>
        <a:defRPr sz="2400" b="1">
          <a:solidFill>
            <a:srgbClr val="600033"/>
          </a:solidFill>
          <a:latin typeface="Arial" charset="0"/>
        </a:defRPr>
      </a:lvl6pPr>
      <a:lvl7pPr marL="914400" algn="l" rtl="0" fontAlgn="base">
        <a:spcBef>
          <a:spcPct val="0"/>
        </a:spcBef>
        <a:spcAft>
          <a:spcPct val="0"/>
        </a:spcAft>
        <a:defRPr sz="2400" b="1">
          <a:solidFill>
            <a:srgbClr val="600033"/>
          </a:solidFill>
          <a:latin typeface="Arial" charset="0"/>
        </a:defRPr>
      </a:lvl7pPr>
      <a:lvl8pPr marL="1371600" algn="l" rtl="0" fontAlgn="base">
        <a:spcBef>
          <a:spcPct val="0"/>
        </a:spcBef>
        <a:spcAft>
          <a:spcPct val="0"/>
        </a:spcAft>
        <a:defRPr sz="2400" b="1">
          <a:solidFill>
            <a:srgbClr val="600033"/>
          </a:solidFill>
          <a:latin typeface="Arial" charset="0"/>
        </a:defRPr>
      </a:lvl8pPr>
      <a:lvl9pPr marL="1828800" algn="l" rtl="0" fontAlgn="base">
        <a:spcBef>
          <a:spcPct val="0"/>
        </a:spcBef>
        <a:spcAft>
          <a:spcPct val="0"/>
        </a:spcAft>
        <a:defRPr sz="2400" b="1">
          <a:solidFill>
            <a:srgbClr val="600033"/>
          </a:solidFill>
          <a:latin typeface="Arial" charset="0"/>
        </a:defRPr>
      </a:lvl9pPr>
    </p:titleStyle>
    <p:bodyStyle>
      <a:lvl1pPr marL="342900" indent="-342900" algn="l" rtl="0" eaLnBrk="0" fontAlgn="base" hangingPunct="0">
        <a:spcBef>
          <a:spcPct val="20000"/>
        </a:spcBef>
        <a:spcAft>
          <a:spcPct val="0"/>
        </a:spcAft>
        <a:defRPr sz="2400" b="1">
          <a:solidFill>
            <a:srgbClr val="600033"/>
          </a:solidFill>
          <a:latin typeface="+mn-lt"/>
          <a:ea typeface="+mn-ea"/>
          <a:cs typeface="+mn-cs"/>
        </a:defRPr>
      </a:lvl1pPr>
      <a:lvl2pPr marL="828675" indent="-285750" algn="l" rtl="0" eaLnBrk="0" fontAlgn="base" hangingPunct="0">
        <a:spcBef>
          <a:spcPct val="20000"/>
        </a:spcBef>
        <a:spcAft>
          <a:spcPct val="0"/>
        </a:spcAft>
        <a:buChar char="–"/>
        <a:defRPr sz="2800">
          <a:solidFill>
            <a:schemeClr val="tx1"/>
          </a:solidFill>
          <a:latin typeface="+mn-lt"/>
        </a:defRPr>
      </a:lvl2pPr>
      <a:lvl3pPr marL="1236663" indent="-228600" algn="l" rtl="0" eaLnBrk="0" fontAlgn="base" hangingPunct="0">
        <a:spcBef>
          <a:spcPct val="20000"/>
        </a:spcBef>
        <a:spcAft>
          <a:spcPct val="0"/>
        </a:spcAft>
        <a:buClr>
          <a:srgbClr val="FF4C0B"/>
        </a:buClr>
        <a:buFont typeface="Webdings" panose="05030102010509060703" pitchFamily="18" charset="2"/>
        <a:buChar char="4"/>
        <a:defRPr sz="2400">
          <a:solidFill>
            <a:schemeClr val="tx1"/>
          </a:solidFill>
          <a:latin typeface="+mn-lt"/>
        </a:defRPr>
      </a:lvl3pPr>
      <a:lvl4pPr marL="164465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Box 15"/>
          <p:cNvSpPr txBox="1">
            <a:spLocks noChangeArrowheads="1"/>
          </p:cNvSpPr>
          <p:nvPr userDrawn="1"/>
        </p:nvSpPr>
        <p:spPr bwMode="auto">
          <a:xfrm>
            <a:off x="3725863" y="6642100"/>
            <a:ext cx="1692275" cy="184150"/>
          </a:xfrm>
          <a:prstGeom prst="rect">
            <a:avLst/>
          </a:prstGeom>
          <a:noFill/>
          <a:ln>
            <a:noFill/>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dirty="0">
                <a:solidFill>
                  <a:srgbClr val="000000"/>
                </a:solidFill>
                <a:ea typeface="MS PGothic" panose="020B0600070205080204" pitchFamily="34" charset="-128"/>
                <a:cs typeface="Arial" panose="020B0604020202020204" pitchFamily="34" charset="0"/>
              </a:rPr>
              <a:t>© 2019 Pearson Education</a:t>
            </a:r>
          </a:p>
        </p:txBody>
      </p:sp>
    </p:spTree>
    <p:extLst>
      <p:ext uri="{BB962C8B-B14F-4D97-AF65-F5344CB8AC3E}">
        <p14:creationId xmlns:p14="http://schemas.microsoft.com/office/powerpoint/2010/main" val="2951110263"/>
      </p:ext>
    </p:extLst>
  </p:cSld>
  <p:clrMap bg1="lt1" tx1="dk1" bg2="lt2" tx2="dk2" accent1="accent1" accent2="accent2" accent3="accent3" accent4="accent4" accent5="accent5" accent6="accent6" hlink="hlink" folHlink="folHlink"/>
  <p:sldLayoutIdLst>
    <p:sldLayoutId id="2147484535" r:id="rId1"/>
  </p:sldLayoutIdLst>
  <p:transition spd="med">
    <p:zoom/>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6.jpg"/><Relationship Id="rId5" Type="http://schemas.openxmlformats.org/officeDocument/2006/relationships/image" Target="../media/image5.w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slide" Target="slide27.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slide" Target="slide33.xml"/></Relationships>
</file>

<file path=ppt/slides/_rels/slide33.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5.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image" Target="../media/image27.png"/><Relationship Id="rId7" Type="http://schemas.openxmlformats.org/officeDocument/2006/relationships/slide" Target="slide40.xml"/><Relationship Id="rId2" Type="http://schemas.openxmlformats.org/officeDocument/2006/relationships/notesSlide" Target="../notesSlides/notesSlide38.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39.xml"/><Relationship Id="rId1" Type="http://schemas.openxmlformats.org/officeDocument/2006/relationships/slideLayout" Target="../slideLayouts/slideLayout5.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33.png"/></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40.xml"/><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4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41.xml"/><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33.png"/></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slide" Target="slide44.xml"/></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3.xml"/><Relationship Id="rId1" Type="http://schemas.openxmlformats.org/officeDocument/2006/relationships/slideLayout" Target="../slideLayouts/slideLayout5.xml"/><Relationship Id="rId4" Type="http://schemas.openxmlformats.org/officeDocument/2006/relationships/image" Target="../media/image35.png"/></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4.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image" Target="../media/image7.png"/><Relationship Id="rId7" Type="http://schemas.openxmlformats.org/officeDocument/2006/relationships/slide" Target="slide6.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slide" Target="slide8.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53.gif"/><Relationship Id="rId7" Type="http://schemas.openxmlformats.org/officeDocument/2006/relationships/image" Target="../media/image57.gif"/><Relationship Id="rId2" Type="http://schemas.openxmlformats.org/officeDocument/2006/relationships/notesSlide" Target="../notesSlides/notesSlide70.xml"/><Relationship Id="rId1" Type="http://schemas.openxmlformats.org/officeDocument/2006/relationships/slideLayout" Target="../slideLayouts/slideLayout3.xml"/><Relationship Id="rId6" Type="http://schemas.openxmlformats.org/officeDocument/2006/relationships/image" Target="../media/image56.gif"/><Relationship Id="rId5" Type="http://schemas.openxmlformats.org/officeDocument/2006/relationships/image" Target="../media/image55.gif"/><Relationship Id="rId4" Type="http://schemas.openxmlformats.org/officeDocument/2006/relationships/image" Target="../media/image54.gif"/></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73.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slide" Target="slide75.xml"/></Relationships>
</file>

<file path=ppt/slides/_rels/slide7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74.xml"/><Relationship Id="rId1" Type="http://schemas.openxmlformats.org/officeDocument/2006/relationships/slideLayout" Target="../slideLayouts/slideLayout5.xml"/><Relationship Id="rId5" Type="http://schemas.openxmlformats.org/officeDocument/2006/relationships/image" Target="../media/image60.png"/><Relationship Id="rId4" Type="http://schemas.openxmlformats.org/officeDocument/2006/relationships/image" Target="../media/image59.png"/></Relationships>
</file>

<file path=ppt/slides/_rels/slide7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75.xml"/><Relationship Id="rId1" Type="http://schemas.openxmlformats.org/officeDocument/2006/relationships/slideLayout" Target="../slideLayouts/slideLayout3.xml"/><Relationship Id="rId4" Type="http://schemas.openxmlformats.org/officeDocument/2006/relationships/image" Target="../media/image59.png"/></Relationships>
</file>

<file path=ppt/slides/_rels/slide7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76.xml"/><Relationship Id="rId1" Type="http://schemas.openxmlformats.org/officeDocument/2006/relationships/slideLayout" Target="../slideLayouts/slideLayout3.xml"/><Relationship Id="rId5" Type="http://schemas.openxmlformats.org/officeDocument/2006/relationships/image" Target="../media/image60.png"/><Relationship Id="rId4" Type="http://schemas.openxmlformats.org/officeDocument/2006/relationships/image" Target="../media/image59.png"/></Relationships>
</file>

<file path=ppt/slides/_rels/slide7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61.gif"/><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image" Target="../media/image62.gif"/><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08"/>
            <a:ext cx="9144000" cy="6852383"/>
          </a:xfrm>
          <a:prstGeom prst="rect">
            <a:avLst/>
          </a:prstGeom>
        </p:spPr>
      </p:pic>
    </p:spTree>
    <p:extLst>
      <p:ext uri="{BB962C8B-B14F-4D97-AF65-F5344CB8AC3E}">
        <p14:creationId xmlns:p14="http://schemas.microsoft.com/office/powerpoint/2010/main" val="1642559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8899" name="Rectangle 3"/>
          <p:cNvSpPr>
            <a:spLocks noGrp="1" noChangeArrowheads="1"/>
          </p:cNvSpPr>
          <p:nvPr>
            <p:ph idx="1"/>
          </p:nvPr>
        </p:nvSpPr>
        <p:spPr>
          <a:xfrm>
            <a:off x="360363" y="1584325"/>
            <a:ext cx="8229600" cy="4797425"/>
          </a:xfrm>
        </p:spPr>
        <p:txBody>
          <a:bodyPr/>
          <a:lstStyle/>
          <a:p>
            <a:pPr marL="107950" lvl="1" eaLnBrk="1" hangingPunct="1">
              <a:defRPr/>
            </a:pPr>
            <a:r>
              <a:rPr b="1" dirty="0">
                <a:solidFill>
                  <a:srgbClr val="1A71B7"/>
                </a:solidFill>
              </a:rPr>
              <a:t>What </a:t>
            </a:r>
            <a:r>
              <a:rPr lang="en-CA" b="1" dirty="0">
                <a:solidFill>
                  <a:srgbClr val="1A71B7"/>
                </a:solidFill>
              </a:rPr>
              <a:t>Is</a:t>
            </a:r>
            <a:r>
              <a:rPr b="1" dirty="0">
                <a:solidFill>
                  <a:srgbClr val="1A71B7"/>
                </a:solidFill>
              </a:rPr>
              <a:t> a Game?</a:t>
            </a:r>
          </a:p>
          <a:p>
            <a:pPr marL="107950" lvl="1" eaLnBrk="1" hangingPunct="1">
              <a:defRPr/>
            </a:pPr>
            <a:r>
              <a:rPr b="1" dirty="0"/>
              <a:t>Game theory</a:t>
            </a:r>
            <a:r>
              <a:rPr dirty="0"/>
              <a:t> is a tool for studying strategic behavior, which is behavior that takes into account the expected behavior of others and the mutual recognition of interdependence. </a:t>
            </a:r>
          </a:p>
          <a:p>
            <a:pPr marL="107950" lvl="1" eaLnBrk="1" hangingPunct="1">
              <a:defRPr/>
            </a:pPr>
            <a:r>
              <a:rPr dirty="0"/>
              <a:t>All games have four common features:</a:t>
            </a:r>
          </a:p>
          <a:p>
            <a:pPr marL="107950" lvl="1" indent="288000" eaLnBrk="1" hangingPunct="1">
              <a:buClr>
                <a:schemeClr val="tx1"/>
              </a:buClr>
              <a:buSzPct val="120000"/>
              <a:buFont typeface="Wingdings" panose="05000000000000000000" pitchFamily="2" charset="2"/>
              <a:buChar char="§"/>
              <a:defRPr/>
            </a:pPr>
            <a:r>
              <a:rPr dirty="0"/>
              <a:t>Rules </a:t>
            </a:r>
          </a:p>
          <a:p>
            <a:pPr marL="107950" lvl="1" indent="288000" eaLnBrk="1" hangingPunct="1">
              <a:buClr>
                <a:schemeClr val="tx1"/>
              </a:buClr>
              <a:buSzPct val="120000"/>
              <a:buFont typeface="Wingdings" panose="05000000000000000000" pitchFamily="2" charset="2"/>
              <a:buChar char="§"/>
              <a:defRPr/>
            </a:pPr>
            <a:r>
              <a:rPr dirty="0"/>
              <a:t>Strategies </a:t>
            </a:r>
          </a:p>
          <a:p>
            <a:pPr marL="107950" lvl="1" indent="288000" eaLnBrk="1" hangingPunct="1">
              <a:buClr>
                <a:schemeClr val="tx1"/>
              </a:buClr>
              <a:buSzPct val="120000"/>
              <a:buFont typeface="Wingdings" panose="05000000000000000000" pitchFamily="2" charset="2"/>
              <a:buChar char="§"/>
              <a:defRPr/>
            </a:pPr>
            <a:r>
              <a:rPr dirty="0"/>
              <a:t>Payoffs</a:t>
            </a:r>
          </a:p>
          <a:p>
            <a:pPr marL="107950" lvl="1" indent="288000" eaLnBrk="1" hangingPunct="1">
              <a:buClr>
                <a:schemeClr val="tx1"/>
              </a:buClr>
              <a:buSzPct val="120000"/>
              <a:buFont typeface="Wingdings" panose="05000000000000000000" pitchFamily="2" charset="2"/>
              <a:buChar char="§"/>
              <a:defRPr/>
            </a:pPr>
            <a:r>
              <a:rPr dirty="0"/>
              <a:t>Outcome</a:t>
            </a:r>
          </a:p>
        </p:txBody>
      </p:sp>
      <p:sp>
        <p:nvSpPr>
          <p:cNvPr id="25602" name="Rectangle 2"/>
          <p:cNvSpPr>
            <a:spLocks noGrp="1" noChangeArrowheads="1"/>
          </p:cNvSpPr>
          <p:nvPr>
            <p:ph type="title"/>
          </p:nvPr>
        </p:nvSpPr>
        <p:spPr/>
        <p:txBody>
          <a:bodyPr/>
          <a:lstStyle/>
          <a:p>
            <a:pPr eaLnBrk="1" hangingPunct="1"/>
            <a:r>
              <a:rPr lang="en-US" altLang="en-US"/>
              <a:t>Oligopoly Games</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8899">
                                            <p:txEl>
                                              <p:pRg st="0" end="0"/>
                                            </p:txEl>
                                          </p:spTgt>
                                        </p:tgtEl>
                                        <p:attrNameLst>
                                          <p:attrName>style.visibility</p:attrName>
                                        </p:attrNameLst>
                                      </p:cBhvr>
                                      <p:to>
                                        <p:strVal val="visible"/>
                                      </p:to>
                                    </p:set>
                                    <p:animEffect transition="in" filter="wipe(left)">
                                      <p:cBhvr>
                                        <p:cTn id="7" dur="1000"/>
                                        <p:tgtEl>
                                          <p:spTgt spid="2088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8899">
                                            <p:txEl>
                                              <p:pRg st="1" end="1"/>
                                            </p:txEl>
                                          </p:spTgt>
                                        </p:tgtEl>
                                        <p:attrNameLst>
                                          <p:attrName>style.visibility</p:attrName>
                                        </p:attrNameLst>
                                      </p:cBhvr>
                                      <p:to>
                                        <p:strVal val="visible"/>
                                      </p:to>
                                    </p:set>
                                    <p:animEffect transition="in" filter="wipe(left)">
                                      <p:cBhvr>
                                        <p:cTn id="12" dur="1000"/>
                                        <p:tgtEl>
                                          <p:spTgt spid="2088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8899">
                                            <p:txEl>
                                              <p:pRg st="2" end="2"/>
                                            </p:txEl>
                                          </p:spTgt>
                                        </p:tgtEl>
                                        <p:attrNameLst>
                                          <p:attrName>style.visibility</p:attrName>
                                        </p:attrNameLst>
                                      </p:cBhvr>
                                      <p:to>
                                        <p:strVal val="visible"/>
                                      </p:to>
                                    </p:set>
                                    <p:animEffect transition="in" filter="wipe(left)">
                                      <p:cBhvr>
                                        <p:cTn id="17" dur="1000"/>
                                        <p:tgtEl>
                                          <p:spTgt spid="2088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8899">
                                            <p:txEl>
                                              <p:pRg st="3" end="3"/>
                                            </p:txEl>
                                          </p:spTgt>
                                        </p:tgtEl>
                                        <p:attrNameLst>
                                          <p:attrName>style.visibility</p:attrName>
                                        </p:attrNameLst>
                                      </p:cBhvr>
                                      <p:to>
                                        <p:strVal val="visible"/>
                                      </p:to>
                                    </p:set>
                                    <p:animEffect transition="in" filter="wipe(left)">
                                      <p:cBhvr>
                                        <p:cTn id="22" dur="1000"/>
                                        <p:tgtEl>
                                          <p:spTgt spid="20889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08899">
                                            <p:txEl>
                                              <p:pRg st="4" end="4"/>
                                            </p:txEl>
                                          </p:spTgt>
                                        </p:tgtEl>
                                        <p:attrNameLst>
                                          <p:attrName>style.visibility</p:attrName>
                                        </p:attrNameLst>
                                      </p:cBhvr>
                                      <p:to>
                                        <p:strVal val="visible"/>
                                      </p:to>
                                    </p:set>
                                    <p:animEffect transition="in" filter="wipe(left)">
                                      <p:cBhvr>
                                        <p:cTn id="27" dur="1000"/>
                                        <p:tgtEl>
                                          <p:spTgt spid="20889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08899">
                                            <p:txEl>
                                              <p:pRg st="5" end="5"/>
                                            </p:txEl>
                                          </p:spTgt>
                                        </p:tgtEl>
                                        <p:attrNameLst>
                                          <p:attrName>style.visibility</p:attrName>
                                        </p:attrNameLst>
                                      </p:cBhvr>
                                      <p:to>
                                        <p:strVal val="visible"/>
                                      </p:to>
                                    </p:set>
                                    <p:animEffect transition="in" filter="wipe(left)">
                                      <p:cBhvr>
                                        <p:cTn id="32" dur="1000"/>
                                        <p:tgtEl>
                                          <p:spTgt spid="20889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08899">
                                            <p:txEl>
                                              <p:pRg st="6" end="6"/>
                                            </p:txEl>
                                          </p:spTgt>
                                        </p:tgtEl>
                                        <p:attrNameLst>
                                          <p:attrName>style.visibility</p:attrName>
                                        </p:attrNameLst>
                                      </p:cBhvr>
                                      <p:to>
                                        <p:strVal val="visible"/>
                                      </p:to>
                                    </p:set>
                                    <p:animEffect transition="in" filter="wipe(left)">
                                      <p:cBhvr>
                                        <p:cTn id="37" dur="1000"/>
                                        <p:tgtEl>
                                          <p:spTgt spid="2088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899" grpId="0" build="p" bldLvl="3"/>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3"/>
          <p:cNvSpPr>
            <a:spLocks noGrp="1" noChangeArrowheads="1"/>
          </p:cNvSpPr>
          <p:nvPr>
            <p:ph idx="1"/>
          </p:nvPr>
        </p:nvSpPr>
        <p:spPr/>
        <p:txBody>
          <a:bodyPr/>
          <a:lstStyle/>
          <a:p>
            <a:pPr marL="107950" lvl="1" eaLnBrk="1" hangingPunct="1"/>
            <a:r>
              <a:rPr b="1" dirty="0">
                <a:solidFill>
                  <a:srgbClr val="1A71B7"/>
                </a:solidFill>
              </a:rPr>
              <a:t>The Prisoners’ Dilemma</a:t>
            </a:r>
          </a:p>
          <a:p>
            <a:pPr marL="107950" lvl="1" eaLnBrk="1" hangingPunct="1"/>
            <a:r>
              <a:rPr dirty="0"/>
              <a:t>In the prisoners’ dilemma game, two prisoners (Art and Bob) have been caught committing a petty crime.</a:t>
            </a:r>
            <a:endParaRPr b="1" dirty="0">
              <a:solidFill>
                <a:srgbClr val="FFC000"/>
              </a:solidFill>
            </a:endParaRPr>
          </a:p>
          <a:p>
            <a:pPr marL="107950" lvl="1" eaLnBrk="1" hangingPunct="1"/>
            <a:r>
              <a:rPr b="1" dirty="0">
                <a:solidFill>
                  <a:srgbClr val="7030A0"/>
                </a:solidFill>
              </a:rPr>
              <a:t>Rules</a:t>
            </a:r>
          </a:p>
          <a:p>
            <a:pPr marL="107950" lvl="1" eaLnBrk="1" hangingPunct="1"/>
            <a:r>
              <a:rPr dirty="0"/>
              <a:t>The rules describe the setting of the game, the actions the players may take, and the consequences of those actions. </a:t>
            </a:r>
          </a:p>
          <a:p>
            <a:pPr marL="107950" lvl="1" eaLnBrk="1" hangingPunct="1"/>
            <a:r>
              <a:rPr dirty="0"/>
              <a:t>Each is held in a separate cell and cannot communicate with the other. </a:t>
            </a:r>
          </a:p>
        </p:txBody>
      </p:sp>
      <p:sp>
        <p:nvSpPr>
          <p:cNvPr id="27650" name="Rectangle 5"/>
          <p:cNvSpPr>
            <a:spLocks noGrp="1" noChangeArrowheads="1"/>
          </p:cNvSpPr>
          <p:nvPr>
            <p:ph type="title"/>
          </p:nvPr>
        </p:nvSpPr>
        <p:spPr>
          <a:noFill/>
        </p:spPr>
        <p:txBody>
          <a:bodyPr/>
          <a:lstStyle/>
          <a:p>
            <a:pPr eaLnBrk="1" hangingPunct="1"/>
            <a:r>
              <a:rPr lang="en-US" altLang="en-US"/>
              <a:t>Oligopoly Games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530">
                                            <p:txEl>
                                              <p:pRg st="1" end="1"/>
                                            </p:txEl>
                                          </p:spTgt>
                                        </p:tgtEl>
                                        <p:attrNameLst>
                                          <p:attrName>style.visibility</p:attrName>
                                        </p:attrNameLst>
                                      </p:cBhvr>
                                      <p:to>
                                        <p:strVal val="visible"/>
                                      </p:to>
                                    </p:set>
                                    <p:animEffect transition="in" filter="wipe(left)">
                                      <p:cBhvr>
                                        <p:cTn id="7" dur="1000"/>
                                        <p:tgtEl>
                                          <p:spTgt spid="22530">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530">
                                            <p:txEl>
                                              <p:pRg st="2" end="2"/>
                                            </p:txEl>
                                          </p:spTgt>
                                        </p:tgtEl>
                                        <p:attrNameLst>
                                          <p:attrName>style.visibility</p:attrName>
                                        </p:attrNameLst>
                                      </p:cBhvr>
                                      <p:to>
                                        <p:strVal val="visible"/>
                                      </p:to>
                                    </p:set>
                                    <p:animEffect transition="in" filter="wipe(left)">
                                      <p:cBhvr>
                                        <p:cTn id="12" dur="1000"/>
                                        <p:tgtEl>
                                          <p:spTgt spid="22530">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530">
                                            <p:txEl>
                                              <p:pRg st="3" end="3"/>
                                            </p:txEl>
                                          </p:spTgt>
                                        </p:tgtEl>
                                        <p:attrNameLst>
                                          <p:attrName>style.visibility</p:attrName>
                                        </p:attrNameLst>
                                      </p:cBhvr>
                                      <p:to>
                                        <p:strVal val="visible"/>
                                      </p:to>
                                    </p:set>
                                    <p:animEffect transition="in" filter="wipe(left)">
                                      <p:cBhvr>
                                        <p:cTn id="17" dur="1000"/>
                                        <p:tgtEl>
                                          <p:spTgt spid="22530">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530">
                                            <p:txEl>
                                              <p:pRg st="4" end="4"/>
                                            </p:txEl>
                                          </p:spTgt>
                                        </p:tgtEl>
                                        <p:attrNameLst>
                                          <p:attrName>style.visibility</p:attrName>
                                        </p:attrNameLst>
                                      </p:cBhvr>
                                      <p:to>
                                        <p:strVal val="visible"/>
                                      </p:to>
                                    </p:set>
                                    <p:animEffect transition="in" filter="wipe(left)">
                                      <p:cBhvr>
                                        <p:cTn id="22" dur="1000"/>
                                        <p:tgtEl>
                                          <p:spTgt spid="2253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uild="p" bldLvl="3"/>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3"/>
          <p:cNvSpPr>
            <a:spLocks noGrp="1" noChangeArrowheads="1"/>
          </p:cNvSpPr>
          <p:nvPr>
            <p:ph idx="1"/>
          </p:nvPr>
        </p:nvSpPr>
        <p:spPr/>
        <p:txBody>
          <a:bodyPr/>
          <a:lstStyle/>
          <a:p>
            <a:pPr marL="107950" lvl="1" eaLnBrk="1" hangingPunct="1"/>
            <a:r>
              <a:t>Each is told that both are suspected of committing a more serious crime.</a:t>
            </a:r>
          </a:p>
          <a:p>
            <a:pPr marL="107950" lvl="1" eaLnBrk="1" hangingPunct="1"/>
            <a:r>
              <a:t>If one of them confesses, he will get a 1-year sentence for cooperating while his accomplice will get a 10-year sentence for both crimes.</a:t>
            </a:r>
          </a:p>
          <a:p>
            <a:pPr marL="107950" lvl="1" eaLnBrk="1" hangingPunct="1"/>
            <a:r>
              <a:t>If both confess to the more serious crime, each receives </a:t>
            </a:r>
            <a:br/>
            <a:r>
              <a:t>a 3-year sentence for both crimes.</a:t>
            </a:r>
          </a:p>
          <a:p>
            <a:pPr marL="107950" lvl="1" eaLnBrk="1" hangingPunct="1"/>
            <a:r>
              <a:t>If neither confesses, each receives a 2-year sentence for the minor crime only.</a:t>
            </a:r>
          </a:p>
        </p:txBody>
      </p:sp>
      <p:sp>
        <p:nvSpPr>
          <p:cNvPr id="29698" name="Rectangle 5"/>
          <p:cNvSpPr>
            <a:spLocks noGrp="1" noChangeArrowheads="1"/>
          </p:cNvSpPr>
          <p:nvPr>
            <p:ph type="title"/>
          </p:nvPr>
        </p:nvSpPr>
        <p:spPr>
          <a:noFill/>
        </p:spPr>
        <p:txBody>
          <a:bodyPr/>
          <a:lstStyle/>
          <a:p>
            <a:pPr eaLnBrk="1" hangingPunct="1"/>
            <a:r>
              <a:rPr lang="en-US" altLang="en-US"/>
              <a:t>Oligopoly Games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54">
                                            <p:txEl>
                                              <p:pRg st="1" end="1"/>
                                            </p:txEl>
                                          </p:spTgt>
                                        </p:tgtEl>
                                        <p:attrNameLst>
                                          <p:attrName>style.visibility</p:attrName>
                                        </p:attrNameLst>
                                      </p:cBhvr>
                                      <p:to>
                                        <p:strVal val="visible"/>
                                      </p:to>
                                    </p:set>
                                    <p:animEffect transition="in" filter="wipe(left)">
                                      <p:cBhvr>
                                        <p:cTn id="7" dur="1000"/>
                                        <p:tgtEl>
                                          <p:spTgt spid="23554">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554">
                                            <p:txEl>
                                              <p:pRg st="2" end="2"/>
                                            </p:txEl>
                                          </p:spTgt>
                                        </p:tgtEl>
                                        <p:attrNameLst>
                                          <p:attrName>style.visibility</p:attrName>
                                        </p:attrNameLst>
                                      </p:cBhvr>
                                      <p:to>
                                        <p:strVal val="visible"/>
                                      </p:to>
                                    </p:set>
                                    <p:animEffect transition="in" filter="wipe(left)">
                                      <p:cBhvr>
                                        <p:cTn id="12" dur="1000"/>
                                        <p:tgtEl>
                                          <p:spTgt spid="23554">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554">
                                            <p:txEl>
                                              <p:pRg st="3" end="3"/>
                                            </p:txEl>
                                          </p:spTgt>
                                        </p:tgtEl>
                                        <p:attrNameLst>
                                          <p:attrName>style.visibility</p:attrName>
                                        </p:attrNameLst>
                                      </p:cBhvr>
                                      <p:to>
                                        <p:strVal val="visible"/>
                                      </p:to>
                                    </p:set>
                                    <p:animEffect transition="in" filter="wipe(left)">
                                      <p:cBhvr>
                                        <p:cTn id="17" dur="1000"/>
                                        <p:tgtEl>
                                          <p:spTgt spid="2355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build="p" bldLvl="3"/>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0339" name="Rectangle 3"/>
          <p:cNvSpPr>
            <a:spLocks noGrp="1" noChangeArrowheads="1"/>
          </p:cNvSpPr>
          <p:nvPr>
            <p:ph idx="1"/>
          </p:nvPr>
        </p:nvSpPr>
        <p:spPr/>
        <p:txBody>
          <a:bodyPr/>
          <a:lstStyle/>
          <a:p>
            <a:pPr marL="107950" lvl="1" eaLnBrk="1" hangingPunct="1">
              <a:defRPr/>
            </a:pPr>
            <a:r>
              <a:rPr b="1" dirty="0">
                <a:solidFill>
                  <a:srgbClr val="7030A0"/>
                </a:solidFill>
              </a:rPr>
              <a:t>Strategies</a:t>
            </a:r>
          </a:p>
          <a:p>
            <a:pPr marL="107950" lvl="1" eaLnBrk="1" hangingPunct="1">
              <a:defRPr/>
            </a:pPr>
            <a:r>
              <a:rPr b="1" dirty="0"/>
              <a:t>Strategies</a:t>
            </a:r>
            <a:r>
              <a:rPr dirty="0"/>
              <a:t> are all the possible actions of each player. </a:t>
            </a:r>
          </a:p>
          <a:p>
            <a:pPr marL="107950" lvl="1" eaLnBrk="1" hangingPunct="1">
              <a:defRPr/>
            </a:pPr>
            <a:r>
              <a:rPr dirty="0"/>
              <a:t>Art and Bob each have two possible actions:</a:t>
            </a:r>
          </a:p>
          <a:p>
            <a:pPr marL="107950" lvl="1" indent="288000" eaLnBrk="1" hangingPunct="1">
              <a:defRPr/>
            </a:pPr>
            <a:r>
              <a:rPr dirty="0"/>
              <a:t>1. Confess to the larger crime.</a:t>
            </a:r>
          </a:p>
          <a:p>
            <a:pPr marL="107950" lvl="1" indent="288000" eaLnBrk="1" hangingPunct="1">
              <a:defRPr/>
            </a:pPr>
            <a:r>
              <a:rPr dirty="0"/>
              <a:t>2. Deny having committed the larger crime.</a:t>
            </a:r>
          </a:p>
        </p:txBody>
      </p:sp>
      <p:sp>
        <p:nvSpPr>
          <p:cNvPr id="31746" name="Rectangle 5"/>
          <p:cNvSpPr>
            <a:spLocks noGrp="1" noChangeArrowheads="1"/>
          </p:cNvSpPr>
          <p:nvPr>
            <p:ph type="title"/>
          </p:nvPr>
        </p:nvSpPr>
        <p:spPr>
          <a:noFill/>
        </p:spPr>
        <p:txBody>
          <a:bodyPr/>
          <a:lstStyle/>
          <a:p>
            <a:pPr eaLnBrk="1" hangingPunct="1"/>
            <a:r>
              <a:rPr lang="en-US" altLang="en-US"/>
              <a:t>Oligopoly Games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0339">
                                            <p:txEl>
                                              <p:pRg st="1" end="1"/>
                                            </p:txEl>
                                          </p:spTgt>
                                        </p:tgtEl>
                                        <p:attrNameLst>
                                          <p:attrName>style.visibility</p:attrName>
                                        </p:attrNameLst>
                                      </p:cBhvr>
                                      <p:to>
                                        <p:strVal val="visible"/>
                                      </p:to>
                                    </p:set>
                                    <p:animEffect transition="in" filter="wipe(left)">
                                      <p:cBhvr>
                                        <p:cTn id="7" dur="1000"/>
                                        <p:tgtEl>
                                          <p:spTgt spid="27033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0339">
                                            <p:txEl>
                                              <p:pRg st="2" end="2"/>
                                            </p:txEl>
                                          </p:spTgt>
                                        </p:tgtEl>
                                        <p:attrNameLst>
                                          <p:attrName>style.visibility</p:attrName>
                                        </p:attrNameLst>
                                      </p:cBhvr>
                                      <p:to>
                                        <p:strVal val="visible"/>
                                      </p:to>
                                    </p:set>
                                    <p:animEffect transition="in" filter="wipe(left)">
                                      <p:cBhvr>
                                        <p:cTn id="12" dur="1000"/>
                                        <p:tgtEl>
                                          <p:spTgt spid="27033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0339">
                                            <p:txEl>
                                              <p:pRg st="3" end="3"/>
                                            </p:txEl>
                                          </p:spTgt>
                                        </p:tgtEl>
                                        <p:attrNameLst>
                                          <p:attrName>style.visibility</p:attrName>
                                        </p:attrNameLst>
                                      </p:cBhvr>
                                      <p:to>
                                        <p:strVal val="visible"/>
                                      </p:to>
                                    </p:set>
                                    <p:animEffect transition="in" filter="wipe(left)">
                                      <p:cBhvr>
                                        <p:cTn id="17" dur="1000"/>
                                        <p:tgtEl>
                                          <p:spTgt spid="27033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0339">
                                            <p:txEl>
                                              <p:pRg st="4" end="4"/>
                                            </p:txEl>
                                          </p:spTgt>
                                        </p:tgtEl>
                                        <p:attrNameLst>
                                          <p:attrName>style.visibility</p:attrName>
                                        </p:attrNameLst>
                                      </p:cBhvr>
                                      <p:to>
                                        <p:strVal val="visible"/>
                                      </p:to>
                                    </p:set>
                                    <p:animEffect transition="in" filter="wipe(left)">
                                      <p:cBhvr>
                                        <p:cTn id="22" dur="1000"/>
                                        <p:tgtEl>
                                          <p:spTgt spid="2703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39" grpId="0" build="p" bldLvl="3"/>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0339" name="Rectangle 3"/>
          <p:cNvSpPr>
            <a:spLocks noGrp="1" noChangeArrowheads="1"/>
          </p:cNvSpPr>
          <p:nvPr>
            <p:ph idx="1"/>
          </p:nvPr>
        </p:nvSpPr>
        <p:spPr/>
        <p:txBody>
          <a:bodyPr/>
          <a:lstStyle/>
          <a:p>
            <a:pPr marL="107950" lvl="1" eaLnBrk="1" hangingPunct="1">
              <a:defRPr/>
            </a:pPr>
            <a:r>
              <a:rPr dirty="0"/>
              <a:t>With two players and two actions for each player, there are four possible outcomes:</a:t>
            </a:r>
          </a:p>
          <a:p>
            <a:pPr marL="107950" lvl="1" indent="288000" eaLnBrk="1" hangingPunct="1">
              <a:defRPr/>
            </a:pPr>
            <a:r>
              <a:rPr dirty="0"/>
              <a:t>1. Both confess.</a:t>
            </a:r>
          </a:p>
          <a:p>
            <a:pPr marL="107950" lvl="1" indent="288000" eaLnBrk="1" hangingPunct="1">
              <a:defRPr/>
            </a:pPr>
            <a:r>
              <a:rPr dirty="0"/>
              <a:t>2. Both deny. </a:t>
            </a:r>
          </a:p>
          <a:p>
            <a:pPr marL="107950" lvl="1" indent="288000" eaLnBrk="1" hangingPunct="1">
              <a:defRPr/>
            </a:pPr>
            <a:r>
              <a:rPr dirty="0"/>
              <a:t>3. Art confesses and Bob denies.</a:t>
            </a:r>
          </a:p>
          <a:p>
            <a:pPr marL="107950" lvl="1" indent="288000" eaLnBrk="1" hangingPunct="1">
              <a:defRPr/>
            </a:pPr>
            <a:r>
              <a:rPr dirty="0"/>
              <a:t>4. Bob confesses and Art denies.</a:t>
            </a:r>
          </a:p>
        </p:txBody>
      </p:sp>
      <p:sp>
        <p:nvSpPr>
          <p:cNvPr id="33794" name="Rectangle 5"/>
          <p:cNvSpPr>
            <a:spLocks noGrp="1" noChangeArrowheads="1"/>
          </p:cNvSpPr>
          <p:nvPr>
            <p:ph type="title"/>
          </p:nvPr>
        </p:nvSpPr>
        <p:spPr>
          <a:noFill/>
        </p:spPr>
        <p:txBody>
          <a:bodyPr/>
          <a:lstStyle/>
          <a:p>
            <a:pPr eaLnBrk="1" hangingPunct="1"/>
            <a:r>
              <a:rPr lang="en-US" altLang="en-US"/>
              <a:t>Oligopoly Games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0339">
                                            <p:txEl>
                                              <p:pRg st="0" end="0"/>
                                            </p:txEl>
                                          </p:spTgt>
                                        </p:tgtEl>
                                        <p:attrNameLst>
                                          <p:attrName>style.visibility</p:attrName>
                                        </p:attrNameLst>
                                      </p:cBhvr>
                                      <p:to>
                                        <p:strVal val="visible"/>
                                      </p:to>
                                    </p:set>
                                    <p:animEffect transition="in" filter="wipe(left)">
                                      <p:cBhvr>
                                        <p:cTn id="7" dur="1000"/>
                                        <p:tgtEl>
                                          <p:spTgt spid="2703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0339">
                                            <p:txEl>
                                              <p:pRg st="1" end="1"/>
                                            </p:txEl>
                                          </p:spTgt>
                                        </p:tgtEl>
                                        <p:attrNameLst>
                                          <p:attrName>style.visibility</p:attrName>
                                        </p:attrNameLst>
                                      </p:cBhvr>
                                      <p:to>
                                        <p:strVal val="visible"/>
                                      </p:to>
                                    </p:set>
                                    <p:animEffect transition="in" filter="wipe(left)">
                                      <p:cBhvr>
                                        <p:cTn id="12" dur="1000"/>
                                        <p:tgtEl>
                                          <p:spTgt spid="2703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0339">
                                            <p:txEl>
                                              <p:pRg st="2" end="2"/>
                                            </p:txEl>
                                          </p:spTgt>
                                        </p:tgtEl>
                                        <p:attrNameLst>
                                          <p:attrName>style.visibility</p:attrName>
                                        </p:attrNameLst>
                                      </p:cBhvr>
                                      <p:to>
                                        <p:strVal val="visible"/>
                                      </p:to>
                                    </p:set>
                                    <p:animEffect transition="in" filter="wipe(left)">
                                      <p:cBhvr>
                                        <p:cTn id="17" dur="1000"/>
                                        <p:tgtEl>
                                          <p:spTgt spid="2703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0339">
                                            <p:txEl>
                                              <p:pRg st="3" end="3"/>
                                            </p:txEl>
                                          </p:spTgt>
                                        </p:tgtEl>
                                        <p:attrNameLst>
                                          <p:attrName>style.visibility</p:attrName>
                                        </p:attrNameLst>
                                      </p:cBhvr>
                                      <p:to>
                                        <p:strVal val="visible"/>
                                      </p:to>
                                    </p:set>
                                    <p:animEffect transition="in" filter="wipe(left)">
                                      <p:cBhvr>
                                        <p:cTn id="22" dur="1000"/>
                                        <p:tgtEl>
                                          <p:spTgt spid="27033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70339">
                                            <p:txEl>
                                              <p:pRg st="4" end="4"/>
                                            </p:txEl>
                                          </p:spTgt>
                                        </p:tgtEl>
                                        <p:attrNameLst>
                                          <p:attrName>style.visibility</p:attrName>
                                        </p:attrNameLst>
                                      </p:cBhvr>
                                      <p:to>
                                        <p:strVal val="visible"/>
                                      </p:to>
                                    </p:set>
                                    <p:animEffect transition="in" filter="wipe(left)">
                                      <p:cBhvr>
                                        <p:cTn id="27" dur="1000"/>
                                        <p:tgtEl>
                                          <p:spTgt spid="2703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39" grpId="0" build="p" bldLvl="3"/>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1363" name="Rectangle 3"/>
          <p:cNvSpPr>
            <a:spLocks noGrp="1" noChangeArrowheads="1"/>
          </p:cNvSpPr>
          <p:nvPr>
            <p:ph idx="1"/>
          </p:nvPr>
        </p:nvSpPr>
        <p:spPr/>
        <p:txBody>
          <a:bodyPr/>
          <a:lstStyle/>
          <a:p>
            <a:pPr marL="107950" lvl="1" eaLnBrk="1" hangingPunct="1"/>
            <a:r>
              <a:rPr b="1" dirty="0">
                <a:solidFill>
                  <a:srgbClr val="7030A0"/>
                </a:solidFill>
              </a:rPr>
              <a:t>Payoffs</a:t>
            </a:r>
          </a:p>
          <a:p>
            <a:pPr marL="107950" lvl="1" eaLnBrk="1" hangingPunct="1"/>
            <a:r>
              <a:rPr dirty="0"/>
              <a:t>Each prisoner can work out what happens to him—can work out his payoff—in each of the four possible outcomes.</a:t>
            </a:r>
          </a:p>
          <a:p>
            <a:pPr marL="107950" lvl="1" eaLnBrk="1" hangingPunct="1"/>
            <a:r>
              <a:rPr dirty="0"/>
              <a:t>We can tabulate these outcomes in a payoff matrix.</a:t>
            </a:r>
          </a:p>
          <a:p>
            <a:pPr marL="107950" lvl="1" eaLnBrk="1" hangingPunct="1"/>
            <a:r>
              <a:rPr dirty="0"/>
              <a:t>A </a:t>
            </a:r>
            <a:r>
              <a:rPr b="1" dirty="0"/>
              <a:t>payoff matrix</a:t>
            </a:r>
            <a:r>
              <a:rPr dirty="0"/>
              <a:t> is a table that shows the payoffs for every possible action by each player for every possible action by the other player.</a:t>
            </a:r>
          </a:p>
          <a:p>
            <a:pPr marL="107950" lvl="1" eaLnBrk="1" hangingPunct="1"/>
            <a:r>
              <a:rPr dirty="0"/>
              <a:t>The next slide shows the payoff matrix for this prisoners’ dilemma game. </a:t>
            </a:r>
          </a:p>
        </p:txBody>
      </p:sp>
      <p:sp>
        <p:nvSpPr>
          <p:cNvPr id="35842" name="Rectangle 5"/>
          <p:cNvSpPr>
            <a:spLocks noGrp="1" noChangeArrowheads="1"/>
          </p:cNvSpPr>
          <p:nvPr>
            <p:ph type="title"/>
          </p:nvPr>
        </p:nvSpPr>
        <p:spPr>
          <a:noFill/>
        </p:spPr>
        <p:txBody>
          <a:bodyPr/>
          <a:lstStyle/>
          <a:p>
            <a:pPr eaLnBrk="1" hangingPunct="1"/>
            <a:r>
              <a:rPr lang="en-US" altLang="en-US"/>
              <a:t>Oligopoly Games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1363">
                                            <p:txEl>
                                              <p:pRg st="1" end="1"/>
                                            </p:txEl>
                                          </p:spTgt>
                                        </p:tgtEl>
                                        <p:attrNameLst>
                                          <p:attrName>style.visibility</p:attrName>
                                        </p:attrNameLst>
                                      </p:cBhvr>
                                      <p:to>
                                        <p:strVal val="visible"/>
                                      </p:to>
                                    </p:set>
                                    <p:animEffect transition="in" filter="wipe(left)">
                                      <p:cBhvr>
                                        <p:cTn id="7" dur="1000"/>
                                        <p:tgtEl>
                                          <p:spTgt spid="27136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1363">
                                            <p:txEl>
                                              <p:pRg st="2" end="2"/>
                                            </p:txEl>
                                          </p:spTgt>
                                        </p:tgtEl>
                                        <p:attrNameLst>
                                          <p:attrName>style.visibility</p:attrName>
                                        </p:attrNameLst>
                                      </p:cBhvr>
                                      <p:to>
                                        <p:strVal val="visible"/>
                                      </p:to>
                                    </p:set>
                                    <p:animEffect transition="in" filter="wipe(left)">
                                      <p:cBhvr>
                                        <p:cTn id="12" dur="1000"/>
                                        <p:tgtEl>
                                          <p:spTgt spid="27136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1363">
                                            <p:txEl>
                                              <p:pRg st="3" end="3"/>
                                            </p:txEl>
                                          </p:spTgt>
                                        </p:tgtEl>
                                        <p:attrNameLst>
                                          <p:attrName>style.visibility</p:attrName>
                                        </p:attrNameLst>
                                      </p:cBhvr>
                                      <p:to>
                                        <p:strVal val="visible"/>
                                      </p:to>
                                    </p:set>
                                    <p:animEffect transition="in" filter="wipe(left)">
                                      <p:cBhvr>
                                        <p:cTn id="17" dur="1000"/>
                                        <p:tgtEl>
                                          <p:spTgt spid="27136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1363">
                                            <p:txEl>
                                              <p:pRg st="4" end="4"/>
                                            </p:txEl>
                                          </p:spTgt>
                                        </p:tgtEl>
                                        <p:attrNameLst>
                                          <p:attrName>style.visibility</p:attrName>
                                        </p:attrNameLst>
                                      </p:cBhvr>
                                      <p:to>
                                        <p:strVal val="visible"/>
                                      </p:to>
                                    </p:set>
                                    <p:animEffect transition="in" filter="wipe(left)">
                                      <p:cBhvr>
                                        <p:cTn id="22" dur="1000"/>
                                        <p:tgtEl>
                                          <p:spTgt spid="2713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3" grpId="0" build="p" bldLvl="3"/>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7890" name="Picture 8" descr="Tab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2000" y="1448358"/>
            <a:ext cx="5781675"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Rectangle 11"/>
          <p:cNvSpPr>
            <a:spLocks noGrp="1" noChangeArrowheads="1"/>
          </p:cNvSpPr>
          <p:nvPr>
            <p:ph type="title"/>
          </p:nvPr>
        </p:nvSpPr>
        <p:spPr>
          <a:noFill/>
          <a:ln/>
        </p:spPr>
        <p:txBody>
          <a:bodyPr/>
          <a:lstStyle/>
          <a:p>
            <a:pPr eaLnBrk="1" hangingPunct="1"/>
            <a:r>
              <a:rPr lang="en-US" altLang="en-US"/>
              <a:t>Oligopoly Games</a:t>
            </a:r>
          </a:p>
        </p:txBody>
      </p:sp>
    </p:spTree>
  </p:cSld>
  <p:clrMapOvr>
    <a:masterClrMapping/>
  </p:clrMapOvr>
  <p:transition spd="slow">
    <p:wipe dir="r"/>
  </p:transition>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3"/>
          <p:cNvSpPr>
            <a:spLocks noGrp="1" noChangeArrowheads="1"/>
          </p:cNvSpPr>
          <p:nvPr>
            <p:ph idx="1"/>
          </p:nvPr>
        </p:nvSpPr>
        <p:spPr/>
        <p:txBody>
          <a:bodyPr/>
          <a:lstStyle/>
          <a:p>
            <a:pPr marL="107950" lvl="1" eaLnBrk="1" hangingPunct="1"/>
            <a:r>
              <a:rPr b="1" dirty="0">
                <a:solidFill>
                  <a:srgbClr val="7030A0"/>
                </a:solidFill>
              </a:rPr>
              <a:t>Outcome</a:t>
            </a:r>
          </a:p>
          <a:p>
            <a:pPr marL="107950" lvl="1" eaLnBrk="1" hangingPunct="1"/>
            <a:r>
              <a:rPr dirty="0"/>
              <a:t>If a player makes a rational choice in pursuit of his own best interest, he chooses the action that is best for him, given any action taken by the other player.</a:t>
            </a:r>
          </a:p>
          <a:p>
            <a:pPr marL="107950" lvl="1" eaLnBrk="1" hangingPunct="1"/>
            <a:r>
              <a:rPr dirty="0"/>
              <a:t>If both players are rational and choose their actions in this way, the outcome is an equilibrium called a </a:t>
            </a:r>
            <a:r>
              <a:rPr b="1" dirty="0"/>
              <a:t>Nash equilibrium</a:t>
            </a:r>
            <a:r>
              <a:rPr dirty="0"/>
              <a:t>—first proposed by John Nash.</a:t>
            </a:r>
          </a:p>
          <a:p>
            <a:pPr marL="107950" lvl="1" eaLnBrk="1" hangingPunct="1"/>
            <a:r>
              <a:rPr b="1" dirty="0">
                <a:solidFill>
                  <a:srgbClr val="7030A0"/>
                </a:solidFill>
              </a:rPr>
              <a:t>Finding the Nash Equilibrium</a:t>
            </a:r>
          </a:p>
          <a:p>
            <a:pPr marL="107950" lvl="1" eaLnBrk="1" hangingPunct="1"/>
            <a:r>
              <a:rPr dirty="0"/>
              <a:t>The following slides show how to find the Nash equilibrium.</a:t>
            </a:r>
          </a:p>
        </p:txBody>
      </p:sp>
      <p:sp>
        <p:nvSpPr>
          <p:cNvPr id="39938" name="Rectangle 5"/>
          <p:cNvSpPr>
            <a:spLocks noGrp="1" noChangeArrowheads="1"/>
          </p:cNvSpPr>
          <p:nvPr>
            <p:ph type="title"/>
          </p:nvPr>
        </p:nvSpPr>
        <p:spPr>
          <a:noFill/>
        </p:spPr>
        <p:txBody>
          <a:bodyPr/>
          <a:lstStyle/>
          <a:p>
            <a:pPr eaLnBrk="1" hangingPunct="1"/>
            <a:r>
              <a:rPr lang="en-US" altLang="en-US" dirty="0"/>
              <a:t>Oligopoly Games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650">
                                            <p:txEl>
                                              <p:pRg st="1" end="1"/>
                                            </p:txEl>
                                          </p:spTgt>
                                        </p:tgtEl>
                                        <p:attrNameLst>
                                          <p:attrName>style.visibility</p:attrName>
                                        </p:attrNameLst>
                                      </p:cBhvr>
                                      <p:to>
                                        <p:strVal val="visible"/>
                                      </p:to>
                                    </p:set>
                                    <p:animEffect transition="in" filter="wipe(left)">
                                      <p:cBhvr>
                                        <p:cTn id="7" dur="1000"/>
                                        <p:tgtEl>
                                          <p:spTgt spid="27650">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650">
                                            <p:txEl>
                                              <p:pRg st="2" end="2"/>
                                            </p:txEl>
                                          </p:spTgt>
                                        </p:tgtEl>
                                        <p:attrNameLst>
                                          <p:attrName>style.visibility</p:attrName>
                                        </p:attrNameLst>
                                      </p:cBhvr>
                                      <p:to>
                                        <p:strVal val="visible"/>
                                      </p:to>
                                    </p:set>
                                    <p:animEffect transition="in" filter="wipe(left)">
                                      <p:cBhvr>
                                        <p:cTn id="12" dur="1000"/>
                                        <p:tgtEl>
                                          <p:spTgt spid="27650">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650">
                                            <p:txEl>
                                              <p:pRg st="3" end="3"/>
                                            </p:txEl>
                                          </p:spTgt>
                                        </p:tgtEl>
                                        <p:attrNameLst>
                                          <p:attrName>style.visibility</p:attrName>
                                        </p:attrNameLst>
                                      </p:cBhvr>
                                      <p:to>
                                        <p:strVal val="visible"/>
                                      </p:to>
                                    </p:set>
                                    <p:animEffect transition="in" filter="wipe(left)">
                                      <p:cBhvr>
                                        <p:cTn id="17" dur="1000"/>
                                        <p:tgtEl>
                                          <p:spTgt spid="27650">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650">
                                            <p:txEl>
                                              <p:pRg st="4" end="4"/>
                                            </p:txEl>
                                          </p:spTgt>
                                        </p:tgtEl>
                                        <p:attrNameLst>
                                          <p:attrName>style.visibility</p:attrName>
                                        </p:attrNameLst>
                                      </p:cBhvr>
                                      <p:to>
                                        <p:strVal val="visible"/>
                                      </p:to>
                                    </p:set>
                                    <p:animEffect transition="in" filter="wipe(left)">
                                      <p:cBhvr>
                                        <p:cTn id="22" dur="1000"/>
                                        <p:tgtEl>
                                          <p:spTgt spid="276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uild="p" bldLvl="3"/>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1987" name="Picture 10" descr="Tab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0000" y="1872000"/>
            <a:ext cx="5781675"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ltLang="en-US" dirty="0"/>
              <a:t>Oligopoly Games</a:t>
            </a:r>
            <a:endParaRPr lang="en-CA" dirty="0"/>
          </a:p>
        </p:txBody>
      </p:sp>
      <p:sp>
        <p:nvSpPr>
          <p:cNvPr id="3" name="Content Placeholder 2"/>
          <p:cNvSpPr>
            <a:spLocks noGrp="1"/>
          </p:cNvSpPr>
          <p:nvPr>
            <p:ph idx="1"/>
          </p:nvPr>
        </p:nvSpPr>
        <p:spPr/>
        <p:txBody>
          <a:bodyPr/>
          <a:lstStyle/>
          <a:p>
            <a:r>
              <a:rPr lang="en-CA" b="0" dirty="0">
                <a:solidFill>
                  <a:schemeClr val="tx1"/>
                </a:solidFill>
              </a:rPr>
              <a:t>Bob’s view of the world</a:t>
            </a:r>
          </a:p>
        </p:txBody>
      </p:sp>
    </p:spTree>
  </p:cSld>
  <p:clrMapOvr>
    <a:masterClrMapping/>
  </p:clrMapOvr>
  <p:transition spd="slow">
    <p:wipe dir="r"/>
  </p:transition>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 name="Picture 10" descr="Tab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0000" y="1872000"/>
            <a:ext cx="5781675"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ltLang="en-US" dirty="0"/>
              <a:t>Oligopoly Games</a:t>
            </a:r>
            <a:endParaRPr lang="en-CA" dirty="0"/>
          </a:p>
        </p:txBody>
      </p:sp>
      <p:sp>
        <p:nvSpPr>
          <p:cNvPr id="3" name="Content Placeholder 2"/>
          <p:cNvSpPr>
            <a:spLocks noGrp="1"/>
          </p:cNvSpPr>
          <p:nvPr>
            <p:ph idx="1"/>
          </p:nvPr>
        </p:nvSpPr>
        <p:spPr/>
        <p:txBody>
          <a:bodyPr/>
          <a:lstStyle/>
          <a:p>
            <a:r>
              <a:rPr lang="en-CA" b="0" dirty="0">
                <a:solidFill>
                  <a:schemeClr val="tx1"/>
                </a:solidFill>
              </a:rPr>
              <a:t>Bob’s view of the world</a:t>
            </a:r>
          </a:p>
        </p:txBody>
      </p:sp>
    </p:spTree>
    <p:extLst>
      <p:ext uri="{BB962C8B-B14F-4D97-AF65-F5344CB8AC3E}">
        <p14:creationId xmlns:p14="http://schemas.microsoft.com/office/powerpoint/2010/main" val="3199393405"/>
      </p:ext>
    </p:extLst>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p:cNvSpPr txBox="1">
            <a:spLocks/>
          </p:cNvSpPr>
          <p:nvPr/>
        </p:nvSpPr>
        <p:spPr bwMode="auto">
          <a:xfrm>
            <a:off x="2772000" y="5015644"/>
            <a:ext cx="5410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Font typeface="Arial" panose="020B0604020202020204" pitchFamily="34" charset="0"/>
              <a:buNone/>
            </a:pPr>
            <a:r>
              <a:rPr lang="en-CA" altLang="en-US" sz="3600" b="1" dirty="0">
                <a:solidFill>
                  <a:srgbClr val="009A82"/>
                </a:solidFill>
                <a:latin typeface="Futura Condensed" pitchFamily="34" charset="0"/>
              </a:rPr>
              <a:t>OLIGOPOLY</a:t>
            </a:r>
          </a:p>
        </p:txBody>
      </p:sp>
      <p:graphicFrame>
        <p:nvGraphicFramePr>
          <p:cNvPr id="9" name="Object 8"/>
          <p:cNvGraphicFramePr>
            <a:graphicFrameLocks noChangeAspect="1"/>
          </p:cNvGraphicFramePr>
          <p:nvPr>
            <p:extLst>
              <p:ext uri="{D42A27DB-BD31-4B8C-83A1-F6EECF244321}">
                <p14:modId xmlns:p14="http://schemas.microsoft.com/office/powerpoint/2010/main" val="1828119260"/>
              </p:ext>
            </p:extLst>
          </p:nvPr>
        </p:nvGraphicFramePr>
        <p:xfrm>
          <a:off x="238412" y="5728494"/>
          <a:ext cx="8621477" cy="471487"/>
        </p:xfrm>
        <a:graphic>
          <a:graphicData uri="http://schemas.openxmlformats.org/presentationml/2006/ole">
            <mc:AlternateContent xmlns:mc="http://schemas.openxmlformats.org/markup-compatibility/2006">
              <mc:Choice xmlns:v="urn:schemas-microsoft-com:vml" Requires="v">
                <p:oleObj spid="_x0000_s9235" name="Image" r:id="rId4" imgW="14603040" imgH="799920" progId="Photoshop.Image.11">
                  <p:embed/>
                </p:oleObj>
              </mc:Choice>
              <mc:Fallback>
                <p:oleObj name="Image" r:id="rId4" imgW="14603040" imgH="799920" progId="Photoshop.Image.11">
                  <p:embed/>
                  <p:pic>
                    <p:nvPicPr>
                      <p:cNvPr id="0" name=""/>
                      <p:cNvPicPr/>
                      <p:nvPr/>
                    </p:nvPicPr>
                    <p:blipFill>
                      <a:blip r:embed="rId5"/>
                      <a:stretch>
                        <a:fillRect/>
                      </a:stretch>
                    </p:blipFill>
                    <p:spPr>
                      <a:xfrm>
                        <a:off x="238412" y="5728494"/>
                        <a:ext cx="8621477" cy="471487"/>
                      </a:xfrm>
                      <a:prstGeom prst="rect">
                        <a:avLst/>
                      </a:prstGeom>
                    </p:spPr>
                  </p:pic>
                </p:oleObj>
              </mc:Fallback>
            </mc:AlternateContent>
          </a:graphicData>
        </a:graphic>
      </p:graphicFrame>
      <p:sp>
        <p:nvSpPr>
          <p:cNvPr id="10" name="Title 1"/>
          <p:cNvSpPr txBox="1">
            <a:spLocks/>
          </p:cNvSpPr>
          <p:nvPr/>
        </p:nvSpPr>
        <p:spPr bwMode="auto">
          <a:xfrm>
            <a:off x="792000" y="4570504"/>
            <a:ext cx="1891522" cy="2062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en-CA" altLang="en-US" sz="9800" dirty="0">
                <a:solidFill>
                  <a:srgbClr val="9B2590"/>
                </a:solidFill>
                <a:latin typeface="Mundo Sans Std Light" panose="02000302020104020303" pitchFamily="50" charset="0"/>
              </a:rPr>
              <a:t>15</a:t>
            </a:r>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2005" y="0"/>
            <a:ext cx="7189470" cy="4503420"/>
          </a:xfrm>
          <a:prstGeom prst="rect">
            <a:avLst/>
          </a:prstGeom>
        </p:spPr>
      </p:pic>
    </p:spTree>
  </p:cSld>
  <p:clrMapOvr>
    <a:masterClrMapping/>
  </p:clrMapOvr>
  <p:transition spd="slow">
    <p:wipe dir="r"/>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 name="Picture 10" descr="Tab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0000" y="1872000"/>
            <a:ext cx="5781675"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ltLang="en-US" dirty="0"/>
              <a:t>Oligopoly Games</a:t>
            </a:r>
            <a:endParaRPr lang="en-CA" dirty="0"/>
          </a:p>
        </p:txBody>
      </p:sp>
      <p:sp>
        <p:nvSpPr>
          <p:cNvPr id="3" name="Content Placeholder 2"/>
          <p:cNvSpPr>
            <a:spLocks noGrp="1"/>
          </p:cNvSpPr>
          <p:nvPr>
            <p:ph idx="1"/>
          </p:nvPr>
        </p:nvSpPr>
        <p:spPr/>
        <p:txBody>
          <a:bodyPr/>
          <a:lstStyle/>
          <a:p>
            <a:r>
              <a:rPr lang="en-CA" b="0" dirty="0">
                <a:solidFill>
                  <a:schemeClr val="tx1"/>
                </a:solidFill>
              </a:rPr>
              <a:t>Art’s view of the world</a:t>
            </a:r>
          </a:p>
        </p:txBody>
      </p:sp>
    </p:spTree>
    <p:extLst>
      <p:ext uri="{BB962C8B-B14F-4D97-AF65-F5344CB8AC3E}">
        <p14:creationId xmlns:p14="http://schemas.microsoft.com/office/powerpoint/2010/main" val="1884154192"/>
      </p:ext>
    </p:extLst>
  </p:cSld>
  <p:clrMapOvr>
    <a:masterClrMapping/>
  </p:clrMapOvr>
  <p:transition spd="slow">
    <p:wipe dir="r"/>
  </p:transition>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 name="Picture 10" descr="Tab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0000" y="1872000"/>
            <a:ext cx="5781675"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ltLang="en-US" dirty="0"/>
              <a:t>Oligopoly Games</a:t>
            </a:r>
            <a:endParaRPr lang="en-CA" dirty="0"/>
          </a:p>
        </p:txBody>
      </p:sp>
      <p:sp>
        <p:nvSpPr>
          <p:cNvPr id="3" name="Content Placeholder 2"/>
          <p:cNvSpPr>
            <a:spLocks noGrp="1"/>
          </p:cNvSpPr>
          <p:nvPr>
            <p:ph idx="1"/>
          </p:nvPr>
        </p:nvSpPr>
        <p:spPr/>
        <p:txBody>
          <a:bodyPr/>
          <a:lstStyle/>
          <a:p>
            <a:r>
              <a:rPr lang="en-CA" b="0" dirty="0">
                <a:solidFill>
                  <a:schemeClr val="tx1"/>
                </a:solidFill>
              </a:rPr>
              <a:t>Art’s view of the world</a:t>
            </a:r>
          </a:p>
        </p:txBody>
      </p:sp>
    </p:spTree>
    <p:extLst>
      <p:ext uri="{BB962C8B-B14F-4D97-AF65-F5344CB8AC3E}">
        <p14:creationId xmlns:p14="http://schemas.microsoft.com/office/powerpoint/2010/main" val="1490111949"/>
      </p:ext>
    </p:extLst>
  </p:cSld>
  <p:clrMapOvr>
    <a:masterClrMapping/>
  </p:clrMapOvr>
  <p:transition spd="slow">
    <p:wipe dir="r"/>
  </p:transition>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 name="Picture 14" descr="Tab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0000" y="1872000"/>
            <a:ext cx="5781675"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ltLang="en-US" dirty="0"/>
              <a:t>Oligopoly Games</a:t>
            </a:r>
            <a:endParaRPr lang="en-CA" dirty="0"/>
          </a:p>
        </p:txBody>
      </p:sp>
      <p:sp>
        <p:nvSpPr>
          <p:cNvPr id="3" name="Content Placeholder 2"/>
          <p:cNvSpPr>
            <a:spLocks noGrp="1"/>
          </p:cNvSpPr>
          <p:nvPr>
            <p:ph idx="1"/>
          </p:nvPr>
        </p:nvSpPr>
        <p:spPr/>
        <p:txBody>
          <a:bodyPr/>
          <a:lstStyle/>
          <a:p>
            <a:r>
              <a:rPr lang="en-CA" b="0" dirty="0">
                <a:solidFill>
                  <a:schemeClr val="tx1"/>
                </a:solidFill>
              </a:rPr>
              <a:t>Equilibrium</a:t>
            </a:r>
          </a:p>
        </p:txBody>
      </p:sp>
    </p:spTree>
    <p:extLst>
      <p:ext uri="{BB962C8B-B14F-4D97-AF65-F5344CB8AC3E}">
        <p14:creationId xmlns:p14="http://schemas.microsoft.com/office/powerpoint/2010/main" val="2423483354"/>
      </p:ext>
    </p:extLst>
  </p:cSld>
  <p:clrMapOvr>
    <a:masterClrMapping/>
  </p:clrMapOvr>
  <p:transition spd="slow">
    <p:wipe dir="r"/>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1363" name="Rectangle 3"/>
          <p:cNvSpPr>
            <a:spLocks noGrp="1" noChangeArrowheads="1"/>
          </p:cNvSpPr>
          <p:nvPr>
            <p:ph idx="1"/>
          </p:nvPr>
        </p:nvSpPr>
        <p:spPr/>
        <p:txBody>
          <a:bodyPr/>
          <a:lstStyle/>
          <a:p>
            <a:pPr marL="107950" lvl="1" eaLnBrk="1" hangingPunct="1"/>
            <a:r>
              <a:rPr b="1" dirty="0">
                <a:solidFill>
                  <a:srgbClr val="7030A0"/>
                </a:solidFill>
              </a:rPr>
              <a:t>The Dilemma</a:t>
            </a:r>
          </a:p>
          <a:p>
            <a:pPr marL="107950"/>
            <a:r>
              <a:rPr lang="en-AU" altLang="en-US" b="0" dirty="0">
                <a:solidFill>
                  <a:schemeClr val="tx1"/>
                </a:solidFill>
              </a:rPr>
              <a:t>The dilemma arises as each prisoner contemplates the consequences of his decision and puts himself in the place of his accomplice. </a:t>
            </a:r>
          </a:p>
          <a:p>
            <a:pPr marL="107950"/>
            <a:r>
              <a:rPr lang="en-AU" altLang="en-US" b="0" dirty="0">
                <a:solidFill>
                  <a:schemeClr val="tx1"/>
                </a:solidFill>
              </a:rPr>
              <a:t>Each knows that it would be best if both denied. </a:t>
            </a:r>
          </a:p>
          <a:p>
            <a:pPr marL="107950"/>
            <a:r>
              <a:rPr lang="en-AU" altLang="en-US" b="0" dirty="0">
                <a:solidFill>
                  <a:schemeClr val="tx1"/>
                </a:solidFill>
              </a:rPr>
              <a:t>But each also knows that if he denies it is in the best interest of the other to confess. </a:t>
            </a:r>
          </a:p>
          <a:p>
            <a:pPr marL="107950"/>
            <a:r>
              <a:rPr lang="en-AU" altLang="en-US" b="0" dirty="0">
                <a:solidFill>
                  <a:schemeClr val="tx1"/>
                </a:solidFill>
              </a:rPr>
              <a:t>The dilemma leads to the equilibrium of </a:t>
            </a:r>
            <a:r>
              <a:rPr lang="en-US" altLang="en-US" b="0" dirty="0">
                <a:solidFill>
                  <a:schemeClr val="tx1"/>
                </a:solidFill>
              </a:rPr>
              <a:t>the game.</a:t>
            </a:r>
            <a:r>
              <a:rPr lang="en-US" altLang="en-US" dirty="0">
                <a:solidFill>
                  <a:schemeClr val="tx1"/>
                </a:solidFill>
              </a:rPr>
              <a:t> </a:t>
            </a:r>
          </a:p>
        </p:txBody>
      </p:sp>
      <p:sp>
        <p:nvSpPr>
          <p:cNvPr id="52226" name="Rectangle 5"/>
          <p:cNvSpPr>
            <a:spLocks noGrp="1" noChangeArrowheads="1"/>
          </p:cNvSpPr>
          <p:nvPr>
            <p:ph type="title"/>
          </p:nvPr>
        </p:nvSpPr>
        <p:spPr>
          <a:noFill/>
        </p:spPr>
        <p:txBody>
          <a:bodyPr/>
          <a:lstStyle/>
          <a:p>
            <a:pPr eaLnBrk="1" hangingPunct="1"/>
            <a:r>
              <a:rPr lang="en-US" altLang="en-US"/>
              <a:t>Oligopoly Games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1363">
                                            <p:txEl>
                                              <p:pRg st="1" end="1"/>
                                            </p:txEl>
                                          </p:spTgt>
                                        </p:tgtEl>
                                        <p:attrNameLst>
                                          <p:attrName>style.visibility</p:attrName>
                                        </p:attrNameLst>
                                      </p:cBhvr>
                                      <p:to>
                                        <p:strVal val="visible"/>
                                      </p:to>
                                    </p:set>
                                    <p:animEffect transition="in" filter="wipe(left)">
                                      <p:cBhvr>
                                        <p:cTn id="7" dur="1000"/>
                                        <p:tgtEl>
                                          <p:spTgt spid="27136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1363">
                                            <p:txEl>
                                              <p:pRg st="2" end="2"/>
                                            </p:txEl>
                                          </p:spTgt>
                                        </p:tgtEl>
                                        <p:attrNameLst>
                                          <p:attrName>style.visibility</p:attrName>
                                        </p:attrNameLst>
                                      </p:cBhvr>
                                      <p:to>
                                        <p:strVal val="visible"/>
                                      </p:to>
                                    </p:set>
                                    <p:animEffect transition="in" filter="wipe(left)">
                                      <p:cBhvr>
                                        <p:cTn id="12" dur="1000"/>
                                        <p:tgtEl>
                                          <p:spTgt spid="27136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1363">
                                            <p:txEl>
                                              <p:pRg st="3" end="3"/>
                                            </p:txEl>
                                          </p:spTgt>
                                        </p:tgtEl>
                                        <p:attrNameLst>
                                          <p:attrName>style.visibility</p:attrName>
                                        </p:attrNameLst>
                                      </p:cBhvr>
                                      <p:to>
                                        <p:strVal val="visible"/>
                                      </p:to>
                                    </p:set>
                                    <p:animEffect transition="in" filter="wipe(left)">
                                      <p:cBhvr>
                                        <p:cTn id="17" dur="1000"/>
                                        <p:tgtEl>
                                          <p:spTgt spid="27136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1363">
                                            <p:txEl>
                                              <p:pRg st="4" end="4"/>
                                            </p:txEl>
                                          </p:spTgt>
                                        </p:tgtEl>
                                        <p:attrNameLst>
                                          <p:attrName>style.visibility</p:attrName>
                                        </p:attrNameLst>
                                      </p:cBhvr>
                                      <p:to>
                                        <p:strVal val="visible"/>
                                      </p:to>
                                    </p:set>
                                    <p:animEffect transition="in" filter="wipe(left)">
                                      <p:cBhvr>
                                        <p:cTn id="22" dur="1000"/>
                                        <p:tgtEl>
                                          <p:spTgt spid="2713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3" grpId="0" build="p" bldLvl="3"/>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1363" name="Rectangle 3"/>
          <p:cNvSpPr>
            <a:spLocks noGrp="1" noChangeArrowheads="1"/>
          </p:cNvSpPr>
          <p:nvPr>
            <p:ph idx="1"/>
          </p:nvPr>
        </p:nvSpPr>
        <p:spPr/>
        <p:txBody>
          <a:bodyPr/>
          <a:lstStyle/>
          <a:p>
            <a:pPr marL="107950" lvl="1" eaLnBrk="1" hangingPunct="1"/>
            <a:r>
              <a:rPr b="1" dirty="0">
                <a:solidFill>
                  <a:srgbClr val="7030A0"/>
                </a:solidFill>
              </a:rPr>
              <a:t>A Bad Outcome</a:t>
            </a:r>
          </a:p>
          <a:p>
            <a:pPr marL="107950"/>
            <a:r>
              <a:rPr lang="en-AU" altLang="en-US" b="0" dirty="0">
                <a:solidFill>
                  <a:schemeClr val="tx1"/>
                </a:solidFill>
              </a:rPr>
              <a:t>For the prisoners, the equilibrium of the game is not the best outcome.</a:t>
            </a:r>
          </a:p>
          <a:p>
            <a:pPr marL="107950"/>
            <a:r>
              <a:rPr lang="en-AU" altLang="en-US" b="0" dirty="0">
                <a:solidFill>
                  <a:schemeClr val="tx1"/>
                </a:solidFill>
              </a:rPr>
              <a:t>If neither confesses, each gets a 2-year sentence.</a:t>
            </a:r>
          </a:p>
          <a:p>
            <a:pPr marL="107950"/>
            <a:r>
              <a:rPr lang="en-AU" altLang="en-US" b="0" dirty="0">
                <a:solidFill>
                  <a:schemeClr val="tx1"/>
                </a:solidFill>
              </a:rPr>
              <a:t>Can this better outcome be achieved?</a:t>
            </a:r>
          </a:p>
          <a:p>
            <a:pPr marL="107950"/>
            <a:r>
              <a:rPr lang="en-AU" altLang="en-US" b="0" dirty="0">
                <a:solidFill>
                  <a:schemeClr val="tx1"/>
                </a:solidFill>
              </a:rPr>
              <a:t>No, it can’t because each prisoner can figure out that there is a best strategy for each of them. </a:t>
            </a:r>
          </a:p>
          <a:p>
            <a:pPr marL="107950"/>
            <a:r>
              <a:rPr lang="en-AU" altLang="en-US" b="0" dirty="0">
                <a:solidFill>
                  <a:schemeClr val="tx1"/>
                </a:solidFill>
              </a:rPr>
              <a:t>Each knows that it is not in his best interest to deny. </a:t>
            </a:r>
            <a:endParaRPr lang="en-US" altLang="en-US" dirty="0">
              <a:solidFill>
                <a:schemeClr val="tx1"/>
              </a:solidFill>
            </a:endParaRPr>
          </a:p>
        </p:txBody>
      </p:sp>
      <p:sp>
        <p:nvSpPr>
          <p:cNvPr id="54274" name="Rectangle 5"/>
          <p:cNvSpPr>
            <a:spLocks noGrp="1" noChangeArrowheads="1"/>
          </p:cNvSpPr>
          <p:nvPr>
            <p:ph type="title"/>
          </p:nvPr>
        </p:nvSpPr>
        <p:spPr>
          <a:noFill/>
        </p:spPr>
        <p:txBody>
          <a:bodyPr/>
          <a:lstStyle/>
          <a:p>
            <a:pPr eaLnBrk="1" hangingPunct="1"/>
            <a:r>
              <a:rPr lang="en-US" altLang="en-US"/>
              <a:t>Oligopoly Games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1363">
                                            <p:txEl>
                                              <p:pRg st="1" end="1"/>
                                            </p:txEl>
                                          </p:spTgt>
                                        </p:tgtEl>
                                        <p:attrNameLst>
                                          <p:attrName>style.visibility</p:attrName>
                                        </p:attrNameLst>
                                      </p:cBhvr>
                                      <p:to>
                                        <p:strVal val="visible"/>
                                      </p:to>
                                    </p:set>
                                    <p:animEffect transition="in" filter="wipe(left)">
                                      <p:cBhvr>
                                        <p:cTn id="7" dur="1000"/>
                                        <p:tgtEl>
                                          <p:spTgt spid="27136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1363">
                                            <p:txEl>
                                              <p:pRg st="2" end="2"/>
                                            </p:txEl>
                                          </p:spTgt>
                                        </p:tgtEl>
                                        <p:attrNameLst>
                                          <p:attrName>style.visibility</p:attrName>
                                        </p:attrNameLst>
                                      </p:cBhvr>
                                      <p:to>
                                        <p:strVal val="visible"/>
                                      </p:to>
                                    </p:set>
                                    <p:animEffect transition="in" filter="wipe(left)">
                                      <p:cBhvr>
                                        <p:cTn id="12" dur="1000"/>
                                        <p:tgtEl>
                                          <p:spTgt spid="27136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1363">
                                            <p:txEl>
                                              <p:pRg st="3" end="3"/>
                                            </p:txEl>
                                          </p:spTgt>
                                        </p:tgtEl>
                                        <p:attrNameLst>
                                          <p:attrName>style.visibility</p:attrName>
                                        </p:attrNameLst>
                                      </p:cBhvr>
                                      <p:to>
                                        <p:strVal val="visible"/>
                                      </p:to>
                                    </p:set>
                                    <p:animEffect transition="in" filter="wipe(left)">
                                      <p:cBhvr>
                                        <p:cTn id="17" dur="1000"/>
                                        <p:tgtEl>
                                          <p:spTgt spid="27136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1363">
                                            <p:txEl>
                                              <p:pRg st="4" end="4"/>
                                            </p:txEl>
                                          </p:spTgt>
                                        </p:tgtEl>
                                        <p:attrNameLst>
                                          <p:attrName>style.visibility</p:attrName>
                                        </p:attrNameLst>
                                      </p:cBhvr>
                                      <p:to>
                                        <p:strVal val="visible"/>
                                      </p:to>
                                    </p:set>
                                    <p:animEffect transition="in" filter="wipe(left)">
                                      <p:cBhvr>
                                        <p:cTn id="22" dur="1000"/>
                                        <p:tgtEl>
                                          <p:spTgt spid="27136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71363">
                                            <p:txEl>
                                              <p:pRg st="5" end="5"/>
                                            </p:txEl>
                                          </p:spTgt>
                                        </p:tgtEl>
                                        <p:attrNameLst>
                                          <p:attrName>style.visibility</p:attrName>
                                        </p:attrNameLst>
                                      </p:cBhvr>
                                      <p:to>
                                        <p:strVal val="visible"/>
                                      </p:to>
                                    </p:set>
                                    <p:animEffect transition="in" filter="wipe(left)">
                                      <p:cBhvr>
                                        <p:cTn id="27" dur="1000"/>
                                        <p:tgtEl>
                                          <p:spTgt spid="27136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3" grpId="0" uiExpand="1" build="p" bldLvl="3"/>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9491" name="Rectangle 3"/>
          <p:cNvSpPr>
            <a:spLocks noGrp="1" noChangeArrowheads="1"/>
          </p:cNvSpPr>
          <p:nvPr>
            <p:ph idx="1"/>
          </p:nvPr>
        </p:nvSpPr>
        <p:spPr/>
        <p:txBody>
          <a:bodyPr/>
          <a:lstStyle/>
          <a:p>
            <a:pPr marL="107950" eaLnBrk="1" hangingPunct="1"/>
            <a:r>
              <a:rPr lang="en-US" altLang="en-US" dirty="0"/>
              <a:t>An Oligopoly Price-Fixing Game</a:t>
            </a:r>
          </a:p>
          <a:p>
            <a:pPr marL="107950" lvl="1" eaLnBrk="1" hangingPunct="1"/>
            <a:r>
              <a:rPr dirty="0"/>
              <a:t>A game like the prisoners’ dilemma is played in duopoly.</a:t>
            </a:r>
          </a:p>
          <a:p>
            <a:pPr marL="107950" lvl="1" eaLnBrk="1" hangingPunct="1"/>
            <a:r>
              <a:rPr dirty="0"/>
              <a:t>A </a:t>
            </a:r>
            <a:r>
              <a:rPr b="1" dirty="0"/>
              <a:t>duopoly</a:t>
            </a:r>
            <a:r>
              <a:rPr dirty="0"/>
              <a:t> is a market in which there are only two producers that compete.</a:t>
            </a:r>
          </a:p>
          <a:p>
            <a:pPr marL="107950" lvl="1" eaLnBrk="1" hangingPunct="1"/>
            <a:r>
              <a:rPr dirty="0"/>
              <a:t>Duopoly captures the essence of oligopoly.</a:t>
            </a:r>
          </a:p>
          <a:p>
            <a:pPr marL="107950" lvl="1" eaLnBrk="1" hangingPunct="1"/>
            <a:r>
              <a:rPr b="1" dirty="0">
                <a:solidFill>
                  <a:srgbClr val="7030A0"/>
                </a:solidFill>
              </a:rPr>
              <a:t>Cost and Demand Conditions</a:t>
            </a:r>
          </a:p>
          <a:p>
            <a:pPr marL="107950" lvl="1" eaLnBrk="1" hangingPunct="1"/>
            <a:r>
              <a:rPr dirty="0"/>
              <a:t>Figure 15.2 on the next slide describes the cost and demand situation in a natural duopoly in which two firms, Trick and Gear, compete.</a:t>
            </a:r>
          </a:p>
        </p:txBody>
      </p:sp>
      <p:sp>
        <p:nvSpPr>
          <p:cNvPr id="56322" name="Rectangle 5"/>
          <p:cNvSpPr>
            <a:spLocks noGrp="1" noChangeArrowheads="1"/>
          </p:cNvSpPr>
          <p:nvPr>
            <p:ph type="title"/>
          </p:nvPr>
        </p:nvSpPr>
        <p:spPr>
          <a:noFill/>
        </p:spPr>
        <p:txBody>
          <a:bodyPr/>
          <a:lstStyle/>
          <a:p>
            <a:pPr eaLnBrk="1" hangingPunct="1"/>
            <a:r>
              <a:rPr lang="en-US" altLang="en-US"/>
              <a:t>Oligopoly Games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9491">
                                            <p:txEl>
                                              <p:pRg st="1" end="1"/>
                                            </p:txEl>
                                          </p:spTgt>
                                        </p:tgtEl>
                                        <p:attrNameLst>
                                          <p:attrName>style.visibility</p:attrName>
                                        </p:attrNameLst>
                                      </p:cBhvr>
                                      <p:to>
                                        <p:strVal val="visible"/>
                                      </p:to>
                                    </p:set>
                                    <p:animEffect transition="in" filter="wipe(left)">
                                      <p:cBhvr>
                                        <p:cTn id="7" dur="1000"/>
                                        <p:tgtEl>
                                          <p:spTgt spid="31949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9491">
                                            <p:txEl>
                                              <p:pRg st="2" end="2"/>
                                            </p:txEl>
                                          </p:spTgt>
                                        </p:tgtEl>
                                        <p:attrNameLst>
                                          <p:attrName>style.visibility</p:attrName>
                                        </p:attrNameLst>
                                      </p:cBhvr>
                                      <p:to>
                                        <p:strVal val="visible"/>
                                      </p:to>
                                    </p:set>
                                    <p:animEffect transition="in" filter="wipe(left)">
                                      <p:cBhvr>
                                        <p:cTn id="12" dur="1000"/>
                                        <p:tgtEl>
                                          <p:spTgt spid="31949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9491">
                                            <p:txEl>
                                              <p:pRg st="3" end="3"/>
                                            </p:txEl>
                                          </p:spTgt>
                                        </p:tgtEl>
                                        <p:attrNameLst>
                                          <p:attrName>style.visibility</p:attrName>
                                        </p:attrNameLst>
                                      </p:cBhvr>
                                      <p:to>
                                        <p:strVal val="visible"/>
                                      </p:to>
                                    </p:set>
                                    <p:animEffect transition="in" filter="wipe(left)">
                                      <p:cBhvr>
                                        <p:cTn id="17" dur="1000"/>
                                        <p:tgtEl>
                                          <p:spTgt spid="31949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9491">
                                            <p:txEl>
                                              <p:pRg st="4" end="4"/>
                                            </p:txEl>
                                          </p:spTgt>
                                        </p:tgtEl>
                                        <p:attrNameLst>
                                          <p:attrName>style.visibility</p:attrName>
                                        </p:attrNameLst>
                                      </p:cBhvr>
                                      <p:to>
                                        <p:strVal val="visible"/>
                                      </p:to>
                                    </p:set>
                                    <p:animEffect transition="in" filter="wipe(left)">
                                      <p:cBhvr>
                                        <p:cTn id="22" dur="1000"/>
                                        <p:tgtEl>
                                          <p:spTgt spid="319491">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19491">
                                            <p:txEl>
                                              <p:pRg st="5" end="5"/>
                                            </p:txEl>
                                          </p:spTgt>
                                        </p:tgtEl>
                                        <p:attrNameLst>
                                          <p:attrName>style.visibility</p:attrName>
                                        </p:attrNameLst>
                                      </p:cBhvr>
                                      <p:to>
                                        <p:strVal val="visible"/>
                                      </p:to>
                                    </p:set>
                                    <p:animEffect transition="in" filter="wipe(left)">
                                      <p:cBhvr>
                                        <p:cTn id="27" dur="1000"/>
                                        <p:tgtEl>
                                          <p:spTgt spid="31949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1" grpId="0" build="p" bldLvl="3"/>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23" name="Rectangle 3"/>
          <p:cNvSpPr>
            <a:spLocks noGrp="1" noChangeArrowheads="1"/>
          </p:cNvSpPr>
          <p:nvPr>
            <p:ph idx="1"/>
          </p:nvPr>
        </p:nvSpPr>
        <p:spPr/>
        <p:txBody>
          <a:bodyPr/>
          <a:lstStyle/>
          <a:p>
            <a:pPr marL="107950" lvl="1" eaLnBrk="1" hangingPunct="1"/>
            <a:r>
              <a:t>Part (a) shows each firm’s cost curves.</a:t>
            </a:r>
          </a:p>
          <a:p>
            <a:pPr marL="107950" lvl="1" eaLnBrk="1" hangingPunct="1"/>
            <a:r>
              <a:t>Part (b) shows the market demand curve.</a:t>
            </a:r>
          </a:p>
        </p:txBody>
      </p:sp>
      <p:sp>
        <p:nvSpPr>
          <p:cNvPr id="58370" name="Rectangle 8"/>
          <p:cNvSpPr>
            <a:spLocks noGrp="1" noChangeArrowheads="1"/>
          </p:cNvSpPr>
          <p:nvPr>
            <p:ph type="title"/>
          </p:nvPr>
        </p:nvSpPr>
        <p:spPr>
          <a:noFill/>
        </p:spPr>
        <p:txBody>
          <a:bodyPr/>
          <a:lstStyle/>
          <a:p>
            <a:pPr eaLnBrk="1" hangingPunct="1"/>
            <a:r>
              <a:rPr lang="en-US" altLang="en-US"/>
              <a:t>Oligopoly Games</a:t>
            </a:r>
          </a:p>
        </p:txBody>
      </p:sp>
      <p:pic>
        <p:nvPicPr>
          <p:cNvPr id="58372" name="Picture 4" descr="Fig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9999" y="2700000"/>
            <a:ext cx="6442710" cy="3610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hlinkClick r:id="rId4" action="ppaction://hlinksldjump" tooltip="Click to expand the figure"/>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96323">
                                            <p:txEl>
                                              <p:pRg st="1" end="1"/>
                                            </p:txEl>
                                          </p:spTgt>
                                        </p:tgtEl>
                                        <p:attrNameLst>
                                          <p:attrName>style.visibility</p:attrName>
                                        </p:attrNameLst>
                                      </p:cBhvr>
                                      <p:to>
                                        <p:strVal val="visible"/>
                                      </p:to>
                                    </p:set>
                                    <p:animEffect transition="in" filter="wipe(left)">
                                      <p:cBhvr>
                                        <p:cTn id="7" dur="1000"/>
                                        <p:tgtEl>
                                          <p:spTgt spid="69632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23" grpId="0" build="p" bldLvl="3"/>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0418" name="Picture 2" descr="Fig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1100" y="1528763"/>
            <a:ext cx="6781800" cy="380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7891" name="Picture 3" descr="Fig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1100" y="1528763"/>
            <a:ext cx="6781800" cy="380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7892" name="Picture 4" descr="Fig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1100" y="1528763"/>
            <a:ext cx="6781800" cy="380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77891"/>
                                        </p:tgtEl>
                                        <p:attrNameLst>
                                          <p:attrName>style.visibility</p:attrName>
                                        </p:attrNameLst>
                                      </p:cBhvr>
                                      <p:to>
                                        <p:strVal val="visible"/>
                                      </p:to>
                                    </p:set>
                                    <p:animEffect transition="in" filter="fade">
                                      <p:cBhvr>
                                        <p:cTn id="7" dur="500"/>
                                        <p:tgtEl>
                                          <p:spTgt spid="6778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77892"/>
                                        </p:tgtEl>
                                        <p:attrNameLst>
                                          <p:attrName>style.visibility</p:attrName>
                                        </p:attrNameLst>
                                      </p:cBhvr>
                                      <p:to>
                                        <p:strVal val="visible"/>
                                      </p:to>
                                    </p:set>
                                    <p:animEffect transition="in" filter="wipe(left)">
                                      <p:cBhvr>
                                        <p:cTn id="12" dur="500"/>
                                        <p:tgtEl>
                                          <p:spTgt spid="677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3"/>
          <p:cNvSpPr>
            <a:spLocks noGrp="1" noChangeArrowheads="1"/>
          </p:cNvSpPr>
          <p:nvPr>
            <p:ph idx="1"/>
          </p:nvPr>
        </p:nvSpPr>
        <p:spPr/>
        <p:txBody>
          <a:bodyPr/>
          <a:lstStyle/>
          <a:p>
            <a:pPr marL="107950" lvl="1" eaLnBrk="1" hangingPunct="1"/>
            <a:r>
              <a:t>This industry is a natural duopoly.</a:t>
            </a:r>
          </a:p>
          <a:p>
            <a:pPr marL="107950" lvl="1" eaLnBrk="1" hangingPunct="1"/>
            <a:r>
              <a:t>Two firms can meet the market demand at the least cost.</a:t>
            </a:r>
          </a:p>
        </p:txBody>
      </p:sp>
      <p:sp>
        <p:nvSpPr>
          <p:cNvPr id="62466" name="Rectangle 11"/>
          <p:cNvSpPr>
            <a:spLocks noGrp="1" noChangeArrowheads="1"/>
          </p:cNvSpPr>
          <p:nvPr>
            <p:ph type="title"/>
          </p:nvPr>
        </p:nvSpPr>
        <p:spPr>
          <a:noFill/>
        </p:spPr>
        <p:txBody>
          <a:bodyPr/>
          <a:lstStyle/>
          <a:p>
            <a:pPr eaLnBrk="1" hangingPunct="1"/>
            <a:r>
              <a:rPr lang="en-US" altLang="en-US"/>
              <a:t>Oligopoly Games</a:t>
            </a:r>
          </a:p>
        </p:txBody>
      </p:sp>
      <p:pic>
        <p:nvPicPr>
          <p:cNvPr id="62468" name="Picture 7" descr="Fig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0000" y="2700000"/>
            <a:ext cx="6442710" cy="3610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5640" name="Picture 8" descr="Fig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0000" y="2700000"/>
            <a:ext cx="6442710" cy="3610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5641" name="Picture 9" descr="Fig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0000" y="2700000"/>
            <a:ext cx="6442710" cy="3610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914">
                                            <p:txEl>
                                              <p:pRg st="1" end="1"/>
                                            </p:txEl>
                                          </p:spTgt>
                                        </p:tgtEl>
                                        <p:attrNameLst>
                                          <p:attrName>style.visibility</p:attrName>
                                        </p:attrNameLst>
                                      </p:cBhvr>
                                      <p:to>
                                        <p:strVal val="visible"/>
                                      </p:to>
                                    </p:set>
                                    <p:animEffect transition="in" filter="wipe(left)">
                                      <p:cBhvr>
                                        <p:cTn id="7" dur="1000"/>
                                        <p:tgtEl>
                                          <p:spTgt spid="38914">
                                            <p:txEl>
                                              <p:pRg st="1" end="1"/>
                                            </p:txEl>
                                          </p:spTgt>
                                        </p:tgtEl>
                                      </p:cBhvr>
                                    </p:animEffect>
                                  </p:childTnLst>
                                </p:cTn>
                              </p:par>
                            </p:childTnLst>
                          </p:cTn>
                        </p:par>
                        <p:par>
                          <p:cTn id="8" fill="hold" nodeType="afterGroup">
                            <p:stCondLst>
                              <p:cond delay="1000"/>
                            </p:stCondLst>
                            <p:childTnLst>
                              <p:par>
                                <p:cTn id="9" presetID="10" presetClass="entr" presetSubtype="0" fill="hold" nodeType="afterEffect">
                                  <p:stCondLst>
                                    <p:cond delay="0"/>
                                  </p:stCondLst>
                                  <p:childTnLst>
                                    <p:set>
                                      <p:cBhvr>
                                        <p:cTn id="10" dur="1" fill="hold">
                                          <p:stCondLst>
                                            <p:cond delay="0"/>
                                          </p:stCondLst>
                                        </p:cTn>
                                        <p:tgtEl>
                                          <p:spTgt spid="325640"/>
                                        </p:tgtEl>
                                        <p:attrNameLst>
                                          <p:attrName>style.visibility</p:attrName>
                                        </p:attrNameLst>
                                      </p:cBhvr>
                                      <p:to>
                                        <p:strVal val="visible"/>
                                      </p:to>
                                    </p:set>
                                    <p:animEffect transition="in" filter="fade">
                                      <p:cBhvr>
                                        <p:cTn id="11" dur="500"/>
                                        <p:tgtEl>
                                          <p:spTgt spid="325640"/>
                                        </p:tgtEl>
                                      </p:cBhvr>
                                    </p:animEffect>
                                  </p:childTnLst>
                                </p:cTn>
                              </p:par>
                            </p:childTnLst>
                          </p:cTn>
                        </p:par>
                        <p:par>
                          <p:cTn id="12" fill="hold" nodeType="afterGroup">
                            <p:stCondLst>
                              <p:cond delay="1500"/>
                            </p:stCondLst>
                            <p:childTnLst>
                              <p:par>
                                <p:cTn id="13" presetID="22" presetClass="entr" presetSubtype="8" fill="hold" nodeType="afterEffect">
                                  <p:stCondLst>
                                    <p:cond delay="0"/>
                                  </p:stCondLst>
                                  <p:childTnLst>
                                    <p:set>
                                      <p:cBhvr>
                                        <p:cTn id="14" dur="1" fill="hold">
                                          <p:stCondLst>
                                            <p:cond delay="0"/>
                                          </p:stCondLst>
                                        </p:cTn>
                                        <p:tgtEl>
                                          <p:spTgt spid="325641"/>
                                        </p:tgtEl>
                                        <p:attrNameLst>
                                          <p:attrName>style.visibility</p:attrName>
                                        </p:attrNameLst>
                                      </p:cBhvr>
                                      <p:to>
                                        <p:strVal val="visible"/>
                                      </p:to>
                                    </p:set>
                                    <p:animEffect transition="in" filter="wipe(left)">
                                      <p:cBhvr>
                                        <p:cTn id="15" dur="500"/>
                                        <p:tgtEl>
                                          <p:spTgt spid="3256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build="p" bldLvl="3"/>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3"/>
          <p:cNvSpPr>
            <a:spLocks noGrp="1" noChangeArrowheads="1"/>
          </p:cNvSpPr>
          <p:nvPr>
            <p:ph idx="1"/>
          </p:nvPr>
        </p:nvSpPr>
        <p:spPr/>
        <p:txBody>
          <a:bodyPr/>
          <a:lstStyle/>
          <a:p>
            <a:pPr marL="107950" lvl="1" eaLnBrk="1" hangingPunct="1"/>
            <a:r>
              <a:t>How does this market work?</a:t>
            </a:r>
          </a:p>
          <a:p>
            <a:pPr marL="107950" lvl="1" eaLnBrk="1" hangingPunct="1"/>
            <a:r>
              <a:t>What is the price and quantity produced in equilibrium?</a:t>
            </a:r>
          </a:p>
        </p:txBody>
      </p:sp>
      <p:sp>
        <p:nvSpPr>
          <p:cNvPr id="64514" name="Rectangle 11"/>
          <p:cNvSpPr>
            <a:spLocks noGrp="1" noChangeArrowheads="1"/>
          </p:cNvSpPr>
          <p:nvPr>
            <p:ph type="title"/>
          </p:nvPr>
        </p:nvSpPr>
        <p:spPr>
          <a:noFill/>
        </p:spPr>
        <p:txBody>
          <a:bodyPr/>
          <a:lstStyle/>
          <a:p>
            <a:pPr eaLnBrk="1" hangingPunct="1"/>
            <a:r>
              <a:rPr lang="en-US" altLang="en-US"/>
              <a:t>Oligopoly Games</a:t>
            </a:r>
          </a:p>
        </p:txBody>
      </p:sp>
      <p:pic>
        <p:nvPicPr>
          <p:cNvPr id="64516" name="Picture 9" descr="Fig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0000" y="2700000"/>
            <a:ext cx="6442710" cy="3610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938">
                                            <p:txEl>
                                              <p:pRg st="1" end="1"/>
                                            </p:txEl>
                                          </p:spTgt>
                                        </p:tgtEl>
                                        <p:attrNameLst>
                                          <p:attrName>style.visibility</p:attrName>
                                        </p:attrNameLst>
                                      </p:cBhvr>
                                      <p:to>
                                        <p:strVal val="visible"/>
                                      </p:to>
                                    </p:set>
                                    <p:animEffect transition="in" filter="wipe(left)">
                                      <p:cBhvr>
                                        <p:cTn id="7" dur="1000"/>
                                        <p:tgtEl>
                                          <p:spTgt spid="3993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build="p" bldLvl="3"/>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bwMode="auto">
          <a:xfrm>
            <a:off x="684213" y="914400"/>
            <a:ext cx="8229600"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en-US" altLang="en-US" sz="2500" b="1" dirty="0">
                <a:solidFill>
                  <a:srgbClr val="F04B22"/>
                </a:solidFill>
                <a:cs typeface="Arial" panose="020B0604020202020204" pitchFamily="34" charset="0"/>
              </a:rPr>
              <a:t>After studying this chapter, you will be able to:</a:t>
            </a:r>
            <a:endParaRPr lang="en-US" altLang="en-US" sz="2500" b="1" dirty="0">
              <a:solidFill>
                <a:srgbClr val="F04B22"/>
              </a:solidFill>
            </a:endParaRPr>
          </a:p>
        </p:txBody>
      </p:sp>
      <p:sp>
        <p:nvSpPr>
          <p:cNvPr id="386051" name="Rectangle 3"/>
          <p:cNvSpPr>
            <a:spLocks noGrp="1" noChangeArrowheads="1"/>
          </p:cNvSpPr>
          <p:nvPr>
            <p:ph idx="4294967295"/>
          </p:nvPr>
        </p:nvSpPr>
        <p:spPr bwMode="auto">
          <a:xfrm>
            <a:off x="684213" y="1600200"/>
            <a:ext cx="8078787" cy="47466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ts val="1400"/>
              </a:spcBef>
              <a:spcAft>
                <a:spcPts val="600"/>
              </a:spcAft>
              <a:buClr>
                <a:srgbClr val="F04B22"/>
              </a:buClr>
              <a:buSzPct val="80000"/>
              <a:buFont typeface="Wingdings" panose="05000000000000000000" pitchFamily="2" charset="2"/>
              <a:buChar char="u"/>
            </a:pPr>
            <a:r>
              <a:rPr lang="en-CA" altLang="en-US" sz="2400" dirty="0">
                <a:cs typeface="Arial" panose="020B0604020202020204" pitchFamily="34" charset="0"/>
              </a:rPr>
              <a:t>Define and identify oligopoly</a:t>
            </a:r>
          </a:p>
          <a:p>
            <a:pPr>
              <a:spcBef>
                <a:spcPts val="1400"/>
              </a:spcBef>
              <a:spcAft>
                <a:spcPts val="600"/>
              </a:spcAft>
              <a:buClr>
                <a:srgbClr val="F04B22"/>
              </a:buClr>
              <a:buSzPct val="80000"/>
              <a:buFont typeface="Wingdings" panose="05000000000000000000" pitchFamily="2" charset="2"/>
              <a:buChar char="u"/>
            </a:pPr>
            <a:r>
              <a:rPr lang="en-CA" altLang="en-US" sz="2400" dirty="0">
                <a:cs typeface="Arial" panose="020B0604020202020204" pitchFamily="34" charset="0"/>
              </a:rPr>
              <a:t>Use game theory to explain how price and output are determined in oligopoly</a:t>
            </a:r>
          </a:p>
          <a:p>
            <a:pPr>
              <a:spcBef>
                <a:spcPts val="1400"/>
              </a:spcBef>
              <a:spcAft>
                <a:spcPts val="600"/>
              </a:spcAft>
              <a:buClr>
                <a:srgbClr val="F04B22"/>
              </a:buClr>
              <a:buSzPct val="80000"/>
              <a:buFont typeface="Wingdings" panose="05000000000000000000" pitchFamily="2" charset="2"/>
              <a:buChar char="u"/>
            </a:pPr>
            <a:r>
              <a:rPr lang="en-CA" altLang="en-US" sz="2400" dirty="0">
                <a:cs typeface="Arial" panose="020B0604020202020204" pitchFamily="34" charset="0"/>
              </a:rPr>
              <a:t>Use game theory to explain other strategic decisions</a:t>
            </a:r>
          </a:p>
          <a:p>
            <a:pPr>
              <a:spcBef>
                <a:spcPts val="1400"/>
              </a:spcBef>
              <a:spcAft>
                <a:spcPts val="600"/>
              </a:spcAft>
              <a:buClr>
                <a:srgbClr val="F04B22"/>
              </a:buClr>
              <a:buSzPct val="80000"/>
              <a:buFont typeface="Wingdings" panose="05000000000000000000" pitchFamily="2" charset="2"/>
              <a:buChar char="u"/>
            </a:pPr>
            <a:r>
              <a:rPr lang="en-CA" altLang="en-US" sz="2400" dirty="0">
                <a:cs typeface="Arial" panose="020B0604020202020204" pitchFamily="34" charset="0"/>
              </a:rPr>
              <a:t>Describe the antitrust laws that regulate oligopoly</a:t>
            </a:r>
          </a:p>
        </p:txBody>
      </p:sp>
    </p:spTree>
    <p:extLst>
      <p:ext uri="{BB962C8B-B14F-4D97-AF65-F5344CB8AC3E}">
        <p14:creationId xmlns:p14="http://schemas.microsoft.com/office/powerpoint/2010/main" val="304135645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86051">
                                            <p:txEl>
                                              <p:pRg st="0" end="0"/>
                                            </p:txEl>
                                          </p:spTgt>
                                        </p:tgtEl>
                                        <p:attrNameLst>
                                          <p:attrName>style.visibility</p:attrName>
                                        </p:attrNameLst>
                                      </p:cBhvr>
                                      <p:to>
                                        <p:strVal val="visible"/>
                                      </p:to>
                                    </p:set>
                                    <p:animEffect transition="in" filter="wipe(left)">
                                      <p:cBhvr>
                                        <p:cTn id="7" dur="750"/>
                                        <p:tgtEl>
                                          <p:spTgt spid="3860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86051">
                                            <p:txEl>
                                              <p:pRg st="1" end="1"/>
                                            </p:txEl>
                                          </p:spTgt>
                                        </p:tgtEl>
                                        <p:attrNameLst>
                                          <p:attrName>style.visibility</p:attrName>
                                        </p:attrNameLst>
                                      </p:cBhvr>
                                      <p:to>
                                        <p:strVal val="visible"/>
                                      </p:to>
                                    </p:set>
                                    <p:animEffect transition="in" filter="wipe(left)">
                                      <p:cBhvr>
                                        <p:cTn id="12" dur="750"/>
                                        <p:tgtEl>
                                          <p:spTgt spid="3860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86051">
                                            <p:txEl>
                                              <p:pRg st="2" end="2"/>
                                            </p:txEl>
                                          </p:spTgt>
                                        </p:tgtEl>
                                        <p:attrNameLst>
                                          <p:attrName>style.visibility</p:attrName>
                                        </p:attrNameLst>
                                      </p:cBhvr>
                                      <p:to>
                                        <p:strVal val="visible"/>
                                      </p:to>
                                    </p:set>
                                    <p:animEffect transition="in" filter="wipe(left)">
                                      <p:cBhvr>
                                        <p:cTn id="17" dur="750"/>
                                        <p:tgtEl>
                                          <p:spTgt spid="3860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86051">
                                            <p:txEl>
                                              <p:pRg st="3" end="3"/>
                                            </p:txEl>
                                          </p:spTgt>
                                        </p:tgtEl>
                                        <p:attrNameLst>
                                          <p:attrName>style.visibility</p:attrName>
                                        </p:attrNameLst>
                                      </p:cBhvr>
                                      <p:to>
                                        <p:strVal val="visible"/>
                                      </p:to>
                                    </p:set>
                                    <p:animEffect transition="in" filter="wipe(left)">
                                      <p:cBhvr>
                                        <p:cTn id="22" dur="750"/>
                                        <p:tgtEl>
                                          <p:spTgt spid="3860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9731" name="Rectangle 3"/>
          <p:cNvSpPr>
            <a:spLocks noGrp="1" noChangeArrowheads="1"/>
          </p:cNvSpPr>
          <p:nvPr>
            <p:ph idx="1"/>
          </p:nvPr>
        </p:nvSpPr>
        <p:spPr/>
        <p:txBody>
          <a:bodyPr/>
          <a:lstStyle/>
          <a:p>
            <a:pPr marL="107950" lvl="1" eaLnBrk="1" hangingPunct="1"/>
            <a:r>
              <a:rPr b="1" dirty="0">
                <a:solidFill>
                  <a:srgbClr val="7030A0"/>
                </a:solidFill>
              </a:rPr>
              <a:t>Collusion</a:t>
            </a:r>
          </a:p>
          <a:p>
            <a:pPr marL="107950" lvl="1" eaLnBrk="1" hangingPunct="1"/>
            <a:r>
              <a:rPr dirty="0"/>
              <a:t>Suppose that the two firms enter into a collusive agreement.</a:t>
            </a:r>
          </a:p>
          <a:p>
            <a:pPr marL="107950" lvl="1" eaLnBrk="1" hangingPunct="1"/>
            <a:r>
              <a:rPr dirty="0"/>
              <a:t>A </a:t>
            </a:r>
            <a:r>
              <a:rPr b="1" dirty="0"/>
              <a:t>collusive agreement</a:t>
            </a:r>
            <a:r>
              <a:rPr dirty="0"/>
              <a:t> is an agreement between two (or more) firms to restrict output, raise the price, and increase profits.</a:t>
            </a:r>
          </a:p>
          <a:p>
            <a:pPr marL="107950" lvl="1" eaLnBrk="1" hangingPunct="1"/>
            <a:r>
              <a:rPr dirty="0"/>
              <a:t>Such agreements are illegal in the United States and are undertaken in secret.</a:t>
            </a:r>
          </a:p>
          <a:p>
            <a:pPr marL="107950" lvl="1" eaLnBrk="1" hangingPunct="1"/>
            <a:r>
              <a:rPr dirty="0"/>
              <a:t>Firms in a collusive agreement operate a </a:t>
            </a:r>
            <a:r>
              <a:rPr i="1" dirty="0"/>
              <a:t>cartel</a:t>
            </a:r>
            <a:r>
              <a:rPr dirty="0"/>
              <a:t>.</a:t>
            </a:r>
          </a:p>
        </p:txBody>
      </p:sp>
      <p:sp>
        <p:nvSpPr>
          <p:cNvPr id="66562" name="Rectangle 5"/>
          <p:cNvSpPr>
            <a:spLocks noGrp="1" noChangeArrowheads="1"/>
          </p:cNvSpPr>
          <p:nvPr>
            <p:ph type="title"/>
          </p:nvPr>
        </p:nvSpPr>
        <p:spPr>
          <a:noFill/>
        </p:spPr>
        <p:txBody>
          <a:bodyPr/>
          <a:lstStyle/>
          <a:p>
            <a:pPr eaLnBrk="1" hangingPunct="1"/>
            <a:r>
              <a:rPr lang="en-US" altLang="en-US"/>
              <a:t>Oligopoly Games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9731">
                                            <p:txEl>
                                              <p:pRg st="1" end="1"/>
                                            </p:txEl>
                                          </p:spTgt>
                                        </p:tgtEl>
                                        <p:attrNameLst>
                                          <p:attrName>style.visibility</p:attrName>
                                        </p:attrNameLst>
                                      </p:cBhvr>
                                      <p:to>
                                        <p:strVal val="visible"/>
                                      </p:to>
                                    </p:set>
                                    <p:animEffect transition="in" filter="wipe(left)">
                                      <p:cBhvr>
                                        <p:cTn id="7" dur="1000"/>
                                        <p:tgtEl>
                                          <p:spTgt spid="32973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9731">
                                            <p:txEl>
                                              <p:pRg st="2" end="2"/>
                                            </p:txEl>
                                          </p:spTgt>
                                        </p:tgtEl>
                                        <p:attrNameLst>
                                          <p:attrName>style.visibility</p:attrName>
                                        </p:attrNameLst>
                                      </p:cBhvr>
                                      <p:to>
                                        <p:strVal val="visible"/>
                                      </p:to>
                                    </p:set>
                                    <p:animEffect transition="in" filter="wipe(left)">
                                      <p:cBhvr>
                                        <p:cTn id="12" dur="1000"/>
                                        <p:tgtEl>
                                          <p:spTgt spid="32973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9731">
                                            <p:txEl>
                                              <p:pRg st="3" end="3"/>
                                            </p:txEl>
                                          </p:spTgt>
                                        </p:tgtEl>
                                        <p:attrNameLst>
                                          <p:attrName>style.visibility</p:attrName>
                                        </p:attrNameLst>
                                      </p:cBhvr>
                                      <p:to>
                                        <p:strVal val="visible"/>
                                      </p:to>
                                    </p:set>
                                    <p:animEffect transition="in" filter="wipe(left)">
                                      <p:cBhvr>
                                        <p:cTn id="17" dur="1000"/>
                                        <p:tgtEl>
                                          <p:spTgt spid="32973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9731">
                                            <p:txEl>
                                              <p:pRg st="4" end="4"/>
                                            </p:txEl>
                                          </p:spTgt>
                                        </p:tgtEl>
                                        <p:attrNameLst>
                                          <p:attrName>style.visibility</p:attrName>
                                        </p:attrNameLst>
                                      </p:cBhvr>
                                      <p:to>
                                        <p:strVal val="visible"/>
                                      </p:to>
                                    </p:set>
                                    <p:animEffect transition="in" filter="wipe(left)">
                                      <p:cBhvr>
                                        <p:cTn id="22" dur="1000"/>
                                        <p:tgtEl>
                                          <p:spTgt spid="3297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31" grpId="0" build="p" bldLvl="3"/>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9" name="Rectangle 3"/>
          <p:cNvSpPr>
            <a:spLocks noGrp="1" noChangeArrowheads="1"/>
          </p:cNvSpPr>
          <p:nvPr>
            <p:ph idx="1"/>
          </p:nvPr>
        </p:nvSpPr>
        <p:spPr/>
        <p:txBody>
          <a:bodyPr/>
          <a:lstStyle/>
          <a:p>
            <a:pPr marL="107950" lvl="1" eaLnBrk="1" hangingPunct="1">
              <a:defRPr/>
            </a:pPr>
            <a:r>
              <a:rPr dirty="0"/>
              <a:t>The strategies that firms in a cartel can pursue are to</a:t>
            </a:r>
          </a:p>
          <a:p>
            <a:pPr marL="107950" indent="288000" eaLnBrk="1" hangingPunct="1">
              <a:buClr>
                <a:schemeClr val="tx1"/>
              </a:buClr>
              <a:buSzPct val="120000"/>
              <a:buFont typeface="Wingdings" panose="05000000000000000000" pitchFamily="2" charset="2"/>
              <a:buChar char="§"/>
              <a:defRPr/>
            </a:pPr>
            <a:r>
              <a:rPr b="0" dirty="0">
                <a:solidFill>
                  <a:schemeClr val="tx1"/>
                </a:solidFill>
              </a:rPr>
              <a:t>Comply</a:t>
            </a:r>
          </a:p>
          <a:p>
            <a:pPr marL="107950" lvl="1" indent="288000" eaLnBrk="1" hangingPunct="1">
              <a:buClr>
                <a:schemeClr val="tx1"/>
              </a:buClr>
              <a:buSzPct val="120000"/>
              <a:buFont typeface="Wingdings" panose="05000000000000000000" pitchFamily="2" charset="2"/>
              <a:buChar char="§"/>
              <a:defRPr/>
            </a:pPr>
            <a:r>
              <a:rPr dirty="0"/>
              <a:t>Cheat</a:t>
            </a:r>
          </a:p>
          <a:p>
            <a:pPr marL="107950" lvl="1" eaLnBrk="1" hangingPunct="1">
              <a:defRPr/>
            </a:pPr>
            <a:r>
              <a:rPr dirty="0"/>
              <a:t>Because each firm has two strategies, there are four possible combinations of actions for the firms:</a:t>
            </a:r>
          </a:p>
          <a:p>
            <a:pPr marL="107950" lvl="1" indent="288000" eaLnBrk="1" hangingPunct="1">
              <a:defRPr/>
            </a:pPr>
            <a:r>
              <a:rPr dirty="0"/>
              <a:t>1. Both comply.</a:t>
            </a:r>
          </a:p>
          <a:p>
            <a:pPr marL="107950" lvl="1" indent="288000" eaLnBrk="1" hangingPunct="1">
              <a:defRPr/>
            </a:pPr>
            <a:r>
              <a:rPr dirty="0"/>
              <a:t>2. Both cheat.</a:t>
            </a:r>
          </a:p>
          <a:p>
            <a:pPr marL="107950" lvl="1" indent="288000" eaLnBrk="1" hangingPunct="1">
              <a:defRPr/>
            </a:pPr>
            <a:r>
              <a:rPr dirty="0"/>
              <a:t>3. Trick complies and Gear cheats.</a:t>
            </a:r>
          </a:p>
          <a:p>
            <a:pPr marL="107950" lvl="1" indent="288000" eaLnBrk="1" hangingPunct="1">
              <a:defRPr/>
            </a:pPr>
            <a:r>
              <a:rPr dirty="0"/>
              <a:t>4. Gear complies and Trick cheats.</a:t>
            </a:r>
          </a:p>
          <a:p>
            <a:pPr marL="107950" lvl="1" eaLnBrk="1" hangingPunct="1">
              <a:defRPr/>
            </a:pPr>
            <a:endParaRPr dirty="0"/>
          </a:p>
        </p:txBody>
      </p:sp>
      <p:sp>
        <p:nvSpPr>
          <p:cNvPr id="68610" name="Rectangle 5"/>
          <p:cNvSpPr>
            <a:spLocks noGrp="1" noChangeArrowheads="1"/>
          </p:cNvSpPr>
          <p:nvPr>
            <p:ph type="title"/>
          </p:nvPr>
        </p:nvSpPr>
        <p:spPr>
          <a:noFill/>
        </p:spPr>
        <p:txBody>
          <a:bodyPr/>
          <a:lstStyle/>
          <a:p>
            <a:pPr eaLnBrk="1" hangingPunct="1"/>
            <a:r>
              <a:rPr lang="en-US" altLang="en-US"/>
              <a:t>Oligopoly Games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100"/>
                                  </p:stCondLst>
                                  <p:childTnLst>
                                    <p:set>
                                      <p:cBhvr>
                                        <p:cTn id="6" dur="1" fill="hold">
                                          <p:stCondLst>
                                            <p:cond delay="0"/>
                                          </p:stCondLst>
                                        </p:cTn>
                                        <p:tgtEl>
                                          <p:spTgt spid="75779">
                                            <p:txEl>
                                              <p:pRg st="1" end="1"/>
                                            </p:txEl>
                                          </p:spTgt>
                                        </p:tgtEl>
                                        <p:attrNameLst>
                                          <p:attrName>style.visibility</p:attrName>
                                        </p:attrNameLst>
                                      </p:cBhvr>
                                      <p:to>
                                        <p:strVal val="visible"/>
                                      </p:to>
                                    </p:set>
                                    <p:animEffect transition="in" filter="wipe(left)">
                                      <p:cBhvr>
                                        <p:cTn id="7" dur="1000"/>
                                        <p:tgtEl>
                                          <p:spTgt spid="7577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5779">
                                            <p:txEl>
                                              <p:pRg st="2" end="2"/>
                                            </p:txEl>
                                          </p:spTgt>
                                        </p:tgtEl>
                                        <p:attrNameLst>
                                          <p:attrName>style.visibility</p:attrName>
                                        </p:attrNameLst>
                                      </p:cBhvr>
                                      <p:to>
                                        <p:strVal val="visible"/>
                                      </p:to>
                                    </p:set>
                                    <p:animEffect transition="in" filter="wipe(left)">
                                      <p:cBhvr>
                                        <p:cTn id="12" dur="1000"/>
                                        <p:tgtEl>
                                          <p:spTgt spid="7577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5779">
                                            <p:txEl>
                                              <p:pRg st="3" end="3"/>
                                            </p:txEl>
                                          </p:spTgt>
                                        </p:tgtEl>
                                        <p:attrNameLst>
                                          <p:attrName>style.visibility</p:attrName>
                                        </p:attrNameLst>
                                      </p:cBhvr>
                                      <p:to>
                                        <p:strVal val="visible"/>
                                      </p:to>
                                    </p:set>
                                    <p:animEffect transition="in" filter="wipe(left)">
                                      <p:cBhvr>
                                        <p:cTn id="17" dur="1000"/>
                                        <p:tgtEl>
                                          <p:spTgt spid="7577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5779">
                                            <p:txEl>
                                              <p:pRg st="4" end="4"/>
                                            </p:txEl>
                                          </p:spTgt>
                                        </p:tgtEl>
                                        <p:attrNameLst>
                                          <p:attrName>style.visibility</p:attrName>
                                        </p:attrNameLst>
                                      </p:cBhvr>
                                      <p:to>
                                        <p:strVal val="visible"/>
                                      </p:to>
                                    </p:set>
                                    <p:animEffect transition="in" filter="wipe(left)">
                                      <p:cBhvr>
                                        <p:cTn id="22" dur="1000"/>
                                        <p:tgtEl>
                                          <p:spTgt spid="75779">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5779">
                                            <p:txEl>
                                              <p:pRg st="5" end="5"/>
                                            </p:txEl>
                                          </p:spTgt>
                                        </p:tgtEl>
                                        <p:attrNameLst>
                                          <p:attrName>style.visibility</p:attrName>
                                        </p:attrNameLst>
                                      </p:cBhvr>
                                      <p:to>
                                        <p:strVal val="visible"/>
                                      </p:to>
                                    </p:set>
                                    <p:animEffect transition="in" filter="wipe(left)">
                                      <p:cBhvr>
                                        <p:cTn id="27" dur="1000"/>
                                        <p:tgtEl>
                                          <p:spTgt spid="75779">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5779">
                                            <p:txEl>
                                              <p:pRg st="6" end="6"/>
                                            </p:txEl>
                                          </p:spTgt>
                                        </p:tgtEl>
                                        <p:attrNameLst>
                                          <p:attrName>style.visibility</p:attrName>
                                        </p:attrNameLst>
                                      </p:cBhvr>
                                      <p:to>
                                        <p:strVal val="visible"/>
                                      </p:to>
                                    </p:set>
                                    <p:animEffect transition="in" filter="wipe(left)">
                                      <p:cBhvr>
                                        <p:cTn id="32" dur="1000"/>
                                        <p:tgtEl>
                                          <p:spTgt spid="75779">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5779">
                                            <p:txEl>
                                              <p:pRg st="7" end="7"/>
                                            </p:txEl>
                                          </p:spTgt>
                                        </p:tgtEl>
                                        <p:attrNameLst>
                                          <p:attrName>style.visibility</p:attrName>
                                        </p:attrNameLst>
                                      </p:cBhvr>
                                      <p:to>
                                        <p:strVal val="visible"/>
                                      </p:to>
                                    </p:set>
                                    <p:animEffect transition="in" filter="wipe(left)">
                                      <p:cBhvr>
                                        <p:cTn id="37" dur="1000"/>
                                        <p:tgtEl>
                                          <p:spTgt spid="7577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bldLvl="3"/>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1001" name="Rectangle 9"/>
          <p:cNvSpPr>
            <a:spLocks noGrp="1" noChangeArrowheads="1"/>
          </p:cNvSpPr>
          <p:nvPr>
            <p:ph idx="1"/>
          </p:nvPr>
        </p:nvSpPr>
        <p:spPr/>
        <p:txBody>
          <a:bodyPr/>
          <a:lstStyle/>
          <a:p>
            <a:pPr marL="107950" lvl="1" eaLnBrk="1" hangingPunct="1"/>
            <a:r>
              <a:rPr b="1" dirty="0">
                <a:solidFill>
                  <a:srgbClr val="7030A0"/>
                </a:solidFill>
              </a:rPr>
              <a:t>Colluding to Maximize Profits</a:t>
            </a:r>
          </a:p>
          <a:p>
            <a:pPr marL="107950" lvl="1" eaLnBrk="1" hangingPunct="1"/>
            <a:r>
              <a:rPr dirty="0"/>
              <a:t>Firms in a cartel act like a monopoly and maximize economic profit.</a:t>
            </a:r>
          </a:p>
        </p:txBody>
      </p:sp>
      <p:sp>
        <p:nvSpPr>
          <p:cNvPr id="70658" name="Rectangle 12"/>
          <p:cNvSpPr>
            <a:spLocks noGrp="1" noChangeArrowheads="1"/>
          </p:cNvSpPr>
          <p:nvPr>
            <p:ph type="title"/>
          </p:nvPr>
        </p:nvSpPr>
        <p:spPr>
          <a:noFill/>
        </p:spPr>
        <p:txBody>
          <a:bodyPr/>
          <a:lstStyle/>
          <a:p>
            <a:pPr eaLnBrk="1" hangingPunct="1"/>
            <a:r>
              <a:rPr lang="en-US" altLang="en-US"/>
              <a:t>Oligopoly Games</a:t>
            </a:r>
          </a:p>
        </p:txBody>
      </p:sp>
      <p:pic>
        <p:nvPicPr>
          <p:cNvPr id="70660"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40000" y="3024000"/>
            <a:ext cx="6056312" cy="343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hlinkClick r:id="rId4" action="ppaction://hlinksldjump" tooltip="Click to expand the figure"/>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1001">
                                            <p:txEl>
                                              <p:pRg st="1" end="1"/>
                                            </p:txEl>
                                          </p:spTgt>
                                        </p:tgtEl>
                                        <p:attrNameLst>
                                          <p:attrName>style.visibility</p:attrName>
                                        </p:attrNameLst>
                                      </p:cBhvr>
                                      <p:to>
                                        <p:strVal val="visible"/>
                                      </p:to>
                                    </p:set>
                                    <p:animEffect transition="in" filter="wipe(left)">
                                      <p:cBhvr>
                                        <p:cTn id="7" dur="1000"/>
                                        <p:tgtEl>
                                          <p:spTgt spid="34100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1001" grpId="0" build="p" bldLvl="3"/>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2706"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71550" y="1341438"/>
            <a:ext cx="71247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71550" y="1341438"/>
            <a:ext cx="71247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71550" y="1341438"/>
            <a:ext cx="71247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971550" y="1341438"/>
            <a:ext cx="71247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971550" y="1341438"/>
            <a:ext cx="71247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971550" y="1341438"/>
            <a:ext cx="71247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0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10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750"/>
                                        <p:tgtEl>
                                          <p:spTgt spid="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750"/>
                                        <p:tgtEl>
                                          <p:spTgt spid="1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5" name="Rectangle 7"/>
          <p:cNvSpPr>
            <a:spLocks noGrp="1" noChangeArrowheads="1"/>
          </p:cNvSpPr>
          <p:nvPr>
            <p:ph idx="1"/>
          </p:nvPr>
        </p:nvSpPr>
        <p:spPr>
          <a:xfrm>
            <a:off x="360363" y="1584325"/>
            <a:ext cx="8229600" cy="944563"/>
          </a:xfrm>
        </p:spPr>
        <p:txBody>
          <a:bodyPr/>
          <a:lstStyle/>
          <a:p>
            <a:pPr marL="107950" lvl="1" eaLnBrk="1" hangingPunct="1"/>
            <a:r>
              <a:t>To find that profit, set the cartel's marginal cost equal to its marginal revenue. </a:t>
            </a:r>
          </a:p>
        </p:txBody>
      </p:sp>
      <p:sp>
        <p:nvSpPr>
          <p:cNvPr id="74754" name="Rectangle 10"/>
          <p:cNvSpPr>
            <a:spLocks noGrp="1" noChangeArrowheads="1"/>
          </p:cNvSpPr>
          <p:nvPr>
            <p:ph type="title"/>
          </p:nvPr>
        </p:nvSpPr>
        <p:spPr>
          <a:noFill/>
        </p:spPr>
        <p:txBody>
          <a:bodyPr/>
          <a:lstStyle/>
          <a:p>
            <a:pPr eaLnBrk="1" hangingPunct="1"/>
            <a:r>
              <a:rPr lang="en-US" altLang="en-US"/>
              <a:t>Oligopoly Games</a:t>
            </a:r>
          </a:p>
        </p:txBody>
      </p:sp>
      <p:pic>
        <p:nvPicPr>
          <p:cNvPr id="7475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40000" y="3024000"/>
            <a:ext cx="6056312" cy="343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40000" y="3024000"/>
            <a:ext cx="6056312" cy="343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23" name="Rectangle 3"/>
          <p:cNvSpPr>
            <a:spLocks noGrp="1" noChangeArrowheads="1"/>
          </p:cNvSpPr>
          <p:nvPr>
            <p:ph idx="1"/>
          </p:nvPr>
        </p:nvSpPr>
        <p:spPr>
          <a:xfrm>
            <a:off x="360363" y="1584325"/>
            <a:ext cx="8229600" cy="1304925"/>
          </a:xfrm>
        </p:spPr>
        <p:txBody>
          <a:bodyPr/>
          <a:lstStyle/>
          <a:p>
            <a:pPr marL="107950" lvl="1" eaLnBrk="1" hangingPunct="1"/>
            <a:r>
              <a:t>The cartel’s marginal cost curve is the horizontal sum of the </a:t>
            </a:r>
            <a:r>
              <a:rPr i="1"/>
              <a:t>MC</a:t>
            </a:r>
            <a:r>
              <a:t> curves of the two firms.</a:t>
            </a:r>
          </a:p>
          <a:p>
            <a:pPr marL="107950" lvl="1" eaLnBrk="1" hangingPunct="1"/>
            <a:r>
              <a:t>The marginal revenue curve is like that of a monopoly. </a:t>
            </a:r>
          </a:p>
        </p:txBody>
      </p:sp>
      <p:sp>
        <p:nvSpPr>
          <p:cNvPr id="76802" name="Rectangle 10"/>
          <p:cNvSpPr>
            <a:spLocks noGrp="1" noChangeArrowheads="1"/>
          </p:cNvSpPr>
          <p:nvPr>
            <p:ph type="title"/>
          </p:nvPr>
        </p:nvSpPr>
        <p:spPr>
          <a:noFill/>
        </p:spPr>
        <p:txBody>
          <a:bodyPr/>
          <a:lstStyle/>
          <a:p>
            <a:pPr eaLnBrk="1" hangingPunct="1"/>
            <a:r>
              <a:rPr lang="en-US" altLang="en-US"/>
              <a:t>Oligopoly Games</a:t>
            </a:r>
          </a:p>
        </p:txBody>
      </p:sp>
      <p:pic>
        <p:nvPicPr>
          <p:cNvPr id="76804"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40000" y="3024000"/>
            <a:ext cx="6056312" cy="343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5"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40000" y="3024000"/>
            <a:ext cx="6056312" cy="343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440000" y="3024000"/>
            <a:ext cx="6056312" cy="343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7923">
                                            <p:txEl>
                                              <p:pRg st="1" end="1"/>
                                            </p:txEl>
                                          </p:spTgt>
                                        </p:tgtEl>
                                        <p:attrNameLst>
                                          <p:attrName>style.visibility</p:attrName>
                                        </p:attrNameLst>
                                      </p:cBhvr>
                                      <p:to>
                                        <p:strVal val="visible"/>
                                      </p:to>
                                    </p:set>
                                    <p:animEffect transition="in" filter="wipe(left)">
                                      <p:cBhvr>
                                        <p:cTn id="7" dur="1000"/>
                                        <p:tgtEl>
                                          <p:spTgt spid="337923">
                                            <p:txEl>
                                              <p:pRg st="1" end="1"/>
                                            </p:txEl>
                                          </p:spTgt>
                                        </p:tgtEl>
                                      </p:cBhvr>
                                    </p:animEffect>
                                  </p:childTnLst>
                                </p:cTn>
                              </p:par>
                            </p:childTnLst>
                          </p:cTn>
                        </p:par>
                        <p:par>
                          <p:cTn id="8" fill="hold" nodeType="afterGroup">
                            <p:stCondLst>
                              <p:cond delay="1000"/>
                            </p:stCondLst>
                            <p:childTnLst>
                              <p:par>
                                <p:cTn id="9" presetID="22" presetClass="entr" presetSubtype="1"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23" grpId="0" build="p"/>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1" name="Rectangle 3"/>
          <p:cNvSpPr>
            <a:spLocks noGrp="1" noChangeArrowheads="1"/>
          </p:cNvSpPr>
          <p:nvPr>
            <p:ph idx="1"/>
          </p:nvPr>
        </p:nvSpPr>
        <p:spPr>
          <a:xfrm>
            <a:off x="360363" y="1584325"/>
            <a:ext cx="8229600" cy="981075"/>
          </a:xfrm>
        </p:spPr>
        <p:txBody>
          <a:bodyPr/>
          <a:lstStyle/>
          <a:p>
            <a:pPr marL="107950" lvl="1" eaLnBrk="1" hangingPunct="1"/>
            <a:r>
              <a:t>The firms maximize economic profit by producing the quantity at which </a:t>
            </a:r>
            <a:r>
              <a:rPr i="1"/>
              <a:t>MC</a:t>
            </a:r>
            <a:r>
              <a:rPr i="1" baseline="-25000"/>
              <a:t>I</a:t>
            </a:r>
            <a:r>
              <a:t> = </a:t>
            </a:r>
            <a:r>
              <a:rPr i="1"/>
              <a:t>MR</a:t>
            </a:r>
            <a:r>
              <a:t>.</a:t>
            </a:r>
          </a:p>
        </p:txBody>
      </p:sp>
      <p:sp>
        <p:nvSpPr>
          <p:cNvPr id="78850" name="Rectangle 13"/>
          <p:cNvSpPr>
            <a:spLocks noGrp="1" noChangeArrowheads="1"/>
          </p:cNvSpPr>
          <p:nvPr>
            <p:ph type="title"/>
          </p:nvPr>
        </p:nvSpPr>
        <p:spPr>
          <a:noFill/>
        </p:spPr>
        <p:txBody>
          <a:bodyPr/>
          <a:lstStyle/>
          <a:p>
            <a:pPr eaLnBrk="1" hangingPunct="1"/>
            <a:r>
              <a:rPr lang="en-US" altLang="en-US"/>
              <a:t>Oligopoly Games</a:t>
            </a:r>
          </a:p>
        </p:txBody>
      </p:sp>
      <p:pic>
        <p:nvPicPr>
          <p:cNvPr id="78852" name="Picture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40000" y="3024000"/>
            <a:ext cx="6056312" cy="343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3" name="Picture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40000" y="3024000"/>
            <a:ext cx="6056312" cy="343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4" name="Picture 1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440000" y="3024000"/>
            <a:ext cx="6056312" cy="343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440000" y="3024000"/>
            <a:ext cx="6056312" cy="343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7139" name="Rectangle 3"/>
          <p:cNvSpPr>
            <a:spLocks noGrp="1" noChangeArrowheads="1"/>
          </p:cNvSpPr>
          <p:nvPr>
            <p:ph idx="1"/>
          </p:nvPr>
        </p:nvSpPr>
        <p:spPr>
          <a:xfrm>
            <a:off x="360363" y="1584325"/>
            <a:ext cx="8229600" cy="1231900"/>
          </a:xfrm>
        </p:spPr>
        <p:txBody>
          <a:bodyPr/>
          <a:lstStyle/>
          <a:p>
            <a:pPr marL="107950" lvl="1" eaLnBrk="1" hangingPunct="1">
              <a:lnSpc>
                <a:spcPct val="90000"/>
              </a:lnSpc>
            </a:pPr>
            <a:r>
              <a:t>Each firm agrees to produce 2,000 units and to share the economic profit. </a:t>
            </a:r>
          </a:p>
          <a:p>
            <a:pPr marL="107950" lvl="1" eaLnBrk="1" hangingPunct="1">
              <a:lnSpc>
                <a:spcPct val="90000"/>
              </a:lnSpc>
            </a:pPr>
            <a:r>
              <a:t>The blue rectangle shows each firm’s economic profit.</a:t>
            </a:r>
          </a:p>
        </p:txBody>
      </p:sp>
      <p:sp>
        <p:nvSpPr>
          <p:cNvPr id="80898" name="Rectangle 13"/>
          <p:cNvSpPr>
            <a:spLocks noGrp="1" noChangeArrowheads="1"/>
          </p:cNvSpPr>
          <p:nvPr>
            <p:ph type="title"/>
          </p:nvPr>
        </p:nvSpPr>
        <p:spPr>
          <a:noFill/>
        </p:spPr>
        <p:txBody>
          <a:bodyPr/>
          <a:lstStyle/>
          <a:p>
            <a:pPr eaLnBrk="1" hangingPunct="1"/>
            <a:r>
              <a:rPr lang="en-US" altLang="en-US"/>
              <a:t>Oligopoly Games</a:t>
            </a:r>
          </a:p>
        </p:txBody>
      </p:sp>
      <p:pic>
        <p:nvPicPr>
          <p:cNvPr id="80900" name="Picture 1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40000" y="3024000"/>
            <a:ext cx="6056312" cy="343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01" name="Picture 1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40000" y="3024000"/>
            <a:ext cx="6056312" cy="343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02" name="Picture 1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440000" y="3024000"/>
            <a:ext cx="6056312" cy="343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03" name="Picture 16"/>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440000" y="3024000"/>
            <a:ext cx="6056312" cy="343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440000" y="3024000"/>
            <a:ext cx="6056312" cy="343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440000" y="3024000"/>
            <a:ext cx="6056312" cy="343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750"/>
                                        <p:tgtEl>
                                          <p:spTgt spid="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7139">
                                            <p:txEl>
                                              <p:pRg st="1" end="1"/>
                                            </p:txEl>
                                          </p:spTgt>
                                        </p:tgtEl>
                                        <p:attrNameLst>
                                          <p:attrName>style.visibility</p:attrName>
                                        </p:attrNameLst>
                                      </p:cBhvr>
                                      <p:to>
                                        <p:strVal val="visible"/>
                                      </p:to>
                                    </p:set>
                                    <p:animEffect transition="in" filter="wipe(left)">
                                      <p:cBhvr>
                                        <p:cTn id="12" dur="1000"/>
                                        <p:tgtEl>
                                          <p:spTgt spid="347139">
                                            <p:txEl>
                                              <p:pRg st="1" end="1"/>
                                            </p:txEl>
                                          </p:spTgt>
                                        </p:tgtEl>
                                      </p:cBhvr>
                                    </p:animEffect>
                                  </p:childTnLst>
                                </p:cTn>
                              </p:par>
                            </p:childTnLst>
                          </p:cTn>
                        </p:par>
                        <p:par>
                          <p:cTn id="13" fill="hold" nodeType="afterGroup">
                            <p:stCondLst>
                              <p:cond delay="1000"/>
                            </p:stCondLst>
                            <p:childTnLst>
                              <p:par>
                                <p:cTn id="14" presetID="10" presetClass="entr" presetSubtype="0" fill="hold"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39" grpId="0" build="p" bldLvl="3"/>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7" name="Rectangle 3"/>
          <p:cNvSpPr>
            <a:spLocks noGrp="1" noChangeArrowheads="1"/>
          </p:cNvSpPr>
          <p:nvPr>
            <p:ph idx="1"/>
          </p:nvPr>
        </p:nvSpPr>
        <p:spPr/>
        <p:txBody>
          <a:bodyPr/>
          <a:lstStyle/>
          <a:p>
            <a:pPr marL="107950" lvl="1" eaLnBrk="1" hangingPunct="1"/>
            <a:r>
              <a:t>When each firm produces 2,000 units, the price is greater than the firm’s marginal cost, so if one firm increased output, its profit would increase.</a:t>
            </a:r>
          </a:p>
        </p:txBody>
      </p:sp>
      <p:sp>
        <p:nvSpPr>
          <p:cNvPr id="82946" name="Rectangle 13"/>
          <p:cNvSpPr>
            <a:spLocks noGrp="1" noChangeArrowheads="1"/>
          </p:cNvSpPr>
          <p:nvPr>
            <p:ph type="title"/>
          </p:nvPr>
        </p:nvSpPr>
        <p:spPr>
          <a:noFill/>
        </p:spPr>
        <p:txBody>
          <a:bodyPr/>
          <a:lstStyle/>
          <a:p>
            <a:pPr eaLnBrk="1" hangingPunct="1"/>
            <a:r>
              <a:rPr lang="en-US" altLang="en-US"/>
              <a:t>Oligopoly Games</a:t>
            </a:r>
          </a:p>
        </p:txBody>
      </p:sp>
      <p:pic>
        <p:nvPicPr>
          <p:cNvPr id="82948"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40000" y="3024000"/>
            <a:ext cx="6056312" cy="343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1235" name="Rectangle 3"/>
          <p:cNvSpPr>
            <a:spLocks noGrp="1" noChangeArrowheads="1"/>
          </p:cNvSpPr>
          <p:nvPr>
            <p:ph idx="1"/>
          </p:nvPr>
        </p:nvSpPr>
        <p:spPr/>
        <p:txBody>
          <a:bodyPr/>
          <a:lstStyle/>
          <a:p>
            <a:pPr marL="107950" lvl="1" eaLnBrk="1" hangingPunct="1"/>
            <a:r>
              <a:rPr b="1" dirty="0">
                <a:solidFill>
                  <a:srgbClr val="7030A0"/>
                </a:solidFill>
              </a:rPr>
              <a:t>One Firm Cheats on a Collusive Agreement</a:t>
            </a:r>
          </a:p>
          <a:p>
            <a:pPr marL="107950" lvl="1" eaLnBrk="1" hangingPunct="1"/>
            <a:r>
              <a:rPr dirty="0"/>
              <a:t>Suppose the cheat increases its output to 3,000 units. Industry output increases to 5,000 and the price falls.</a:t>
            </a:r>
          </a:p>
        </p:txBody>
      </p:sp>
      <p:sp>
        <p:nvSpPr>
          <p:cNvPr id="84994" name="Rectangle 14"/>
          <p:cNvSpPr>
            <a:spLocks noGrp="1" noChangeArrowheads="1"/>
          </p:cNvSpPr>
          <p:nvPr>
            <p:ph type="title"/>
          </p:nvPr>
        </p:nvSpPr>
        <p:spPr>
          <a:noFill/>
        </p:spPr>
        <p:txBody>
          <a:bodyPr/>
          <a:lstStyle/>
          <a:p>
            <a:pPr eaLnBrk="1" hangingPunct="1"/>
            <a:r>
              <a:rPr lang="en-US" altLang="en-US"/>
              <a:t>Oligopoly Games</a:t>
            </a:r>
          </a:p>
        </p:txBody>
      </p:sp>
      <p:pic>
        <p:nvPicPr>
          <p:cNvPr id="8499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4000" y="3132000"/>
            <a:ext cx="7821613"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04000" y="3132000"/>
            <a:ext cx="7821613"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04000" y="3132000"/>
            <a:ext cx="7821613"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04000" y="3132000"/>
            <a:ext cx="7821613"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a:hlinkClick r:id="rId7" action="ppaction://hlinksldjump" tooltip="Click to expand the figure"/>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1235">
                                            <p:txEl>
                                              <p:pRg st="1" end="1"/>
                                            </p:txEl>
                                          </p:spTgt>
                                        </p:tgtEl>
                                        <p:attrNameLst>
                                          <p:attrName>style.visibility</p:attrName>
                                        </p:attrNameLst>
                                      </p:cBhvr>
                                      <p:to>
                                        <p:strVal val="visible"/>
                                      </p:to>
                                    </p:set>
                                    <p:animEffect transition="in" filter="wipe(left)">
                                      <p:cBhvr>
                                        <p:cTn id="7" dur="1000"/>
                                        <p:tgtEl>
                                          <p:spTgt spid="351235">
                                            <p:txEl>
                                              <p:pRg st="1" end="1"/>
                                            </p:txEl>
                                          </p:spTgt>
                                        </p:tgtEl>
                                      </p:cBhvr>
                                    </p:animEffect>
                                  </p:childTnLst>
                                </p:cTn>
                              </p:par>
                            </p:childTnLst>
                          </p:cTn>
                        </p:par>
                        <p:par>
                          <p:cTn id="8" fill="hold" nodeType="afterGroup">
                            <p:stCondLst>
                              <p:cond delay="10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1000"/>
                                        <p:tgtEl>
                                          <p:spTgt spid="6"/>
                                        </p:tgtEl>
                                      </p:cBhvr>
                                    </p:animEffect>
                                  </p:childTnLst>
                                </p:cTn>
                              </p:par>
                            </p:childTnLst>
                          </p:cTn>
                        </p:par>
                        <p:par>
                          <p:cTn id="12" fill="hold" nodeType="afterGroup">
                            <p:stCondLst>
                              <p:cond delay="2000"/>
                            </p:stCondLst>
                            <p:childTnLst>
                              <p:par>
                                <p:cTn id="13" presetID="22" presetClass="entr" presetSubtype="8"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1000"/>
                                        <p:tgtEl>
                                          <p:spTgt spid="7"/>
                                        </p:tgtEl>
                                      </p:cBhvr>
                                    </p:animEffect>
                                  </p:childTnLst>
                                </p:cTn>
                              </p:par>
                            </p:childTnLst>
                          </p:cTn>
                        </p:par>
                        <p:par>
                          <p:cTn id="16" fill="hold" nodeType="afterGroup">
                            <p:stCondLst>
                              <p:cond delay="3000"/>
                            </p:stCondLst>
                            <p:childTnLst>
                              <p:par>
                                <p:cTn id="17" presetID="22" presetClass="entr" presetSubtype="8"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5" grpId="0" build="p" bldLvl="3"/>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p:txBody>
          <a:bodyPr/>
          <a:lstStyle/>
          <a:p>
            <a:pPr marL="107950" lvl="1" eaLnBrk="1" hangingPunct="1">
              <a:defRPr/>
            </a:pPr>
            <a:r>
              <a:rPr dirty="0"/>
              <a:t>Oligopoly is a market structure in which</a:t>
            </a:r>
          </a:p>
          <a:p>
            <a:pPr marL="107950" lvl="1" indent="288000" eaLnBrk="1" hangingPunct="1">
              <a:buClr>
                <a:srgbClr val="1A71B7"/>
              </a:buClr>
              <a:buSzPct val="120000"/>
              <a:buFont typeface="Wingdings" panose="05000000000000000000" pitchFamily="2" charset="2"/>
              <a:buChar char="§"/>
              <a:defRPr/>
            </a:pPr>
            <a:r>
              <a:rPr dirty="0"/>
              <a:t> Natural or legal barriers prevent the entry of new firms.</a:t>
            </a:r>
          </a:p>
          <a:p>
            <a:pPr marL="107950" lvl="1" indent="288000" eaLnBrk="1" hangingPunct="1">
              <a:buClr>
                <a:srgbClr val="1A71B7"/>
              </a:buClr>
              <a:buSzPct val="120000"/>
              <a:buFont typeface="Wingdings" panose="05000000000000000000" pitchFamily="2" charset="2"/>
              <a:buChar char="§"/>
              <a:defRPr/>
            </a:pPr>
            <a:r>
              <a:rPr dirty="0"/>
              <a:t> A small number of firms compete.</a:t>
            </a:r>
          </a:p>
        </p:txBody>
      </p:sp>
      <p:sp>
        <p:nvSpPr>
          <p:cNvPr id="13314" name="Rectangle 2"/>
          <p:cNvSpPr>
            <a:spLocks noGrp="1" noChangeArrowheads="1"/>
          </p:cNvSpPr>
          <p:nvPr>
            <p:ph type="title"/>
          </p:nvPr>
        </p:nvSpPr>
        <p:spPr/>
        <p:txBody>
          <a:bodyPr/>
          <a:lstStyle/>
          <a:p>
            <a:pPr eaLnBrk="1" hangingPunct="1"/>
            <a:r>
              <a:rPr lang="en-US" altLang="en-US"/>
              <a:t>What Is Oligopoly?</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Effect transition="in" filter="wipe(left)">
                                      <p:cBhvr>
                                        <p:cTn id="7" dur="1000"/>
                                        <p:tgtEl>
                                          <p:spTgt spid="204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483">
                                            <p:txEl>
                                              <p:pRg st="1" end="1"/>
                                            </p:txEl>
                                          </p:spTgt>
                                        </p:tgtEl>
                                        <p:attrNameLst>
                                          <p:attrName>style.visibility</p:attrName>
                                        </p:attrNameLst>
                                      </p:cBhvr>
                                      <p:to>
                                        <p:strVal val="visible"/>
                                      </p:to>
                                    </p:set>
                                    <p:animEffect transition="in" filter="wipe(left)">
                                      <p:cBhvr>
                                        <p:cTn id="12" dur="1000"/>
                                        <p:tgtEl>
                                          <p:spTgt spid="204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483">
                                            <p:txEl>
                                              <p:pRg st="2" end="2"/>
                                            </p:txEl>
                                          </p:spTgt>
                                        </p:tgtEl>
                                        <p:attrNameLst>
                                          <p:attrName>style.visibility</p:attrName>
                                        </p:attrNameLst>
                                      </p:cBhvr>
                                      <p:to>
                                        <p:strVal val="visible"/>
                                      </p:to>
                                    </p:set>
                                    <p:animEffect transition="in" filter="wipe(left)">
                                      <p:cBhvr>
                                        <p:cTn id="17" dur="1000"/>
                                        <p:tgtEl>
                                          <p:spTgt spid="204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bldLvl="3"/>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7042"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950" y="1728788"/>
            <a:ext cx="8937625" cy="326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7950" y="1728788"/>
            <a:ext cx="8937625" cy="326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7950" y="1728788"/>
            <a:ext cx="8937625" cy="326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07950" y="1728788"/>
            <a:ext cx="8937625" cy="326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07950" y="1728788"/>
            <a:ext cx="8937625" cy="326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07950" y="1728788"/>
            <a:ext cx="8937625" cy="326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07950" y="1728788"/>
            <a:ext cx="8937625" cy="326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10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1000"/>
                                        <p:tgtEl>
                                          <p:spTgt spid="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750"/>
                                        <p:tgtEl>
                                          <p:spTgt spid="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750"/>
                                        <p:tgtEl>
                                          <p:spTgt spid="1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3283" name="Rectangle 3"/>
          <p:cNvSpPr>
            <a:spLocks noGrp="1" noChangeArrowheads="1"/>
          </p:cNvSpPr>
          <p:nvPr>
            <p:ph idx="1"/>
          </p:nvPr>
        </p:nvSpPr>
        <p:spPr/>
        <p:txBody>
          <a:bodyPr/>
          <a:lstStyle/>
          <a:p>
            <a:pPr marL="107950" lvl="1" eaLnBrk="1" hangingPunct="1"/>
            <a:r>
              <a:t>For the complier, </a:t>
            </a:r>
            <a:r>
              <a:rPr i="1"/>
              <a:t>ATC</a:t>
            </a:r>
            <a:r>
              <a:t> now exceeds the price.</a:t>
            </a:r>
          </a:p>
          <a:p>
            <a:pPr marL="107950" lvl="1" eaLnBrk="1" hangingPunct="1"/>
            <a:r>
              <a:t>For the cheat, the price exceeds </a:t>
            </a:r>
            <a:r>
              <a:rPr i="1"/>
              <a:t>ATC</a:t>
            </a:r>
            <a:r>
              <a:t>.</a:t>
            </a:r>
          </a:p>
        </p:txBody>
      </p:sp>
      <p:sp>
        <p:nvSpPr>
          <p:cNvPr id="89090" name="Rectangle 13"/>
          <p:cNvSpPr>
            <a:spLocks noGrp="1" noChangeArrowheads="1"/>
          </p:cNvSpPr>
          <p:nvPr>
            <p:ph type="title"/>
          </p:nvPr>
        </p:nvSpPr>
        <p:spPr>
          <a:noFill/>
        </p:spPr>
        <p:txBody>
          <a:bodyPr/>
          <a:lstStyle/>
          <a:p>
            <a:pPr eaLnBrk="1" hangingPunct="1"/>
            <a:r>
              <a:rPr lang="en-US" altLang="en-US"/>
              <a:t>Oligopoly Games</a:t>
            </a:r>
          </a:p>
        </p:txBody>
      </p:sp>
      <p:pic>
        <p:nvPicPr>
          <p:cNvPr id="89092"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4000" y="3132000"/>
            <a:ext cx="7821613"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093"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04000" y="3132000"/>
            <a:ext cx="7821613"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094" name="Picture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04000" y="3132000"/>
            <a:ext cx="7821613"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095" name="Picture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04000" y="3132000"/>
            <a:ext cx="7821613"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04000" y="3132000"/>
            <a:ext cx="7821613"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3283">
                                            <p:txEl>
                                              <p:pRg st="1" end="1"/>
                                            </p:txEl>
                                          </p:spTgt>
                                        </p:tgtEl>
                                        <p:attrNameLst>
                                          <p:attrName>style.visibility</p:attrName>
                                        </p:attrNameLst>
                                      </p:cBhvr>
                                      <p:to>
                                        <p:strVal val="visible"/>
                                      </p:to>
                                    </p:set>
                                    <p:animEffect transition="in" filter="wipe(left)">
                                      <p:cBhvr>
                                        <p:cTn id="7" dur="1000"/>
                                        <p:tgtEl>
                                          <p:spTgt spid="353283">
                                            <p:txEl>
                                              <p:pRg st="1" end="1"/>
                                            </p:txEl>
                                          </p:spTgt>
                                        </p:tgtEl>
                                      </p:cBhvr>
                                    </p:animEffect>
                                  </p:childTnLst>
                                </p:cTn>
                              </p:par>
                            </p:childTnLst>
                          </p:cTn>
                        </p:par>
                        <p:par>
                          <p:cTn id="8" fill="hold" nodeType="afterGroup">
                            <p:stCondLst>
                              <p:cond delay="10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83" grpId="0" build="p" bldLvl="3"/>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7379" name="Rectangle 3"/>
          <p:cNvSpPr>
            <a:spLocks noGrp="1" noChangeArrowheads="1"/>
          </p:cNvSpPr>
          <p:nvPr>
            <p:ph idx="1"/>
          </p:nvPr>
        </p:nvSpPr>
        <p:spPr/>
        <p:txBody>
          <a:bodyPr/>
          <a:lstStyle/>
          <a:p>
            <a:pPr marL="107950" lvl="1" eaLnBrk="1" hangingPunct="1"/>
            <a:r>
              <a:t>The complier incurs an economic loss.</a:t>
            </a:r>
          </a:p>
          <a:p>
            <a:pPr marL="107950" lvl="1" eaLnBrk="1" hangingPunct="1"/>
            <a:r>
              <a:t>The cheat increases its economic profit.</a:t>
            </a:r>
          </a:p>
        </p:txBody>
      </p:sp>
      <p:sp>
        <p:nvSpPr>
          <p:cNvPr id="91138" name="Rectangle 13"/>
          <p:cNvSpPr>
            <a:spLocks noGrp="1" noChangeArrowheads="1"/>
          </p:cNvSpPr>
          <p:nvPr>
            <p:ph type="title"/>
          </p:nvPr>
        </p:nvSpPr>
        <p:spPr>
          <a:noFill/>
        </p:spPr>
        <p:txBody>
          <a:bodyPr/>
          <a:lstStyle/>
          <a:p>
            <a:pPr eaLnBrk="1" hangingPunct="1"/>
            <a:r>
              <a:rPr lang="en-US" altLang="en-US"/>
              <a:t>Oligopoly Games</a:t>
            </a:r>
          </a:p>
        </p:txBody>
      </p:sp>
      <p:pic>
        <p:nvPicPr>
          <p:cNvPr id="91140"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4000" y="3132000"/>
            <a:ext cx="7821613"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141" name="Picture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04000" y="3132000"/>
            <a:ext cx="7821613"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142" name="Picture 9"/>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04000" y="3132000"/>
            <a:ext cx="7821613"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143" name="Picture 10"/>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04000" y="3132000"/>
            <a:ext cx="7821613"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144" name="Picture 11"/>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04000" y="3132000"/>
            <a:ext cx="7821613"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504000" y="3132000"/>
            <a:ext cx="7821613"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504000" y="3132000"/>
            <a:ext cx="7821613"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750"/>
                                        <p:tgtEl>
                                          <p:spTgt spid="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7379">
                                            <p:txEl>
                                              <p:pRg st="1" end="1"/>
                                            </p:txEl>
                                          </p:spTgt>
                                        </p:tgtEl>
                                        <p:attrNameLst>
                                          <p:attrName>style.visibility</p:attrName>
                                        </p:attrNameLst>
                                      </p:cBhvr>
                                      <p:to>
                                        <p:strVal val="visible"/>
                                      </p:to>
                                    </p:set>
                                    <p:animEffect transition="in" filter="wipe(left)">
                                      <p:cBhvr>
                                        <p:cTn id="12" dur="1000"/>
                                        <p:tgtEl>
                                          <p:spTgt spid="357379">
                                            <p:txEl>
                                              <p:pRg st="1" end="1"/>
                                            </p:txEl>
                                          </p:spTgt>
                                        </p:tgtEl>
                                      </p:cBhvr>
                                    </p:animEffect>
                                  </p:childTnLst>
                                </p:cTn>
                              </p:par>
                            </p:childTnLst>
                          </p:cTn>
                        </p:par>
                        <p:par>
                          <p:cTn id="13" fill="hold" nodeType="afterGroup">
                            <p:stCondLst>
                              <p:cond delay="1000"/>
                            </p:stCondLst>
                            <p:childTnLst>
                              <p:par>
                                <p:cTn id="14" presetID="10" presetClass="entr" presetSubtype="0" fill="hold"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79" grpId="0" build="p" bldLvl="3"/>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9427" name="Rectangle 3"/>
          <p:cNvSpPr>
            <a:spLocks noGrp="1" noChangeArrowheads="1"/>
          </p:cNvSpPr>
          <p:nvPr>
            <p:ph idx="1"/>
          </p:nvPr>
        </p:nvSpPr>
        <p:spPr/>
        <p:txBody>
          <a:bodyPr/>
          <a:lstStyle/>
          <a:p>
            <a:pPr marL="107950" lvl="1" eaLnBrk="1" hangingPunct="1"/>
            <a:r>
              <a:rPr b="1" dirty="0">
                <a:solidFill>
                  <a:srgbClr val="7030A0"/>
                </a:solidFill>
              </a:rPr>
              <a:t>Both Firms Cheat</a:t>
            </a:r>
          </a:p>
          <a:p>
            <a:pPr marL="107950" lvl="1" eaLnBrk="1" hangingPunct="1"/>
            <a:r>
              <a:rPr dirty="0"/>
              <a:t>Suppose that both increase their output to 3,000 units.</a:t>
            </a:r>
          </a:p>
        </p:txBody>
      </p:sp>
      <p:sp>
        <p:nvSpPr>
          <p:cNvPr id="93186" name="Rectangle 13"/>
          <p:cNvSpPr>
            <a:spLocks noGrp="1" noChangeArrowheads="1"/>
          </p:cNvSpPr>
          <p:nvPr>
            <p:ph type="title"/>
          </p:nvPr>
        </p:nvSpPr>
        <p:spPr>
          <a:noFill/>
        </p:spPr>
        <p:txBody>
          <a:bodyPr/>
          <a:lstStyle/>
          <a:p>
            <a:pPr eaLnBrk="1" hangingPunct="1"/>
            <a:r>
              <a:rPr lang="en-US" altLang="en-US"/>
              <a:t>Oligopoly Games</a:t>
            </a:r>
          </a:p>
        </p:txBody>
      </p:sp>
      <p:pic>
        <p:nvPicPr>
          <p:cNvPr id="93188" name="Picture 4" descr="Fig1505a.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12000" y="3024000"/>
            <a:ext cx="6031706" cy="3432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hlinkClick r:id="rId4" action="ppaction://hlinksldjump" tooltip="Click to expand the figure"/>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9427">
                                            <p:txEl>
                                              <p:pRg st="1" end="1"/>
                                            </p:txEl>
                                          </p:spTgt>
                                        </p:tgtEl>
                                        <p:attrNameLst>
                                          <p:attrName>style.visibility</p:attrName>
                                        </p:attrNameLst>
                                      </p:cBhvr>
                                      <p:to>
                                        <p:strVal val="visible"/>
                                      </p:to>
                                    </p:set>
                                    <p:animEffect transition="in" filter="wipe(left)">
                                      <p:cBhvr>
                                        <p:cTn id="7" dur="1000"/>
                                        <p:tgtEl>
                                          <p:spTgt spid="3594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27" grpId="0" build="p" bldLvl="3"/>
    </p:bld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95234" name="Picture 3" descr="Fig1505a.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3938" y="1409700"/>
            <a:ext cx="7096125"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Fig1505b.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23938" y="1409700"/>
            <a:ext cx="7096125"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3" name="Rectangle 3"/>
          <p:cNvSpPr>
            <a:spLocks noGrp="1" noChangeArrowheads="1"/>
          </p:cNvSpPr>
          <p:nvPr>
            <p:ph idx="1"/>
          </p:nvPr>
        </p:nvSpPr>
        <p:spPr>
          <a:xfrm>
            <a:off x="360363" y="1584325"/>
            <a:ext cx="8229600" cy="1304925"/>
          </a:xfrm>
        </p:spPr>
        <p:txBody>
          <a:bodyPr/>
          <a:lstStyle/>
          <a:p>
            <a:pPr marL="107950" lvl="1" eaLnBrk="1" hangingPunct="1"/>
            <a:r>
              <a:t>Industry output is 6,000 units, the price falls.</a:t>
            </a:r>
          </a:p>
          <a:p>
            <a:pPr marL="107950" lvl="1" eaLnBrk="1" hangingPunct="1"/>
            <a:r>
              <a:t>Both firms make zero economic profit—the same as in perfect competition.</a:t>
            </a:r>
          </a:p>
        </p:txBody>
      </p:sp>
      <p:sp>
        <p:nvSpPr>
          <p:cNvPr id="97282" name="Rectangle 9"/>
          <p:cNvSpPr>
            <a:spLocks noGrp="1" noChangeArrowheads="1"/>
          </p:cNvSpPr>
          <p:nvPr>
            <p:ph type="title"/>
          </p:nvPr>
        </p:nvSpPr>
        <p:spPr>
          <a:noFill/>
        </p:spPr>
        <p:txBody>
          <a:bodyPr/>
          <a:lstStyle/>
          <a:p>
            <a:pPr eaLnBrk="1" hangingPunct="1"/>
            <a:r>
              <a:rPr lang="en-US" altLang="en-US"/>
              <a:t>Oligopoly Games</a:t>
            </a:r>
          </a:p>
        </p:txBody>
      </p:sp>
      <p:pic>
        <p:nvPicPr>
          <p:cNvPr id="97284" name="Picture 4" descr="Fig1505a.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12000" y="3024000"/>
            <a:ext cx="6031706" cy="3432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Fig1505b.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12000" y="3024000"/>
            <a:ext cx="6031706" cy="3432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3523" name="Rectangle 3"/>
          <p:cNvSpPr>
            <a:spLocks noGrp="1" noChangeArrowheads="1"/>
          </p:cNvSpPr>
          <p:nvPr>
            <p:ph idx="1"/>
          </p:nvPr>
        </p:nvSpPr>
        <p:spPr>
          <a:xfrm>
            <a:off x="360363" y="1584325"/>
            <a:ext cx="8064065" cy="4525963"/>
          </a:xfrm>
        </p:spPr>
        <p:txBody>
          <a:bodyPr/>
          <a:lstStyle/>
          <a:p>
            <a:pPr marL="107950" lvl="1" eaLnBrk="1" hangingPunct="1">
              <a:tabLst>
                <a:tab pos="461963" algn="l"/>
              </a:tabLst>
              <a:defRPr/>
            </a:pPr>
            <a:r>
              <a:rPr b="1" dirty="0">
                <a:solidFill>
                  <a:srgbClr val="7030A0"/>
                </a:solidFill>
              </a:rPr>
              <a:t>The Payoff Matrix</a:t>
            </a:r>
          </a:p>
          <a:p>
            <a:pPr marL="450900" lvl="1" indent="-342900" eaLnBrk="1" hangingPunct="1">
              <a:buClr>
                <a:schemeClr val="tx1"/>
              </a:buClr>
              <a:buSzPct val="120000"/>
              <a:buFont typeface="Wingdings" panose="05000000000000000000" pitchFamily="2" charset="2"/>
              <a:buChar char="§"/>
              <a:defRPr/>
            </a:pPr>
            <a:r>
              <a:rPr dirty="0"/>
              <a:t>If both comply, each firm makes $2 million a week.</a:t>
            </a:r>
          </a:p>
          <a:p>
            <a:pPr marL="450900" lvl="1" indent="-342900" eaLnBrk="1" hangingPunct="1">
              <a:buClr>
                <a:schemeClr val="tx1"/>
              </a:buClr>
              <a:buSzPct val="120000"/>
              <a:buFont typeface="Wingdings" panose="05000000000000000000" pitchFamily="2" charset="2"/>
              <a:buChar char="§"/>
              <a:defRPr/>
            </a:pPr>
            <a:r>
              <a:rPr dirty="0"/>
              <a:t>If both cheat, each firm makes zero economic profit.</a:t>
            </a:r>
          </a:p>
          <a:p>
            <a:pPr marL="450900" lvl="1" indent="-342900" eaLnBrk="1" hangingPunct="1">
              <a:buClr>
                <a:schemeClr val="tx1"/>
              </a:buClr>
              <a:buSzPct val="120000"/>
              <a:buFont typeface="Wingdings" panose="05000000000000000000" pitchFamily="2" charset="2"/>
              <a:buChar char="§"/>
              <a:defRPr/>
            </a:pPr>
            <a:r>
              <a:rPr dirty="0"/>
              <a:t>If Trick complies and Gear cheats, Trick incurs a loss of $1 million and Gear makes a profit of $4.5 million.</a:t>
            </a:r>
          </a:p>
          <a:p>
            <a:pPr marL="450900" lvl="1" indent="-342900" eaLnBrk="1" hangingPunct="1">
              <a:buClr>
                <a:schemeClr val="tx1"/>
              </a:buClr>
              <a:buSzPct val="120000"/>
              <a:buFont typeface="Wingdings" panose="05000000000000000000" pitchFamily="2" charset="2"/>
              <a:buChar char="§"/>
              <a:defRPr/>
            </a:pPr>
            <a:r>
              <a:rPr dirty="0"/>
              <a:t>If Gear complies and Trick cheats, Gear incurs a loss of $1 million and Trick makes a profit of $4.5 million.</a:t>
            </a:r>
          </a:p>
        </p:txBody>
      </p:sp>
      <p:sp>
        <p:nvSpPr>
          <p:cNvPr id="99330" name="Rectangle 5"/>
          <p:cNvSpPr>
            <a:spLocks noGrp="1" noChangeArrowheads="1"/>
          </p:cNvSpPr>
          <p:nvPr>
            <p:ph type="title"/>
          </p:nvPr>
        </p:nvSpPr>
        <p:spPr>
          <a:noFill/>
        </p:spPr>
        <p:txBody>
          <a:bodyPr/>
          <a:lstStyle/>
          <a:p>
            <a:pPr eaLnBrk="1" hangingPunct="1"/>
            <a:r>
              <a:rPr lang="en-US" altLang="en-US"/>
              <a:t>Oligopoly Games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3523">
                                            <p:txEl>
                                              <p:pRg st="1" end="1"/>
                                            </p:txEl>
                                          </p:spTgt>
                                        </p:tgtEl>
                                        <p:attrNameLst>
                                          <p:attrName>style.visibility</p:attrName>
                                        </p:attrNameLst>
                                      </p:cBhvr>
                                      <p:to>
                                        <p:strVal val="visible"/>
                                      </p:to>
                                    </p:set>
                                    <p:animEffect transition="in" filter="wipe(left)">
                                      <p:cBhvr>
                                        <p:cTn id="7" dur="1000"/>
                                        <p:tgtEl>
                                          <p:spTgt spid="36352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3523">
                                            <p:txEl>
                                              <p:pRg st="2" end="2"/>
                                            </p:txEl>
                                          </p:spTgt>
                                        </p:tgtEl>
                                        <p:attrNameLst>
                                          <p:attrName>style.visibility</p:attrName>
                                        </p:attrNameLst>
                                      </p:cBhvr>
                                      <p:to>
                                        <p:strVal val="visible"/>
                                      </p:to>
                                    </p:set>
                                    <p:animEffect transition="in" filter="wipe(left)">
                                      <p:cBhvr>
                                        <p:cTn id="12" dur="1000"/>
                                        <p:tgtEl>
                                          <p:spTgt spid="36352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3523">
                                            <p:txEl>
                                              <p:pRg st="3" end="3"/>
                                            </p:txEl>
                                          </p:spTgt>
                                        </p:tgtEl>
                                        <p:attrNameLst>
                                          <p:attrName>style.visibility</p:attrName>
                                        </p:attrNameLst>
                                      </p:cBhvr>
                                      <p:to>
                                        <p:strVal val="visible"/>
                                      </p:to>
                                    </p:set>
                                    <p:animEffect transition="in" filter="wipe(left)">
                                      <p:cBhvr>
                                        <p:cTn id="17" dur="1000"/>
                                        <p:tgtEl>
                                          <p:spTgt spid="36352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63523">
                                            <p:txEl>
                                              <p:pRg st="4" end="4"/>
                                            </p:txEl>
                                          </p:spTgt>
                                        </p:tgtEl>
                                        <p:attrNameLst>
                                          <p:attrName>style.visibility</p:attrName>
                                        </p:attrNameLst>
                                      </p:cBhvr>
                                      <p:to>
                                        <p:strVal val="visible"/>
                                      </p:to>
                                    </p:set>
                                    <p:animEffect transition="in" filter="wipe(left)">
                                      <p:cBhvr>
                                        <p:cTn id="22" dur="1000"/>
                                        <p:tgtEl>
                                          <p:spTgt spid="3635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3" grpId="0" uiExpand="1" build="p" bldLvl="3"/>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 name="Picture 6" descr="Tab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0000" y="1872000"/>
            <a:ext cx="5857875" cy="459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ltLang="en-US" dirty="0"/>
              <a:t>Oligopoly Games</a:t>
            </a:r>
            <a:endParaRPr lang="en-CA" dirty="0"/>
          </a:p>
        </p:txBody>
      </p:sp>
      <p:sp>
        <p:nvSpPr>
          <p:cNvPr id="3" name="Content Placeholder 2"/>
          <p:cNvSpPr>
            <a:spLocks noGrp="1"/>
          </p:cNvSpPr>
          <p:nvPr>
            <p:ph idx="1"/>
          </p:nvPr>
        </p:nvSpPr>
        <p:spPr/>
        <p:txBody>
          <a:bodyPr/>
          <a:lstStyle/>
          <a:p>
            <a:r>
              <a:rPr lang="en-CA" b="0" dirty="0">
                <a:solidFill>
                  <a:schemeClr val="tx1"/>
                </a:solidFill>
              </a:rPr>
              <a:t>Payoff Matrix</a:t>
            </a:r>
          </a:p>
        </p:txBody>
      </p:sp>
    </p:spTree>
    <p:extLst>
      <p:ext uri="{BB962C8B-B14F-4D97-AF65-F5344CB8AC3E}">
        <p14:creationId xmlns:p14="http://schemas.microsoft.com/office/powerpoint/2010/main" val="3223326409"/>
      </p:ext>
    </p:extLst>
  </p:cSld>
  <p:clrMapOvr>
    <a:masterClrMapping/>
  </p:clrMapOvr>
  <p:transition spd="slow">
    <p:wipe dir="r"/>
  </p:transition>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 name="Picture 10" descr="Tab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0000" y="1872000"/>
            <a:ext cx="5857875" cy="459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ltLang="en-US" dirty="0"/>
              <a:t>Oligopoly Games</a:t>
            </a:r>
            <a:endParaRPr lang="en-CA" dirty="0"/>
          </a:p>
        </p:txBody>
      </p:sp>
      <p:sp>
        <p:nvSpPr>
          <p:cNvPr id="3" name="Content Placeholder 2"/>
          <p:cNvSpPr>
            <a:spLocks noGrp="1"/>
          </p:cNvSpPr>
          <p:nvPr>
            <p:ph idx="1"/>
          </p:nvPr>
        </p:nvSpPr>
        <p:spPr/>
        <p:txBody>
          <a:bodyPr/>
          <a:lstStyle/>
          <a:p>
            <a:r>
              <a:rPr lang="en-CA" b="0" dirty="0">
                <a:solidFill>
                  <a:schemeClr val="tx1"/>
                </a:solidFill>
              </a:rPr>
              <a:t>Trick’s view of the world</a:t>
            </a:r>
          </a:p>
        </p:txBody>
      </p:sp>
    </p:spTree>
    <p:extLst>
      <p:ext uri="{BB962C8B-B14F-4D97-AF65-F5344CB8AC3E}">
        <p14:creationId xmlns:p14="http://schemas.microsoft.com/office/powerpoint/2010/main" val="3793717661"/>
      </p:ext>
    </p:extLst>
  </p:cSld>
  <p:clrMapOvr>
    <a:masterClrMapping/>
  </p:clrMapOvr>
  <p:transition spd="slow">
    <p:wipe dir="r"/>
  </p:transition>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 name="Picture 10" descr="Tab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0000" y="1872000"/>
            <a:ext cx="5857875" cy="459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ltLang="en-US" dirty="0"/>
              <a:t>Oligopoly Games</a:t>
            </a:r>
            <a:endParaRPr lang="en-CA" dirty="0"/>
          </a:p>
        </p:txBody>
      </p:sp>
      <p:sp>
        <p:nvSpPr>
          <p:cNvPr id="3" name="Content Placeholder 2"/>
          <p:cNvSpPr>
            <a:spLocks noGrp="1"/>
          </p:cNvSpPr>
          <p:nvPr>
            <p:ph idx="1"/>
          </p:nvPr>
        </p:nvSpPr>
        <p:spPr/>
        <p:txBody>
          <a:bodyPr/>
          <a:lstStyle/>
          <a:p>
            <a:r>
              <a:rPr lang="en-CA" b="0" dirty="0">
                <a:solidFill>
                  <a:schemeClr val="tx1"/>
                </a:solidFill>
              </a:rPr>
              <a:t>Trick’s view of the world</a:t>
            </a:r>
          </a:p>
        </p:txBody>
      </p:sp>
    </p:spTree>
    <p:extLst>
      <p:ext uri="{BB962C8B-B14F-4D97-AF65-F5344CB8AC3E}">
        <p14:creationId xmlns:p14="http://schemas.microsoft.com/office/powerpoint/2010/main" val="381513064"/>
      </p:ext>
    </p:extLst>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5364"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20000" y="1656000"/>
            <a:ext cx="4257675" cy="459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320000" y="1656000"/>
            <a:ext cx="4257675" cy="459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320000" y="1656000"/>
            <a:ext cx="4257675" cy="459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320000" y="1656000"/>
            <a:ext cx="4257675" cy="459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1459" name="Rectangle 3"/>
          <p:cNvSpPr>
            <a:spLocks noGrp="1" noChangeArrowheads="1"/>
          </p:cNvSpPr>
          <p:nvPr>
            <p:ph idx="1"/>
          </p:nvPr>
        </p:nvSpPr>
        <p:spPr/>
        <p:txBody>
          <a:bodyPr/>
          <a:lstStyle/>
          <a:p>
            <a:pPr marL="107950" eaLnBrk="1" hangingPunct="1"/>
            <a:r>
              <a:rPr lang="en-US" altLang="en-US" dirty="0"/>
              <a:t>Barriers to Entry</a:t>
            </a:r>
          </a:p>
          <a:p>
            <a:pPr marL="107950" lvl="1" eaLnBrk="1" hangingPunct="1"/>
            <a:r>
              <a:rPr lang="en-US" altLang="en-US" dirty="0"/>
              <a:t>Either natural or legal barriers to entry can create oligopoly.</a:t>
            </a:r>
          </a:p>
          <a:p>
            <a:pPr marL="107950" lvl="1" eaLnBrk="1" hangingPunct="1"/>
            <a:r>
              <a:rPr lang="en-US" altLang="en-US" dirty="0"/>
              <a:t>Figure 15.1 shows two oligopoly situations.</a:t>
            </a:r>
          </a:p>
          <a:p>
            <a:pPr marL="107950" lvl="1" eaLnBrk="1" hangingPunct="1"/>
            <a:r>
              <a:rPr lang="en-US" altLang="en-US" dirty="0"/>
              <a:t>In part (a), there is a natural </a:t>
            </a:r>
            <a:r>
              <a:rPr lang="en-US" altLang="en-US" b="1" dirty="0"/>
              <a:t>duopoly</a:t>
            </a:r>
            <a:r>
              <a:rPr lang="en-US" altLang="en-US" dirty="0"/>
              <a:t>—a market with two firms.</a:t>
            </a:r>
          </a:p>
        </p:txBody>
      </p:sp>
      <p:sp>
        <p:nvSpPr>
          <p:cNvPr id="15363" name="Rectangle 11"/>
          <p:cNvSpPr>
            <a:spLocks noGrp="1" noChangeArrowheads="1"/>
          </p:cNvSpPr>
          <p:nvPr>
            <p:ph type="title"/>
          </p:nvPr>
        </p:nvSpPr>
        <p:spPr>
          <a:noFill/>
          <a:ln/>
        </p:spPr>
        <p:txBody>
          <a:bodyPr/>
          <a:lstStyle/>
          <a:p>
            <a:pPr eaLnBrk="1" hangingPunct="1"/>
            <a:r>
              <a:rPr lang="en-US" altLang="en-US"/>
              <a:t>What Is Oligopoly?</a:t>
            </a:r>
          </a:p>
        </p:txBody>
      </p:sp>
      <p:pic>
        <p:nvPicPr>
          <p:cNvPr id="8" name="Picture 7">
            <a:hlinkClick r:id="rId7" action="ppaction://hlinksldjump" tooltip="Click to expand the figure"/>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1459">
                                            <p:txEl>
                                              <p:pRg st="1" end="1"/>
                                            </p:txEl>
                                          </p:spTgt>
                                        </p:tgtEl>
                                        <p:attrNameLst>
                                          <p:attrName>style.visibility</p:attrName>
                                        </p:attrNameLst>
                                      </p:cBhvr>
                                      <p:to>
                                        <p:strVal val="visible"/>
                                      </p:to>
                                    </p:set>
                                    <p:animEffect transition="in" filter="wipe(left)">
                                      <p:cBhvr>
                                        <p:cTn id="7" dur="1000"/>
                                        <p:tgtEl>
                                          <p:spTgt spid="53145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31459">
                                            <p:txEl>
                                              <p:pRg st="2" end="2"/>
                                            </p:txEl>
                                          </p:spTgt>
                                        </p:tgtEl>
                                        <p:attrNameLst>
                                          <p:attrName>style.visibility</p:attrName>
                                        </p:attrNameLst>
                                      </p:cBhvr>
                                      <p:to>
                                        <p:strVal val="visible"/>
                                      </p:to>
                                    </p:set>
                                    <p:animEffect transition="in" filter="wipe(left)">
                                      <p:cBhvr>
                                        <p:cTn id="12" dur="1000"/>
                                        <p:tgtEl>
                                          <p:spTgt spid="53145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31459">
                                            <p:txEl>
                                              <p:pRg st="3" end="3"/>
                                            </p:txEl>
                                          </p:spTgt>
                                        </p:tgtEl>
                                        <p:attrNameLst>
                                          <p:attrName>style.visibility</p:attrName>
                                        </p:attrNameLst>
                                      </p:cBhvr>
                                      <p:to>
                                        <p:strVal val="visible"/>
                                      </p:to>
                                    </p:set>
                                    <p:animEffect transition="in" filter="wipe(left)">
                                      <p:cBhvr>
                                        <p:cTn id="17" dur="1000"/>
                                        <p:tgtEl>
                                          <p:spTgt spid="531459">
                                            <p:txEl>
                                              <p:pRg st="3" end="3"/>
                                            </p:txEl>
                                          </p:spTgt>
                                        </p:tgtEl>
                                      </p:cBhvr>
                                    </p:animEffect>
                                  </p:childTnLst>
                                </p:cTn>
                              </p:par>
                            </p:childTnLst>
                          </p:cTn>
                        </p:par>
                        <p:par>
                          <p:cTn id="18" fill="hold" nodeType="afterGroup">
                            <p:stCondLst>
                              <p:cond delay="1000"/>
                            </p:stCondLst>
                            <p:childTnLst>
                              <p:par>
                                <p:cTn id="19" presetID="10" presetClass="entr" presetSubtype="0"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750"/>
                                        <p:tgtEl>
                                          <p:spTgt spid="9"/>
                                        </p:tgtEl>
                                      </p:cBhvr>
                                    </p:animEffect>
                                  </p:childTnLst>
                                </p:cTn>
                              </p:par>
                            </p:childTnLst>
                          </p:cTn>
                        </p:par>
                        <p:par>
                          <p:cTn id="22" fill="hold" nodeType="afterGroup">
                            <p:stCondLst>
                              <p:cond delay="1750"/>
                            </p:stCondLst>
                            <p:childTnLst>
                              <p:par>
                                <p:cTn id="23" presetID="10" presetClass="entr" presetSubtype="0"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750"/>
                                        <p:tgtEl>
                                          <p:spTgt spid="10"/>
                                        </p:tgtEl>
                                      </p:cBhvr>
                                    </p:animEffect>
                                  </p:childTnLst>
                                </p:cTn>
                              </p:par>
                            </p:childTnLst>
                          </p:cTn>
                        </p:par>
                        <p:par>
                          <p:cTn id="26" fill="hold" nodeType="afterGroup">
                            <p:stCondLst>
                              <p:cond delay="2500"/>
                            </p:stCondLst>
                            <p:childTnLst>
                              <p:par>
                                <p:cTn id="27" presetID="10" presetClass="entr" presetSubtype="0" fill="hold"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459" grpId="0" uiExpand="1" build="p" bldLvl="3"/>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 name="Picture 10" descr="Tab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0000" y="1872000"/>
            <a:ext cx="5857875" cy="459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ltLang="en-US" dirty="0"/>
              <a:t>Oligopoly Games</a:t>
            </a:r>
            <a:endParaRPr lang="en-CA" dirty="0"/>
          </a:p>
        </p:txBody>
      </p:sp>
      <p:sp>
        <p:nvSpPr>
          <p:cNvPr id="3" name="Content Placeholder 2"/>
          <p:cNvSpPr>
            <a:spLocks noGrp="1"/>
          </p:cNvSpPr>
          <p:nvPr>
            <p:ph idx="1"/>
          </p:nvPr>
        </p:nvSpPr>
        <p:spPr/>
        <p:txBody>
          <a:bodyPr/>
          <a:lstStyle/>
          <a:p>
            <a:r>
              <a:rPr lang="en-CA" b="0" dirty="0">
                <a:solidFill>
                  <a:schemeClr val="tx1"/>
                </a:solidFill>
              </a:rPr>
              <a:t>Gear’s view of the world</a:t>
            </a:r>
          </a:p>
        </p:txBody>
      </p:sp>
    </p:spTree>
    <p:extLst>
      <p:ext uri="{BB962C8B-B14F-4D97-AF65-F5344CB8AC3E}">
        <p14:creationId xmlns:p14="http://schemas.microsoft.com/office/powerpoint/2010/main" val="1549453775"/>
      </p:ext>
    </p:extLst>
  </p:cSld>
  <p:clrMapOvr>
    <a:masterClrMapping/>
  </p:clrMapOvr>
  <p:transition spd="slow">
    <p:wipe dir="r"/>
  </p:transition>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 name="Picture 10" descr="Tab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0000" y="1872000"/>
            <a:ext cx="5857875" cy="459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ltLang="en-US" dirty="0"/>
              <a:t>Oligopoly Games</a:t>
            </a:r>
            <a:endParaRPr lang="en-CA" dirty="0"/>
          </a:p>
        </p:txBody>
      </p:sp>
      <p:sp>
        <p:nvSpPr>
          <p:cNvPr id="3" name="Content Placeholder 2"/>
          <p:cNvSpPr>
            <a:spLocks noGrp="1"/>
          </p:cNvSpPr>
          <p:nvPr>
            <p:ph idx="1"/>
          </p:nvPr>
        </p:nvSpPr>
        <p:spPr/>
        <p:txBody>
          <a:bodyPr/>
          <a:lstStyle/>
          <a:p>
            <a:r>
              <a:rPr lang="en-CA" b="0" dirty="0">
                <a:solidFill>
                  <a:schemeClr val="tx1"/>
                </a:solidFill>
              </a:rPr>
              <a:t>Gear’s view of the world</a:t>
            </a:r>
          </a:p>
        </p:txBody>
      </p:sp>
    </p:spTree>
    <p:extLst>
      <p:ext uri="{BB962C8B-B14F-4D97-AF65-F5344CB8AC3E}">
        <p14:creationId xmlns:p14="http://schemas.microsoft.com/office/powerpoint/2010/main" val="2573112557"/>
      </p:ext>
    </p:extLst>
  </p:cSld>
  <p:clrMapOvr>
    <a:masterClrMapping/>
  </p:clrMapOvr>
  <p:transition spd="slow">
    <p:wipe dir="r"/>
  </p:transition>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 name="Picture 15" descr="Tab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0000" y="1872000"/>
            <a:ext cx="5857875" cy="459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ltLang="en-US" dirty="0"/>
              <a:t>Oligopoly Games</a:t>
            </a:r>
            <a:endParaRPr lang="en-CA" dirty="0"/>
          </a:p>
        </p:txBody>
      </p:sp>
      <p:sp>
        <p:nvSpPr>
          <p:cNvPr id="3" name="Content Placeholder 2"/>
          <p:cNvSpPr>
            <a:spLocks noGrp="1"/>
          </p:cNvSpPr>
          <p:nvPr>
            <p:ph idx="1"/>
          </p:nvPr>
        </p:nvSpPr>
        <p:spPr/>
        <p:txBody>
          <a:bodyPr/>
          <a:lstStyle/>
          <a:p>
            <a:r>
              <a:rPr lang="en-CA" b="0" dirty="0">
                <a:solidFill>
                  <a:schemeClr val="tx1"/>
                </a:solidFill>
              </a:rPr>
              <a:t>Equilibrium</a:t>
            </a:r>
          </a:p>
        </p:txBody>
      </p:sp>
    </p:spTree>
    <p:extLst>
      <p:ext uri="{BB962C8B-B14F-4D97-AF65-F5344CB8AC3E}">
        <p14:creationId xmlns:p14="http://schemas.microsoft.com/office/powerpoint/2010/main" val="553002197"/>
      </p:ext>
    </p:extLst>
  </p:cSld>
  <p:clrMapOvr>
    <a:masterClrMapping/>
  </p:clrMapOvr>
  <p:transition spd="slow">
    <p:wipe dir="r"/>
  </p:transition>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1539" name="Rectangle 3"/>
          <p:cNvSpPr>
            <a:spLocks noGrp="1" noChangeArrowheads="1"/>
          </p:cNvSpPr>
          <p:nvPr>
            <p:ph idx="1"/>
          </p:nvPr>
        </p:nvSpPr>
        <p:spPr/>
        <p:txBody>
          <a:bodyPr/>
          <a:lstStyle/>
          <a:p>
            <a:pPr marL="107950" lvl="1" eaLnBrk="1" hangingPunct="1"/>
            <a:r>
              <a:rPr b="1" dirty="0">
                <a:solidFill>
                  <a:srgbClr val="7030A0"/>
                </a:solidFill>
              </a:rPr>
              <a:t>Nash Equilibrium in the </a:t>
            </a:r>
            <a:r>
              <a:rPr b="1" dirty="0" err="1">
                <a:solidFill>
                  <a:srgbClr val="7030A0"/>
                </a:solidFill>
              </a:rPr>
              <a:t>Duopolists</a:t>
            </a:r>
            <a:r>
              <a:rPr b="1" dirty="0">
                <a:solidFill>
                  <a:srgbClr val="7030A0"/>
                </a:solidFill>
              </a:rPr>
              <a:t>’ Dilemma</a:t>
            </a:r>
          </a:p>
          <a:p>
            <a:pPr marL="107950" lvl="1" eaLnBrk="1" hangingPunct="1"/>
            <a:r>
              <a:rPr dirty="0"/>
              <a:t>The Nash equilibrium is that both firms cheat.</a:t>
            </a:r>
          </a:p>
          <a:p>
            <a:pPr marL="107950" lvl="1" eaLnBrk="1" hangingPunct="1"/>
            <a:r>
              <a:rPr dirty="0"/>
              <a:t>The quantity and price are those of a competitive market, and firms make zero economic profit.</a:t>
            </a:r>
          </a:p>
        </p:txBody>
      </p:sp>
      <p:sp>
        <p:nvSpPr>
          <p:cNvPr id="113666" name="Rectangle 5"/>
          <p:cNvSpPr>
            <a:spLocks noGrp="1" noChangeArrowheads="1"/>
          </p:cNvSpPr>
          <p:nvPr>
            <p:ph type="title"/>
          </p:nvPr>
        </p:nvSpPr>
        <p:spPr>
          <a:noFill/>
        </p:spPr>
        <p:txBody>
          <a:bodyPr/>
          <a:lstStyle/>
          <a:p>
            <a:pPr eaLnBrk="1" hangingPunct="1"/>
            <a:r>
              <a:rPr lang="en-US" altLang="en-US"/>
              <a:t>Oligopoly Games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1539">
                                            <p:txEl>
                                              <p:pRg st="1" end="1"/>
                                            </p:txEl>
                                          </p:spTgt>
                                        </p:tgtEl>
                                        <p:attrNameLst>
                                          <p:attrName>style.visibility</p:attrName>
                                        </p:attrNameLst>
                                      </p:cBhvr>
                                      <p:to>
                                        <p:strVal val="visible"/>
                                      </p:to>
                                    </p:set>
                                    <p:animEffect transition="in" filter="wipe(left)">
                                      <p:cBhvr>
                                        <p:cTn id="7" dur="1000"/>
                                        <p:tgtEl>
                                          <p:spTgt spid="32153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1539">
                                            <p:txEl>
                                              <p:pRg st="2" end="2"/>
                                            </p:txEl>
                                          </p:spTgt>
                                        </p:tgtEl>
                                        <p:attrNameLst>
                                          <p:attrName>style.visibility</p:attrName>
                                        </p:attrNameLst>
                                      </p:cBhvr>
                                      <p:to>
                                        <p:strVal val="visible"/>
                                      </p:to>
                                    </p:set>
                                    <p:animEffect transition="in" filter="wipe(left)">
                                      <p:cBhvr>
                                        <p:cTn id="12" dur="1000"/>
                                        <p:tgtEl>
                                          <p:spTgt spid="3215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39" grpId="0" build="p" bldLvl="3"/>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5" name="Rectangle 3"/>
          <p:cNvSpPr>
            <a:spLocks noGrp="1" noChangeArrowheads="1"/>
          </p:cNvSpPr>
          <p:nvPr>
            <p:ph idx="1"/>
          </p:nvPr>
        </p:nvSpPr>
        <p:spPr/>
        <p:txBody>
          <a:bodyPr/>
          <a:lstStyle/>
          <a:p>
            <a:pPr eaLnBrk="1" hangingPunct="1"/>
            <a:r>
              <a:rPr lang="en-US" altLang="en-US" b="0" dirty="0">
                <a:solidFill>
                  <a:schemeClr val="tx1"/>
                </a:solidFill>
              </a:rPr>
              <a:t>Other oligopoly games include advertising and </a:t>
            </a:r>
            <a:r>
              <a:rPr lang="en-GB" altLang="en-US" b="0" dirty="0">
                <a:solidFill>
                  <a:schemeClr val="tx1"/>
                </a:solidFill>
              </a:rPr>
              <a:t>research and development (</a:t>
            </a:r>
            <a:r>
              <a:rPr lang="en-US" altLang="en-US" b="0" dirty="0">
                <a:solidFill>
                  <a:schemeClr val="tx1"/>
                </a:solidFill>
              </a:rPr>
              <a:t>R&amp;D) games.</a:t>
            </a:r>
          </a:p>
          <a:p>
            <a:pPr eaLnBrk="1" hangingPunct="1"/>
            <a:r>
              <a:rPr lang="en-US" altLang="en-US" b="0" dirty="0">
                <a:solidFill>
                  <a:schemeClr val="tx1"/>
                </a:solidFill>
              </a:rPr>
              <a:t>These games are also prisoners’ dilemmas.</a:t>
            </a:r>
          </a:p>
          <a:p>
            <a:pPr marL="0"/>
            <a:endParaRPr lang="en-US" altLang="en-US" dirty="0">
              <a:solidFill>
                <a:schemeClr val="tx1"/>
              </a:solidFill>
            </a:endParaRPr>
          </a:p>
        </p:txBody>
      </p:sp>
      <p:sp>
        <p:nvSpPr>
          <p:cNvPr id="115714" name="Rectangle 5"/>
          <p:cNvSpPr>
            <a:spLocks noGrp="1" noChangeArrowheads="1"/>
          </p:cNvSpPr>
          <p:nvPr>
            <p:ph type="title"/>
          </p:nvPr>
        </p:nvSpPr>
        <p:spPr>
          <a:noFill/>
        </p:spPr>
        <p:txBody>
          <a:bodyPr/>
          <a:lstStyle/>
          <a:p>
            <a:pPr eaLnBrk="1" hangingPunct="1"/>
            <a:r>
              <a:rPr lang="en-US" altLang="en-US"/>
              <a:t>Oligopoly Games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5715">
                                            <p:txEl>
                                              <p:pRg st="1" end="1"/>
                                            </p:txEl>
                                          </p:spTgt>
                                        </p:tgtEl>
                                        <p:attrNameLst>
                                          <p:attrName>style.visibility</p:attrName>
                                        </p:attrNameLst>
                                      </p:cBhvr>
                                      <p:to>
                                        <p:strVal val="visible"/>
                                      </p:to>
                                    </p:set>
                                    <p:animEffect transition="in" filter="wipe(left)">
                                      <p:cBhvr>
                                        <p:cTn id="7" dur="750"/>
                                        <p:tgtEl>
                                          <p:spTgt spid="1157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321539" name="Rectangle 3"/>
          <p:cNvSpPr>
            <a:spLocks noGrp="1" noChangeArrowheads="1"/>
          </p:cNvSpPr>
          <p:nvPr>
            <p:ph idx="1"/>
          </p:nvPr>
        </p:nvSpPr>
        <p:spPr/>
        <p:txBody>
          <a:bodyPr/>
          <a:lstStyle/>
          <a:p>
            <a:pPr eaLnBrk="1" hangingPunct="1"/>
            <a:r>
              <a:rPr lang="en-US" altLang="en-US" dirty="0">
                <a:solidFill>
                  <a:schemeClr val="tx1"/>
                </a:solidFill>
              </a:rPr>
              <a:t>For example, an R&amp;D Game in the Market for Tissues</a:t>
            </a:r>
          </a:p>
          <a:p>
            <a:r>
              <a:rPr lang="en-GB" altLang="en-US" b="0" dirty="0">
                <a:solidFill>
                  <a:schemeClr val="tx1"/>
                </a:solidFill>
              </a:rPr>
              <a:t>Anti-Viral Kleenex and Puffs Plus Lotion weren’t developed because Kimberly-Clark (Kleenex) and P&amp;G (Puffs) were thinking about helping you cope with a miserable cold.</a:t>
            </a:r>
          </a:p>
          <a:p>
            <a:r>
              <a:rPr lang="en-GB" altLang="en-US" b="0" dirty="0">
                <a:solidFill>
                  <a:schemeClr val="tx1"/>
                </a:solidFill>
              </a:rPr>
              <a:t>These tissues and other innovations in the quality of facial tissues are the product of a costly R&amp;D game.</a:t>
            </a:r>
          </a:p>
          <a:p>
            <a:pPr lvl="1">
              <a:buClrTx/>
            </a:pPr>
            <a:r>
              <a:rPr dirty="0"/>
              <a:t>The next slide shows the payoff matrix for the R&amp;D game that Kimberley Clark and Puffs played.</a:t>
            </a:r>
          </a:p>
          <a:p>
            <a:pPr marL="0"/>
            <a:endParaRPr lang="en-US" altLang="en-US" dirty="0">
              <a:solidFill>
                <a:schemeClr val="tx1"/>
              </a:solidFill>
            </a:endParaRPr>
          </a:p>
        </p:txBody>
      </p:sp>
      <p:sp>
        <p:nvSpPr>
          <p:cNvPr id="117762" name="Rectangle 5"/>
          <p:cNvSpPr>
            <a:spLocks noGrp="1" noChangeArrowheads="1"/>
          </p:cNvSpPr>
          <p:nvPr>
            <p:ph type="title"/>
          </p:nvPr>
        </p:nvSpPr>
        <p:spPr>
          <a:noFill/>
        </p:spPr>
        <p:txBody>
          <a:bodyPr/>
          <a:lstStyle/>
          <a:p>
            <a:pPr eaLnBrk="1" hangingPunct="1"/>
            <a:r>
              <a:rPr lang="en-US" altLang="en-US"/>
              <a:t>Oligopoly Games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1539">
                                            <p:txEl>
                                              <p:pRg st="1" end="1"/>
                                            </p:txEl>
                                          </p:spTgt>
                                        </p:tgtEl>
                                        <p:attrNameLst>
                                          <p:attrName>style.visibility</p:attrName>
                                        </p:attrNameLst>
                                      </p:cBhvr>
                                      <p:to>
                                        <p:strVal val="visible"/>
                                      </p:to>
                                    </p:set>
                                    <p:animEffect transition="in" filter="wipe(left)">
                                      <p:cBhvr>
                                        <p:cTn id="7" dur="1000"/>
                                        <p:tgtEl>
                                          <p:spTgt spid="32153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1539">
                                            <p:txEl>
                                              <p:pRg st="2" end="2"/>
                                            </p:txEl>
                                          </p:spTgt>
                                        </p:tgtEl>
                                        <p:attrNameLst>
                                          <p:attrName>style.visibility</p:attrName>
                                        </p:attrNameLst>
                                      </p:cBhvr>
                                      <p:to>
                                        <p:strVal val="visible"/>
                                      </p:to>
                                    </p:set>
                                    <p:animEffect transition="in" filter="wipe(left)">
                                      <p:cBhvr>
                                        <p:cTn id="12" dur="1000"/>
                                        <p:tgtEl>
                                          <p:spTgt spid="32153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1539">
                                            <p:txEl>
                                              <p:pRg st="3" end="3"/>
                                            </p:txEl>
                                          </p:spTgt>
                                        </p:tgtEl>
                                        <p:attrNameLst>
                                          <p:attrName>style.visibility</p:attrName>
                                        </p:attrNameLst>
                                      </p:cBhvr>
                                      <p:to>
                                        <p:strVal val="visible"/>
                                      </p:to>
                                    </p:set>
                                    <p:animEffect transition="in" filter="wipe(left)">
                                      <p:cBhvr>
                                        <p:cTn id="17" dur="1000"/>
                                        <p:tgtEl>
                                          <p:spTgt spid="3215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39" grpId="0" uiExpand="1" build="p" bldLvl="3"/>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Oligopoly Games</a:t>
            </a:r>
            <a:endParaRPr lang="en-CA" dirty="0"/>
          </a:p>
        </p:txBody>
      </p:sp>
      <p:sp>
        <p:nvSpPr>
          <p:cNvPr id="3" name="Content Placeholder 2"/>
          <p:cNvSpPr>
            <a:spLocks noGrp="1"/>
          </p:cNvSpPr>
          <p:nvPr>
            <p:ph idx="1"/>
          </p:nvPr>
        </p:nvSpPr>
        <p:spPr/>
        <p:txBody>
          <a:bodyPr/>
          <a:lstStyle/>
          <a:p>
            <a:r>
              <a:rPr lang="en-CA" b="0" dirty="0">
                <a:solidFill>
                  <a:schemeClr val="tx1"/>
                </a:solidFill>
              </a:rPr>
              <a:t>Payoff Matrix</a:t>
            </a:r>
          </a:p>
        </p:txBody>
      </p:sp>
      <p:pic>
        <p:nvPicPr>
          <p:cNvPr id="6" name="Picture 4" descr="EIATab1501a.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79999" y="1979996"/>
            <a:ext cx="5212080" cy="4578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85393490"/>
      </p:ext>
    </p:extLst>
  </p:cSld>
  <p:clrMapOvr>
    <a:masterClrMapping/>
  </p:clrMapOvr>
  <p:transition spd="slow">
    <p:wipe dir="r"/>
  </p:transition>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Oligopoly Games</a:t>
            </a:r>
            <a:endParaRPr lang="en-CA" dirty="0"/>
          </a:p>
        </p:txBody>
      </p:sp>
      <p:sp>
        <p:nvSpPr>
          <p:cNvPr id="3" name="Content Placeholder 2"/>
          <p:cNvSpPr>
            <a:spLocks noGrp="1"/>
          </p:cNvSpPr>
          <p:nvPr>
            <p:ph idx="1"/>
          </p:nvPr>
        </p:nvSpPr>
        <p:spPr/>
        <p:txBody>
          <a:bodyPr/>
          <a:lstStyle/>
          <a:p>
            <a:r>
              <a:rPr lang="en-CA" b="0" dirty="0">
                <a:solidFill>
                  <a:schemeClr val="tx1"/>
                </a:solidFill>
              </a:rPr>
              <a:t>P&amp;G’s view of the world</a:t>
            </a:r>
          </a:p>
        </p:txBody>
      </p:sp>
      <p:pic>
        <p:nvPicPr>
          <p:cNvPr id="6" name="Picture 1" descr="EIATab1501b.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0000" y="1979996"/>
            <a:ext cx="5212080" cy="4578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66794792"/>
      </p:ext>
    </p:extLst>
  </p:cSld>
  <p:clrMapOvr>
    <a:masterClrMapping/>
  </p:clrMapOvr>
  <p:transition spd="slow">
    <p:wipe dir="r"/>
  </p:transition>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Oligopoly Games</a:t>
            </a:r>
            <a:endParaRPr lang="en-CA" dirty="0"/>
          </a:p>
        </p:txBody>
      </p:sp>
      <p:sp>
        <p:nvSpPr>
          <p:cNvPr id="3" name="Content Placeholder 2"/>
          <p:cNvSpPr>
            <a:spLocks noGrp="1"/>
          </p:cNvSpPr>
          <p:nvPr>
            <p:ph idx="1"/>
          </p:nvPr>
        </p:nvSpPr>
        <p:spPr/>
        <p:txBody>
          <a:bodyPr/>
          <a:lstStyle/>
          <a:p>
            <a:r>
              <a:rPr lang="en-CA" b="0" dirty="0">
                <a:solidFill>
                  <a:schemeClr val="tx1"/>
                </a:solidFill>
              </a:rPr>
              <a:t>P&amp;G’s view of the world</a:t>
            </a:r>
          </a:p>
        </p:txBody>
      </p:sp>
      <p:pic>
        <p:nvPicPr>
          <p:cNvPr id="6" name="Picture 1" descr="EIATab1501c.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0000" y="1979996"/>
            <a:ext cx="5212080" cy="4578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3873637"/>
      </p:ext>
    </p:extLst>
  </p:cSld>
  <p:clrMapOvr>
    <a:masterClrMapping/>
  </p:clrMapOvr>
  <p:transition spd="slow">
    <p:wipe dir="r"/>
  </p:transition>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Oligopoly Games</a:t>
            </a:r>
            <a:endParaRPr lang="en-CA" dirty="0"/>
          </a:p>
        </p:txBody>
      </p:sp>
      <p:sp>
        <p:nvSpPr>
          <p:cNvPr id="3" name="Content Placeholder 2"/>
          <p:cNvSpPr>
            <a:spLocks noGrp="1"/>
          </p:cNvSpPr>
          <p:nvPr>
            <p:ph idx="1"/>
          </p:nvPr>
        </p:nvSpPr>
        <p:spPr/>
        <p:txBody>
          <a:bodyPr/>
          <a:lstStyle/>
          <a:p>
            <a:r>
              <a:rPr lang="en-CA" b="0" dirty="0">
                <a:solidFill>
                  <a:schemeClr val="tx1"/>
                </a:solidFill>
              </a:rPr>
              <a:t>Kimberly-Clark’s view of the world</a:t>
            </a:r>
          </a:p>
        </p:txBody>
      </p:sp>
      <p:pic>
        <p:nvPicPr>
          <p:cNvPr id="7" name="Picture 1" descr="EIATab1501d.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0000" y="1979996"/>
            <a:ext cx="5212080" cy="4578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7139773"/>
      </p:ext>
    </p:extLst>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7410"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59000" y="720725"/>
            <a:ext cx="5010150"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59000" y="720725"/>
            <a:ext cx="5010150"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159000" y="720725"/>
            <a:ext cx="5010150"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159000" y="720725"/>
            <a:ext cx="5010150"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75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75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Oligopoly Games</a:t>
            </a:r>
            <a:endParaRPr lang="en-CA" dirty="0"/>
          </a:p>
        </p:txBody>
      </p:sp>
      <p:sp>
        <p:nvSpPr>
          <p:cNvPr id="3" name="Content Placeholder 2"/>
          <p:cNvSpPr>
            <a:spLocks noGrp="1"/>
          </p:cNvSpPr>
          <p:nvPr>
            <p:ph idx="1"/>
          </p:nvPr>
        </p:nvSpPr>
        <p:spPr/>
        <p:txBody>
          <a:bodyPr/>
          <a:lstStyle/>
          <a:p>
            <a:r>
              <a:rPr lang="en-CA" b="0" dirty="0">
                <a:solidFill>
                  <a:schemeClr val="tx1"/>
                </a:solidFill>
              </a:rPr>
              <a:t>Kimberly-Clark’s view of the world</a:t>
            </a:r>
          </a:p>
        </p:txBody>
      </p:sp>
      <p:pic>
        <p:nvPicPr>
          <p:cNvPr id="6" name="Picture 1" descr="EIATab1501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0000" y="1980000"/>
            <a:ext cx="5212080" cy="4578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33558646"/>
      </p:ext>
    </p:extLst>
  </p:cSld>
  <p:clrMapOvr>
    <a:masterClrMapping/>
  </p:clrMapOvr>
  <p:transition spd="slow">
    <p:wipe dir="r"/>
  </p:transition>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7" name="Picture 1" descr="EIATab1501f.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0000" y="1980000"/>
            <a:ext cx="5212080" cy="4578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ltLang="en-US" dirty="0"/>
              <a:t>Oligopoly Games</a:t>
            </a:r>
            <a:endParaRPr lang="en-CA" dirty="0"/>
          </a:p>
        </p:txBody>
      </p:sp>
      <p:sp>
        <p:nvSpPr>
          <p:cNvPr id="3" name="Content Placeholder 2"/>
          <p:cNvSpPr>
            <a:spLocks noGrp="1"/>
          </p:cNvSpPr>
          <p:nvPr>
            <p:ph idx="1"/>
          </p:nvPr>
        </p:nvSpPr>
        <p:spPr/>
        <p:txBody>
          <a:bodyPr/>
          <a:lstStyle/>
          <a:p>
            <a:r>
              <a:rPr lang="en-CA" b="0" dirty="0">
                <a:solidFill>
                  <a:schemeClr val="tx1"/>
                </a:solidFill>
              </a:rPr>
              <a:t>Equilibrium of the game</a:t>
            </a:r>
          </a:p>
        </p:txBody>
      </p:sp>
    </p:spTree>
    <p:extLst>
      <p:ext uri="{BB962C8B-B14F-4D97-AF65-F5344CB8AC3E}">
        <p14:creationId xmlns:p14="http://schemas.microsoft.com/office/powerpoint/2010/main" val="2045532826"/>
      </p:ext>
    </p:extLst>
  </p:cSld>
  <p:clrMapOvr>
    <a:masterClrMapping/>
  </p:clrMapOvr>
  <p:transition spd="slow">
    <p:wipe dir="r"/>
  </p:transition>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4771" name="Rectangle 3"/>
          <p:cNvSpPr>
            <a:spLocks noGrp="1" noChangeArrowheads="1"/>
          </p:cNvSpPr>
          <p:nvPr>
            <p:ph idx="1"/>
          </p:nvPr>
        </p:nvSpPr>
        <p:spPr/>
        <p:txBody>
          <a:bodyPr/>
          <a:lstStyle/>
          <a:p>
            <a:pPr marL="107950" lvl="1" eaLnBrk="1" hangingPunct="1"/>
            <a:r>
              <a:rPr lang="en-AU" b="1" dirty="0">
                <a:solidFill>
                  <a:srgbClr val="1A71B7"/>
                </a:solidFill>
              </a:rPr>
              <a:t>A Game of Chicken</a:t>
            </a:r>
          </a:p>
          <a:p>
            <a:pPr marL="107950" lvl="1" eaLnBrk="1" hangingPunct="1"/>
            <a:r>
              <a:rPr lang="en-AU" dirty="0"/>
              <a:t>An economic game of chicken can arise when R&amp;D creates a new technology that cannot be patented.</a:t>
            </a:r>
          </a:p>
          <a:p>
            <a:pPr marL="107950" lvl="1" eaLnBrk="1" hangingPunct="1"/>
            <a:r>
              <a:rPr lang="en-AU" dirty="0"/>
              <a:t>Both firms can benefit from the R&amp;D of either firm.</a:t>
            </a:r>
          </a:p>
          <a:p>
            <a:pPr marL="107950" lvl="1" eaLnBrk="1" hangingPunct="1"/>
            <a:r>
              <a:rPr lang="en-AU" dirty="0"/>
              <a:t>Suppose that either Apple or Nokia spends $9 million developing a new touch-screen technology that both </a:t>
            </a:r>
            <a:br>
              <a:rPr lang="en-AU" dirty="0"/>
            </a:br>
            <a:r>
              <a:rPr lang="en-AU" dirty="0"/>
              <a:t>would end up being able to use, regardless of which firm spends the $9 million.</a:t>
            </a:r>
          </a:p>
          <a:p>
            <a:pPr marL="107950" lvl="1" eaLnBrk="1" hangingPunct="1"/>
            <a:r>
              <a:rPr lang="en-AU" dirty="0"/>
              <a:t>The next slide shows the payoff matrix.</a:t>
            </a:r>
            <a:endParaRPr dirty="0"/>
          </a:p>
        </p:txBody>
      </p:sp>
      <p:sp>
        <p:nvSpPr>
          <p:cNvPr id="132098" name="Rectangle 5"/>
          <p:cNvSpPr>
            <a:spLocks noGrp="1" noChangeArrowheads="1"/>
          </p:cNvSpPr>
          <p:nvPr>
            <p:ph type="title"/>
          </p:nvPr>
        </p:nvSpPr>
        <p:spPr>
          <a:noFill/>
        </p:spPr>
        <p:txBody>
          <a:bodyPr/>
          <a:lstStyle/>
          <a:p>
            <a:pPr eaLnBrk="1" hangingPunct="1"/>
            <a:r>
              <a:rPr lang="en-US" altLang="en-US"/>
              <a:t>Oligopoly Games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44771">
                                            <p:txEl>
                                              <p:pRg st="1" end="1"/>
                                            </p:txEl>
                                          </p:spTgt>
                                        </p:tgtEl>
                                        <p:attrNameLst>
                                          <p:attrName>style.visibility</p:attrName>
                                        </p:attrNameLst>
                                      </p:cBhvr>
                                      <p:to>
                                        <p:strVal val="visible"/>
                                      </p:to>
                                    </p:set>
                                    <p:animEffect transition="in" filter="wipe(left)">
                                      <p:cBhvr>
                                        <p:cTn id="7" dur="500"/>
                                        <p:tgtEl>
                                          <p:spTgt spid="54477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44771">
                                            <p:txEl>
                                              <p:pRg st="2" end="2"/>
                                            </p:txEl>
                                          </p:spTgt>
                                        </p:tgtEl>
                                        <p:attrNameLst>
                                          <p:attrName>style.visibility</p:attrName>
                                        </p:attrNameLst>
                                      </p:cBhvr>
                                      <p:to>
                                        <p:strVal val="visible"/>
                                      </p:to>
                                    </p:set>
                                    <p:animEffect transition="in" filter="wipe(left)">
                                      <p:cBhvr>
                                        <p:cTn id="12" dur="1000"/>
                                        <p:tgtEl>
                                          <p:spTgt spid="54477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44771">
                                            <p:txEl>
                                              <p:pRg st="3" end="3"/>
                                            </p:txEl>
                                          </p:spTgt>
                                        </p:tgtEl>
                                        <p:attrNameLst>
                                          <p:attrName>style.visibility</p:attrName>
                                        </p:attrNameLst>
                                      </p:cBhvr>
                                      <p:to>
                                        <p:strVal val="visible"/>
                                      </p:to>
                                    </p:set>
                                    <p:animEffect transition="in" filter="wipe(left)">
                                      <p:cBhvr>
                                        <p:cTn id="17" dur="1000"/>
                                        <p:tgtEl>
                                          <p:spTgt spid="54477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44771">
                                            <p:txEl>
                                              <p:pRg st="4" end="4"/>
                                            </p:txEl>
                                          </p:spTgt>
                                        </p:tgtEl>
                                        <p:attrNameLst>
                                          <p:attrName>style.visibility</p:attrName>
                                        </p:attrNameLst>
                                      </p:cBhvr>
                                      <p:to>
                                        <p:strVal val="visible"/>
                                      </p:to>
                                    </p:set>
                                    <p:animEffect transition="in" filter="wipe(left)">
                                      <p:cBhvr>
                                        <p:cTn id="22" dur="1000"/>
                                        <p:tgtEl>
                                          <p:spTgt spid="5447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4771" grpId="0" build="p" bldLvl="3"/>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Oligopoly Games</a:t>
            </a:r>
            <a:endParaRPr lang="en-CA" dirty="0"/>
          </a:p>
        </p:txBody>
      </p:sp>
      <p:sp>
        <p:nvSpPr>
          <p:cNvPr id="3" name="Content Placeholder 2"/>
          <p:cNvSpPr>
            <a:spLocks noGrp="1"/>
          </p:cNvSpPr>
          <p:nvPr>
            <p:ph idx="1"/>
          </p:nvPr>
        </p:nvSpPr>
        <p:spPr/>
        <p:txBody>
          <a:bodyPr/>
          <a:lstStyle/>
          <a:p>
            <a:r>
              <a:rPr lang="en-CA" b="0" dirty="0">
                <a:solidFill>
                  <a:schemeClr val="tx1"/>
                </a:solidFill>
              </a:rPr>
              <a:t>Payoff Matrix</a:t>
            </a:r>
          </a:p>
        </p:txBody>
      </p:sp>
      <p:pic>
        <p:nvPicPr>
          <p:cNvPr id="5" name="Picture 4" descr="Tab1504a.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08000" y="2160000"/>
            <a:ext cx="5257324" cy="407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9360962"/>
      </p:ext>
    </p:extLst>
  </p:cSld>
  <p:clrMapOvr>
    <a:masterClrMapping/>
  </p:clrMapOvr>
  <p:transition spd="slow">
    <p:wipe dir="r"/>
  </p:transition>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 name="Picture 3" descr="Tab1504b.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08000" y="2160000"/>
            <a:ext cx="5257324" cy="407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ltLang="en-US" dirty="0"/>
              <a:t>Oligopoly Games</a:t>
            </a:r>
            <a:endParaRPr lang="en-CA" dirty="0"/>
          </a:p>
        </p:txBody>
      </p:sp>
      <p:sp>
        <p:nvSpPr>
          <p:cNvPr id="3" name="Content Placeholder 2"/>
          <p:cNvSpPr>
            <a:spLocks noGrp="1"/>
          </p:cNvSpPr>
          <p:nvPr>
            <p:ph idx="1"/>
          </p:nvPr>
        </p:nvSpPr>
        <p:spPr/>
        <p:txBody>
          <a:bodyPr/>
          <a:lstStyle/>
          <a:p>
            <a:r>
              <a:rPr lang="en-CA" b="0" dirty="0">
                <a:solidFill>
                  <a:schemeClr val="tx1"/>
                </a:solidFill>
              </a:rPr>
              <a:t>If Apple does R&amp;D, Nokia’s best strategy is not to do R&amp;D.</a:t>
            </a:r>
          </a:p>
        </p:txBody>
      </p:sp>
    </p:spTree>
    <p:extLst>
      <p:ext uri="{BB962C8B-B14F-4D97-AF65-F5344CB8AC3E}">
        <p14:creationId xmlns:p14="http://schemas.microsoft.com/office/powerpoint/2010/main" val="2030540196"/>
      </p:ext>
    </p:extLst>
  </p:cSld>
  <p:clrMapOvr>
    <a:masterClrMapping/>
  </p:clrMapOvr>
  <p:transition spd="slow">
    <p:wipe dir="r"/>
  </p:transition>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Oligopoly Games</a:t>
            </a:r>
            <a:endParaRPr lang="en-CA" dirty="0"/>
          </a:p>
        </p:txBody>
      </p:sp>
      <p:sp>
        <p:nvSpPr>
          <p:cNvPr id="3" name="Content Placeholder 2"/>
          <p:cNvSpPr>
            <a:spLocks noGrp="1"/>
          </p:cNvSpPr>
          <p:nvPr>
            <p:ph idx="1"/>
          </p:nvPr>
        </p:nvSpPr>
        <p:spPr/>
        <p:txBody>
          <a:bodyPr/>
          <a:lstStyle/>
          <a:p>
            <a:r>
              <a:rPr lang="en-CA" b="0" dirty="0">
                <a:solidFill>
                  <a:schemeClr val="tx1"/>
                </a:solidFill>
              </a:rPr>
              <a:t>If Apple does no R&amp;D, Nokia’s best strategy is to do R&amp;D.</a:t>
            </a:r>
          </a:p>
        </p:txBody>
      </p:sp>
      <p:pic>
        <p:nvPicPr>
          <p:cNvPr id="5" name="Picture 3" descr="Tab1504c.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08000" y="2160000"/>
            <a:ext cx="5257324" cy="407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868051"/>
      </p:ext>
    </p:extLst>
  </p:cSld>
  <p:clrMapOvr>
    <a:masterClrMapping/>
  </p:clrMapOvr>
  <p:transition spd="slow">
    <p:wipe dir="r"/>
  </p:transition>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Oligopoly Games</a:t>
            </a:r>
            <a:endParaRPr lang="en-CA" dirty="0"/>
          </a:p>
        </p:txBody>
      </p:sp>
      <p:sp>
        <p:nvSpPr>
          <p:cNvPr id="3" name="Content Placeholder 2"/>
          <p:cNvSpPr>
            <a:spLocks noGrp="1"/>
          </p:cNvSpPr>
          <p:nvPr>
            <p:ph idx="1"/>
          </p:nvPr>
        </p:nvSpPr>
        <p:spPr/>
        <p:txBody>
          <a:bodyPr/>
          <a:lstStyle/>
          <a:p>
            <a:r>
              <a:rPr lang="en-CA" b="0" dirty="0">
                <a:solidFill>
                  <a:schemeClr val="tx1"/>
                </a:solidFill>
              </a:rPr>
              <a:t>If Nokia does R&amp;D, Apple’s best strategy is not to do R&amp;D.</a:t>
            </a:r>
          </a:p>
        </p:txBody>
      </p:sp>
      <p:pic>
        <p:nvPicPr>
          <p:cNvPr id="5" name="Picture 3" descr="Tab1504d.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08000" y="2160000"/>
            <a:ext cx="5257324" cy="407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9818286"/>
      </p:ext>
    </p:extLst>
  </p:cSld>
  <p:clrMapOvr>
    <a:masterClrMapping/>
  </p:clrMapOvr>
  <p:transition spd="slow">
    <p:wipe dir="r"/>
  </p:transition>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Oligopoly Games</a:t>
            </a:r>
            <a:endParaRPr lang="en-CA" dirty="0"/>
          </a:p>
        </p:txBody>
      </p:sp>
      <p:sp>
        <p:nvSpPr>
          <p:cNvPr id="3" name="Content Placeholder 2"/>
          <p:cNvSpPr>
            <a:spLocks noGrp="1"/>
          </p:cNvSpPr>
          <p:nvPr>
            <p:ph idx="1"/>
          </p:nvPr>
        </p:nvSpPr>
        <p:spPr/>
        <p:txBody>
          <a:bodyPr/>
          <a:lstStyle/>
          <a:p>
            <a:r>
              <a:rPr lang="en-CA" b="0" dirty="0">
                <a:solidFill>
                  <a:schemeClr val="tx1"/>
                </a:solidFill>
              </a:rPr>
              <a:t>If Nokia does no R&amp;D, Apple’s best strategy is to do R&amp;D.</a:t>
            </a:r>
          </a:p>
        </p:txBody>
      </p:sp>
      <p:pic>
        <p:nvPicPr>
          <p:cNvPr id="5" name="Picture 3" descr="Tab1504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08000" y="2160000"/>
            <a:ext cx="5257324" cy="407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51107231"/>
      </p:ext>
    </p:extLst>
  </p:cSld>
  <p:clrMapOvr>
    <a:masterClrMapping/>
  </p:clrMapOvr>
  <p:transition spd="slow">
    <p:wipe dir="r"/>
  </p:transition>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9507" name="Rectangle 3"/>
          <p:cNvSpPr>
            <a:spLocks noGrp="1" noChangeArrowheads="1"/>
          </p:cNvSpPr>
          <p:nvPr>
            <p:ph idx="1"/>
          </p:nvPr>
        </p:nvSpPr>
        <p:spPr/>
        <p:txBody>
          <a:bodyPr/>
          <a:lstStyle/>
          <a:p>
            <a:pPr marL="107950" lvl="1" eaLnBrk="1" hangingPunct="1"/>
            <a:r>
              <a:rPr lang="en-AU"/>
              <a:t>The equilibrium for this R&amp;D game of chicken is for one firm to do the R&amp;D.</a:t>
            </a:r>
          </a:p>
          <a:p>
            <a:pPr marL="107950" lvl="1" eaLnBrk="1" hangingPunct="1"/>
            <a:r>
              <a:rPr lang="en-AU"/>
              <a:t>But we cannot tell which firm will do the R&amp;D and which will not.</a:t>
            </a:r>
            <a:endParaRPr/>
          </a:p>
        </p:txBody>
      </p:sp>
      <p:sp>
        <p:nvSpPr>
          <p:cNvPr id="144386" name="Rectangle 5"/>
          <p:cNvSpPr>
            <a:spLocks noGrp="1" noChangeArrowheads="1"/>
          </p:cNvSpPr>
          <p:nvPr>
            <p:ph type="title"/>
          </p:nvPr>
        </p:nvSpPr>
        <p:spPr>
          <a:noFill/>
        </p:spPr>
        <p:txBody>
          <a:bodyPr/>
          <a:lstStyle/>
          <a:p>
            <a:pPr eaLnBrk="1" hangingPunct="1"/>
            <a:r>
              <a:rPr lang="en-US" altLang="en-US"/>
              <a:t>Oligopoly Games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49507">
                                            <p:txEl>
                                              <p:pRg st="0" end="0"/>
                                            </p:txEl>
                                          </p:spTgt>
                                        </p:tgtEl>
                                        <p:attrNameLst>
                                          <p:attrName>style.visibility</p:attrName>
                                        </p:attrNameLst>
                                      </p:cBhvr>
                                      <p:to>
                                        <p:strVal val="visible"/>
                                      </p:to>
                                    </p:set>
                                    <p:animEffect transition="in" filter="wipe(left)">
                                      <p:cBhvr>
                                        <p:cTn id="7" dur="500"/>
                                        <p:tgtEl>
                                          <p:spTgt spid="149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49507">
                                            <p:txEl>
                                              <p:pRg st="1" end="1"/>
                                            </p:txEl>
                                          </p:spTgt>
                                        </p:tgtEl>
                                        <p:attrNameLst>
                                          <p:attrName>style.visibility</p:attrName>
                                        </p:attrNameLst>
                                      </p:cBhvr>
                                      <p:to>
                                        <p:strVal val="visible"/>
                                      </p:to>
                                    </p:set>
                                    <p:animEffect transition="in" filter="wipe(left)">
                                      <p:cBhvr>
                                        <p:cTn id="12" dur="500"/>
                                        <p:tgtEl>
                                          <p:spTgt spid="1495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9923" name="Rectangle 3"/>
          <p:cNvSpPr>
            <a:spLocks noGrp="1" noChangeArrowheads="1"/>
          </p:cNvSpPr>
          <p:nvPr>
            <p:ph idx="1"/>
          </p:nvPr>
        </p:nvSpPr>
        <p:spPr/>
        <p:txBody>
          <a:bodyPr/>
          <a:lstStyle/>
          <a:p>
            <a:pPr marL="107950" eaLnBrk="1" hangingPunct="1"/>
            <a:r>
              <a:rPr lang="en-US" altLang="en-US" dirty="0"/>
              <a:t>A Repeated Duopoly Game</a:t>
            </a:r>
          </a:p>
          <a:p>
            <a:pPr marL="107950" lvl="1" eaLnBrk="1" hangingPunct="1"/>
            <a:r>
              <a:rPr dirty="0"/>
              <a:t>If a game is played repeatedly, it is possible for </a:t>
            </a:r>
            <a:r>
              <a:rPr dirty="0" err="1"/>
              <a:t>duopolists</a:t>
            </a:r>
            <a:r>
              <a:rPr dirty="0"/>
              <a:t> to successfully collude and make a monopoly profit.</a:t>
            </a:r>
          </a:p>
          <a:p>
            <a:pPr marL="107950" lvl="1" eaLnBrk="1" hangingPunct="1"/>
            <a:r>
              <a:rPr dirty="0"/>
              <a:t>If the players take turns and move sequentially, many outcomes are possible.</a:t>
            </a:r>
          </a:p>
          <a:p>
            <a:pPr marL="107950" lvl="1" eaLnBrk="1" hangingPunct="1"/>
            <a:r>
              <a:rPr dirty="0"/>
              <a:t>Also additional punishment strategies enable the firms to comply and achieve a </a:t>
            </a:r>
            <a:r>
              <a:rPr b="1" dirty="0"/>
              <a:t>cooperative equilibrium</a:t>
            </a:r>
            <a:r>
              <a:rPr dirty="0"/>
              <a:t>, in which the firms make and share the monopoly profit.</a:t>
            </a:r>
          </a:p>
        </p:txBody>
      </p:sp>
      <p:sp>
        <p:nvSpPr>
          <p:cNvPr id="146434" name="Rectangle 2"/>
          <p:cNvSpPr>
            <a:spLocks noGrp="1" noChangeArrowheads="1"/>
          </p:cNvSpPr>
          <p:nvPr>
            <p:ph type="title"/>
          </p:nvPr>
        </p:nvSpPr>
        <p:spPr/>
        <p:txBody>
          <a:bodyPr/>
          <a:lstStyle/>
          <a:p>
            <a:pPr eaLnBrk="1" hangingPunct="1"/>
            <a:r>
              <a:rPr lang="en-US" altLang="en-US" dirty="0"/>
              <a:t>Repeated Games and </a:t>
            </a:r>
            <a:br>
              <a:rPr lang="en-US" altLang="en-US" dirty="0"/>
            </a:br>
            <a:r>
              <a:rPr lang="en-US" altLang="en-US" dirty="0"/>
              <a:t>Sequential Games</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9923">
                                            <p:txEl>
                                              <p:pRg st="1" end="1"/>
                                            </p:txEl>
                                          </p:spTgt>
                                        </p:tgtEl>
                                        <p:attrNameLst>
                                          <p:attrName>style.visibility</p:attrName>
                                        </p:attrNameLst>
                                      </p:cBhvr>
                                      <p:to>
                                        <p:strVal val="visible"/>
                                      </p:to>
                                    </p:set>
                                    <p:animEffect transition="in" filter="wipe(left)">
                                      <p:cBhvr>
                                        <p:cTn id="7" dur="1000"/>
                                        <p:tgtEl>
                                          <p:spTgt spid="20992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9923">
                                            <p:txEl>
                                              <p:pRg st="2" end="2"/>
                                            </p:txEl>
                                          </p:spTgt>
                                        </p:tgtEl>
                                        <p:attrNameLst>
                                          <p:attrName>style.visibility</p:attrName>
                                        </p:attrNameLst>
                                      </p:cBhvr>
                                      <p:to>
                                        <p:strVal val="visible"/>
                                      </p:to>
                                    </p:set>
                                    <p:animEffect transition="in" filter="wipe(left)">
                                      <p:cBhvr>
                                        <p:cTn id="12" dur="1000"/>
                                        <p:tgtEl>
                                          <p:spTgt spid="20992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9923">
                                            <p:txEl>
                                              <p:pRg st="3" end="3"/>
                                            </p:txEl>
                                          </p:spTgt>
                                        </p:tgtEl>
                                        <p:attrNameLst>
                                          <p:attrName>style.visibility</p:attrName>
                                        </p:attrNameLst>
                                      </p:cBhvr>
                                      <p:to>
                                        <p:strVal val="visible"/>
                                      </p:to>
                                    </p:set>
                                    <p:animEffect transition="in" filter="wipe(left)">
                                      <p:cBhvr>
                                        <p:cTn id="17" dur="1000"/>
                                        <p:tgtEl>
                                          <p:spTgt spid="2099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3" grpId="0" build="p" bldLvl="3"/>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9460"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20000" y="1656000"/>
            <a:ext cx="4257675" cy="458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3507" name="Rectangle 3"/>
          <p:cNvSpPr>
            <a:spLocks noGrp="1" noChangeArrowheads="1"/>
          </p:cNvSpPr>
          <p:nvPr>
            <p:ph idx="1"/>
          </p:nvPr>
        </p:nvSpPr>
        <p:spPr>
          <a:xfrm>
            <a:off x="360363" y="1584325"/>
            <a:ext cx="3959637" cy="4525963"/>
          </a:xfrm>
        </p:spPr>
        <p:txBody>
          <a:bodyPr/>
          <a:lstStyle/>
          <a:p>
            <a:pPr marL="107950" lvl="1" eaLnBrk="1" hangingPunct="1"/>
            <a:r>
              <a:rPr lang="en-US" altLang="en-US" dirty="0"/>
              <a:t>In part (b), there is a natural oligopoly market with three firms.</a:t>
            </a:r>
          </a:p>
          <a:p>
            <a:pPr marL="107950" lvl="1" eaLnBrk="1" hangingPunct="1"/>
            <a:r>
              <a:rPr lang="en-US" altLang="en-US" dirty="0"/>
              <a:t>A legal oligopoly might arise even where the demand and costs leave room for a larger number of firms.</a:t>
            </a:r>
          </a:p>
          <a:p>
            <a:pPr marL="107950" lvl="1" eaLnBrk="1" hangingPunct="1"/>
            <a:endParaRPr lang="en-US" altLang="en-US" dirty="0"/>
          </a:p>
        </p:txBody>
      </p:sp>
      <p:sp>
        <p:nvSpPr>
          <p:cNvPr id="19459" name="Rectangle 11"/>
          <p:cNvSpPr>
            <a:spLocks noGrp="1" noChangeArrowheads="1"/>
          </p:cNvSpPr>
          <p:nvPr>
            <p:ph type="title"/>
          </p:nvPr>
        </p:nvSpPr>
        <p:spPr>
          <a:noFill/>
          <a:ln/>
        </p:spPr>
        <p:txBody>
          <a:bodyPr/>
          <a:lstStyle/>
          <a:p>
            <a:pPr eaLnBrk="1" hangingPunct="1"/>
            <a:r>
              <a:rPr lang="en-US" altLang="en-US"/>
              <a:t>What Is Oligopoly?</a:t>
            </a:r>
          </a:p>
        </p:txBody>
      </p:sp>
      <p:pic>
        <p:nvPicPr>
          <p:cNvPr id="5" name="Picture 4">
            <a:hlinkClick r:id="rId4" action="ppaction://hlinksldjump" tooltip="Click to expand the figure"/>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3507">
                                            <p:txEl>
                                              <p:pRg st="1" end="1"/>
                                            </p:txEl>
                                          </p:spTgt>
                                        </p:tgtEl>
                                        <p:attrNameLst>
                                          <p:attrName>style.visibility</p:attrName>
                                        </p:attrNameLst>
                                      </p:cBhvr>
                                      <p:to>
                                        <p:strVal val="visible"/>
                                      </p:to>
                                    </p:set>
                                    <p:animEffect transition="in" filter="wipe(left)">
                                      <p:cBhvr>
                                        <p:cTn id="7" dur="1000"/>
                                        <p:tgtEl>
                                          <p:spTgt spid="5335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507" grpId="0" build="p" bldLvl="3"/>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6595" name="Rectangle 3"/>
          <p:cNvSpPr>
            <a:spLocks noGrp="1" noChangeArrowheads="1"/>
          </p:cNvSpPr>
          <p:nvPr>
            <p:ph idx="1"/>
          </p:nvPr>
        </p:nvSpPr>
        <p:spPr/>
        <p:txBody>
          <a:bodyPr/>
          <a:lstStyle/>
          <a:p>
            <a:pPr marL="107950" lvl="1" eaLnBrk="1" hangingPunct="1"/>
            <a:r>
              <a:rPr dirty="0"/>
              <a:t>One possible punishment strategy is a </a:t>
            </a:r>
            <a:r>
              <a:rPr b="1" dirty="0"/>
              <a:t>tit-for-tat strategy</a:t>
            </a:r>
            <a:r>
              <a:rPr dirty="0"/>
              <a:t>.</a:t>
            </a:r>
          </a:p>
          <a:p>
            <a:pPr marL="107950" lvl="1" eaLnBrk="1" hangingPunct="1"/>
            <a:r>
              <a:rPr dirty="0"/>
              <a:t>A </a:t>
            </a:r>
            <a:r>
              <a:rPr i="1" dirty="0"/>
              <a:t>tit-for-tat strategy</a:t>
            </a:r>
            <a:r>
              <a:rPr dirty="0"/>
              <a:t> is one in which one player cooperates this period if the other player cooperated in the previous period but cheats in the current period if the other player cheated in the previous period.</a:t>
            </a:r>
          </a:p>
          <a:p>
            <a:pPr marL="107950" lvl="1" eaLnBrk="1" hangingPunct="1"/>
            <a:r>
              <a:rPr dirty="0"/>
              <a:t>A more severe punishment strategy is a </a:t>
            </a:r>
            <a:r>
              <a:rPr b="1" dirty="0"/>
              <a:t>trigger strategy</a:t>
            </a:r>
            <a:r>
              <a:rPr dirty="0"/>
              <a:t>.</a:t>
            </a:r>
          </a:p>
          <a:p>
            <a:pPr marL="107950" lvl="1" eaLnBrk="1" hangingPunct="1"/>
            <a:r>
              <a:rPr dirty="0"/>
              <a:t>A </a:t>
            </a:r>
            <a:r>
              <a:rPr i="1" dirty="0"/>
              <a:t>trigger strategy</a:t>
            </a:r>
            <a:r>
              <a:rPr dirty="0"/>
              <a:t> is one in which a player cooperates if the other player cooperates but plays the Nash equilibrium strategy forever thereafter if the other player cheats.</a:t>
            </a:r>
          </a:p>
        </p:txBody>
      </p:sp>
      <p:sp>
        <p:nvSpPr>
          <p:cNvPr id="148482" name="Rectangle 5"/>
          <p:cNvSpPr>
            <a:spLocks noGrp="1" noChangeArrowheads="1"/>
          </p:cNvSpPr>
          <p:nvPr>
            <p:ph type="title"/>
          </p:nvPr>
        </p:nvSpPr>
        <p:spPr>
          <a:noFill/>
        </p:spPr>
        <p:txBody>
          <a:bodyPr/>
          <a:lstStyle/>
          <a:p>
            <a:pPr eaLnBrk="1" hangingPunct="1"/>
            <a:r>
              <a:rPr lang="en-US" altLang="en-US" dirty="0"/>
              <a:t>Repeated Games and </a:t>
            </a:r>
            <a:br>
              <a:rPr lang="en-US" altLang="en-US" dirty="0"/>
            </a:br>
            <a:r>
              <a:rPr lang="en-US" altLang="en-US" dirty="0"/>
              <a:t>Sequential Games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6595">
                                            <p:txEl>
                                              <p:pRg st="1" end="1"/>
                                            </p:txEl>
                                          </p:spTgt>
                                        </p:tgtEl>
                                        <p:attrNameLst>
                                          <p:attrName>style.visibility</p:attrName>
                                        </p:attrNameLst>
                                      </p:cBhvr>
                                      <p:to>
                                        <p:strVal val="visible"/>
                                      </p:to>
                                    </p:set>
                                    <p:animEffect transition="in" filter="wipe(left)">
                                      <p:cBhvr>
                                        <p:cTn id="7" dur="1000"/>
                                        <p:tgtEl>
                                          <p:spTgt spid="36659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6595">
                                            <p:txEl>
                                              <p:pRg st="2" end="2"/>
                                            </p:txEl>
                                          </p:spTgt>
                                        </p:tgtEl>
                                        <p:attrNameLst>
                                          <p:attrName>style.visibility</p:attrName>
                                        </p:attrNameLst>
                                      </p:cBhvr>
                                      <p:to>
                                        <p:strVal val="visible"/>
                                      </p:to>
                                    </p:set>
                                    <p:animEffect transition="in" filter="wipe(left)">
                                      <p:cBhvr>
                                        <p:cTn id="12" dur="1000"/>
                                        <p:tgtEl>
                                          <p:spTgt spid="36659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6595">
                                            <p:txEl>
                                              <p:pRg st="3" end="3"/>
                                            </p:txEl>
                                          </p:spTgt>
                                        </p:tgtEl>
                                        <p:attrNameLst>
                                          <p:attrName>style.visibility</p:attrName>
                                        </p:attrNameLst>
                                      </p:cBhvr>
                                      <p:to>
                                        <p:strVal val="visible"/>
                                      </p:to>
                                    </p:set>
                                    <p:animEffect transition="in" filter="wipe(left)">
                                      <p:cBhvr>
                                        <p:cTn id="17" dur="1000"/>
                                        <p:tgtEl>
                                          <p:spTgt spid="3665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5" grpId="0" uiExpand="1" build="p" bldLvl="3"/>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0531" name="Rectangle 3"/>
          <p:cNvSpPr>
            <a:spLocks noGrp="1" noChangeArrowheads="1"/>
          </p:cNvSpPr>
          <p:nvPr>
            <p:ph idx="1"/>
          </p:nvPr>
        </p:nvSpPr>
        <p:spPr/>
        <p:txBody>
          <a:bodyPr/>
          <a:lstStyle/>
          <a:p>
            <a:pPr marL="107950" lvl="1" eaLnBrk="1" hangingPunct="1"/>
            <a:r>
              <a:rPr dirty="0"/>
              <a:t>Table 15.4 shows that a tit-for-tat strategy is sufficient to produce a cooperative equilibrium in a repeated duopoly game.</a:t>
            </a:r>
          </a:p>
          <a:p>
            <a:pPr marL="107950" lvl="1" eaLnBrk="1" hangingPunct="1"/>
            <a:endParaRPr dirty="0"/>
          </a:p>
        </p:txBody>
      </p:sp>
      <p:sp>
        <p:nvSpPr>
          <p:cNvPr id="150530" name="Rectangle 5"/>
          <p:cNvSpPr>
            <a:spLocks noGrp="1" noChangeArrowheads="1"/>
          </p:cNvSpPr>
          <p:nvPr>
            <p:ph type="title"/>
          </p:nvPr>
        </p:nvSpPr>
        <p:spPr>
          <a:noFill/>
        </p:spPr>
        <p:txBody>
          <a:bodyPr/>
          <a:lstStyle/>
          <a:p>
            <a:pPr eaLnBrk="1" hangingPunct="1"/>
            <a:r>
              <a:rPr lang="en-US" altLang="en-US" dirty="0"/>
              <a:t>Repeated Games and </a:t>
            </a:r>
            <a:br>
              <a:rPr lang="en-US" altLang="en-US" dirty="0"/>
            </a:br>
            <a:r>
              <a:rPr lang="en-US" altLang="en-US" dirty="0"/>
              <a:t>Sequential Games</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2708920"/>
            <a:ext cx="5219700" cy="3781425"/>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5000" y="2708920"/>
            <a:ext cx="5219700" cy="3781425"/>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5000" y="2708920"/>
            <a:ext cx="5219700" cy="3781425"/>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05000" y="2708920"/>
            <a:ext cx="5219700" cy="3781425"/>
          </a:xfrm>
          <a:prstGeom prst="rect">
            <a:avLst/>
          </a:prstGeom>
        </p:spPr>
      </p:pic>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05000" y="2708920"/>
            <a:ext cx="5219700" cy="3781425"/>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75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75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up)">
                                      <p:cBhvr>
                                        <p:cTn id="17" dur="75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up)">
                                      <p:cBhvr>
                                        <p:cTn id="22"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1186" name="Rectangle 2"/>
          <p:cNvSpPr>
            <a:spLocks noGrp="1" noChangeArrowheads="1"/>
          </p:cNvSpPr>
          <p:nvPr>
            <p:ph idx="1"/>
          </p:nvPr>
        </p:nvSpPr>
        <p:spPr/>
        <p:txBody>
          <a:bodyPr/>
          <a:lstStyle/>
          <a:p>
            <a:pPr marL="107950" lvl="1" eaLnBrk="1" hangingPunct="1"/>
            <a:r>
              <a:rPr lang="en-AU" b="1" dirty="0">
                <a:solidFill>
                  <a:srgbClr val="7030A0"/>
                </a:solidFill>
              </a:rPr>
              <a:t>Games and Price Wars</a:t>
            </a:r>
            <a:endParaRPr b="1" dirty="0">
              <a:solidFill>
                <a:srgbClr val="7030A0"/>
              </a:solidFill>
            </a:endParaRPr>
          </a:p>
          <a:p>
            <a:pPr marL="107950" lvl="1" eaLnBrk="1" hangingPunct="1"/>
            <a:r>
              <a:rPr dirty="0"/>
              <a:t>Price wars might result from a tit-for-tat strategy where there is an additional complication—uncertainty about changes in demand.</a:t>
            </a:r>
          </a:p>
          <a:p>
            <a:pPr marL="107950" lvl="1" eaLnBrk="1" hangingPunct="1"/>
            <a:r>
              <a:rPr dirty="0"/>
              <a:t>A fall in demand might lower the price and bring forth a round of tit-for-tat punishment.</a:t>
            </a:r>
          </a:p>
        </p:txBody>
      </p:sp>
      <p:sp>
        <p:nvSpPr>
          <p:cNvPr id="152578" name="Rectangle 3"/>
          <p:cNvSpPr>
            <a:spLocks noGrp="1" noChangeArrowheads="1"/>
          </p:cNvSpPr>
          <p:nvPr>
            <p:ph type="title"/>
          </p:nvPr>
        </p:nvSpPr>
        <p:spPr>
          <a:noFill/>
        </p:spPr>
        <p:txBody>
          <a:bodyPr/>
          <a:lstStyle/>
          <a:p>
            <a:pPr eaLnBrk="1" hangingPunct="1"/>
            <a:r>
              <a:rPr lang="en-US" altLang="en-US" dirty="0"/>
              <a:t>Repeated Games and </a:t>
            </a:r>
            <a:br>
              <a:rPr lang="en-US" altLang="en-US" dirty="0"/>
            </a:br>
            <a:r>
              <a:rPr lang="en-US" altLang="en-US" dirty="0"/>
              <a:t>Sequential Games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61186">
                                            <p:txEl>
                                              <p:pRg st="1" end="1"/>
                                            </p:txEl>
                                          </p:spTgt>
                                        </p:tgtEl>
                                        <p:attrNameLst>
                                          <p:attrName>style.visibility</p:attrName>
                                        </p:attrNameLst>
                                      </p:cBhvr>
                                      <p:to>
                                        <p:strVal val="visible"/>
                                      </p:to>
                                    </p:set>
                                    <p:animEffect transition="in" filter="wipe(left)">
                                      <p:cBhvr>
                                        <p:cTn id="7" dur="500"/>
                                        <p:tgtEl>
                                          <p:spTgt spid="861186">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61186">
                                            <p:txEl>
                                              <p:pRg st="2" end="2"/>
                                            </p:txEl>
                                          </p:spTgt>
                                        </p:tgtEl>
                                        <p:attrNameLst>
                                          <p:attrName>style.visibility</p:attrName>
                                        </p:attrNameLst>
                                      </p:cBhvr>
                                      <p:to>
                                        <p:strVal val="visible"/>
                                      </p:to>
                                    </p:set>
                                    <p:animEffect transition="in" filter="wipe(left)">
                                      <p:cBhvr>
                                        <p:cTn id="12" dur="1000"/>
                                        <p:tgtEl>
                                          <p:spTgt spid="86118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1186" grpId="0" build="p" bldLvl="3"/>
    </p:bld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43" name="Rectangle 3"/>
          <p:cNvSpPr>
            <a:spLocks noGrp="1" noChangeArrowheads="1"/>
          </p:cNvSpPr>
          <p:nvPr>
            <p:ph idx="1"/>
          </p:nvPr>
        </p:nvSpPr>
        <p:spPr/>
        <p:txBody>
          <a:bodyPr/>
          <a:lstStyle/>
          <a:p>
            <a:pPr marL="107950" eaLnBrk="1" hangingPunct="1"/>
            <a:r>
              <a:rPr lang="en-US" altLang="en-US"/>
              <a:t>A Sequential Entry Game in a Contestable Market</a:t>
            </a:r>
          </a:p>
          <a:p>
            <a:pPr marL="107950" lvl="1" eaLnBrk="1" hangingPunct="1"/>
            <a:r>
              <a:t>In a </a:t>
            </a:r>
            <a:r>
              <a:rPr b="1"/>
              <a:t>contestable market</a:t>
            </a:r>
            <a:r>
              <a:t>—a market in which firms can enter and leave so easily that firms in the market face competition from potential entrants—firms play a sequential entry game. </a:t>
            </a:r>
          </a:p>
        </p:txBody>
      </p:sp>
      <p:sp>
        <p:nvSpPr>
          <p:cNvPr id="154626" name="Rectangle 5"/>
          <p:cNvSpPr>
            <a:spLocks noGrp="1" noChangeArrowheads="1"/>
          </p:cNvSpPr>
          <p:nvPr>
            <p:ph type="title"/>
          </p:nvPr>
        </p:nvSpPr>
        <p:spPr>
          <a:noFill/>
        </p:spPr>
        <p:txBody>
          <a:bodyPr/>
          <a:lstStyle/>
          <a:p>
            <a:pPr eaLnBrk="1" hangingPunct="1"/>
            <a:r>
              <a:rPr lang="en-US" altLang="en-US" dirty="0"/>
              <a:t>Repeated Games and </a:t>
            </a:r>
            <a:br>
              <a:rPr lang="en-US" altLang="en-US" dirty="0"/>
            </a:br>
            <a:r>
              <a:rPr lang="en-US" altLang="en-US" dirty="0"/>
              <a:t>Sequential Games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8643">
                                            <p:txEl>
                                              <p:pRg st="1" end="1"/>
                                            </p:txEl>
                                          </p:spTgt>
                                        </p:tgtEl>
                                        <p:attrNameLst>
                                          <p:attrName>style.visibility</p:attrName>
                                        </p:attrNameLst>
                                      </p:cBhvr>
                                      <p:to>
                                        <p:strVal val="visible"/>
                                      </p:to>
                                    </p:set>
                                    <p:animEffect transition="in" filter="wipe(left)">
                                      <p:cBhvr>
                                        <p:cTn id="7" dur="1000"/>
                                        <p:tgtEl>
                                          <p:spTgt spid="3686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43" grpId="0" build="p" bldLvl="3"/>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6675" name="Rectangle 3"/>
          <p:cNvSpPr>
            <a:spLocks noGrp="1" noChangeArrowheads="1"/>
          </p:cNvSpPr>
          <p:nvPr>
            <p:ph idx="1"/>
          </p:nvPr>
        </p:nvSpPr>
        <p:spPr/>
        <p:txBody>
          <a:bodyPr/>
          <a:lstStyle/>
          <a:p>
            <a:pPr marL="107950" lvl="1" eaLnBrk="1" hangingPunct="1"/>
            <a:r>
              <a:t>Figure 15.6 shows the game tree for a sequential entry game in a contestable market.</a:t>
            </a:r>
          </a:p>
        </p:txBody>
      </p:sp>
      <p:sp>
        <p:nvSpPr>
          <p:cNvPr id="156674" name="Rectangle 9"/>
          <p:cNvSpPr>
            <a:spLocks noGrp="1" noChangeArrowheads="1"/>
          </p:cNvSpPr>
          <p:nvPr>
            <p:ph type="title"/>
          </p:nvPr>
        </p:nvSpPr>
        <p:spPr>
          <a:noFill/>
        </p:spPr>
        <p:txBody>
          <a:bodyPr/>
          <a:lstStyle/>
          <a:p>
            <a:pPr eaLnBrk="1" hangingPunct="1"/>
            <a:r>
              <a:rPr lang="en-US" altLang="en-US" dirty="0"/>
              <a:t>Repeated Games and </a:t>
            </a:r>
            <a:br>
              <a:rPr lang="en-US" altLang="en-US" dirty="0"/>
            </a:br>
            <a:r>
              <a:rPr lang="en-US" altLang="en-US" dirty="0"/>
              <a:t>Sequential Games</a:t>
            </a:r>
          </a:p>
        </p:txBody>
      </p:sp>
      <p:pic>
        <p:nvPicPr>
          <p:cNvPr id="156676" name="Picture 5" descr="fig1317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03" y="3060001"/>
            <a:ext cx="8051006" cy="2764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hlinkClick r:id="rId4" action="ppaction://hlinksldjump" tooltip="Click to expand the figure"/>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sld>
</file>

<file path=ppt/slides/slide75.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pic>
        <p:nvPicPr>
          <p:cNvPr id="158722" name="Picture 2" descr="fig1317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463" y="1665288"/>
            <a:ext cx="8824912" cy="303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6131" name="Picture 3" descr="fig1317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463" y="1665288"/>
            <a:ext cx="8824912" cy="303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6132" name="Picture 4" descr="fig1317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75" y="1665288"/>
            <a:ext cx="8826500" cy="303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16131"/>
                                        </p:tgtEl>
                                        <p:attrNameLst>
                                          <p:attrName>style.visibility</p:attrName>
                                        </p:attrNameLst>
                                      </p:cBhvr>
                                      <p:to>
                                        <p:strVal val="visible"/>
                                      </p:to>
                                    </p:set>
                                    <p:animEffect transition="in" filter="wipe(left)">
                                      <p:cBhvr>
                                        <p:cTn id="7" dur="1000"/>
                                        <p:tgtEl>
                                          <p:spTgt spid="8161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16132"/>
                                        </p:tgtEl>
                                        <p:attrNameLst>
                                          <p:attrName>style.visibility</p:attrName>
                                        </p:attrNameLst>
                                      </p:cBhvr>
                                      <p:to>
                                        <p:strVal val="visible"/>
                                      </p:to>
                                    </p:set>
                                    <p:animEffect transition="in" filter="wipe(left)">
                                      <p:cBhvr>
                                        <p:cTn id="12" dur="1000"/>
                                        <p:tgtEl>
                                          <p:spTgt spid="816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0771" name="Rectangle 3"/>
          <p:cNvSpPr>
            <a:spLocks noGrp="1" noChangeArrowheads="1"/>
          </p:cNvSpPr>
          <p:nvPr>
            <p:ph idx="1"/>
          </p:nvPr>
        </p:nvSpPr>
        <p:spPr/>
        <p:txBody>
          <a:bodyPr/>
          <a:lstStyle/>
          <a:p>
            <a:pPr marL="107950" lvl="1" eaLnBrk="1" hangingPunct="1"/>
            <a:r>
              <a:t>In the first stage, Agile decides whether to set the monopoly price or the competitive price.</a:t>
            </a:r>
          </a:p>
        </p:txBody>
      </p:sp>
      <p:sp>
        <p:nvSpPr>
          <p:cNvPr id="160770" name="Rectangle 10"/>
          <p:cNvSpPr>
            <a:spLocks noGrp="1" noChangeArrowheads="1"/>
          </p:cNvSpPr>
          <p:nvPr>
            <p:ph type="title"/>
          </p:nvPr>
        </p:nvSpPr>
        <p:spPr>
          <a:noFill/>
        </p:spPr>
        <p:txBody>
          <a:bodyPr/>
          <a:lstStyle/>
          <a:p>
            <a:pPr eaLnBrk="1" hangingPunct="1"/>
            <a:r>
              <a:rPr lang="en-US" altLang="en-US" dirty="0"/>
              <a:t>Repeated Games and </a:t>
            </a:r>
            <a:br>
              <a:rPr lang="en-US" altLang="en-US" dirty="0"/>
            </a:br>
            <a:r>
              <a:rPr lang="en-US" altLang="en-US" dirty="0"/>
              <a:t>Sequential Games</a:t>
            </a:r>
          </a:p>
        </p:txBody>
      </p:sp>
      <p:pic>
        <p:nvPicPr>
          <p:cNvPr id="160774" name="Picture 6" descr="fig1317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00" y="3060000"/>
            <a:ext cx="8051006" cy="2764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2423" name="Picture 7" descr="fig1317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000" y="3060000"/>
            <a:ext cx="8051006" cy="2764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72423"/>
                                        </p:tgtEl>
                                        <p:attrNameLst>
                                          <p:attrName>style.visibility</p:attrName>
                                        </p:attrNameLst>
                                      </p:cBhvr>
                                      <p:to>
                                        <p:strVal val="visible"/>
                                      </p:to>
                                    </p:set>
                                    <p:animEffect transition="in" filter="wipe(left)">
                                      <p:cBhvr>
                                        <p:cTn id="7" dur="1000"/>
                                        <p:tgtEl>
                                          <p:spTgt spid="5724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7939" name="Rectangle 3"/>
          <p:cNvSpPr>
            <a:spLocks noGrp="1" noChangeArrowheads="1"/>
          </p:cNvSpPr>
          <p:nvPr>
            <p:ph idx="1"/>
          </p:nvPr>
        </p:nvSpPr>
        <p:spPr>
          <a:xfrm>
            <a:off x="360363" y="1584325"/>
            <a:ext cx="8229600" cy="1773238"/>
          </a:xfrm>
        </p:spPr>
        <p:txBody>
          <a:bodyPr/>
          <a:lstStyle/>
          <a:p>
            <a:pPr marL="107950" lvl="1" eaLnBrk="1" hangingPunct="1"/>
            <a:r>
              <a:t>In the second stage, Wanabe decides whether to enter or stay out.</a:t>
            </a:r>
          </a:p>
          <a:p>
            <a:pPr marL="107950" lvl="1" eaLnBrk="1" hangingPunct="1"/>
            <a:r>
              <a:t>Wannabe’s payoffs are in blue and Agile’s are in red. </a:t>
            </a:r>
          </a:p>
        </p:txBody>
      </p:sp>
      <p:sp>
        <p:nvSpPr>
          <p:cNvPr id="162818" name="Rectangle 11"/>
          <p:cNvSpPr>
            <a:spLocks noGrp="1" noChangeArrowheads="1"/>
          </p:cNvSpPr>
          <p:nvPr>
            <p:ph type="title"/>
          </p:nvPr>
        </p:nvSpPr>
        <p:spPr>
          <a:noFill/>
        </p:spPr>
        <p:txBody>
          <a:bodyPr/>
          <a:lstStyle/>
          <a:p>
            <a:pPr eaLnBrk="1" hangingPunct="1"/>
            <a:r>
              <a:rPr lang="en-US" altLang="en-US" dirty="0"/>
              <a:t>Repeated Games and </a:t>
            </a:r>
            <a:br>
              <a:rPr lang="en-US" altLang="en-US" dirty="0"/>
            </a:br>
            <a:r>
              <a:rPr lang="en-US" altLang="en-US" dirty="0"/>
              <a:t>Sequential Games</a:t>
            </a:r>
          </a:p>
        </p:txBody>
      </p:sp>
      <p:pic>
        <p:nvPicPr>
          <p:cNvPr id="162820" name="Picture 7" descr="fig1317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00" y="3060000"/>
            <a:ext cx="8051006" cy="2764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2821" name="Picture 8" descr="fig1317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000" y="3060000"/>
            <a:ext cx="8051006" cy="2764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449" name="Picture 9" descr="fig1317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4000" y="3060000"/>
            <a:ext cx="8051006" cy="2764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73449"/>
                                        </p:tgtEl>
                                        <p:attrNameLst>
                                          <p:attrName>style.visibility</p:attrName>
                                        </p:attrNameLst>
                                      </p:cBhvr>
                                      <p:to>
                                        <p:strVal val="visible"/>
                                      </p:to>
                                    </p:set>
                                    <p:animEffect transition="in" filter="wipe(left)">
                                      <p:cBhvr>
                                        <p:cTn id="7" dur="1000"/>
                                        <p:tgtEl>
                                          <p:spTgt spid="5734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67939">
                                            <p:txEl>
                                              <p:pRg st="1" end="1"/>
                                            </p:txEl>
                                          </p:spTgt>
                                        </p:tgtEl>
                                        <p:attrNameLst>
                                          <p:attrName>style.visibility</p:attrName>
                                        </p:attrNameLst>
                                      </p:cBhvr>
                                      <p:to>
                                        <p:strVal val="visible"/>
                                      </p:to>
                                    </p:set>
                                    <p:animEffect transition="in" filter="wipe(left)">
                                      <p:cBhvr>
                                        <p:cTn id="12" dur="500"/>
                                        <p:tgtEl>
                                          <p:spTgt spid="16793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4867" name="Rectangle 3"/>
          <p:cNvSpPr>
            <a:spLocks noGrp="1" noChangeArrowheads="1"/>
          </p:cNvSpPr>
          <p:nvPr>
            <p:ph idx="1"/>
          </p:nvPr>
        </p:nvSpPr>
        <p:spPr>
          <a:xfrm>
            <a:off x="360363" y="1584325"/>
            <a:ext cx="8229600" cy="1268413"/>
          </a:xfrm>
        </p:spPr>
        <p:txBody>
          <a:bodyPr/>
          <a:lstStyle/>
          <a:p>
            <a:pPr marL="107950" lvl="1" eaLnBrk="1" hangingPunct="1"/>
            <a:r>
              <a:t>The equilibrium is Agile sets a competitive price and makes zero economic profit to keep Wanabe out.</a:t>
            </a:r>
          </a:p>
          <a:p>
            <a:pPr marL="107950" lvl="1" eaLnBrk="1" hangingPunct="1"/>
            <a:endParaRPr/>
          </a:p>
        </p:txBody>
      </p:sp>
      <p:sp>
        <p:nvSpPr>
          <p:cNvPr id="164866" name="Rectangle 5"/>
          <p:cNvSpPr>
            <a:spLocks noGrp="1" noChangeArrowheads="1"/>
          </p:cNvSpPr>
          <p:nvPr>
            <p:ph type="title"/>
          </p:nvPr>
        </p:nvSpPr>
        <p:spPr>
          <a:noFill/>
        </p:spPr>
        <p:txBody>
          <a:bodyPr/>
          <a:lstStyle/>
          <a:p>
            <a:pPr eaLnBrk="1" hangingPunct="1"/>
            <a:r>
              <a:rPr lang="en-US" altLang="en-US" dirty="0"/>
              <a:t>Repeated Games and </a:t>
            </a:r>
            <a:br>
              <a:rPr lang="en-US" altLang="en-US" dirty="0"/>
            </a:br>
            <a:r>
              <a:rPr lang="en-US" altLang="en-US" dirty="0"/>
              <a:t>Sequential Games</a:t>
            </a:r>
          </a:p>
        </p:txBody>
      </p:sp>
      <p:pic>
        <p:nvPicPr>
          <p:cNvPr id="164868" name="Picture 9" descr="fig1317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00" y="3060000"/>
            <a:ext cx="8051006" cy="2764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6915" name="Rectangle 3"/>
          <p:cNvSpPr>
            <a:spLocks noGrp="1" noChangeArrowheads="1"/>
          </p:cNvSpPr>
          <p:nvPr>
            <p:ph idx="1"/>
          </p:nvPr>
        </p:nvSpPr>
        <p:spPr/>
        <p:txBody>
          <a:bodyPr/>
          <a:lstStyle/>
          <a:p>
            <a:pPr marL="107950" lvl="1" eaLnBrk="1" hangingPunct="1"/>
            <a:r>
              <a:t>A less costly strategy is </a:t>
            </a:r>
            <a:r>
              <a:rPr b="1"/>
              <a:t>limit pricing</a:t>
            </a:r>
            <a:r>
              <a:t>, which sets the price at the highest level that is consistent with keeping the potential entrant out.</a:t>
            </a:r>
          </a:p>
        </p:txBody>
      </p:sp>
      <p:sp>
        <p:nvSpPr>
          <p:cNvPr id="166914" name="Rectangle 5"/>
          <p:cNvSpPr>
            <a:spLocks noGrp="1" noChangeArrowheads="1"/>
          </p:cNvSpPr>
          <p:nvPr>
            <p:ph type="title"/>
          </p:nvPr>
        </p:nvSpPr>
        <p:spPr>
          <a:noFill/>
        </p:spPr>
        <p:txBody>
          <a:bodyPr/>
          <a:lstStyle/>
          <a:p>
            <a:pPr eaLnBrk="1" hangingPunct="1"/>
            <a:r>
              <a:rPr lang="en-US" altLang="en-US" dirty="0"/>
              <a:t>Repeated Games and </a:t>
            </a:r>
            <a:br>
              <a:rPr lang="en-US" altLang="en-US" dirty="0"/>
            </a:br>
            <a:r>
              <a:rPr lang="en-US" altLang="en-US" dirty="0"/>
              <a:t>Sequential Games</a:t>
            </a:r>
          </a:p>
        </p:txBody>
      </p:sp>
    </p:spTree>
  </p:cSld>
  <p:clrMapOvr>
    <a:masterClrMapping/>
  </p:clrMapOvr>
  <p:transition spd="slow">
    <p:wipe dir="r"/>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1506"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60588" y="720725"/>
            <a:ext cx="5010150"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03" name="Rectangle 3"/>
          <p:cNvSpPr>
            <a:spLocks noGrp="1" noChangeArrowheads="1"/>
          </p:cNvSpPr>
          <p:nvPr>
            <p:ph idx="1"/>
          </p:nvPr>
        </p:nvSpPr>
        <p:spPr/>
        <p:txBody>
          <a:bodyPr/>
          <a:lstStyle/>
          <a:p>
            <a:pPr marL="107950" lvl="1" eaLnBrk="1" hangingPunct="1"/>
            <a:r>
              <a:rPr dirty="0"/>
              <a:t>Antitrust law provides an alternative way in which the government may influence the marketplace.</a:t>
            </a:r>
          </a:p>
          <a:p>
            <a:pPr marL="107950" lvl="1" eaLnBrk="1" hangingPunct="1"/>
            <a:r>
              <a:rPr lang="en-AU" b="1" dirty="0"/>
              <a:t>Antitrust law </a:t>
            </a:r>
            <a:r>
              <a:rPr lang="en-AU" dirty="0"/>
              <a:t>is the law that regulates oligopolies and prevents them from becoming monopolies or behaving like monopolies.</a:t>
            </a:r>
            <a:endParaRPr dirty="0"/>
          </a:p>
          <a:p>
            <a:pPr marL="107950" eaLnBrk="1" hangingPunct="1"/>
            <a:r>
              <a:rPr lang="en-US" altLang="en-US" dirty="0"/>
              <a:t>The Antitrust Laws</a:t>
            </a:r>
          </a:p>
          <a:p>
            <a:pPr marL="107950" lvl="1" eaLnBrk="1" hangingPunct="1">
              <a:buClr>
                <a:srgbClr val="C00000"/>
              </a:buClr>
              <a:buSzPct val="120000"/>
            </a:pPr>
            <a:r>
              <a:rPr dirty="0"/>
              <a:t>The two main antitrust laws are</a:t>
            </a:r>
          </a:p>
          <a:p>
            <a:pPr marL="107950" lvl="1" eaLnBrk="1" hangingPunct="1">
              <a:buClr>
                <a:srgbClr val="7030A0"/>
              </a:buClr>
              <a:buSzPct val="120000"/>
              <a:buFont typeface="Wingdings" panose="05000000000000000000" pitchFamily="2" charset="2"/>
              <a:buChar char="§"/>
            </a:pPr>
            <a:r>
              <a:rPr lang="en-AU" dirty="0"/>
              <a:t> The Sherman Act, 1890</a:t>
            </a:r>
          </a:p>
          <a:p>
            <a:pPr marL="107950" lvl="1" eaLnBrk="1" hangingPunct="1">
              <a:buClr>
                <a:srgbClr val="7030A0"/>
              </a:buClr>
              <a:buSzPct val="120000"/>
              <a:buFont typeface="Wingdings" panose="05000000000000000000" pitchFamily="2" charset="2"/>
              <a:buChar char="§"/>
            </a:pPr>
            <a:r>
              <a:rPr lang="en-AU" dirty="0"/>
              <a:t> The Clayton Act, 1914</a:t>
            </a:r>
            <a:endParaRPr dirty="0"/>
          </a:p>
        </p:txBody>
      </p:sp>
      <p:sp>
        <p:nvSpPr>
          <p:cNvPr id="168962" name="Rectangle 2"/>
          <p:cNvSpPr>
            <a:spLocks noGrp="1" noChangeArrowheads="1"/>
          </p:cNvSpPr>
          <p:nvPr>
            <p:ph type="title"/>
          </p:nvPr>
        </p:nvSpPr>
        <p:spPr/>
        <p:txBody>
          <a:bodyPr/>
          <a:lstStyle/>
          <a:p>
            <a:pPr eaLnBrk="1" hangingPunct="1"/>
            <a:r>
              <a:rPr lang="en-US" altLang="en-US"/>
              <a:t>Antitrust Law</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19203">
                                            <p:txEl>
                                              <p:pRg st="1" end="1"/>
                                            </p:txEl>
                                          </p:spTgt>
                                        </p:tgtEl>
                                        <p:attrNameLst>
                                          <p:attrName>style.visibility</p:attrName>
                                        </p:attrNameLst>
                                      </p:cBhvr>
                                      <p:to>
                                        <p:strVal val="visible"/>
                                      </p:to>
                                    </p:set>
                                    <p:animEffect transition="in" filter="wipe(left)">
                                      <p:cBhvr>
                                        <p:cTn id="7" dur="500"/>
                                        <p:tgtEl>
                                          <p:spTgt spid="81920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19203">
                                            <p:txEl>
                                              <p:pRg st="2" end="2"/>
                                            </p:txEl>
                                          </p:spTgt>
                                        </p:tgtEl>
                                        <p:attrNameLst>
                                          <p:attrName>style.visibility</p:attrName>
                                        </p:attrNameLst>
                                      </p:cBhvr>
                                      <p:to>
                                        <p:strVal val="visible"/>
                                      </p:to>
                                    </p:set>
                                    <p:animEffect transition="in" filter="wipe(left)">
                                      <p:cBhvr>
                                        <p:cTn id="12" dur="1000"/>
                                        <p:tgtEl>
                                          <p:spTgt spid="81920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19203">
                                            <p:txEl>
                                              <p:pRg st="3" end="3"/>
                                            </p:txEl>
                                          </p:spTgt>
                                        </p:tgtEl>
                                        <p:attrNameLst>
                                          <p:attrName>style.visibility</p:attrName>
                                        </p:attrNameLst>
                                      </p:cBhvr>
                                      <p:to>
                                        <p:strVal val="visible"/>
                                      </p:to>
                                    </p:set>
                                    <p:animEffect transition="in" filter="wipe(left)">
                                      <p:cBhvr>
                                        <p:cTn id="17" dur="1000"/>
                                        <p:tgtEl>
                                          <p:spTgt spid="81920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19203">
                                            <p:txEl>
                                              <p:pRg st="4" end="4"/>
                                            </p:txEl>
                                          </p:spTgt>
                                        </p:tgtEl>
                                        <p:attrNameLst>
                                          <p:attrName>style.visibility</p:attrName>
                                        </p:attrNameLst>
                                      </p:cBhvr>
                                      <p:to>
                                        <p:strVal val="visible"/>
                                      </p:to>
                                    </p:set>
                                    <p:animEffect transition="in" filter="wipe(left)">
                                      <p:cBhvr>
                                        <p:cTn id="22" dur="1000"/>
                                        <p:tgtEl>
                                          <p:spTgt spid="81920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19203">
                                            <p:txEl>
                                              <p:pRg st="5" end="5"/>
                                            </p:txEl>
                                          </p:spTgt>
                                        </p:tgtEl>
                                        <p:attrNameLst>
                                          <p:attrName>style.visibility</p:attrName>
                                        </p:attrNameLst>
                                      </p:cBhvr>
                                      <p:to>
                                        <p:strVal val="visible"/>
                                      </p:to>
                                    </p:set>
                                    <p:animEffect transition="in" filter="wipe(left)">
                                      <p:cBhvr>
                                        <p:cTn id="27" dur="1000"/>
                                        <p:tgtEl>
                                          <p:spTgt spid="8192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03" grpId="0" uiExpand="1" build="p" bldLvl="3"/>
    </p:bld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1011" name="Rectangle 3"/>
          <p:cNvSpPr>
            <a:spLocks noGrp="1" noChangeArrowheads="1"/>
          </p:cNvSpPr>
          <p:nvPr>
            <p:ph idx="1"/>
          </p:nvPr>
        </p:nvSpPr>
        <p:spPr>
          <a:xfrm>
            <a:off x="360363" y="1584325"/>
            <a:ext cx="2998787" cy="4525963"/>
          </a:xfrm>
        </p:spPr>
        <p:txBody>
          <a:bodyPr/>
          <a:lstStyle/>
          <a:p>
            <a:pPr marL="107950" lvl="1" eaLnBrk="1" hangingPunct="1"/>
            <a:r>
              <a:rPr lang="en-AU" b="1" dirty="0">
                <a:solidFill>
                  <a:srgbClr val="7030A0"/>
                </a:solidFill>
              </a:rPr>
              <a:t>T</a:t>
            </a:r>
            <a:r>
              <a:rPr b="1" dirty="0">
                <a:solidFill>
                  <a:srgbClr val="7030A0"/>
                </a:solidFill>
              </a:rPr>
              <a:t>he Sherman Act </a:t>
            </a:r>
            <a:r>
              <a:rPr dirty="0"/>
              <a:t>outlawed any “combination, trust, or conspiracy that restricts interstate trade,” and prohibited the “attempt to monopolize.”</a:t>
            </a:r>
          </a:p>
        </p:txBody>
      </p:sp>
      <p:sp>
        <p:nvSpPr>
          <p:cNvPr id="171010" name="Rectangle 2"/>
          <p:cNvSpPr>
            <a:spLocks noGrp="1" noChangeArrowheads="1"/>
          </p:cNvSpPr>
          <p:nvPr>
            <p:ph type="title"/>
          </p:nvPr>
        </p:nvSpPr>
        <p:spPr/>
        <p:txBody>
          <a:bodyPr/>
          <a:lstStyle/>
          <a:p>
            <a:pPr eaLnBrk="1" hangingPunct="1"/>
            <a:r>
              <a:rPr lang="en-US" altLang="en-US"/>
              <a:t>Antitrust Law</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5856" y="1664804"/>
            <a:ext cx="5200650" cy="4191000"/>
          </a:xfrm>
          <a:prstGeom prst="rect">
            <a:avLst/>
          </a:prstGeom>
        </p:spPr>
      </p:pic>
    </p:spTree>
  </p:cSld>
  <p:clrMapOvr>
    <a:masterClrMapping/>
  </p:clrMapOvr>
  <p:transition spd="slow">
    <p:wipe dir="r"/>
  </p:transition>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1251" name="Rectangle 3"/>
          <p:cNvSpPr>
            <a:spLocks noGrp="1" noChangeArrowheads="1"/>
          </p:cNvSpPr>
          <p:nvPr>
            <p:ph idx="1"/>
          </p:nvPr>
        </p:nvSpPr>
        <p:spPr/>
        <p:txBody>
          <a:bodyPr/>
          <a:lstStyle/>
          <a:p>
            <a:pPr marL="107950" lvl="1" eaLnBrk="1" hangingPunct="1"/>
            <a:r>
              <a:rPr dirty="0"/>
              <a:t>A wave of merger activities at the beginning of the 20th century produced a stronger antitrust law, the Clayton Act, and created the Federal Trade Commission.</a:t>
            </a:r>
          </a:p>
          <a:p>
            <a:pPr marL="107950" lvl="1" eaLnBrk="1" hangingPunct="1"/>
            <a:r>
              <a:rPr lang="en-AU" b="1" dirty="0">
                <a:solidFill>
                  <a:srgbClr val="7030A0"/>
                </a:solidFill>
              </a:rPr>
              <a:t>The Clayton Act</a:t>
            </a:r>
            <a:endParaRPr b="1" dirty="0">
              <a:solidFill>
                <a:srgbClr val="7030A0"/>
              </a:solidFill>
            </a:endParaRPr>
          </a:p>
          <a:p>
            <a:pPr marL="107950" lvl="1" eaLnBrk="1" hangingPunct="1"/>
            <a:r>
              <a:rPr dirty="0"/>
              <a:t>The Clayton Act made illegal specific business practices such as price discrimination, interlocking directorships, and acquisition of a competitor’s shares if the practices “substantially lessen competition or create monopoly.”</a:t>
            </a:r>
          </a:p>
        </p:txBody>
      </p:sp>
      <p:sp>
        <p:nvSpPr>
          <p:cNvPr id="173058" name="Rectangle 5"/>
          <p:cNvSpPr>
            <a:spLocks noGrp="1" noChangeArrowheads="1"/>
          </p:cNvSpPr>
          <p:nvPr>
            <p:ph type="title"/>
          </p:nvPr>
        </p:nvSpPr>
        <p:spPr>
          <a:noFill/>
        </p:spPr>
        <p:txBody>
          <a:bodyPr/>
          <a:lstStyle/>
          <a:p>
            <a:pPr eaLnBrk="1" hangingPunct="1"/>
            <a:r>
              <a:rPr lang="en-US" altLang="en-US"/>
              <a:t>Antitrust Law</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21251">
                                            <p:txEl>
                                              <p:pRg st="1" end="1"/>
                                            </p:txEl>
                                          </p:spTgt>
                                        </p:tgtEl>
                                        <p:attrNameLst>
                                          <p:attrName>style.visibility</p:attrName>
                                        </p:attrNameLst>
                                      </p:cBhvr>
                                      <p:to>
                                        <p:strVal val="visible"/>
                                      </p:to>
                                    </p:set>
                                    <p:animEffect transition="in" filter="wipe(left)">
                                      <p:cBhvr>
                                        <p:cTn id="7" dur="1000"/>
                                        <p:tgtEl>
                                          <p:spTgt spid="82125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21251">
                                            <p:txEl>
                                              <p:pRg st="2" end="2"/>
                                            </p:txEl>
                                          </p:spTgt>
                                        </p:tgtEl>
                                        <p:attrNameLst>
                                          <p:attrName>style.visibility</p:attrName>
                                        </p:attrNameLst>
                                      </p:cBhvr>
                                      <p:to>
                                        <p:strVal val="visible"/>
                                      </p:to>
                                    </p:set>
                                    <p:animEffect transition="in" filter="wipe(left)">
                                      <p:cBhvr>
                                        <p:cTn id="12" dur="1000"/>
                                        <p:tgtEl>
                                          <p:spTgt spid="8212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1251" grpId="0" build="p" bldLvl="3"/>
    </p:bld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57090" name="Rectangle 2"/>
          <p:cNvSpPr>
            <a:spLocks noGrp="1" noChangeArrowheads="1"/>
          </p:cNvSpPr>
          <p:nvPr>
            <p:ph idx="1"/>
          </p:nvPr>
        </p:nvSpPr>
        <p:spPr/>
        <p:txBody>
          <a:bodyPr/>
          <a:lstStyle/>
          <a:p>
            <a:pPr marL="107950" lvl="1" eaLnBrk="1" hangingPunct="1"/>
            <a:r>
              <a:t>Table 15.6 (next slide) summarizes the Clayton Act and its amendments, the Robinson-Patman Act passed in 1936 and the Cellar-Kefauver Act passed in 1950.</a:t>
            </a:r>
          </a:p>
          <a:p>
            <a:pPr marL="107950" lvl="1" eaLnBrk="1" hangingPunct="1"/>
            <a:r>
              <a:t>The Federal Trade Commission, formed in 1914, looks for cases of “unfair methods of competition and unfair or deceptive business practices.”</a:t>
            </a:r>
          </a:p>
        </p:txBody>
      </p:sp>
      <p:sp>
        <p:nvSpPr>
          <p:cNvPr id="175106" name="Rectangle 3"/>
          <p:cNvSpPr>
            <a:spLocks noGrp="1" noChangeArrowheads="1"/>
          </p:cNvSpPr>
          <p:nvPr>
            <p:ph type="title"/>
          </p:nvPr>
        </p:nvSpPr>
        <p:spPr>
          <a:noFill/>
        </p:spPr>
        <p:txBody>
          <a:bodyPr/>
          <a:lstStyle/>
          <a:p>
            <a:pPr eaLnBrk="1" hangingPunct="1"/>
            <a:r>
              <a:rPr lang="en-US" altLang="en-US"/>
              <a:t>Antitrust Law</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57090">
                                            <p:txEl>
                                              <p:pRg st="1" end="1"/>
                                            </p:txEl>
                                          </p:spTgt>
                                        </p:tgtEl>
                                        <p:attrNameLst>
                                          <p:attrName>style.visibility</p:attrName>
                                        </p:attrNameLst>
                                      </p:cBhvr>
                                      <p:to>
                                        <p:strVal val="visible"/>
                                      </p:to>
                                    </p:set>
                                    <p:animEffect transition="in" filter="wipe(left)">
                                      <p:cBhvr>
                                        <p:cTn id="7" dur="1000"/>
                                        <p:tgtEl>
                                          <p:spTgt spid="85709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7090" grpId="0" build="p" bldLvl="3"/>
    </p:bld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7154" name="Rectangle 4"/>
          <p:cNvSpPr>
            <a:spLocks noGrp="1" noChangeArrowheads="1"/>
          </p:cNvSpPr>
          <p:nvPr>
            <p:ph type="title"/>
          </p:nvPr>
        </p:nvSpPr>
        <p:spPr>
          <a:noFill/>
          <a:ln/>
        </p:spPr>
        <p:txBody>
          <a:bodyPr/>
          <a:lstStyle/>
          <a:p>
            <a:pPr eaLnBrk="1" hangingPunct="1"/>
            <a:r>
              <a:rPr lang="en-US" altLang="en-US"/>
              <a:t>Antitrust Law</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3928" y="404664"/>
            <a:ext cx="4964185" cy="6227961"/>
          </a:xfrm>
          <a:prstGeom prst="rect">
            <a:avLst/>
          </a:prstGeom>
        </p:spPr>
      </p:pic>
    </p:spTree>
  </p:cSld>
  <p:clrMapOvr>
    <a:masterClrMapping/>
  </p:clrMapOvr>
  <p:transition spd="slow">
    <p:wipe dir="r"/>
  </p:transition>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3299" name="Rectangle 3"/>
          <p:cNvSpPr>
            <a:spLocks noGrp="1" noChangeArrowheads="1"/>
          </p:cNvSpPr>
          <p:nvPr>
            <p:ph idx="1"/>
          </p:nvPr>
        </p:nvSpPr>
        <p:spPr/>
        <p:txBody>
          <a:bodyPr/>
          <a:lstStyle/>
          <a:p>
            <a:pPr marL="107950" eaLnBrk="1" hangingPunct="1"/>
            <a:r>
              <a:rPr lang="en-US" altLang="en-US"/>
              <a:t>Price Fixing Always Illegal</a:t>
            </a:r>
          </a:p>
          <a:p>
            <a:pPr marL="107950" lvl="1" eaLnBrk="1" hangingPunct="1"/>
            <a:r>
              <a:t>Price fixing is </a:t>
            </a:r>
            <a:r>
              <a:rPr i="1"/>
              <a:t>always</a:t>
            </a:r>
            <a:r>
              <a:t> a violation of the antitrust law.</a:t>
            </a:r>
          </a:p>
          <a:p>
            <a:pPr marL="107950" lvl="1" eaLnBrk="1" hangingPunct="1"/>
            <a:r>
              <a:t>If the Justice Department can prove the existence of price fixing, there is no defense.</a:t>
            </a:r>
          </a:p>
        </p:txBody>
      </p:sp>
      <p:sp>
        <p:nvSpPr>
          <p:cNvPr id="179202" name="Rectangle 5"/>
          <p:cNvSpPr>
            <a:spLocks noGrp="1" noChangeArrowheads="1"/>
          </p:cNvSpPr>
          <p:nvPr>
            <p:ph type="title"/>
          </p:nvPr>
        </p:nvSpPr>
        <p:spPr>
          <a:noFill/>
        </p:spPr>
        <p:txBody>
          <a:bodyPr/>
          <a:lstStyle/>
          <a:p>
            <a:pPr eaLnBrk="1" hangingPunct="1"/>
            <a:r>
              <a:rPr lang="en-US" altLang="en-US"/>
              <a:t>Antitrust Law</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23299">
                                            <p:txEl>
                                              <p:pRg st="1" end="1"/>
                                            </p:txEl>
                                          </p:spTgt>
                                        </p:tgtEl>
                                        <p:attrNameLst>
                                          <p:attrName>style.visibility</p:attrName>
                                        </p:attrNameLst>
                                      </p:cBhvr>
                                      <p:to>
                                        <p:strVal val="visible"/>
                                      </p:to>
                                    </p:set>
                                    <p:animEffect transition="in" filter="wipe(left)">
                                      <p:cBhvr>
                                        <p:cTn id="7" dur="1000"/>
                                        <p:tgtEl>
                                          <p:spTgt spid="82329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23299">
                                            <p:txEl>
                                              <p:pRg st="2" end="2"/>
                                            </p:txEl>
                                          </p:spTgt>
                                        </p:tgtEl>
                                        <p:attrNameLst>
                                          <p:attrName>style.visibility</p:attrName>
                                        </p:attrNameLst>
                                      </p:cBhvr>
                                      <p:to>
                                        <p:strVal val="visible"/>
                                      </p:to>
                                    </p:set>
                                    <p:animEffect transition="in" filter="wipe(left)">
                                      <p:cBhvr>
                                        <p:cTn id="12" dur="1000"/>
                                        <p:tgtEl>
                                          <p:spTgt spid="8232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3299" grpId="0" build="p" bldLvl="3"/>
    </p:bld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51970" name="Rectangle 2"/>
          <p:cNvSpPr>
            <a:spLocks noGrp="1" noChangeArrowheads="1"/>
          </p:cNvSpPr>
          <p:nvPr>
            <p:ph idx="1"/>
          </p:nvPr>
        </p:nvSpPr>
        <p:spPr/>
        <p:txBody>
          <a:bodyPr/>
          <a:lstStyle/>
          <a:p>
            <a:pPr marL="107950" eaLnBrk="1" hangingPunct="1">
              <a:defRPr/>
            </a:pPr>
            <a:r>
              <a:rPr lang="en-US" altLang="en-US" dirty="0"/>
              <a:t>Three Antitrust Policy Debates</a:t>
            </a:r>
          </a:p>
          <a:p>
            <a:pPr marL="107950" lvl="1" eaLnBrk="1" hangingPunct="1">
              <a:defRPr/>
            </a:pPr>
            <a:r>
              <a:rPr dirty="0"/>
              <a:t>But some practices are more controversial and generate debate. Three of them are</a:t>
            </a:r>
          </a:p>
          <a:p>
            <a:pPr marL="107950" lvl="1" indent="288000" eaLnBrk="1" hangingPunct="1">
              <a:buClr>
                <a:srgbClr val="7030A0"/>
              </a:buClr>
              <a:buSzPct val="120000"/>
              <a:buFont typeface="Wingdings" panose="05000000000000000000" pitchFamily="2" charset="2"/>
              <a:buChar char="§"/>
              <a:defRPr/>
            </a:pPr>
            <a:r>
              <a:rPr dirty="0"/>
              <a:t>Resale price maintenance</a:t>
            </a:r>
          </a:p>
          <a:p>
            <a:pPr marL="107950" lvl="1" indent="288000" eaLnBrk="1" hangingPunct="1">
              <a:buClr>
                <a:srgbClr val="7030A0"/>
              </a:buClr>
              <a:buSzPct val="120000"/>
              <a:buFont typeface="Wingdings" panose="05000000000000000000" pitchFamily="2" charset="2"/>
              <a:buChar char="§"/>
              <a:defRPr/>
            </a:pPr>
            <a:r>
              <a:rPr dirty="0"/>
              <a:t>Tying arrangements</a:t>
            </a:r>
          </a:p>
          <a:p>
            <a:pPr marL="107950" lvl="1" indent="288000" eaLnBrk="1" hangingPunct="1">
              <a:buClr>
                <a:srgbClr val="7030A0"/>
              </a:buClr>
              <a:buSzPct val="120000"/>
              <a:buFont typeface="Wingdings" panose="05000000000000000000" pitchFamily="2" charset="2"/>
              <a:buChar char="§"/>
              <a:defRPr/>
            </a:pPr>
            <a:r>
              <a:rPr dirty="0"/>
              <a:t>Predatory pricing</a:t>
            </a:r>
          </a:p>
        </p:txBody>
      </p:sp>
      <p:sp>
        <p:nvSpPr>
          <p:cNvPr id="181250" name="Rectangle 3"/>
          <p:cNvSpPr>
            <a:spLocks noGrp="1" noChangeArrowheads="1"/>
          </p:cNvSpPr>
          <p:nvPr>
            <p:ph type="title"/>
          </p:nvPr>
        </p:nvSpPr>
        <p:spPr>
          <a:noFill/>
        </p:spPr>
        <p:txBody>
          <a:bodyPr/>
          <a:lstStyle/>
          <a:p>
            <a:pPr eaLnBrk="1" hangingPunct="1"/>
            <a:r>
              <a:rPr lang="en-US" altLang="en-US"/>
              <a:t>Antitrust Law</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51970">
                                            <p:txEl>
                                              <p:pRg st="1" end="1"/>
                                            </p:txEl>
                                          </p:spTgt>
                                        </p:tgtEl>
                                        <p:attrNameLst>
                                          <p:attrName>style.visibility</p:attrName>
                                        </p:attrNameLst>
                                      </p:cBhvr>
                                      <p:to>
                                        <p:strVal val="visible"/>
                                      </p:to>
                                    </p:set>
                                    <p:animEffect transition="in" filter="wipe(left)">
                                      <p:cBhvr>
                                        <p:cTn id="7" dur="1000"/>
                                        <p:tgtEl>
                                          <p:spTgt spid="851970">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51970">
                                            <p:txEl>
                                              <p:pRg st="2" end="2"/>
                                            </p:txEl>
                                          </p:spTgt>
                                        </p:tgtEl>
                                        <p:attrNameLst>
                                          <p:attrName>style.visibility</p:attrName>
                                        </p:attrNameLst>
                                      </p:cBhvr>
                                      <p:to>
                                        <p:strVal val="visible"/>
                                      </p:to>
                                    </p:set>
                                    <p:animEffect transition="in" filter="wipe(left)">
                                      <p:cBhvr>
                                        <p:cTn id="12" dur="1000"/>
                                        <p:tgtEl>
                                          <p:spTgt spid="851970">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51970">
                                            <p:txEl>
                                              <p:pRg st="3" end="3"/>
                                            </p:txEl>
                                          </p:spTgt>
                                        </p:tgtEl>
                                        <p:attrNameLst>
                                          <p:attrName>style.visibility</p:attrName>
                                        </p:attrNameLst>
                                      </p:cBhvr>
                                      <p:to>
                                        <p:strVal val="visible"/>
                                      </p:to>
                                    </p:set>
                                    <p:animEffect transition="in" filter="wipe(left)">
                                      <p:cBhvr>
                                        <p:cTn id="17" dur="1000"/>
                                        <p:tgtEl>
                                          <p:spTgt spid="851970">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51970">
                                            <p:txEl>
                                              <p:pRg st="4" end="4"/>
                                            </p:txEl>
                                          </p:spTgt>
                                        </p:tgtEl>
                                        <p:attrNameLst>
                                          <p:attrName>style.visibility</p:attrName>
                                        </p:attrNameLst>
                                      </p:cBhvr>
                                      <p:to>
                                        <p:strVal val="visible"/>
                                      </p:to>
                                    </p:set>
                                    <p:animEffect transition="in" filter="wipe(left)">
                                      <p:cBhvr>
                                        <p:cTn id="22" dur="1000"/>
                                        <p:tgtEl>
                                          <p:spTgt spid="85197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1970" grpId="0" build="p" bldLvl="3"/>
    </p:bld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5347" name="Rectangle 3"/>
          <p:cNvSpPr>
            <a:spLocks noGrp="1" noChangeArrowheads="1"/>
          </p:cNvSpPr>
          <p:nvPr>
            <p:ph idx="1"/>
          </p:nvPr>
        </p:nvSpPr>
        <p:spPr/>
        <p:txBody>
          <a:bodyPr/>
          <a:lstStyle/>
          <a:p>
            <a:pPr marL="107950" eaLnBrk="1" hangingPunct="1"/>
            <a:r>
              <a:rPr lang="en-US" altLang="en-US" dirty="0">
                <a:solidFill>
                  <a:srgbClr val="7030A0"/>
                </a:solidFill>
              </a:rPr>
              <a:t>Resale Price Maintenance</a:t>
            </a:r>
          </a:p>
          <a:p>
            <a:pPr marL="107950" lvl="1" eaLnBrk="1" hangingPunct="1"/>
            <a:r>
              <a:rPr dirty="0"/>
              <a:t>Most manufacturers sell their product to the final consumer through a wholesale and retail distribution chain.</a:t>
            </a:r>
          </a:p>
          <a:p>
            <a:pPr marL="107950" lvl="1" eaLnBrk="1" hangingPunct="1"/>
            <a:r>
              <a:rPr b="1" dirty="0"/>
              <a:t>Resale price maintenance</a:t>
            </a:r>
            <a:r>
              <a:rPr dirty="0"/>
              <a:t> occurs when a manufacturer agrees with a distributor on the price at which the product will be resold.</a:t>
            </a:r>
          </a:p>
          <a:p>
            <a:pPr marL="107950" lvl="1" eaLnBrk="1" hangingPunct="1"/>
            <a:r>
              <a:rPr dirty="0"/>
              <a:t>Resale price maintenance is inefficient if it promotes monopoly pricing.</a:t>
            </a:r>
          </a:p>
          <a:p>
            <a:pPr marL="107950" lvl="1" eaLnBrk="1" hangingPunct="1"/>
            <a:r>
              <a:rPr dirty="0"/>
              <a:t>But resale price maintenance can be efficient if it provides retailers with an incentive to provide an efficient level of retail service in selling a product.</a:t>
            </a:r>
          </a:p>
        </p:txBody>
      </p:sp>
      <p:sp>
        <p:nvSpPr>
          <p:cNvPr id="183298" name="Rectangle 5"/>
          <p:cNvSpPr>
            <a:spLocks noGrp="1" noChangeArrowheads="1"/>
          </p:cNvSpPr>
          <p:nvPr>
            <p:ph type="title"/>
          </p:nvPr>
        </p:nvSpPr>
        <p:spPr>
          <a:noFill/>
        </p:spPr>
        <p:txBody>
          <a:bodyPr/>
          <a:lstStyle/>
          <a:p>
            <a:pPr eaLnBrk="1" hangingPunct="1"/>
            <a:r>
              <a:rPr lang="en-US" altLang="en-US"/>
              <a:t>Antitrust Law</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25347">
                                            <p:txEl>
                                              <p:pRg st="1" end="1"/>
                                            </p:txEl>
                                          </p:spTgt>
                                        </p:tgtEl>
                                        <p:attrNameLst>
                                          <p:attrName>style.visibility</p:attrName>
                                        </p:attrNameLst>
                                      </p:cBhvr>
                                      <p:to>
                                        <p:strVal val="visible"/>
                                      </p:to>
                                    </p:set>
                                    <p:animEffect transition="in" filter="wipe(left)">
                                      <p:cBhvr>
                                        <p:cTn id="7" dur="1000"/>
                                        <p:tgtEl>
                                          <p:spTgt spid="82534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25347">
                                            <p:txEl>
                                              <p:pRg st="2" end="2"/>
                                            </p:txEl>
                                          </p:spTgt>
                                        </p:tgtEl>
                                        <p:attrNameLst>
                                          <p:attrName>style.visibility</p:attrName>
                                        </p:attrNameLst>
                                      </p:cBhvr>
                                      <p:to>
                                        <p:strVal val="visible"/>
                                      </p:to>
                                    </p:set>
                                    <p:animEffect transition="in" filter="wipe(left)">
                                      <p:cBhvr>
                                        <p:cTn id="12" dur="1000"/>
                                        <p:tgtEl>
                                          <p:spTgt spid="82534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25347">
                                            <p:txEl>
                                              <p:pRg st="3" end="3"/>
                                            </p:txEl>
                                          </p:spTgt>
                                        </p:tgtEl>
                                        <p:attrNameLst>
                                          <p:attrName>style.visibility</p:attrName>
                                        </p:attrNameLst>
                                      </p:cBhvr>
                                      <p:to>
                                        <p:strVal val="visible"/>
                                      </p:to>
                                    </p:set>
                                    <p:animEffect transition="in" filter="wipe(left)">
                                      <p:cBhvr>
                                        <p:cTn id="17" dur="1000"/>
                                        <p:tgtEl>
                                          <p:spTgt spid="82534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25347">
                                            <p:txEl>
                                              <p:pRg st="4" end="4"/>
                                            </p:txEl>
                                          </p:spTgt>
                                        </p:tgtEl>
                                        <p:attrNameLst>
                                          <p:attrName>style.visibility</p:attrName>
                                        </p:attrNameLst>
                                      </p:cBhvr>
                                      <p:to>
                                        <p:strVal val="visible"/>
                                      </p:to>
                                    </p:set>
                                    <p:animEffect transition="in" filter="wipe(left)">
                                      <p:cBhvr>
                                        <p:cTn id="22" dur="1000"/>
                                        <p:tgtEl>
                                          <p:spTgt spid="8253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5347" grpId="0" build="p" bldLvl="3"/>
    </p:bld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7395" name="Rectangle 3"/>
          <p:cNvSpPr>
            <a:spLocks noGrp="1" noChangeArrowheads="1"/>
          </p:cNvSpPr>
          <p:nvPr>
            <p:ph idx="1"/>
          </p:nvPr>
        </p:nvSpPr>
        <p:spPr/>
        <p:txBody>
          <a:bodyPr/>
          <a:lstStyle/>
          <a:p>
            <a:pPr marL="107950" eaLnBrk="1" hangingPunct="1"/>
            <a:r>
              <a:rPr lang="en-US" altLang="en-US" dirty="0">
                <a:solidFill>
                  <a:srgbClr val="7030A0"/>
                </a:solidFill>
              </a:rPr>
              <a:t>Tying Arrangements</a:t>
            </a:r>
          </a:p>
          <a:p>
            <a:pPr marL="107950" lvl="1" eaLnBrk="1" hangingPunct="1"/>
            <a:r>
              <a:rPr dirty="0"/>
              <a:t>A </a:t>
            </a:r>
            <a:r>
              <a:rPr b="1" dirty="0"/>
              <a:t>tying arrangement</a:t>
            </a:r>
            <a:r>
              <a:rPr dirty="0"/>
              <a:t> is an agreement to sell one product only if the buyer agrees to buy another different product as well.</a:t>
            </a:r>
          </a:p>
          <a:p>
            <a:pPr marL="107950" lvl="1" eaLnBrk="1" hangingPunct="1"/>
            <a:r>
              <a:rPr dirty="0"/>
              <a:t>Some people argue that by tying, a firm can make a larger profit.</a:t>
            </a:r>
          </a:p>
          <a:p>
            <a:pPr marL="107950" lvl="1" eaLnBrk="1" hangingPunct="1"/>
            <a:r>
              <a:rPr dirty="0"/>
              <a:t>Where buyers have a differing willingness to pay for the separate items, a firm can price discriminate and take a larger amount of the consumer surplus by tying.</a:t>
            </a:r>
          </a:p>
        </p:txBody>
      </p:sp>
      <p:sp>
        <p:nvSpPr>
          <p:cNvPr id="185346" name="Rectangle 5"/>
          <p:cNvSpPr>
            <a:spLocks noGrp="1" noChangeArrowheads="1"/>
          </p:cNvSpPr>
          <p:nvPr>
            <p:ph type="title"/>
          </p:nvPr>
        </p:nvSpPr>
        <p:spPr>
          <a:noFill/>
        </p:spPr>
        <p:txBody>
          <a:bodyPr/>
          <a:lstStyle/>
          <a:p>
            <a:pPr eaLnBrk="1" hangingPunct="1"/>
            <a:r>
              <a:rPr lang="en-US" altLang="en-US"/>
              <a:t>Antitrust Law</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27395">
                                            <p:txEl>
                                              <p:pRg st="1" end="1"/>
                                            </p:txEl>
                                          </p:spTgt>
                                        </p:tgtEl>
                                        <p:attrNameLst>
                                          <p:attrName>style.visibility</p:attrName>
                                        </p:attrNameLst>
                                      </p:cBhvr>
                                      <p:to>
                                        <p:strVal val="visible"/>
                                      </p:to>
                                    </p:set>
                                    <p:animEffect transition="in" filter="wipe(left)">
                                      <p:cBhvr>
                                        <p:cTn id="7" dur="1000"/>
                                        <p:tgtEl>
                                          <p:spTgt spid="82739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27395">
                                            <p:txEl>
                                              <p:pRg st="2" end="2"/>
                                            </p:txEl>
                                          </p:spTgt>
                                        </p:tgtEl>
                                        <p:attrNameLst>
                                          <p:attrName>style.visibility</p:attrName>
                                        </p:attrNameLst>
                                      </p:cBhvr>
                                      <p:to>
                                        <p:strVal val="visible"/>
                                      </p:to>
                                    </p:set>
                                    <p:animEffect transition="in" filter="wipe(left)">
                                      <p:cBhvr>
                                        <p:cTn id="12" dur="1000"/>
                                        <p:tgtEl>
                                          <p:spTgt spid="82739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27395">
                                            <p:txEl>
                                              <p:pRg st="3" end="3"/>
                                            </p:txEl>
                                          </p:spTgt>
                                        </p:tgtEl>
                                        <p:attrNameLst>
                                          <p:attrName>style.visibility</p:attrName>
                                        </p:attrNameLst>
                                      </p:cBhvr>
                                      <p:to>
                                        <p:strVal val="visible"/>
                                      </p:to>
                                    </p:set>
                                    <p:animEffect transition="in" filter="wipe(left)">
                                      <p:cBhvr>
                                        <p:cTn id="17" dur="1000"/>
                                        <p:tgtEl>
                                          <p:spTgt spid="8273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7395" grpId="0" build="p" bldLvl="3"/>
    </p:bld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43" name="Rectangle 3"/>
          <p:cNvSpPr>
            <a:spLocks noGrp="1" noChangeArrowheads="1"/>
          </p:cNvSpPr>
          <p:nvPr>
            <p:ph idx="1"/>
          </p:nvPr>
        </p:nvSpPr>
        <p:spPr/>
        <p:txBody>
          <a:bodyPr/>
          <a:lstStyle/>
          <a:p>
            <a:pPr eaLnBrk="1" hangingPunct="1">
              <a:defRPr/>
            </a:pPr>
            <a:r>
              <a:rPr lang="en-US" altLang="en-US" dirty="0">
                <a:solidFill>
                  <a:srgbClr val="7030A0"/>
                </a:solidFill>
              </a:rPr>
              <a:t>Predatory Pricing</a:t>
            </a:r>
          </a:p>
          <a:p>
            <a:pPr lvl="1" eaLnBrk="1" hangingPunct="1">
              <a:defRPr/>
            </a:pPr>
            <a:r>
              <a:rPr b="1" dirty="0"/>
              <a:t>Predatory pricing</a:t>
            </a:r>
            <a:r>
              <a:rPr dirty="0"/>
              <a:t> is setting a low price to drive competitors out of business with the intention of then setting the monopoly price.</a:t>
            </a:r>
          </a:p>
          <a:p>
            <a:pPr lvl="1" eaLnBrk="1" hangingPunct="1">
              <a:defRPr/>
            </a:pPr>
            <a:r>
              <a:rPr dirty="0"/>
              <a:t>Economists are skeptical that predatory pricing actually occurs.</a:t>
            </a:r>
          </a:p>
          <a:p>
            <a:pPr lvl="1" eaLnBrk="1" hangingPunct="1">
              <a:defRPr/>
            </a:pPr>
            <a:r>
              <a:rPr dirty="0"/>
              <a:t>A high, certain, and immediate loss is a poor exchange for a temporary, uncertain, and future gain.</a:t>
            </a:r>
          </a:p>
          <a:p>
            <a:pPr lvl="1" eaLnBrk="1" hangingPunct="1">
              <a:defRPr/>
            </a:pPr>
            <a:r>
              <a:rPr dirty="0"/>
              <a:t>No case of predatory pricing has been definitively found.</a:t>
            </a:r>
          </a:p>
          <a:p>
            <a:pPr marL="107950" lvl="1" eaLnBrk="1" hangingPunct="1">
              <a:defRPr/>
            </a:pPr>
            <a:endParaRPr dirty="0"/>
          </a:p>
        </p:txBody>
      </p:sp>
      <p:sp>
        <p:nvSpPr>
          <p:cNvPr id="187394" name="Rectangle 5"/>
          <p:cNvSpPr>
            <a:spLocks noGrp="1" noChangeArrowheads="1"/>
          </p:cNvSpPr>
          <p:nvPr>
            <p:ph type="title"/>
          </p:nvPr>
        </p:nvSpPr>
        <p:spPr>
          <a:noFill/>
        </p:spPr>
        <p:txBody>
          <a:bodyPr/>
          <a:lstStyle/>
          <a:p>
            <a:pPr eaLnBrk="1" hangingPunct="1"/>
            <a:r>
              <a:rPr lang="en-US" altLang="en-US"/>
              <a:t>Antitrust Law</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29443">
                                            <p:txEl>
                                              <p:pRg st="1" end="1"/>
                                            </p:txEl>
                                          </p:spTgt>
                                        </p:tgtEl>
                                        <p:attrNameLst>
                                          <p:attrName>style.visibility</p:attrName>
                                        </p:attrNameLst>
                                      </p:cBhvr>
                                      <p:to>
                                        <p:strVal val="visible"/>
                                      </p:to>
                                    </p:set>
                                    <p:animEffect transition="in" filter="wipe(left)">
                                      <p:cBhvr>
                                        <p:cTn id="7" dur="1000"/>
                                        <p:tgtEl>
                                          <p:spTgt spid="82944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29443">
                                            <p:txEl>
                                              <p:pRg st="2" end="2"/>
                                            </p:txEl>
                                          </p:spTgt>
                                        </p:tgtEl>
                                        <p:attrNameLst>
                                          <p:attrName>style.visibility</p:attrName>
                                        </p:attrNameLst>
                                      </p:cBhvr>
                                      <p:to>
                                        <p:strVal val="visible"/>
                                      </p:to>
                                    </p:set>
                                    <p:animEffect transition="in" filter="wipe(left)">
                                      <p:cBhvr>
                                        <p:cTn id="12" dur="1000"/>
                                        <p:tgtEl>
                                          <p:spTgt spid="82944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29443">
                                            <p:txEl>
                                              <p:pRg st="3" end="3"/>
                                            </p:txEl>
                                          </p:spTgt>
                                        </p:tgtEl>
                                        <p:attrNameLst>
                                          <p:attrName>style.visibility</p:attrName>
                                        </p:attrNameLst>
                                      </p:cBhvr>
                                      <p:to>
                                        <p:strVal val="visible"/>
                                      </p:to>
                                    </p:set>
                                    <p:animEffect transition="in" filter="wipe(left)">
                                      <p:cBhvr>
                                        <p:cTn id="17" dur="1000"/>
                                        <p:tgtEl>
                                          <p:spTgt spid="82944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29443">
                                            <p:txEl>
                                              <p:pRg st="4" end="4"/>
                                            </p:txEl>
                                          </p:spTgt>
                                        </p:tgtEl>
                                        <p:attrNameLst>
                                          <p:attrName>style.visibility</p:attrName>
                                        </p:attrNameLst>
                                      </p:cBhvr>
                                      <p:to>
                                        <p:strVal val="visible"/>
                                      </p:to>
                                    </p:set>
                                    <p:animEffect transition="in" filter="wipe(left)">
                                      <p:cBhvr>
                                        <p:cTn id="22" dur="1000"/>
                                        <p:tgtEl>
                                          <p:spTgt spid="8294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43" grpId="0" build="p" bldLvl="3"/>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5555" name="Rectangle 3"/>
          <p:cNvSpPr>
            <a:spLocks noGrp="1" noChangeArrowheads="1"/>
          </p:cNvSpPr>
          <p:nvPr>
            <p:ph idx="1"/>
          </p:nvPr>
        </p:nvSpPr>
        <p:spPr/>
        <p:txBody>
          <a:bodyPr/>
          <a:lstStyle/>
          <a:p>
            <a:pPr marL="107950" eaLnBrk="1" hangingPunct="1"/>
            <a:r>
              <a:rPr lang="en-US" altLang="en-US" dirty="0"/>
              <a:t>Small Number of Firms</a:t>
            </a:r>
          </a:p>
          <a:p>
            <a:pPr marL="107950" lvl="1" eaLnBrk="1" hangingPunct="1"/>
            <a:r>
              <a:rPr dirty="0"/>
              <a:t>Because an oligopoly market has only a few firms, they are interdependent and face a temptation to cooperate.</a:t>
            </a:r>
          </a:p>
          <a:p>
            <a:pPr marL="107950" lvl="1" eaLnBrk="1" hangingPunct="1"/>
            <a:r>
              <a:rPr b="1" dirty="0">
                <a:solidFill>
                  <a:srgbClr val="7030A0"/>
                </a:solidFill>
              </a:rPr>
              <a:t>Interdependence</a:t>
            </a:r>
            <a:r>
              <a:rPr dirty="0"/>
              <a:t>: With a small number of firms, each firm’s profit depends on every firm’s actions.</a:t>
            </a:r>
          </a:p>
          <a:p>
            <a:pPr marL="107950" lvl="1" eaLnBrk="1" hangingPunct="1"/>
            <a:r>
              <a:rPr b="1" dirty="0">
                <a:solidFill>
                  <a:srgbClr val="7030A0"/>
                </a:solidFill>
              </a:rPr>
              <a:t>Temptation to Cooperate</a:t>
            </a:r>
            <a:r>
              <a:rPr dirty="0"/>
              <a:t>: Firms in oligopoly face the temptation to form a cartel. </a:t>
            </a:r>
          </a:p>
          <a:p>
            <a:pPr marL="107950" lvl="1" eaLnBrk="1" hangingPunct="1"/>
            <a:r>
              <a:rPr dirty="0"/>
              <a:t>A </a:t>
            </a:r>
            <a:r>
              <a:rPr b="1" dirty="0"/>
              <a:t>cartel</a:t>
            </a:r>
            <a:r>
              <a:rPr dirty="0"/>
              <a:t> is a group of firms acting together to limit output, raise price, and increase profit. Cartels are illegal.</a:t>
            </a:r>
          </a:p>
        </p:txBody>
      </p:sp>
      <p:sp>
        <p:nvSpPr>
          <p:cNvPr id="23554" name="Rectangle 5"/>
          <p:cNvSpPr>
            <a:spLocks noGrp="1" noChangeArrowheads="1"/>
          </p:cNvSpPr>
          <p:nvPr>
            <p:ph type="title"/>
          </p:nvPr>
        </p:nvSpPr>
        <p:spPr>
          <a:noFill/>
        </p:spPr>
        <p:txBody>
          <a:bodyPr/>
          <a:lstStyle/>
          <a:p>
            <a:pPr eaLnBrk="1" hangingPunct="1"/>
            <a:r>
              <a:rPr lang="en-US" altLang="en-US"/>
              <a:t>What Is Oligopoly?</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5555">
                                            <p:txEl>
                                              <p:pRg st="1" end="1"/>
                                            </p:txEl>
                                          </p:spTgt>
                                        </p:tgtEl>
                                        <p:attrNameLst>
                                          <p:attrName>style.visibility</p:attrName>
                                        </p:attrNameLst>
                                      </p:cBhvr>
                                      <p:to>
                                        <p:strVal val="visible"/>
                                      </p:to>
                                    </p:set>
                                    <p:animEffect transition="in" filter="wipe(left)">
                                      <p:cBhvr>
                                        <p:cTn id="7" dur="1000"/>
                                        <p:tgtEl>
                                          <p:spTgt spid="53555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35555">
                                            <p:txEl>
                                              <p:pRg st="2" end="2"/>
                                            </p:txEl>
                                          </p:spTgt>
                                        </p:tgtEl>
                                        <p:attrNameLst>
                                          <p:attrName>style.visibility</p:attrName>
                                        </p:attrNameLst>
                                      </p:cBhvr>
                                      <p:to>
                                        <p:strVal val="visible"/>
                                      </p:to>
                                    </p:set>
                                    <p:animEffect transition="in" filter="wipe(left)">
                                      <p:cBhvr>
                                        <p:cTn id="12" dur="1000"/>
                                        <p:tgtEl>
                                          <p:spTgt spid="53555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35555">
                                            <p:txEl>
                                              <p:pRg st="3" end="3"/>
                                            </p:txEl>
                                          </p:spTgt>
                                        </p:tgtEl>
                                        <p:attrNameLst>
                                          <p:attrName>style.visibility</p:attrName>
                                        </p:attrNameLst>
                                      </p:cBhvr>
                                      <p:to>
                                        <p:strVal val="visible"/>
                                      </p:to>
                                    </p:set>
                                    <p:animEffect transition="in" filter="wipe(left)">
                                      <p:cBhvr>
                                        <p:cTn id="17" dur="1000"/>
                                        <p:tgtEl>
                                          <p:spTgt spid="53555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35555">
                                            <p:txEl>
                                              <p:pRg st="4" end="4"/>
                                            </p:txEl>
                                          </p:spTgt>
                                        </p:tgtEl>
                                        <p:attrNameLst>
                                          <p:attrName>style.visibility</p:attrName>
                                        </p:attrNameLst>
                                      </p:cBhvr>
                                      <p:to>
                                        <p:strVal val="visible"/>
                                      </p:to>
                                    </p:set>
                                    <p:animEffect transition="in" filter="wipe(left)">
                                      <p:cBhvr>
                                        <p:cTn id="22" dur="1000"/>
                                        <p:tgtEl>
                                          <p:spTgt spid="5355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555" grpId="0" build="p" bldLvl="3"/>
    </p:bldLst>
  </p:timing>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683" name="Rectangle 3"/>
          <p:cNvSpPr>
            <a:spLocks noGrp="1" noChangeArrowheads="1"/>
          </p:cNvSpPr>
          <p:nvPr>
            <p:ph idx="1"/>
          </p:nvPr>
        </p:nvSpPr>
        <p:spPr/>
        <p:txBody>
          <a:bodyPr/>
          <a:lstStyle/>
          <a:p>
            <a:pPr defTabSz="400050" eaLnBrk="1" hangingPunct="1">
              <a:tabLst>
                <a:tab pos="342900" algn="l"/>
              </a:tabLst>
              <a:defRPr/>
            </a:pPr>
            <a:r>
              <a:rPr lang="en-US" altLang="en-US" dirty="0"/>
              <a:t>Mergers and Acquisitions</a:t>
            </a:r>
          </a:p>
          <a:p>
            <a:pPr lvl="1" defTabSz="400050" eaLnBrk="1" hangingPunct="1">
              <a:tabLst>
                <a:tab pos="342900" algn="l"/>
              </a:tabLst>
              <a:defRPr/>
            </a:pPr>
            <a:r>
              <a:rPr dirty="0"/>
              <a:t>The Federal Trade Commission (FTC) uses guidelines to determine which mergers to examine and possibly block. </a:t>
            </a:r>
          </a:p>
          <a:p>
            <a:pPr lvl="1" defTabSz="400050" eaLnBrk="1" hangingPunct="1">
              <a:tabLst>
                <a:tab pos="342900" algn="l"/>
              </a:tabLst>
              <a:defRPr/>
            </a:pPr>
            <a:r>
              <a:rPr dirty="0"/>
              <a:t>The </a:t>
            </a:r>
            <a:r>
              <a:rPr dirty="0" err="1"/>
              <a:t>Herfindahl</a:t>
            </a:r>
            <a:r>
              <a:rPr dirty="0"/>
              <a:t>-Hirschman index (HHI) is one of those guidelines (explained in Chapter 9).</a:t>
            </a:r>
          </a:p>
          <a:p>
            <a:pPr marL="107950" lvl="1" defTabSz="400050" eaLnBrk="1" hangingPunct="1">
              <a:buClr>
                <a:schemeClr val="tx1"/>
              </a:buClr>
              <a:buFont typeface="Wingdings" panose="05000000000000000000" pitchFamily="2" charset="2"/>
              <a:buChar char="§"/>
              <a:tabLst>
                <a:tab pos="342900" algn="l"/>
              </a:tabLst>
              <a:defRPr/>
            </a:pPr>
            <a:r>
              <a:rPr dirty="0"/>
              <a:t> If the original HHI is between 1,500 and 2,500, any 	merger that raises the HHI by 100 or more is challenged.</a:t>
            </a:r>
          </a:p>
          <a:p>
            <a:pPr marL="107950" lvl="1" defTabSz="400050" eaLnBrk="1" hangingPunct="1">
              <a:buClr>
                <a:schemeClr val="tx1"/>
              </a:buClr>
              <a:buFont typeface="Wingdings" panose="05000000000000000000" pitchFamily="2" charset="2"/>
              <a:buChar char="§"/>
              <a:tabLst>
                <a:tab pos="342900" algn="l"/>
              </a:tabLst>
              <a:defRPr/>
            </a:pPr>
            <a:r>
              <a:rPr dirty="0"/>
              <a:t> If the original HHI is greater than 2,500, any merger that 	raises the HHI by 200 is generally blocked. </a:t>
            </a:r>
          </a:p>
        </p:txBody>
      </p:sp>
      <p:sp>
        <p:nvSpPr>
          <p:cNvPr id="189442" name="Rectangle 5"/>
          <p:cNvSpPr>
            <a:spLocks noGrp="1" noChangeArrowheads="1"/>
          </p:cNvSpPr>
          <p:nvPr>
            <p:ph type="title"/>
          </p:nvPr>
        </p:nvSpPr>
        <p:spPr>
          <a:noFill/>
        </p:spPr>
        <p:txBody>
          <a:bodyPr/>
          <a:lstStyle/>
          <a:p>
            <a:pPr eaLnBrk="1" hangingPunct="1"/>
            <a:r>
              <a:rPr lang="en-US" altLang="en-US"/>
              <a:t>Antitrust Law</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39683">
                                            <p:txEl>
                                              <p:pRg st="1" end="1"/>
                                            </p:txEl>
                                          </p:spTgt>
                                        </p:tgtEl>
                                        <p:attrNameLst>
                                          <p:attrName>style.visibility</p:attrName>
                                        </p:attrNameLst>
                                      </p:cBhvr>
                                      <p:to>
                                        <p:strVal val="visible"/>
                                      </p:to>
                                    </p:set>
                                    <p:animEffect transition="in" filter="wipe(left)">
                                      <p:cBhvr>
                                        <p:cTn id="7" dur="1000"/>
                                        <p:tgtEl>
                                          <p:spTgt spid="83968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39683">
                                            <p:txEl>
                                              <p:pRg st="2" end="2"/>
                                            </p:txEl>
                                          </p:spTgt>
                                        </p:tgtEl>
                                        <p:attrNameLst>
                                          <p:attrName>style.visibility</p:attrName>
                                        </p:attrNameLst>
                                      </p:cBhvr>
                                      <p:to>
                                        <p:strVal val="visible"/>
                                      </p:to>
                                    </p:set>
                                    <p:animEffect transition="in" filter="wipe(left)">
                                      <p:cBhvr>
                                        <p:cTn id="12" dur="1000"/>
                                        <p:tgtEl>
                                          <p:spTgt spid="83968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39683">
                                            <p:txEl>
                                              <p:pRg st="3" end="3"/>
                                            </p:txEl>
                                          </p:spTgt>
                                        </p:tgtEl>
                                        <p:attrNameLst>
                                          <p:attrName>style.visibility</p:attrName>
                                        </p:attrNameLst>
                                      </p:cBhvr>
                                      <p:to>
                                        <p:strVal val="visible"/>
                                      </p:to>
                                    </p:set>
                                    <p:animEffect transition="in" filter="wipe(left)">
                                      <p:cBhvr>
                                        <p:cTn id="17" dur="1000"/>
                                        <p:tgtEl>
                                          <p:spTgt spid="83968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39683">
                                            <p:txEl>
                                              <p:pRg st="4" end="4"/>
                                            </p:txEl>
                                          </p:spTgt>
                                        </p:tgtEl>
                                        <p:attrNameLst>
                                          <p:attrName>style.visibility</p:attrName>
                                        </p:attrNameLst>
                                      </p:cBhvr>
                                      <p:to>
                                        <p:strVal val="visible"/>
                                      </p:to>
                                    </p:set>
                                    <p:animEffect transition="in" filter="wipe(left)">
                                      <p:cBhvr>
                                        <p:cTn id="22" dur="1000"/>
                                        <p:tgtEl>
                                          <p:spTgt spid="8396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683" grpId="0" build="p" bldLvl="3"/>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eb7df2e76f8646ebc6b5ce89b635ed516f95ca80"/>
</p:tagLst>
</file>

<file path=ppt/theme/theme1.xml><?xml version="1.0" encoding="utf-8"?>
<a:theme xmlns:a="http://schemas.openxmlformats.org/drawingml/2006/main" name="2_US6e">
  <a:themeElements>
    <a:clrScheme name="1_US6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US6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US6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US6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US6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US6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US6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US6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US6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US6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US6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US6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US6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US6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US6e">
  <a:themeElements>
    <a:clrScheme name="1_US6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US6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US6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US6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US6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US6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US6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US6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US6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US6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US6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US6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US6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US6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9_Custom Design">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0_Custom Design">
  <a:themeElements>
    <a:clrScheme name="4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US6e</Template>
  <TotalTime>5612</TotalTime>
  <Words>4509</Words>
  <Application>Microsoft Office PowerPoint</Application>
  <PresentationFormat>On-screen Show (4:3)</PresentationFormat>
  <Paragraphs>448</Paragraphs>
  <Slides>90</Slides>
  <Notes>89</Notes>
  <HiddenSlides>8</HiddenSlides>
  <MMClips>0</MMClips>
  <ScaleCrop>false</ScaleCrop>
  <HeadingPairs>
    <vt:vector size="8" baseType="variant">
      <vt:variant>
        <vt:lpstr>Fonts Used</vt:lpstr>
      </vt:variant>
      <vt:variant>
        <vt:i4>8</vt:i4>
      </vt:variant>
      <vt:variant>
        <vt:lpstr>Theme</vt:lpstr>
      </vt:variant>
      <vt:variant>
        <vt:i4>6</vt:i4>
      </vt:variant>
      <vt:variant>
        <vt:lpstr>Embedded OLE Servers</vt:lpstr>
      </vt:variant>
      <vt:variant>
        <vt:i4>1</vt:i4>
      </vt:variant>
      <vt:variant>
        <vt:lpstr>Slide Titles</vt:lpstr>
      </vt:variant>
      <vt:variant>
        <vt:i4>90</vt:i4>
      </vt:variant>
    </vt:vector>
  </HeadingPairs>
  <TitlesOfParts>
    <vt:vector size="105" baseType="lpstr">
      <vt:lpstr>MS PGothic</vt:lpstr>
      <vt:lpstr>Arial</vt:lpstr>
      <vt:lpstr>Calibri</vt:lpstr>
      <vt:lpstr>Futura Condensed</vt:lpstr>
      <vt:lpstr>Gill Sans MT</vt:lpstr>
      <vt:lpstr>Mundo Sans Std Light</vt:lpstr>
      <vt:lpstr>Webdings</vt:lpstr>
      <vt:lpstr>Wingdings</vt:lpstr>
      <vt:lpstr>2_US6e</vt:lpstr>
      <vt:lpstr>3_US6e</vt:lpstr>
      <vt:lpstr>3_Custom Design</vt:lpstr>
      <vt:lpstr>Office Theme</vt:lpstr>
      <vt:lpstr>9_Custom Design</vt:lpstr>
      <vt:lpstr>10_Custom Design</vt:lpstr>
      <vt:lpstr>Image</vt:lpstr>
      <vt:lpstr>PowerPoint Presentation</vt:lpstr>
      <vt:lpstr>PowerPoint Presentation</vt:lpstr>
      <vt:lpstr>After studying this chapter, you will be able to:</vt:lpstr>
      <vt:lpstr>What Is Oligopoly?</vt:lpstr>
      <vt:lpstr>What Is Oligopoly?</vt:lpstr>
      <vt:lpstr>PowerPoint Presentation</vt:lpstr>
      <vt:lpstr>What Is Oligopoly?</vt:lpstr>
      <vt:lpstr>PowerPoint Presentation</vt:lpstr>
      <vt:lpstr>What Is Oligopoly?</vt:lpstr>
      <vt:lpstr>Oligopoly Games</vt:lpstr>
      <vt:lpstr>Oligopoly Games</vt:lpstr>
      <vt:lpstr>Oligopoly Games</vt:lpstr>
      <vt:lpstr>Oligopoly Games</vt:lpstr>
      <vt:lpstr>Oligopoly Games</vt:lpstr>
      <vt:lpstr>Oligopoly Games</vt:lpstr>
      <vt:lpstr>Oligopoly Games</vt:lpstr>
      <vt:lpstr>Oligopoly Games</vt:lpstr>
      <vt:lpstr>Oligopoly Games</vt:lpstr>
      <vt:lpstr>Oligopoly Games</vt:lpstr>
      <vt:lpstr>Oligopoly Games</vt:lpstr>
      <vt:lpstr>Oligopoly Games</vt:lpstr>
      <vt:lpstr>Oligopoly Games</vt:lpstr>
      <vt:lpstr>Oligopoly Games</vt:lpstr>
      <vt:lpstr>Oligopoly Games</vt:lpstr>
      <vt:lpstr>Oligopoly Games</vt:lpstr>
      <vt:lpstr>Oligopoly Games</vt:lpstr>
      <vt:lpstr>PowerPoint Presentation</vt:lpstr>
      <vt:lpstr>Oligopoly Games</vt:lpstr>
      <vt:lpstr>Oligopoly Games</vt:lpstr>
      <vt:lpstr>Oligopoly Games</vt:lpstr>
      <vt:lpstr>Oligopoly Games</vt:lpstr>
      <vt:lpstr>Oligopoly Games</vt:lpstr>
      <vt:lpstr>PowerPoint Presentation</vt:lpstr>
      <vt:lpstr>Oligopoly Games</vt:lpstr>
      <vt:lpstr>Oligopoly Games</vt:lpstr>
      <vt:lpstr>Oligopoly Games</vt:lpstr>
      <vt:lpstr>Oligopoly Games</vt:lpstr>
      <vt:lpstr>Oligopoly Games</vt:lpstr>
      <vt:lpstr>Oligopoly Games</vt:lpstr>
      <vt:lpstr>PowerPoint Presentation</vt:lpstr>
      <vt:lpstr>Oligopoly Games</vt:lpstr>
      <vt:lpstr>Oligopoly Games</vt:lpstr>
      <vt:lpstr>Oligopoly Games</vt:lpstr>
      <vt:lpstr>PowerPoint Presentation</vt:lpstr>
      <vt:lpstr>Oligopoly Games</vt:lpstr>
      <vt:lpstr>Oligopoly Games</vt:lpstr>
      <vt:lpstr>Oligopoly Games</vt:lpstr>
      <vt:lpstr>Oligopoly Games</vt:lpstr>
      <vt:lpstr>Oligopoly Games</vt:lpstr>
      <vt:lpstr>Oligopoly Games</vt:lpstr>
      <vt:lpstr>Oligopoly Games</vt:lpstr>
      <vt:lpstr>Oligopoly Games</vt:lpstr>
      <vt:lpstr>Oligopoly Games</vt:lpstr>
      <vt:lpstr>Oligopoly Games</vt:lpstr>
      <vt:lpstr>Oligopoly Games</vt:lpstr>
      <vt:lpstr>Oligopoly Games</vt:lpstr>
      <vt:lpstr>Oligopoly Games</vt:lpstr>
      <vt:lpstr>Oligopoly Games</vt:lpstr>
      <vt:lpstr>Oligopoly Games</vt:lpstr>
      <vt:lpstr>Oligopoly Games</vt:lpstr>
      <vt:lpstr>Oligopoly Games</vt:lpstr>
      <vt:lpstr>Oligopoly Games</vt:lpstr>
      <vt:lpstr>Oligopoly Games</vt:lpstr>
      <vt:lpstr>Oligopoly Games</vt:lpstr>
      <vt:lpstr>Oligopoly Games</vt:lpstr>
      <vt:lpstr>Oligopoly Games</vt:lpstr>
      <vt:lpstr>Oligopoly Games</vt:lpstr>
      <vt:lpstr>Oligopoly Games</vt:lpstr>
      <vt:lpstr>Repeated Games and  Sequential Games</vt:lpstr>
      <vt:lpstr>Repeated Games and  Sequential Games</vt:lpstr>
      <vt:lpstr>Repeated Games and  Sequential Games</vt:lpstr>
      <vt:lpstr>Repeated Games and  Sequential Games</vt:lpstr>
      <vt:lpstr>Repeated Games and  Sequential Games</vt:lpstr>
      <vt:lpstr>Repeated Games and  Sequential Games</vt:lpstr>
      <vt:lpstr>PowerPoint Presentation</vt:lpstr>
      <vt:lpstr>Repeated Games and  Sequential Games</vt:lpstr>
      <vt:lpstr>Repeated Games and  Sequential Games</vt:lpstr>
      <vt:lpstr>Repeated Games and  Sequential Games</vt:lpstr>
      <vt:lpstr>Repeated Games and  Sequential Games</vt:lpstr>
      <vt:lpstr>Antitrust Law</vt:lpstr>
      <vt:lpstr>Antitrust Law</vt:lpstr>
      <vt:lpstr>Antitrust Law</vt:lpstr>
      <vt:lpstr>Antitrust Law</vt:lpstr>
      <vt:lpstr>Antitrust Law</vt:lpstr>
      <vt:lpstr>Antitrust Law</vt:lpstr>
      <vt:lpstr>Antitrust Law</vt:lpstr>
      <vt:lpstr>Antitrust Law</vt:lpstr>
      <vt:lpstr>Antitrust Law</vt:lpstr>
      <vt:lpstr>Antitrust Law</vt:lpstr>
      <vt:lpstr>Antitrust Law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Robin Bade</dc:creator>
  <cp:lastModifiedBy>Robin</cp:lastModifiedBy>
  <cp:revision>146</cp:revision>
  <dcterms:created xsi:type="dcterms:W3CDTF">2002-04-24T05:17:56Z</dcterms:created>
  <dcterms:modified xsi:type="dcterms:W3CDTF">2017-11-09T07:06:08Z</dcterms:modified>
</cp:coreProperties>
</file>