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19" r:id="rId1"/>
    <p:sldMasterId id="2147484721" r:id="rId2"/>
    <p:sldMasterId id="2147484724" r:id="rId3"/>
    <p:sldMasterId id="2147484717" r:id="rId4"/>
  </p:sldMasterIdLst>
  <p:notesMasterIdLst>
    <p:notesMasterId r:id="rId68"/>
  </p:notesMasterIdLst>
  <p:handoutMasterIdLst>
    <p:handoutMasterId r:id="rId69"/>
  </p:handoutMasterIdLst>
  <p:sldIdLst>
    <p:sldId id="436" r:id="rId5"/>
    <p:sldId id="430" r:id="rId6"/>
    <p:sldId id="431" r:id="rId7"/>
    <p:sldId id="259" r:id="rId8"/>
    <p:sldId id="260" r:id="rId9"/>
    <p:sldId id="262" r:id="rId10"/>
    <p:sldId id="286" r:id="rId11"/>
    <p:sldId id="263" r:id="rId12"/>
    <p:sldId id="264" r:id="rId13"/>
    <p:sldId id="344" r:id="rId14"/>
    <p:sldId id="403" r:id="rId15"/>
    <p:sldId id="341" r:id="rId16"/>
    <p:sldId id="265" r:id="rId17"/>
    <p:sldId id="331" r:id="rId18"/>
    <p:sldId id="266" r:id="rId19"/>
    <p:sldId id="267" r:id="rId20"/>
    <p:sldId id="290" r:id="rId21"/>
    <p:sldId id="291" r:id="rId22"/>
    <p:sldId id="345" r:id="rId23"/>
    <p:sldId id="268" r:id="rId24"/>
    <p:sldId id="399" r:id="rId25"/>
    <p:sldId id="292" r:id="rId26"/>
    <p:sldId id="293" r:id="rId27"/>
    <p:sldId id="269" r:id="rId28"/>
    <p:sldId id="271" r:id="rId29"/>
    <p:sldId id="272" r:id="rId30"/>
    <p:sldId id="295" r:id="rId31"/>
    <p:sldId id="346" r:id="rId32"/>
    <p:sldId id="296" r:id="rId33"/>
    <p:sldId id="273" r:id="rId34"/>
    <p:sldId id="332" r:id="rId35"/>
    <p:sldId id="274" r:id="rId36"/>
    <p:sldId id="297" r:id="rId37"/>
    <p:sldId id="298" r:id="rId38"/>
    <p:sldId id="299" r:id="rId39"/>
    <p:sldId id="275" r:id="rId40"/>
    <p:sldId id="347" r:id="rId41"/>
    <p:sldId id="276" r:id="rId42"/>
    <p:sldId id="400" r:id="rId43"/>
    <p:sldId id="300" r:id="rId44"/>
    <p:sldId id="301" r:id="rId45"/>
    <p:sldId id="277" r:id="rId46"/>
    <p:sldId id="435" r:id="rId47"/>
    <p:sldId id="416" r:id="rId48"/>
    <p:sldId id="417" r:id="rId49"/>
    <p:sldId id="418" r:id="rId50"/>
    <p:sldId id="419" r:id="rId51"/>
    <p:sldId id="279" r:id="rId52"/>
    <p:sldId id="281" r:id="rId53"/>
    <p:sldId id="349" r:id="rId54"/>
    <p:sldId id="432" r:id="rId55"/>
    <p:sldId id="305" r:id="rId56"/>
    <p:sldId id="350" r:id="rId57"/>
    <p:sldId id="433" r:id="rId58"/>
    <p:sldId id="283" r:id="rId59"/>
    <p:sldId id="421" r:id="rId60"/>
    <p:sldId id="422" r:id="rId61"/>
    <p:sldId id="423" r:id="rId62"/>
    <p:sldId id="424" r:id="rId63"/>
    <p:sldId id="425" r:id="rId64"/>
    <p:sldId id="426" r:id="rId65"/>
    <p:sldId id="427" r:id="rId66"/>
    <p:sldId id="428" r:id="rId67"/>
  </p:sldIdLst>
  <p:sldSz cx="9144000" cy="6858000" type="screen4x3"/>
  <p:notesSz cx="6858000" cy="9144000"/>
  <p:custDataLst>
    <p:tags r:id="rId7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590"/>
    <a:srgbClr val="1A71B7"/>
    <a:srgbClr val="00AE82"/>
    <a:srgbClr val="009A82"/>
    <a:srgbClr val="F04B22"/>
    <a:srgbClr val="F2615F"/>
    <a:srgbClr val="009CAF"/>
    <a:srgbClr val="BF7675"/>
    <a:srgbClr val="DB8657"/>
    <a:srgbClr val="5E9E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1" autoAdjust="0"/>
    <p:restoredTop sz="91696" autoAdjust="0"/>
  </p:normalViewPr>
  <p:slideViewPr>
    <p:cSldViewPr>
      <p:cViewPr varScale="1">
        <p:scale>
          <a:sx n="96" d="100"/>
          <a:sy n="96" d="100"/>
        </p:scale>
        <p:origin x="84"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83" d="100"/>
          <a:sy n="83" d="100"/>
        </p:scale>
        <p:origin x="-4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gs" Target="tags/tag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573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573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573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AA0FC1D-18BC-483F-AA76-60D9E53872B5}" type="slidenum">
              <a:rPr lang="en-US" altLang="en-US"/>
              <a:pPr/>
              <a:t>‹#›</a:t>
            </a:fld>
            <a:endParaRPr lang="en-US" altLang="en-US"/>
          </a:p>
        </p:txBody>
      </p:sp>
    </p:spTree>
    <p:extLst>
      <p:ext uri="{BB962C8B-B14F-4D97-AF65-F5344CB8AC3E}">
        <p14:creationId xmlns:p14="http://schemas.microsoft.com/office/powerpoint/2010/main" val="537682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68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E438592-F652-485C-881E-757EACA34D65}" type="slidenum">
              <a:rPr lang="en-US" altLang="en-US"/>
              <a:pPr/>
              <a:t>‹#›</a:t>
            </a:fld>
            <a:endParaRPr lang="en-US" altLang="en-US"/>
          </a:p>
        </p:txBody>
      </p:sp>
    </p:spTree>
    <p:extLst>
      <p:ext uri="{BB962C8B-B14F-4D97-AF65-F5344CB8AC3E}">
        <p14:creationId xmlns:p14="http://schemas.microsoft.com/office/powerpoint/2010/main" val="2291837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youtube.com/watch?v=V2CK2TatM_U"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youtube.com/watch?v=6MlFkEvvaJ4"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dirty="0">
                <a:latin typeface="Arial" panose="020B0604020202020204" pitchFamily="34" charset="0"/>
              </a:rPr>
              <a:t>Notes and teaching tips: 4, 6, 42, 49, 52, and 62. </a:t>
            </a:r>
          </a:p>
          <a:p>
            <a:pPr eaLnBrk="1" hangingPunct="1">
              <a:spcBef>
                <a:spcPts val="100"/>
              </a:spcBef>
            </a:pPr>
            <a:r>
              <a:rPr lang="en-CA" altLang="en-US" dirty="0">
                <a:latin typeface="Arial" panose="020B0604020202020204" pitchFamily="34" charset="0"/>
              </a:rPr>
              <a:t>To view a full-screen figure during a class, click the expand button.</a:t>
            </a:r>
          </a:p>
          <a:p>
            <a:pPr eaLnBrk="1" hangingPunct="1">
              <a:spcBef>
                <a:spcPts val="100"/>
              </a:spcBef>
            </a:pPr>
            <a:r>
              <a:rPr lang="en-CA" altLang="en-US" dirty="0">
                <a:latin typeface="Arial" panose="020B0604020202020204" pitchFamily="34" charset="0"/>
              </a:rPr>
              <a:t>To return to the previous slide, click the shrink button.</a:t>
            </a:r>
          </a:p>
          <a:p>
            <a:pPr eaLnBrk="1" hangingPunct="1">
              <a:spcBef>
                <a:spcPts val="100"/>
              </a:spcBef>
            </a:pPr>
            <a:r>
              <a:rPr lang="en-CA" altLang="en-US" dirty="0">
                <a:latin typeface="Arial" panose="020B0604020202020204" pitchFamily="34" charset="0"/>
              </a:rPr>
              <a:t>To advance to the next slide, click anywhere on the full screen figure.</a:t>
            </a:r>
          </a:p>
          <a:p>
            <a:r>
              <a:rPr lang="en-AU" altLang="en-US" dirty="0">
                <a:latin typeface="Arial" panose="020B0604020202020204" pitchFamily="34" charset="0"/>
              </a:rPr>
              <a:t>Applying the principles of economics to interpret and understand the news is a major goal of the principles course. You can encourage your students in this activity by using the features called </a:t>
            </a:r>
            <a:r>
              <a:rPr lang="en-AU" altLang="en-US" i="1" dirty="0">
                <a:latin typeface="Arial" panose="020B0604020202020204" pitchFamily="34" charset="0"/>
              </a:rPr>
              <a:t>Economics in the News</a:t>
            </a:r>
            <a:r>
              <a:rPr lang="en-AU" altLang="en-US" dirty="0">
                <a:latin typeface="Arial" panose="020B0604020202020204" pitchFamily="34" charset="0"/>
              </a:rPr>
              <a:t>.</a:t>
            </a:r>
            <a:endParaRPr lang="en-US" altLang="en-US" dirty="0">
              <a:latin typeface="Arial" panose="020B0604020202020204" pitchFamily="34" charset="0"/>
            </a:endParaRPr>
          </a:p>
          <a:p>
            <a:r>
              <a:rPr lang="en-AU" altLang="en-US" dirty="0">
                <a:latin typeface="Arial" panose="020B0604020202020204" pitchFamily="34" charset="0"/>
              </a:rPr>
              <a:t>(1) </a:t>
            </a:r>
            <a:r>
              <a:rPr lang="en-AU" altLang="en-US" i="1" dirty="0">
                <a:latin typeface="Arial" panose="020B0604020202020204" pitchFamily="34" charset="0"/>
              </a:rPr>
              <a:t>Before each class</a:t>
            </a:r>
            <a:r>
              <a:rPr lang="en-AU" altLang="en-US" dirty="0">
                <a:latin typeface="Arial" panose="020B0604020202020204" pitchFamily="34" charset="0"/>
              </a:rPr>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latin typeface="Arial" panose="020B0604020202020204" pitchFamily="34" charset="0"/>
            </a:endParaRPr>
          </a:p>
          <a:p>
            <a:r>
              <a:rPr lang="en-AU" altLang="en-US" dirty="0">
                <a:latin typeface="Arial" panose="020B0604020202020204" pitchFamily="34" charset="0"/>
              </a:rPr>
              <a:t>(2) </a:t>
            </a:r>
            <a:r>
              <a:rPr lang="en-AU" altLang="en-US" i="1" dirty="0">
                <a:latin typeface="Arial" panose="020B0604020202020204" pitchFamily="34" charset="0"/>
              </a:rPr>
              <a:t>Once or twice a semester</a:t>
            </a:r>
            <a:r>
              <a:rPr lang="en-AU" altLang="en-US" dirty="0">
                <a:latin typeface="Arial" panose="020B0604020202020204" pitchFamily="34" charset="0"/>
              </a:rPr>
              <a:t>, set an assignment, for credit, with the following instructions:</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(a) Find a news article about an economic topic that you find interesting.</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(b) Make a short bullet-list summary of the article.</a:t>
            </a:r>
            <a:endParaRPr lang="en-US" altLang="en-US" dirty="0">
              <a:latin typeface="Arial" panose="020B0604020202020204" pitchFamily="34" charset="0"/>
            </a:endParaRPr>
          </a:p>
          <a:p>
            <a:pPr>
              <a:spcBef>
                <a:spcPts val="100"/>
              </a:spcBef>
            </a:pPr>
            <a:r>
              <a:rPr lang="en-AU" altLang="en-US" dirty="0">
                <a:latin typeface="Arial" panose="020B0604020202020204" pitchFamily="34" charset="0"/>
              </a:rPr>
              <a:t>(c) Write and illustrate with appropriate graphs an economic analysis of the key points in the article.</a:t>
            </a:r>
            <a:endParaRPr lang="en-US" altLang="en-US" dirty="0">
              <a:latin typeface="Arial" panose="020B0604020202020204" pitchFamily="34" charset="0"/>
            </a:endParaRPr>
          </a:p>
          <a:p>
            <a:r>
              <a:rPr lang="en-AU" altLang="en-US" dirty="0">
                <a:latin typeface="Arial" panose="020B0604020202020204" pitchFamily="34" charset="0"/>
              </a:rPr>
              <a:t>Use the </a:t>
            </a:r>
            <a:r>
              <a:rPr lang="en-AU" altLang="en-US" i="1" dirty="0">
                <a:latin typeface="Arial" panose="020B0604020202020204" pitchFamily="34" charset="0"/>
              </a:rPr>
              <a:t>Economics in the News</a:t>
            </a:r>
            <a:r>
              <a:rPr lang="en-AU" altLang="en-US" dirty="0">
                <a:latin typeface="Arial" panose="020B0604020202020204" pitchFamily="34" charset="0"/>
              </a:rPr>
              <a:t> features in your textbook as models.</a:t>
            </a:r>
            <a:endParaRPr lang="en-US" altLang="en-US" dirty="0">
              <a:latin typeface="Arial" panose="020B0604020202020204" pitchFamily="34" charset="0"/>
            </a:endParaRPr>
          </a:p>
          <a:p>
            <a:pPr eaLnBrk="1" hangingPunct="1"/>
            <a:endParaRPr lang="en-CA" altLang="en-US" dirty="0">
              <a:latin typeface="Arial" panose="020B0604020202020204" pitchFamily="34" charset="0"/>
            </a:endParaRPr>
          </a:p>
          <a:p>
            <a:pPr eaLnBrk="1" hangingPunct="1"/>
            <a:endParaRPr lang="en-GB" altLang="en-US" dirty="0">
              <a:latin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372E9C-01FA-486A-9967-F01E61FC3DEC}" type="slidenum">
              <a:rPr lang="en-US" altLang="en-US">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val="3635007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B53B61-2D53-4A00-8F71-712CCBA9CDB4}" type="slidenum">
              <a:rPr lang="en-US" altLang="en-US"/>
              <a:pPr>
                <a:spcBef>
                  <a:spcPct val="0"/>
                </a:spcBef>
              </a:pPr>
              <a:t>11</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26370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0528D0-CC6F-4282-B230-C1397068AE21}" type="slidenum">
              <a:rPr lang="en-US" altLang="en-US"/>
              <a:pPr>
                <a:spcBef>
                  <a:spcPct val="0"/>
                </a:spcBef>
              </a:pPr>
              <a:t>12</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254950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74D1C6-F45B-4C99-B035-B19A0AC40023}" type="slidenum">
              <a:rPr lang="en-US" altLang="en-US"/>
              <a:pPr>
                <a:spcBef>
                  <a:spcPct val="0"/>
                </a:spcBef>
              </a:pPr>
              <a:t>13</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492841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67FC6C-05B0-45F7-A881-ABA73F74832B}" type="slidenum">
              <a:rPr lang="en-US" altLang="en-US"/>
              <a:pPr>
                <a:spcBef>
                  <a:spcPct val="0"/>
                </a:spcBef>
              </a:pPr>
              <a:t>14</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890634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51EBC5-44E7-4911-A02E-33222D746B42}" type="slidenum">
              <a:rPr lang="en-US" altLang="en-US"/>
              <a:pPr>
                <a:spcBef>
                  <a:spcPct val="0"/>
                </a:spcBef>
              </a:pPr>
              <a:t>15</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62911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260BD6-251D-47A3-BF46-E9615B409426}" type="slidenum">
              <a:rPr lang="en-US" altLang="en-US"/>
              <a:pPr>
                <a:spcBef>
                  <a:spcPct val="0"/>
                </a:spcBef>
              </a:pPr>
              <a:t>16</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78771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06AAEE-29FD-40BD-A957-E033D007C44F}" type="slidenum">
              <a:rPr lang="en-US" altLang="en-US"/>
              <a:pPr>
                <a:spcBef>
                  <a:spcPct val="0"/>
                </a:spcBef>
              </a:pPr>
              <a:t>17</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378442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CFC4C5-8E14-42C4-AE34-206D71ED2B44}" type="slidenum">
              <a:rPr lang="en-US" altLang="en-US"/>
              <a:pPr>
                <a:spcBef>
                  <a:spcPct val="0"/>
                </a:spcBef>
              </a:pPr>
              <a:t>18</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88903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CEC2BF-A3DD-440B-89E5-81BE15EE8600}" type="slidenum">
              <a:rPr lang="en-US" altLang="en-US"/>
              <a:pPr>
                <a:spcBef>
                  <a:spcPct val="0"/>
                </a:spcBef>
              </a:pPr>
              <a:t>19</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609662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B10BB7-8CA8-469A-BA03-95607A31B997}" type="slidenum">
              <a:rPr lang="en-US" altLang="en-US"/>
              <a:pPr>
                <a:spcBef>
                  <a:spcPct val="0"/>
                </a:spcBef>
              </a:pPr>
              <a:t>20</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07879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23150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E3E4AC-85A9-4365-B8DE-39D3E631A8C1}" type="slidenum">
              <a:rPr lang="en-US" altLang="en-US"/>
              <a:pPr>
                <a:spcBef>
                  <a:spcPct val="0"/>
                </a:spcBef>
              </a:pPr>
              <a:t>21</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233453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B5A00C-C28B-412A-B7D3-445CAE5395EB}" type="slidenum">
              <a:rPr lang="en-US" altLang="en-US"/>
              <a:pPr>
                <a:spcBef>
                  <a:spcPct val="0"/>
                </a:spcBef>
              </a:pPr>
              <a:t>22</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892831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7535A8-5C71-4F9A-BF26-C89F5806B1E3}" type="slidenum">
              <a:rPr lang="en-US" altLang="en-US"/>
              <a:pPr>
                <a:spcBef>
                  <a:spcPct val="0"/>
                </a:spcBef>
              </a:pPr>
              <a:t>23</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247957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2F48AC-302A-483A-866C-BF167A86DADF}" type="slidenum">
              <a:rPr lang="en-US" altLang="en-US"/>
              <a:pPr>
                <a:spcBef>
                  <a:spcPct val="0"/>
                </a:spcBef>
              </a:pPr>
              <a:t>24</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220725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AB0237-C7D6-476D-8675-A930B295388D}" type="slidenum">
              <a:rPr lang="en-US" altLang="en-US"/>
              <a:pPr>
                <a:spcBef>
                  <a:spcPct val="0"/>
                </a:spcBef>
              </a:pPr>
              <a:t>25</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07943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5EE8F8-7B88-4B69-BD90-669719CDF9CD}" type="slidenum">
              <a:rPr lang="en-US" altLang="en-US"/>
              <a:pPr>
                <a:spcBef>
                  <a:spcPct val="0"/>
                </a:spcBef>
              </a:pPr>
              <a:t>26</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4008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23B8A-780F-4CCC-8128-EFE60E7380E0}" type="slidenum">
              <a:rPr lang="en-US" altLang="en-US"/>
              <a:pPr>
                <a:spcBef>
                  <a:spcPct val="0"/>
                </a:spcBef>
              </a:pPr>
              <a:t>27</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983790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CE58D2-324E-4E3A-83F7-16E198CE6841}" type="slidenum">
              <a:rPr lang="en-US" altLang="en-US"/>
              <a:pPr>
                <a:spcBef>
                  <a:spcPct val="0"/>
                </a:spcBef>
              </a:pPr>
              <a:t>28</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045925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76ABB7-E751-44C3-9C74-EA223F1BA3C6}" type="slidenum">
              <a:rPr lang="en-US" altLang="en-US"/>
              <a:pPr>
                <a:spcBef>
                  <a:spcPct val="0"/>
                </a:spcBef>
              </a:pPr>
              <a:t>29</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94431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27E186-C1C7-48FA-AFCE-94F7D29DE60E}" type="slidenum">
              <a:rPr lang="en-US" altLang="en-US"/>
              <a:pPr>
                <a:spcBef>
                  <a:spcPct val="0"/>
                </a:spcBef>
              </a:pPr>
              <a:t>30</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405667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3875ED-CF11-4617-8F4B-93F0B46BA363}" type="slidenum">
              <a:rPr lang="en-US" altLang="en-US"/>
              <a:pPr>
                <a:spcBef>
                  <a:spcPct val="0"/>
                </a:spcBef>
              </a:pPr>
              <a:t>4</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Before you jump into the demand-supply model, be sure that your students understand that a price in economics is a relative price and that a relative price is an opportunity cost. Also spend some class time ensuring that they appreciate the key lessons of Chapter 2:</a:t>
            </a:r>
          </a:p>
          <a:p>
            <a:pPr eaLnBrk="1" hangingPunct="1"/>
            <a:r>
              <a:rPr lang="en-US" altLang="en-US">
                <a:latin typeface="Arial" panose="020B0604020202020204" pitchFamily="34" charset="0"/>
              </a:rPr>
              <a:t>a) Prosperity comes from specialization and exchange.</a:t>
            </a:r>
          </a:p>
          <a:p>
            <a:pPr eaLnBrk="1" hangingPunct="1"/>
            <a:r>
              <a:rPr lang="en-US" altLang="en-US">
                <a:latin typeface="Arial" panose="020B0604020202020204" pitchFamily="34" charset="0"/>
              </a:rPr>
              <a:t>b) Specialization and exchange requires the social institutions of property rights and markets.</a:t>
            </a:r>
          </a:p>
          <a:p>
            <a:r>
              <a:rPr lang="en-US" altLang="en-US">
                <a:latin typeface="Arial" panose="020B0604020202020204" pitchFamily="34" charset="0"/>
              </a:rPr>
              <a:t>c) We must understand how markets work. </a:t>
            </a:r>
          </a:p>
          <a:p>
            <a:endParaRPr lang="en-US" altLang="en-US">
              <a:latin typeface="Arial" panose="020B0604020202020204" pitchFamily="34" charset="0"/>
            </a:endParaRPr>
          </a:p>
          <a:p>
            <a:r>
              <a:rPr lang="en-US" altLang="en-US">
                <a:latin typeface="Arial" panose="020B0604020202020204" pitchFamily="34" charset="0"/>
              </a:rPr>
              <a:t>You might like to explain that the most competitive markets are explicitly organized as auctions. An interesting market to describe is that at Aalsmeer in Holland, which handles a large percentage of the world’s fresh cut flowers. Roses grown in Columbia are flown to Amsterdam, auctioned at Aalsmeer, and are in vases in New York, London, and Tokyo all in less than a day. You can find interesting videos about this market on You Tube. Here are two links:</a:t>
            </a:r>
            <a:endParaRPr lang="en-CA" altLang="en-US">
              <a:latin typeface="Arial" panose="020B0604020202020204" pitchFamily="34" charset="0"/>
            </a:endParaRPr>
          </a:p>
          <a:p>
            <a:r>
              <a:rPr lang="en-CA" altLang="en-US" u="sng">
                <a:latin typeface="Arial" panose="020B0604020202020204" pitchFamily="34" charset="0"/>
                <a:hlinkClick r:id="rId3"/>
              </a:rPr>
              <a:t>http://www.youtube.com/watch?v=V2CK2TatM_U</a:t>
            </a:r>
            <a:endParaRPr lang="en-CA" altLang="en-US" u="sng">
              <a:latin typeface="Arial" panose="020B0604020202020204" pitchFamily="34" charset="0"/>
            </a:endParaRPr>
          </a:p>
          <a:p>
            <a:r>
              <a:rPr lang="en-CA" altLang="en-US">
                <a:latin typeface="Arial" panose="020B0604020202020204" pitchFamily="34" charset="0"/>
                <a:hlinkClick r:id="rId4"/>
              </a:rPr>
              <a:t>http://www.youtube.com/watch?v=6MlFkEvvaJ4</a:t>
            </a:r>
            <a:endParaRPr lang="en-CA" altLang="en-US">
              <a:latin typeface="Arial" panose="020B0604020202020204" pitchFamily="34" charset="0"/>
            </a:endParaRPr>
          </a:p>
          <a:p>
            <a:r>
              <a:rPr lang="en-CA" altLang="en-US">
                <a:latin typeface="Arial" panose="020B0604020202020204" pitchFamily="34" charset="0"/>
              </a:rPr>
              <a:t> </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4506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2CF473-4703-4A54-B47E-DAD1F03E4C83}" type="slidenum">
              <a:rPr lang="en-US" altLang="en-US"/>
              <a:pPr>
                <a:spcBef>
                  <a:spcPct val="0"/>
                </a:spcBef>
              </a:pPr>
              <a:t>31</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518560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72CBCD-FA34-4E7B-A9B1-5FFE2B7FC562}" type="slidenum">
              <a:rPr lang="en-US" altLang="en-US"/>
              <a:pPr>
                <a:spcBef>
                  <a:spcPct val="0"/>
                </a:spcBef>
              </a:pPr>
              <a:t>32</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70761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2C2E02-534E-443A-9B6D-D6D96CB3A268}" type="slidenum">
              <a:rPr lang="en-US" altLang="en-US"/>
              <a:pPr>
                <a:spcBef>
                  <a:spcPct val="0"/>
                </a:spcBef>
              </a:pPr>
              <a:t>33</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799051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042229-3751-45AC-BD41-0005B3AAC2DB}" type="slidenum">
              <a:rPr lang="en-US" altLang="en-US"/>
              <a:pPr>
                <a:spcBef>
                  <a:spcPct val="0"/>
                </a:spcBef>
              </a:pPr>
              <a:t>34</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816785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886E8F-8A88-47FB-B209-31FDF35C09C3}" type="slidenum">
              <a:rPr lang="en-US" altLang="en-US"/>
              <a:pPr>
                <a:spcBef>
                  <a:spcPct val="0"/>
                </a:spcBef>
              </a:pPr>
              <a:t>35</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086059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E65679-0CC8-495B-B889-E83F5880956A}" type="slidenum">
              <a:rPr lang="en-US" altLang="en-US"/>
              <a:pPr>
                <a:spcBef>
                  <a:spcPct val="0"/>
                </a:spcBef>
              </a:pPr>
              <a:t>36</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432392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081869-5186-43D0-9D77-5E967DCADAC9}" type="slidenum">
              <a:rPr lang="en-US" altLang="en-US"/>
              <a:pPr>
                <a:spcBef>
                  <a:spcPct val="0"/>
                </a:spcBef>
              </a:pPr>
              <a:t>37</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710565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5E6B89-CE97-44BC-8CE4-358276019D14}" type="slidenum">
              <a:rPr lang="en-US" altLang="en-US"/>
              <a:pPr>
                <a:spcBef>
                  <a:spcPct val="0"/>
                </a:spcBef>
              </a:pPr>
              <a:t>38</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717271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1940EF-70C6-45CC-AF0E-830B53A49F54}" type="slidenum">
              <a:rPr lang="en-US" altLang="en-US"/>
              <a:pPr>
                <a:spcBef>
                  <a:spcPct val="0"/>
                </a:spcBef>
              </a:pPr>
              <a:t>39</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438220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B3E7A5-C998-4902-8BE9-330A2EC1D545}" type="slidenum">
              <a:rPr lang="en-US" altLang="en-US"/>
              <a:pPr>
                <a:spcBef>
                  <a:spcPct val="0"/>
                </a:spcBef>
              </a:pPr>
              <a:t>40</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61467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0BD1E8-BBB2-4EC2-A87A-F7966E6EA9C4}" type="slidenum">
              <a:rPr lang="en-US" altLang="en-US"/>
              <a:pPr>
                <a:spcBef>
                  <a:spcPct val="0"/>
                </a:spcBef>
              </a:pPr>
              <a:t>5</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4207307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4743B8-0687-4A62-BBAD-34B589E5BF58}" type="slidenum">
              <a:rPr lang="en-US" altLang="en-US"/>
              <a:pPr>
                <a:spcBef>
                  <a:spcPct val="0"/>
                </a:spcBef>
              </a:pPr>
              <a:t>41</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691412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370ACD-1566-487F-9A8A-87F94493331E}" type="slidenum">
              <a:rPr lang="en-US" altLang="en-US"/>
              <a:pPr>
                <a:spcBef>
                  <a:spcPct val="0"/>
                </a:spcBef>
              </a:pPr>
              <a:t>42</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 magic of market equilibrium and the forces that bring it about and keep the market there need to be demonstrated with the basic diagram, with intuition, and, if you’ve got the time, with hard evidence in the form of further class activity.</a:t>
            </a:r>
          </a:p>
          <a:p>
            <a:pPr eaLnBrk="1" hangingPunct="1"/>
            <a:r>
              <a:rPr lang="en-US" altLang="en-US" dirty="0">
                <a:latin typeface="Arial" panose="020B0604020202020204" pitchFamily="34" charset="0"/>
              </a:rPr>
              <a:t>You might want to begin with the demand curve experiment and explain that in that market, the supply was fixed (vertical supply curve) at the quantity of bottles that you brought to class. The equilibrium occurred where the market demand curve (demand by the students) intersected your supply curve.</a:t>
            </a:r>
          </a:p>
          <a:p>
            <a:pPr eaLnBrk="1" hangingPunct="1"/>
            <a:r>
              <a:rPr lang="en-US" altLang="en-US" dirty="0">
                <a:latin typeface="Arial" panose="020B0604020202020204" pitchFamily="34" charset="0"/>
              </a:rPr>
              <a:t>Then you might use the supply curve experiment and explain that in that market, demand was fixed (vertical demand curve) at the quantity that you had decided to buy. The equilibrium occurred where the market supply curve (supply by the students) intersected your demand curve.</a:t>
            </a:r>
          </a:p>
          <a:p>
            <a:pPr eaLnBrk="1" hangingPunct="1"/>
            <a:r>
              <a:rPr lang="en-US" altLang="en-US" dirty="0">
                <a:latin typeface="Arial" panose="020B0604020202020204" pitchFamily="34" charset="0"/>
              </a:rPr>
              <a:t>Point out that the trades you made in your little economy made buyers and sellers better off.</a:t>
            </a:r>
          </a:p>
          <a:p>
            <a:pPr eaLnBrk="1" hangingPunct="1"/>
            <a:r>
              <a:rPr lang="en-US" altLang="en-US" dirty="0">
                <a:latin typeface="Arial" panose="020B0604020202020204" pitchFamily="34" charset="0"/>
              </a:rPr>
              <a:t>If you want to devote a class to equilibrium and the gains from trade in a market, you might want to assign the My Lab Economics market experiment that you can find in the Interactive Activities Chapter IA.</a:t>
            </a:r>
          </a:p>
        </p:txBody>
      </p:sp>
    </p:spTree>
    <p:extLst>
      <p:ext uri="{BB962C8B-B14F-4D97-AF65-F5344CB8AC3E}">
        <p14:creationId xmlns:p14="http://schemas.microsoft.com/office/powerpoint/2010/main" val="26907700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7443EA-2AA9-4BF2-8B77-CC47B6DEB4FF}" type="slidenum">
              <a:rPr lang="en-US" altLang="en-US"/>
              <a:pPr>
                <a:spcBef>
                  <a:spcPct val="0"/>
                </a:spcBef>
              </a:pPr>
              <a:t>43</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6786539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9DCB86-F826-422F-80BC-A762A0324AB5}" type="slidenum">
              <a:rPr lang="en-US" altLang="en-US"/>
              <a:pPr>
                <a:spcBef>
                  <a:spcPct val="0"/>
                </a:spcBef>
              </a:pPr>
              <a:t>44</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2723012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98DC2B-7941-41F5-8447-A611DF0AB45B}" type="slidenum">
              <a:rPr lang="en-US" altLang="en-US"/>
              <a:pPr>
                <a:spcBef>
                  <a:spcPct val="0"/>
                </a:spcBef>
              </a:pPr>
              <a:t>45</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525670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E32AF8-744D-4083-9D5C-61C9F82E1238}" type="slidenum">
              <a:rPr lang="en-US" altLang="en-US"/>
              <a:pPr>
                <a:spcBef>
                  <a:spcPct val="0"/>
                </a:spcBef>
              </a:pPr>
              <a:t>46</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0851446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D3C72F-DC6C-4AA5-8E3A-4210C4064F0A}" type="slidenum">
              <a:rPr lang="en-US" altLang="en-US"/>
              <a:pPr>
                <a:spcBef>
                  <a:spcPct val="0"/>
                </a:spcBef>
              </a:pPr>
              <a:t>47</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49546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3A4F93-86B6-4FAC-8AF1-A82AC88F3782}" type="slidenum">
              <a:rPr lang="en-US" altLang="en-US"/>
              <a:pPr>
                <a:spcBef>
                  <a:spcPct val="0"/>
                </a:spcBef>
              </a:pPr>
              <a:t>48</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90474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F673E8-2BC9-42C2-A844-2BE51FF28B01}" type="slidenum">
              <a:rPr lang="en-US" altLang="en-US"/>
              <a:pPr>
                <a:spcBef>
                  <a:spcPct val="0"/>
                </a:spcBef>
              </a:pPr>
              <a:t>49</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1000">
                <a:latin typeface="Arial" panose="020B0604020202020204" pitchFamily="34" charset="0"/>
              </a:rPr>
              <a:t>The whole chapter builds up to this section, which now brings all the elements of demand, supply, and equilibrium together to make predictions.</a:t>
            </a:r>
          </a:p>
          <a:p>
            <a:pPr eaLnBrk="1" hangingPunct="1">
              <a:lnSpc>
                <a:spcPct val="90000"/>
              </a:lnSpc>
            </a:pPr>
            <a:r>
              <a:rPr lang="en-US" altLang="en-US" sz="1000">
                <a:latin typeface="Arial" panose="020B0604020202020204" pitchFamily="34" charset="0"/>
              </a:rPr>
              <a:t>Students are remarkably ready to guess the consequences of some event that changes either demand or supply or both. They must be encouraged to </a:t>
            </a:r>
            <a:r>
              <a:rPr lang="en-US" altLang="en-US" sz="1000" i="1">
                <a:latin typeface="Arial" panose="020B0604020202020204" pitchFamily="34" charset="0"/>
              </a:rPr>
              <a:t>work out the answer</a:t>
            </a:r>
            <a:r>
              <a:rPr lang="en-US" altLang="en-US" sz="1000">
                <a:latin typeface="Arial" panose="020B0604020202020204" pitchFamily="34" charset="0"/>
              </a:rPr>
              <a:t> and </a:t>
            </a:r>
            <a:r>
              <a:rPr lang="en-US" altLang="en-US" sz="1000" i="1">
                <a:latin typeface="Arial" panose="020B0604020202020204" pitchFamily="34" charset="0"/>
              </a:rPr>
              <a:t>draw the diagram</a:t>
            </a:r>
            <a:r>
              <a:rPr lang="en-US" altLang="en-US" sz="1000">
                <a:latin typeface="Arial" panose="020B0604020202020204" pitchFamily="34" charset="0"/>
              </a:rPr>
              <a:t>.</a:t>
            </a:r>
          </a:p>
          <a:p>
            <a:pPr eaLnBrk="1" hangingPunct="1">
              <a:lnSpc>
                <a:spcPct val="90000"/>
              </a:lnSpc>
            </a:pPr>
            <a:r>
              <a:rPr lang="en-US" altLang="en-US" sz="1000">
                <a:latin typeface="Arial" panose="020B0604020202020204" pitchFamily="34" charset="0"/>
              </a:rPr>
              <a:t>Explain that the way to answer any question that seeks a prediction about the effects of some events on a market has five steps. Walk them through the steps and have one or two students work some examples in front of the class. The five steps are:</a:t>
            </a:r>
          </a:p>
          <a:p>
            <a:pPr eaLnBrk="1" hangingPunct="1">
              <a:lnSpc>
                <a:spcPct val="90000"/>
              </a:lnSpc>
            </a:pPr>
            <a:r>
              <a:rPr lang="en-US" altLang="en-US" sz="1000">
                <a:latin typeface="Arial" panose="020B0604020202020204" pitchFamily="34" charset="0"/>
              </a:rPr>
              <a:t>1.Draw a demand-supply diagram and label the axes with the price and quantity of the good or service in question.</a:t>
            </a:r>
          </a:p>
          <a:p>
            <a:pPr eaLnBrk="1" hangingPunct="1">
              <a:lnSpc>
                <a:spcPct val="90000"/>
              </a:lnSpc>
            </a:pPr>
            <a:r>
              <a:rPr lang="en-US" altLang="en-US" sz="1000">
                <a:latin typeface="Arial" panose="020B0604020202020204" pitchFamily="34" charset="0"/>
              </a:rPr>
              <a:t>2. Think about the events that you are told occur and decide whether they change demand, supply, both demand and supply, or neither demand nor supply.</a:t>
            </a:r>
          </a:p>
          <a:p>
            <a:pPr eaLnBrk="1" hangingPunct="1">
              <a:lnSpc>
                <a:spcPct val="90000"/>
              </a:lnSpc>
            </a:pPr>
            <a:r>
              <a:rPr lang="en-US" altLang="en-US" sz="1000">
                <a:latin typeface="Arial" panose="020B0604020202020204" pitchFamily="34" charset="0"/>
              </a:rPr>
              <a:t>3. Do the events that change demand or supply bring an increase or a decrease?</a:t>
            </a:r>
          </a:p>
          <a:p>
            <a:pPr eaLnBrk="1" hangingPunct="1">
              <a:lnSpc>
                <a:spcPct val="90000"/>
              </a:lnSpc>
            </a:pPr>
            <a:r>
              <a:rPr lang="en-US" altLang="en-US" sz="1000">
                <a:latin typeface="Arial" panose="020B0604020202020204" pitchFamily="34" charset="0"/>
              </a:rPr>
              <a:t>4. Draw the new demand curve and supply curve on the diagram. Be sure to shift the curves in the correct direction—leftward for decrease and rightward for increase. (Lots of students want to move the curves upward for increase and downward for decrease—works ok for demand but exactly wrong for supply. Emphasize the left-right shift.)</a:t>
            </a:r>
          </a:p>
          <a:p>
            <a:pPr eaLnBrk="1" hangingPunct="1">
              <a:lnSpc>
                <a:spcPct val="90000"/>
              </a:lnSpc>
            </a:pPr>
            <a:r>
              <a:rPr lang="en-US" altLang="en-US" sz="1000">
                <a:latin typeface="Arial" panose="020B0604020202020204" pitchFamily="34" charset="0"/>
              </a:rPr>
              <a:t>5. Find the new equilibrium and compare it with the original one.</a:t>
            </a:r>
          </a:p>
          <a:p>
            <a:pPr eaLnBrk="1" hangingPunct="1">
              <a:lnSpc>
                <a:spcPct val="90000"/>
              </a:lnSpc>
            </a:pPr>
            <a:r>
              <a:rPr lang="en-US" altLang="en-US" sz="1000">
                <a:latin typeface="Arial" panose="020B0604020202020204" pitchFamily="34" charset="0"/>
              </a:rPr>
              <a:t>Walk them through the steps and have one or two students work some examples in front of the class.</a:t>
            </a:r>
          </a:p>
          <a:p>
            <a:pPr eaLnBrk="1" hangingPunct="1">
              <a:lnSpc>
                <a:spcPct val="90000"/>
              </a:lnSpc>
            </a:pPr>
            <a:r>
              <a:rPr lang="en-US" altLang="en-US" sz="1000">
                <a:latin typeface="Arial" panose="020B0604020202020204" pitchFamily="34" charset="0"/>
              </a:rPr>
              <a:t>It is critical at this stage to return to the distinction between a change in demand (supply) and a change in the quantity demanded (supplied). You can now use these distinctions to describe the effects of events that change market outcomes.</a:t>
            </a:r>
          </a:p>
          <a:p>
            <a:pPr eaLnBrk="1" hangingPunct="1">
              <a:lnSpc>
                <a:spcPct val="90000"/>
              </a:lnSpc>
            </a:pPr>
            <a:r>
              <a:rPr lang="en-US" altLang="en-US" sz="1000">
                <a:latin typeface="Arial" panose="020B0604020202020204" pitchFamily="34" charset="0"/>
              </a:rPr>
              <a:t>At this point, the students know enough for it to be worthwhile emphasizing the magic of the market’s ability to coordinate plans and reallocate resources. </a:t>
            </a:r>
          </a:p>
          <a:p>
            <a:pPr eaLnBrk="1" hangingPunct="1">
              <a:lnSpc>
                <a:spcPct val="90000"/>
              </a:lnSpc>
            </a:pPr>
            <a:endParaRPr lang="en-US" altLang="en-US" sz="1000">
              <a:latin typeface="Arial" panose="020B0604020202020204" pitchFamily="34" charset="0"/>
            </a:endParaRPr>
          </a:p>
          <a:p>
            <a:pPr eaLnBrk="1" hangingPunct="1"/>
            <a:r>
              <a:rPr lang="en-CA" altLang="en-US" sz="1000" b="1">
                <a:solidFill>
                  <a:srgbClr val="FF0000"/>
                </a:solidFill>
                <a:latin typeface="Arial" panose="020B0604020202020204" pitchFamily="34" charset="0"/>
              </a:rPr>
              <a:t>Classroom activity</a:t>
            </a:r>
            <a:endParaRPr lang="en-CA" altLang="en-US" sz="1000">
              <a:latin typeface="Arial" panose="020B0604020202020204" pitchFamily="34" charset="0"/>
            </a:endParaRPr>
          </a:p>
          <a:p>
            <a:pPr eaLnBrk="1" hangingPunct="1"/>
            <a:r>
              <a:rPr lang="en-CA" altLang="en-US" sz="1000">
                <a:latin typeface="Arial" panose="020B0604020202020204" pitchFamily="34" charset="0"/>
              </a:rPr>
              <a:t>Check out </a:t>
            </a:r>
            <a:r>
              <a:rPr lang="en-CA" altLang="en-US" sz="1000" i="1">
                <a:latin typeface="Arial" panose="020B0604020202020204" pitchFamily="34" charset="0"/>
              </a:rPr>
              <a:t>Economics in the News</a:t>
            </a:r>
            <a:r>
              <a:rPr lang="en-CA" altLang="en-US" sz="1000">
                <a:latin typeface="Arial" panose="020B0604020202020204" pitchFamily="34" charset="0"/>
              </a:rPr>
              <a:t>: The Market for College Education</a:t>
            </a:r>
            <a:endParaRPr lang="en-US" altLang="en-US" sz="1000">
              <a:latin typeface="Arial" panose="020B0604020202020204" pitchFamily="34" charset="0"/>
            </a:endParaRPr>
          </a:p>
          <a:p>
            <a:pPr eaLnBrk="1" hangingPunct="1">
              <a:lnSpc>
                <a:spcPct val="90000"/>
              </a:lnSpc>
            </a:pPr>
            <a:endParaRPr lang="en-US" altLang="en-US" sz="1000">
              <a:latin typeface="Arial" panose="020B0604020202020204" pitchFamily="34" charset="0"/>
            </a:endParaRPr>
          </a:p>
        </p:txBody>
      </p:sp>
    </p:spTree>
    <p:extLst>
      <p:ext uri="{BB962C8B-B14F-4D97-AF65-F5344CB8AC3E}">
        <p14:creationId xmlns:p14="http://schemas.microsoft.com/office/powerpoint/2010/main" val="1951115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0EB55D-29B0-46CE-A168-B9B50ED628D1}" type="slidenum">
              <a:rPr lang="en-US" altLang="en-US"/>
              <a:pPr>
                <a:spcBef>
                  <a:spcPct val="0"/>
                </a:spcBef>
              </a:pPr>
              <a:t>50</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358026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7FD211-97DA-4DE1-A906-27242CC36411}" type="slidenum">
              <a:rPr lang="en-US" altLang="en-US"/>
              <a:pPr>
                <a:spcBef>
                  <a:spcPct val="0"/>
                </a:spcBef>
              </a:pPr>
              <a:t>6</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latin typeface="Arial" panose="020B0604020202020204" pitchFamily="34" charset="0"/>
              </a:rPr>
              <a:t>Estimating the demand for Coke (or bottled water) in the classroom.</a:t>
            </a:r>
            <a:endParaRPr lang="en-US" altLang="en-US" sz="1000">
              <a:latin typeface="Arial" panose="020B0604020202020204" pitchFamily="34" charset="0"/>
            </a:endParaRPr>
          </a:p>
          <a:p>
            <a:pPr eaLnBrk="1" hangingPunct="1"/>
            <a:r>
              <a:rPr lang="en-US" altLang="en-US" sz="1000">
                <a:latin typeface="Arial" panose="020B0604020202020204" pitchFamily="34" charset="0"/>
              </a:rPr>
              <a:t>Of the hundreds of classroom experiments that are available today, very few are worth the time they take to conduct. The classic demand-revealing experiment is one of the most productive and worthwhile ones.</a:t>
            </a:r>
          </a:p>
          <a:p>
            <a:pPr eaLnBrk="1" hangingPunct="1"/>
            <a:r>
              <a:rPr lang="en-US" altLang="en-US" sz="1000">
                <a:latin typeface="Arial" panose="020B0604020202020204" pitchFamily="34" charset="0"/>
              </a:rPr>
              <a:t>Bring to class two bottles of ice-cold, ready-to-drink Coke, bottled water, or sports drink. (If your class is very large, bring six bottles).</a:t>
            </a:r>
          </a:p>
          <a:p>
            <a:pPr eaLnBrk="1" hangingPunct="1"/>
            <a:r>
              <a:rPr lang="en-US" altLang="en-US" sz="1000">
                <a:latin typeface="Arial" panose="020B0604020202020204" pitchFamily="34" charset="0"/>
              </a:rPr>
              <a:t>Tell the students that you have these drinks and ask them to indicate if they would like one. Most hands will go up and you are now ready to make two points:</a:t>
            </a:r>
          </a:p>
          <a:p>
            <a:pPr eaLnBrk="1" hangingPunct="1"/>
            <a:r>
              <a:rPr lang="en-US" altLang="en-US" sz="1000">
                <a:latin typeface="Arial" panose="020B0604020202020204" pitchFamily="34" charset="0"/>
              </a:rPr>
              <a:t>1. The students have just revealed a want but not a demand.</a:t>
            </a:r>
          </a:p>
          <a:p>
            <a:pPr eaLnBrk="1" hangingPunct="1"/>
            <a:r>
              <a:rPr lang="en-US" altLang="en-US" sz="1000">
                <a:latin typeface="Arial" panose="020B0604020202020204" pitchFamily="34" charset="0"/>
              </a:rPr>
              <a:t>2. You don’t have enough bottles to satisfy their wants, so you need an allocation mechanism. </a:t>
            </a:r>
          </a:p>
          <a:p>
            <a:pPr eaLnBrk="1" hangingPunct="1"/>
            <a:r>
              <a:rPr lang="en-US" altLang="en-US" sz="1000">
                <a:latin typeface="Arial" panose="020B0604020202020204" pitchFamily="34" charset="0"/>
              </a:rPr>
              <a:t>Ask the students to suggest some allocation mechanisms. You might get suggestions such as: give them to the oldest, the youngest, the tallest, the shortest, the first-to-the-front-of-the-class. For each one, point out the difficulty/inefficiency/inequity.</a:t>
            </a:r>
          </a:p>
          <a:p>
            <a:pPr eaLnBrk="1" hangingPunct="1"/>
            <a:r>
              <a:rPr lang="en-US" altLang="en-US" sz="1000">
                <a:latin typeface="Arial" panose="020B0604020202020204" pitchFamily="34" charset="0"/>
              </a:rPr>
              <a:t>If no one suggests selling them to the highest bidder, tell the class that you are indeed going to do just that. Tell them that this auction is real. The winner will get the drink and will pay.</a:t>
            </a:r>
          </a:p>
          <a:p>
            <a:pPr eaLnBrk="1" hangingPunct="1"/>
            <a:r>
              <a:rPr lang="en-US" altLang="en-US" sz="1000">
                <a:latin typeface="Arial" panose="020B0604020202020204" pitchFamily="34" charset="0"/>
              </a:rPr>
              <a:t>Now ask for a show of hands of those who have some cash and can afford to buy a drink. Explain that these indicate an ability to buy but not a definite plan to buy. </a:t>
            </a:r>
          </a:p>
          <a:p>
            <a:pPr eaLnBrk="1" hangingPunct="1"/>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30926087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E2719C-3237-4D7A-9225-0B867CE59C74}" type="slidenum">
              <a:rPr lang="en-US" altLang="en-US"/>
              <a:pPr>
                <a:spcBef>
                  <a:spcPct val="0"/>
                </a:spcBef>
              </a:pPr>
              <a:t>51</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sz="1000">
              <a:latin typeface="Arial" panose="020B0604020202020204" pitchFamily="34" charset="0"/>
            </a:endParaRPr>
          </a:p>
        </p:txBody>
      </p:sp>
    </p:spTree>
    <p:extLst>
      <p:ext uri="{BB962C8B-B14F-4D97-AF65-F5344CB8AC3E}">
        <p14:creationId xmlns:p14="http://schemas.microsoft.com/office/powerpoint/2010/main" val="1617895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081175-3FD6-4F9A-93ED-9D7C32E21231}" type="slidenum">
              <a:rPr lang="en-US" altLang="en-US"/>
              <a:pPr>
                <a:spcBef>
                  <a:spcPct val="0"/>
                </a:spcBef>
              </a:pPr>
              <a:t>52</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latin typeface="Arial" panose="020B0604020202020204" pitchFamily="34" charset="0"/>
              </a:rPr>
              <a:t>Classroom activity</a:t>
            </a:r>
            <a:endParaRPr lang="en-CA" altLang="en-US" dirty="0">
              <a:latin typeface="Arial" panose="020B0604020202020204" pitchFamily="34" charset="0"/>
            </a:endParaRPr>
          </a:p>
          <a:p>
            <a:pPr eaLnBrk="1" hangingPunct="1"/>
            <a:r>
              <a:rPr lang="en-CA" altLang="en-US" dirty="0">
                <a:latin typeface="Arial" panose="020B0604020202020204" pitchFamily="34" charset="0"/>
              </a:rPr>
              <a:t>Check out </a:t>
            </a:r>
            <a:r>
              <a:rPr lang="en-CA" altLang="en-US" i="1" dirty="0">
                <a:latin typeface="Arial" panose="020B0604020202020204" pitchFamily="34" charset="0"/>
              </a:rPr>
              <a:t>Economics in the News</a:t>
            </a:r>
            <a:r>
              <a:rPr lang="en-CA" altLang="en-US" dirty="0">
                <a:latin typeface="Arial" panose="020B0604020202020204" pitchFamily="34" charset="0"/>
              </a:rPr>
              <a:t>: The Market </a:t>
            </a:r>
            <a:r>
              <a:rPr lang="en-AU" altLang="en-US" dirty="0">
                <a:latin typeface="Arial" panose="020B0604020202020204" pitchFamily="34" charset="0"/>
              </a:rPr>
              <a:t>for Coffee</a:t>
            </a:r>
            <a:endParaRPr lang="en-US" altLang="en-US" dirty="0">
              <a:latin typeface="Arial" panose="020B0604020202020204" pitchFamily="34" charset="0"/>
            </a:endParaRPr>
          </a:p>
          <a:p>
            <a:pPr eaLnBrk="1" hangingPunct="1"/>
            <a:endParaRPr lang="en-CA" altLang="en-US" dirty="0">
              <a:latin typeface="Arial" panose="020B0604020202020204" pitchFamily="34" charset="0"/>
            </a:endParaRPr>
          </a:p>
        </p:txBody>
      </p:sp>
    </p:spTree>
    <p:extLst>
      <p:ext uri="{BB962C8B-B14F-4D97-AF65-F5344CB8AC3E}">
        <p14:creationId xmlns:p14="http://schemas.microsoft.com/office/powerpoint/2010/main" val="1355202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910F7E-8A06-4019-BB47-A144B799257C}" type="slidenum">
              <a:rPr lang="en-US" altLang="en-US"/>
              <a:pPr>
                <a:spcBef>
                  <a:spcPct val="0"/>
                </a:spcBef>
              </a:pPr>
              <a:t>53</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08479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7552E9-D977-4338-9FB4-C98E03A65DA1}" type="slidenum">
              <a:rPr lang="en-US" altLang="en-US"/>
              <a:pPr>
                <a:spcBef>
                  <a:spcPct val="0"/>
                </a:spcBef>
              </a:pPr>
              <a:t>54</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200" b="1" dirty="0">
                <a:solidFill>
                  <a:srgbClr val="FF0000"/>
                </a:solidFill>
                <a:latin typeface="Arial" panose="020B0604020202020204" pitchFamily="34" charset="0"/>
              </a:rPr>
              <a:t>Classroom activity</a:t>
            </a:r>
            <a:endParaRPr lang="en-CA" altLang="en-US" sz="1200" dirty="0">
              <a:latin typeface="Arial" panose="020B0604020202020204" pitchFamily="34" charset="0"/>
            </a:endParaRPr>
          </a:p>
          <a:p>
            <a:pPr eaLnBrk="1" hangingPunct="1"/>
            <a:r>
              <a:rPr lang="en-US" altLang="en-US" sz="1200" dirty="0">
                <a:latin typeface="Arial" panose="020B0604020202020204" pitchFamily="34" charset="0"/>
              </a:rPr>
              <a:t>Check out </a:t>
            </a:r>
            <a:r>
              <a:rPr lang="en-US" altLang="en-US" sz="1200" i="1" dirty="0">
                <a:latin typeface="Arial" panose="020B0604020202020204" pitchFamily="34" charset="0"/>
              </a:rPr>
              <a:t>Economics in the News</a:t>
            </a:r>
            <a:r>
              <a:rPr lang="en-US" altLang="en-US" sz="1200" dirty="0">
                <a:latin typeface="Arial" panose="020B0604020202020204" pitchFamily="34" charset="0"/>
              </a:rPr>
              <a:t>: The Market for Orange Juice</a:t>
            </a:r>
          </a:p>
          <a:p>
            <a:pPr eaLnBrk="1" hangingPunct="1"/>
            <a:endParaRPr lang="en-CA" altLang="en-US" dirty="0">
              <a:latin typeface="Arial" panose="020B0604020202020204" pitchFamily="34" charset="0"/>
            </a:endParaRPr>
          </a:p>
        </p:txBody>
      </p:sp>
    </p:spTree>
    <p:extLst>
      <p:ext uri="{BB962C8B-B14F-4D97-AF65-F5344CB8AC3E}">
        <p14:creationId xmlns:p14="http://schemas.microsoft.com/office/powerpoint/2010/main" val="385110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862041-EB93-401C-BAFC-6CA6A45AF4AB}" type="slidenum">
              <a:rPr lang="en-US" altLang="en-US"/>
              <a:pPr>
                <a:spcBef>
                  <a:spcPct val="0"/>
                </a:spcBef>
              </a:pPr>
              <a:t>55</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8720763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7964E1-0557-42D1-A01C-18BAF3A25052}" type="slidenum">
              <a:rPr lang="en-US" altLang="en-US"/>
              <a:pPr>
                <a:spcBef>
                  <a:spcPct val="0"/>
                </a:spcBef>
              </a:pPr>
              <a:t>56</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3952033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B05356-A564-4EEE-81DF-528B4DEC468E}" type="slidenum">
              <a:rPr lang="en-US" altLang="en-US"/>
              <a:pPr>
                <a:spcBef>
                  <a:spcPct val="0"/>
                </a:spcBef>
              </a:pPr>
              <a:t>57</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6907269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1ECADB-C229-48BA-BA88-53D055128037}" type="slidenum">
              <a:rPr lang="en-US" altLang="en-US"/>
              <a:pPr>
                <a:spcBef>
                  <a:spcPct val="0"/>
                </a:spcBef>
              </a:pPr>
              <a:t>58</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6759448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90AAD9-93CA-4413-9AC8-CE8647AD3B9D}" type="slidenum">
              <a:rPr lang="en-US" altLang="en-US"/>
              <a:pPr>
                <a:spcBef>
                  <a:spcPct val="0"/>
                </a:spcBef>
              </a:pPr>
              <a:t>59</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1466283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95C362-DBB2-4F5F-BD86-3B1238DDB842}" type="slidenum">
              <a:rPr lang="en-US" altLang="en-US"/>
              <a:pPr>
                <a:spcBef>
                  <a:spcPct val="0"/>
                </a:spcBef>
              </a:pPr>
              <a:t>60</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46632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EA593-DF28-48E2-8670-E0FFB4CF01FD}" type="slidenum">
              <a:rPr lang="en-US" altLang="en-US"/>
              <a:pPr>
                <a:spcBef>
                  <a:spcPct val="0"/>
                </a:spcBef>
              </a:pPr>
              <a:t>7</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0600102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7DB170-B035-4E75-8C14-A87E36E99E55}" type="slidenum">
              <a:rPr lang="en-US" altLang="en-US"/>
              <a:pPr>
                <a:spcBef>
                  <a:spcPct val="0"/>
                </a:spcBef>
              </a:pPr>
              <a:t>61</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7060334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A5AEDD-B725-4A35-B99F-0AFF1214AD2E}" type="slidenum">
              <a:rPr lang="en-US" altLang="en-US"/>
              <a:pPr>
                <a:spcBef>
                  <a:spcPct val="0"/>
                </a:spcBef>
              </a:pPr>
              <a:t>62</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Applying the principles of economics to interpret and understand the news is a major goal of the principles course. You can encourage your students in this activity by using the feature: </a:t>
            </a:r>
            <a:r>
              <a:rPr lang="en-AU" altLang="en-US" i="1">
                <a:latin typeface="Arial" panose="020B0604020202020204" pitchFamily="34" charset="0"/>
              </a:rPr>
              <a:t>Economics in the News</a:t>
            </a:r>
            <a:r>
              <a:rPr lang="en-AU" altLang="en-US">
                <a:latin typeface="Arial" panose="020B0604020202020204" pitchFamily="34" charset="0"/>
              </a:rPr>
              <a:t>. </a:t>
            </a:r>
          </a:p>
          <a:p>
            <a:r>
              <a:rPr lang="en-AU" altLang="en-US">
                <a:latin typeface="Arial" panose="020B0604020202020204" pitchFamily="34" charset="0"/>
              </a:rPr>
              <a:t>(1) </a:t>
            </a:r>
            <a:r>
              <a:rPr lang="en-AU" altLang="en-US" i="1">
                <a:latin typeface="Arial" panose="020B0604020202020204" pitchFamily="34" charset="0"/>
              </a:rPr>
              <a:t>Before each class</a:t>
            </a:r>
            <a:r>
              <a:rPr lang="en-AU" altLang="en-US">
                <a:latin typeface="Arial" panose="020B0604020202020204" pitchFamily="34" charset="0"/>
              </a:rPr>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a:latin typeface="Arial" panose="020B0604020202020204" pitchFamily="34" charset="0"/>
            </a:endParaRPr>
          </a:p>
          <a:p>
            <a:r>
              <a:rPr lang="en-AU" altLang="en-US">
                <a:latin typeface="Arial" panose="020B0604020202020204" pitchFamily="34" charset="0"/>
              </a:rPr>
              <a:t>(2) </a:t>
            </a:r>
            <a:r>
              <a:rPr lang="en-AU" altLang="en-US" i="1">
                <a:latin typeface="Arial" panose="020B0604020202020204" pitchFamily="34" charset="0"/>
              </a:rPr>
              <a:t>Once or twice a semester</a:t>
            </a:r>
            <a:r>
              <a:rPr lang="en-AU" altLang="en-US">
                <a:latin typeface="Arial" panose="020B0604020202020204" pitchFamily="34" charset="0"/>
              </a:rPr>
              <a:t>, set an assignment, for credit, with the following instructions:</a:t>
            </a:r>
            <a:endParaRPr lang="en-US" altLang="en-US">
              <a:latin typeface="Arial" panose="020B0604020202020204" pitchFamily="34" charset="0"/>
            </a:endParaRPr>
          </a:p>
          <a:p>
            <a:pPr>
              <a:spcBef>
                <a:spcPts val="100"/>
              </a:spcBef>
            </a:pPr>
            <a:r>
              <a:rPr lang="en-AU" altLang="en-US">
                <a:latin typeface="Arial" panose="020B0604020202020204" pitchFamily="34" charset="0"/>
              </a:rPr>
              <a:t>(a) Find a news article about an economic topic that you find interesting.</a:t>
            </a:r>
            <a:endParaRPr lang="en-US" altLang="en-US">
              <a:latin typeface="Arial" panose="020B0604020202020204" pitchFamily="34" charset="0"/>
            </a:endParaRPr>
          </a:p>
          <a:p>
            <a:pPr>
              <a:spcBef>
                <a:spcPts val="100"/>
              </a:spcBef>
            </a:pPr>
            <a:r>
              <a:rPr lang="en-AU" altLang="en-US">
                <a:latin typeface="Arial" panose="020B0604020202020204" pitchFamily="34" charset="0"/>
              </a:rPr>
              <a:t>(b) Make a short bullet-list summary of the article.</a:t>
            </a:r>
            <a:endParaRPr lang="en-US" altLang="en-US">
              <a:latin typeface="Arial" panose="020B0604020202020204" pitchFamily="34" charset="0"/>
            </a:endParaRPr>
          </a:p>
          <a:p>
            <a:pPr>
              <a:spcBef>
                <a:spcPts val="100"/>
              </a:spcBef>
            </a:pPr>
            <a:r>
              <a:rPr lang="en-AU" altLang="en-US">
                <a:latin typeface="Arial" panose="020B0604020202020204" pitchFamily="34" charset="0"/>
              </a:rPr>
              <a:t>(c) Write and illustrate with appropriate graphs an economic analysis of the key points in the article.</a:t>
            </a:r>
            <a:endParaRPr lang="en-US" altLang="en-US">
              <a:latin typeface="Arial" panose="020B0604020202020204" pitchFamily="34" charset="0"/>
            </a:endParaRPr>
          </a:p>
          <a:p>
            <a:r>
              <a:rPr lang="en-AU" altLang="en-US">
                <a:latin typeface="Arial" panose="020B0604020202020204" pitchFamily="34" charset="0"/>
              </a:rPr>
              <a:t>Use the </a:t>
            </a:r>
            <a:r>
              <a:rPr lang="en-AU" altLang="en-US" i="1">
                <a:latin typeface="Arial" panose="020B0604020202020204" pitchFamily="34" charset="0"/>
              </a:rPr>
              <a:t>Economics in the News</a:t>
            </a:r>
            <a:r>
              <a:rPr lang="en-AU" altLang="en-US">
                <a:latin typeface="Arial" panose="020B0604020202020204" pitchFamily="34" charset="0"/>
              </a:rPr>
              <a:t> feature in your textbook as models.</a:t>
            </a:r>
            <a:endParaRPr lang="en-US" altLang="en-US">
              <a:latin typeface="Arial" panose="020B0604020202020204" pitchFamily="34" charset="0"/>
            </a:endParaRPr>
          </a:p>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123557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96E858-0D60-4D21-A0DF-5220F10EED29}" type="slidenum">
              <a:rPr lang="en-US" altLang="en-US"/>
              <a:pPr>
                <a:spcBef>
                  <a:spcPct val="0"/>
                </a:spcBef>
              </a:pPr>
              <a:t>63</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79389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60EF8E-405D-43EB-847F-1A5313FCE427}" type="slidenum">
              <a:rPr lang="en-US" altLang="en-US"/>
              <a:pPr>
                <a:spcBef>
                  <a:spcPct val="0"/>
                </a:spcBef>
              </a:pPr>
              <a:t>8</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265707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96CB18-8588-4742-97F0-EC550089D939}" type="slidenum">
              <a:rPr lang="en-US" altLang="en-US"/>
              <a:pPr>
                <a:spcBef>
                  <a:spcPct val="0"/>
                </a:spcBef>
              </a:pPr>
              <a:t>9</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1864225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FD998A-930C-4665-A976-B28088534693}" type="slidenum">
              <a:rPr lang="en-US" altLang="en-US"/>
              <a:pPr>
                <a:spcBef>
                  <a:spcPct val="0"/>
                </a:spcBef>
              </a:pPr>
              <a:t>10</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anose="020B0604020202020204" pitchFamily="34" charset="0"/>
            </a:endParaRPr>
          </a:p>
        </p:txBody>
      </p:sp>
    </p:spTree>
    <p:extLst>
      <p:ext uri="{BB962C8B-B14F-4D97-AF65-F5344CB8AC3E}">
        <p14:creationId xmlns:p14="http://schemas.microsoft.com/office/powerpoint/2010/main" val="3027490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92003"/>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653863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19793465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32504486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3012470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072294"/>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749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788"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cSld>
  <p:clrMap bg1="lt1" tx1="dk1" bg2="lt2" tx2="dk2" accent1="accent1" accent2="accent2" accent3="accent3" accent4="accent4" accent5="accent5" accent6="accent6" hlink="hlink" folHlink="folHlink"/>
  <p:sldLayoutIdLst>
    <p:sldLayoutId id="2147484789" r:id="rId1"/>
    <p:sldLayoutId id="2147484790"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1438" algn="l" rtl="0" eaLnBrk="0" fontAlgn="base" hangingPunct="0">
        <a:spcBef>
          <a:spcPts val="600"/>
        </a:spcBef>
        <a:spcAft>
          <a:spcPts val="600"/>
        </a:spcAft>
        <a:defRPr sz="2400" b="1">
          <a:solidFill>
            <a:srgbClr val="1A71B7"/>
          </a:solidFill>
          <a:latin typeface="+mn-lt"/>
          <a:ea typeface="+mn-ea"/>
          <a:cs typeface="+mn-cs"/>
        </a:defRPr>
      </a:lvl1pPr>
      <a:lvl2pPr marL="71438"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307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cSld>
  <p:clrMap bg1="lt1" tx1="dk1" bg2="lt2" tx2="dk2" accent1="accent1" accent2="accent2" accent3="accent3" accent4="accent4" accent5="accent5" accent6="accent6" hlink="hlink" folHlink="folHlink"/>
  <p:sldLayoutIdLst>
    <p:sldLayoutId id="2147484791" r:id="rId1"/>
    <p:sldLayoutId id="2147484792"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2000" algn="l" rtl="0" eaLnBrk="0" fontAlgn="base" hangingPunct="0">
        <a:spcBef>
          <a:spcPts val="600"/>
        </a:spcBef>
        <a:spcAft>
          <a:spcPts val="600"/>
        </a:spcAft>
        <a:defRPr sz="2400" b="1">
          <a:solidFill>
            <a:srgbClr val="1A71B7"/>
          </a:solidFill>
          <a:latin typeface="+mn-lt"/>
          <a:ea typeface="+mn-ea"/>
          <a:cs typeface="+mn-cs"/>
        </a:defRPr>
      </a:lvl1pPr>
      <a:lvl2pPr marL="72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794" r:id="rId1"/>
    <p:sldLayoutId id="2147484795" r:id="rId2"/>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slide" Target="slide19.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2.jpeg"/><Relationship Id="rId5" Type="http://schemas.openxmlformats.org/officeDocument/2006/relationships/image" Target="../media/image26.png"/><Relationship Id="rId10" Type="http://schemas.openxmlformats.org/officeDocument/2006/relationships/slide" Target="slide28.xml"/><Relationship Id="rId4" Type="http://schemas.openxmlformats.org/officeDocument/2006/relationships/image" Target="../media/image25.png"/><Relationship Id="rId9"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slide" Target="slide37.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slide" Target="slide39.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46.gif"/><Relationship Id="rId4" Type="http://schemas.openxmlformats.org/officeDocument/2006/relationships/image" Target="../media/image45.gif"/></Relationships>
</file>

<file path=ppt/slides/_rels/slide44.xml.rels><?xml version="1.0" encoding="UTF-8" standalone="yes"?>
<Relationships xmlns="http://schemas.openxmlformats.org/package/2006/relationships"><Relationship Id="rId3" Type="http://schemas.openxmlformats.org/officeDocument/2006/relationships/image" Target="../media/image47.gif"/><Relationship Id="rId7"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slide" Target="slide45.xml"/><Relationship Id="rId5" Type="http://schemas.openxmlformats.org/officeDocument/2006/relationships/image" Target="../media/image49.gif"/><Relationship Id="rId4" Type="http://schemas.openxmlformats.org/officeDocument/2006/relationships/image" Target="../media/image48.gif"/></Relationships>
</file>

<file path=ppt/slides/_rels/slide45.xml.rels><?xml version="1.0" encoding="UTF-8" standalone="yes"?>
<Relationships xmlns="http://schemas.openxmlformats.org/package/2006/relationships"><Relationship Id="rId8" Type="http://schemas.openxmlformats.org/officeDocument/2006/relationships/image" Target="../media/image52.gif"/><Relationship Id="rId3" Type="http://schemas.openxmlformats.org/officeDocument/2006/relationships/image" Target="../media/image47.gif"/><Relationship Id="rId7" Type="http://schemas.openxmlformats.org/officeDocument/2006/relationships/image" Target="../media/image51.gif"/><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50.gif"/><Relationship Id="rId5" Type="http://schemas.openxmlformats.org/officeDocument/2006/relationships/image" Target="../media/image49.gif"/><Relationship Id="rId10" Type="http://schemas.openxmlformats.org/officeDocument/2006/relationships/image" Target="../media/image54.gif"/><Relationship Id="rId4" Type="http://schemas.openxmlformats.org/officeDocument/2006/relationships/image" Target="../media/image48.gif"/><Relationship Id="rId9" Type="http://schemas.openxmlformats.org/officeDocument/2006/relationships/image" Target="../media/image53.gif"/></Relationships>
</file>

<file path=ppt/slides/_rels/slide46.xml.rels><?xml version="1.0" encoding="UTF-8" standalone="yes"?>
<Relationships xmlns="http://schemas.openxmlformats.org/package/2006/relationships"><Relationship Id="rId3" Type="http://schemas.openxmlformats.org/officeDocument/2006/relationships/image" Target="../media/image47.gif"/><Relationship Id="rId7" Type="http://schemas.openxmlformats.org/officeDocument/2006/relationships/image" Target="../media/image51.gif"/><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50.gif"/><Relationship Id="rId5" Type="http://schemas.openxmlformats.org/officeDocument/2006/relationships/image" Target="../media/image49.gif"/><Relationship Id="rId4" Type="http://schemas.openxmlformats.org/officeDocument/2006/relationships/image" Target="../media/image48.gif"/></Relationships>
</file>

<file path=ppt/slides/_rels/slide47.xml.rels><?xml version="1.0" encoding="UTF-8" standalone="yes"?>
<Relationships xmlns="http://schemas.openxmlformats.org/package/2006/relationships"><Relationship Id="rId8" Type="http://schemas.openxmlformats.org/officeDocument/2006/relationships/image" Target="../media/image52.gif"/><Relationship Id="rId3" Type="http://schemas.openxmlformats.org/officeDocument/2006/relationships/image" Target="../media/image47.gif"/><Relationship Id="rId7" Type="http://schemas.openxmlformats.org/officeDocument/2006/relationships/image" Target="../media/image51.gif"/><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50.gif"/><Relationship Id="rId5" Type="http://schemas.openxmlformats.org/officeDocument/2006/relationships/image" Target="../media/image49.gif"/><Relationship Id="rId10" Type="http://schemas.openxmlformats.org/officeDocument/2006/relationships/image" Target="../media/image54.gif"/><Relationship Id="rId4" Type="http://schemas.openxmlformats.org/officeDocument/2006/relationships/image" Target="../media/image48.gif"/><Relationship Id="rId9" Type="http://schemas.openxmlformats.org/officeDocument/2006/relationships/image" Target="../media/image53.gif"/></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slide" Target="slide50.xml"/><Relationship Id="rId5" Type="http://schemas.openxmlformats.org/officeDocument/2006/relationships/image" Target="../media/image61.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5.xml"/><Relationship Id="rId5" Type="http://schemas.openxmlformats.org/officeDocument/2006/relationships/image" Target="../media/image69.png"/><Relationship Id="rId4" Type="http://schemas.openxmlformats.org/officeDocument/2006/relationships/image" Target="../media/image68.png"/></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slide" Target="slide53.xml"/><Relationship Id="rId5" Type="http://schemas.openxmlformats.org/officeDocument/2006/relationships/image" Target="../media/image72.png"/><Relationship Id="rId4" Type="http://schemas.openxmlformats.org/officeDocument/2006/relationships/image" Target="../media/image71.png"/></Relationships>
</file>

<file path=ppt/slides/_rels/slide53.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5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3.xml"/><Relationship Id="rId1" Type="http://schemas.openxmlformats.org/officeDocument/2006/relationships/slideLayout" Target="../slideLayouts/slideLayout5.xml"/><Relationship Id="rId5" Type="http://schemas.openxmlformats.org/officeDocument/2006/relationships/image" Target="../media/image80.png"/><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8" Type="http://schemas.openxmlformats.org/officeDocument/2006/relationships/slide" Target="slide57.xml"/><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8.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2.jpeg"/></Relationships>
</file>

<file path=ppt/slides/_rels/slide59.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9" Type="http://schemas.openxmlformats.org/officeDocument/2006/relationships/image" Target="../media/image2.jpeg"/></Relationships>
</file>

<file path=ppt/slides/_rels/slide61.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62.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2.jpeg"/></Relationships>
</file>

<file path=ppt/slides/_rels/slide63.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jpeg"/><Relationship Id="rId5" Type="http://schemas.openxmlformats.org/officeDocument/2006/relationships/image" Target="../media/image9.png"/><Relationship Id="rId10" Type="http://schemas.openxmlformats.org/officeDocument/2006/relationships/slide" Target="slide10.xml"/><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4187279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2" name="Picture 1" descr="0301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5345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0301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95400"/>
            <a:ext cx="855345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0301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95400"/>
            <a:ext cx="855345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0301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295400"/>
            <a:ext cx="855345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0301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295400"/>
            <a:ext cx="855345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0301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4800" y="1295400"/>
            <a:ext cx="855345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0301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4800" y="1295400"/>
            <a:ext cx="855345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ln/>
        </p:spPr>
        <p:txBody>
          <a:bodyPr/>
          <a:lstStyle/>
          <a:p>
            <a:pPr eaLnBrk="1" hangingPunct="1"/>
            <a:r>
              <a:rPr lang="en-US" altLang="en-US"/>
              <a:t>Demand</a:t>
            </a:r>
          </a:p>
        </p:txBody>
      </p:sp>
      <p:sp>
        <p:nvSpPr>
          <p:cNvPr id="551938" name="Rectangle 2"/>
          <p:cNvSpPr>
            <a:spLocks noGrp="1" noChangeArrowheads="1"/>
          </p:cNvSpPr>
          <p:nvPr>
            <p:ph idx="4294967295"/>
          </p:nvPr>
        </p:nvSpPr>
        <p:spPr>
          <a:xfrm>
            <a:off x="360000" y="1584325"/>
            <a:ext cx="3887788" cy="4144963"/>
          </a:xfrm>
        </p:spPr>
        <p:txBody>
          <a:bodyPr/>
          <a:lstStyle/>
          <a:p>
            <a:pPr marL="71438" lvl="1" eaLnBrk="1" hangingPunct="1"/>
            <a:r>
              <a:rPr lang="en-US" altLang="en-US" dirty="0"/>
              <a:t>A rise in the price, other things remaining the same, brings a decrease in the quantity demanded and a movement up along the demand curve. </a:t>
            </a:r>
          </a:p>
          <a:p>
            <a:pPr marL="71438" lvl="1" eaLnBrk="1" hangingPunct="1"/>
            <a:r>
              <a:rPr lang="en-US" altLang="en-US" dirty="0"/>
              <a:t>A fall in the price, other things remaining the same, brings an increase in the quantity demanded and a movement down along the demand curve.</a:t>
            </a:r>
          </a:p>
        </p:txBody>
      </p:sp>
      <p:pic>
        <p:nvPicPr>
          <p:cNvPr id="16388"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414838" cy="414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414838" cy="414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414838" cy="414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1938">
                                            <p:txEl>
                                              <p:pRg st="1" end="1"/>
                                            </p:txEl>
                                          </p:spTgt>
                                        </p:tgtEl>
                                        <p:attrNameLst>
                                          <p:attrName>style.visibility</p:attrName>
                                        </p:attrNameLst>
                                      </p:cBhvr>
                                      <p:to>
                                        <p:strVal val="visible"/>
                                      </p:to>
                                    </p:set>
                                    <p:animEffect transition="in" filter="wipe(left)">
                                      <p:cBhvr>
                                        <p:cTn id="12" dur="1000"/>
                                        <p:tgtEl>
                                          <p:spTgt spid="551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8"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17"/>
          <p:cNvSpPr>
            <a:spLocks noGrp="1" noChangeArrowheads="1"/>
          </p:cNvSpPr>
          <p:nvPr>
            <p:ph type="title"/>
          </p:nvPr>
        </p:nvSpPr>
        <p:spPr>
          <a:ln/>
        </p:spPr>
        <p:txBody>
          <a:bodyPr/>
          <a:lstStyle/>
          <a:p>
            <a:pPr eaLnBrk="1" hangingPunct="1"/>
            <a:r>
              <a:rPr lang="en-US" altLang="en-US"/>
              <a:t>Demand</a:t>
            </a:r>
          </a:p>
        </p:txBody>
      </p:sp>
      <p:sp>
        <p:nvSpPr>
          <p:cNvPr id="302083" name="Rectangle 3"/>
          <p:cNvSpPr>
            <a:spLocks noGrp="1" noChangeArrowheads="1"/>
          </p:cNvSpPr>
          <p:nvPr>
            <p:ph idx="4294967295"/>
          </p:nvPr>
        </p:nvSpPr>
        <p:spPr>
          <a:xfrm>
            <a:off x="360000" y="1584325"/>
            <a:ext cx="4117975" cy="4144963"/>
          </a:xfrm>
        </p:spPr>
        <p:txBody>
          <a:bodyPr/>
          <a:lstStyle/>
          <a:p>
            <a:pPr marL="71438" lvl="1" eaLnBrk="1" hangingPunct="1"/>
            <a:r>
              <a:rPr lang="en-US" altLang="en-US" b="1" dirty="0">
                <a:solidFill>
                  <a:srgbClr val="9B2590"/>
                </a:solidFill>
              </a:rPr>
              <a:t>Willingness and </a:t>
            </a:r>
            <a:br>
              <a:rPr lang="en-US" altLang="en-US" b="1" dirty="0">
                <a:solidFill>
                  <a:srgbClr val="9B2590"/>
                </a:solidFill>
              </a:rPr>
            </a:br>
            <a:r>
              <a:rPr lang="en-US" altLang="en-US" b="1" dirty="0">
                <a:solidFill>
                  <a:srgbClr val="9B2590"/>
                </a:solidFill>
              </a:rPr>
              <a:t>Ability to Pay</a:t>
            </a:r>
          </a:p>
          <a:p>
            <a:pPr marL="71438" lvl="1" eaLnBrk="1" hangingPunct="1"/>
            <a:r>
              <a:rPr lang="en-US" altLang="en-US" dirty="0"/>
              <a:t>A demand curve is also a </a:t>
            </a:r>
            <a:r>
              <a:rPr lang="en-US" altLang="en-US" i="1" dirty="0"/>
              <a:t>willingness-and-ability-to-pay</a:t>
            </a:r>
            <a:r>
              <a:rPr lang="en-US" altLang="en-US" dirty="0"/>
              <a:t> curve.</a:t>
            </a:r>
          </a:p>
          <a:p>
            <a:pPr marL="71438" lvl="1" eaLnBrk="1" hangingPunct="1"/>
            <a:r>
              <a:rPr lang="en-US" altLang="en-US" dirty="0"/>
              <a:t>The smaller the quantity available, the higher is the price that someone is willing to pay for another unit. </a:t>
            </a:r>
          </a:p>
          <a:p>
            <a:pPr marL="71438" lvl="1" eaLnBrk="1" hangingPunct="1"/>
            <a:r>
              <a:rPr lang="en-US" altLang="en-US" dirty="0"/>
              <a:t>Willingness to pay measures </a:t>
            </a:r>
            <a:r>
              <a:rPr lang="en-US" altLang="en-US" i="1" dirty="0"/>
              <a:t>marginal benefit.</a:t>
            </a:r>
          </a:p>
        </p:txBody>
      </p:sp>
      <p:pic>
        <p:nvPicPr>
          <p:cNvPr id="1741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414838" cy="414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animEffect transition="in" filter="wipe(left)">
                                      <p:cBhvr>
                                        <p:cTn id="7" dur="1000"/>
                                        <p:tgtEl>
                                          <p:spTgt spid="302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3">
                                            <p:txEl>
                                              <p:pRg st="2" end="2"/>
                                            </p:txEl>
                                          </p:spTgt>
                                        </p:tgtEl>
                                        <p:attrNameLst>
                                          <p:attrName>style.visibility</p:attrName>
                                        </p:attrNameLst>
                                      </p:cBhvr>
                                      <p:to>
                                        <p:strVal val="visible"/>
                                      </p:to>
                                    </p:set>
                                    <p:animEffect transition="in" filter="wipe(left)">
                                      <p:cBhvr>
                                        <p:cTn id="12" dur="1000"/>
                                        <p:tgtEl>
                                          <p:spTgt spid="302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2083">
                                            <p:txEl>
                                              <p:pRg st="3" end="3"/>
                                            </p:txEl>
                                          </p:spTgt>
                                        </p:tgtEl>
                                        <p:attrNameLst>
                                          <p:attrName>style.visibility</p:attrName>
                                        </p:attrNameLst>
                                      </p:cBhvr>
                                      <p:to>
                                        <p:strVal val="visible"/>
                                      </p:to>
                                    </p:set>
                                    <p:animEffect transition="in" filter="wipe(left)">
                                      <p:cBhvr>
                                        <p:cTn id="17" dur="1000"/>
                                        <p:tgtEl>
                                          <p:spTgt spid="302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en-US" altLang="en-US"/>
              <a:t>Demand</a:t>
            </a:r>
          </a:p>
        </p:txBody>
      </p:sp>
      <p:sp>
        <p:nvSpPr>
          <p:cNvPr id="11267" name="Rectangle 3"/>
          <p:cNvSpPr>
            <a:spLocks noGrp="1" noChangeArrowheads="1"/>
          </p:cNvSpPr>
          <p:nvPr>
            <p:ph idx="4294967295"/>
          </p:nvPr>
        </p:nvSpPr>
        <p:spPr>
          <a:xfrm>
            <a:off x="360000" y="1584325"/>
            <a:ext cx="8229600" cy="4525963"/>
          </a:xfrm>
        </p:spPr>
        <p:txBody>
          <a:bodyPr/>
          <a:lstStyle/>
          <a:p>
            <a:pPr eaLnBrk="1" hangingPunct="1"/>
            <a:r>
              <a:rPr lang="en-US" altLang="en-US" dirty="0"/>
              <a:t>A Change in Demand</a:t>
            </a:r>
          </a:p>
          <a:p>
            <a:pPr lvl="1" eaLnBrk="1" hangingPunct="1"/>
            <a:r>
              <a:rPr dirty="0"/>
              <a:t>When some influence on buying plans other than the price of the good changes, there is a </a:t>
            </a:r>
            <a:r>
              <a:rPr b="1" dirty="0"/>
              <a:t>change in demand</a:t>
            </a:r>
            <a:r>
              <a:rPr dirty="0"/>
              <a:t> for that good. </a:t>
            </a:r>
          </a:p>
          <a:p>
            <a:pPr lvl="1" eaLnBrk="1" hangingPunct="1"/>
            <a:r>
              <a:rPr dirty="0"/>
              <a:t>The quantity of the good that people plan to buy changes at each and every price, so there is a new demand curve.</a:t>
            </a:r>
          </a:p>
          <a:p>
            <a:pPr lvl="1" eaLnBrk="1" hangingPunct="1"/>
            <a:r>
              <a:rPr dirty="0"/>
              <a:t>When demand </a:t>
            </a:r>
            <a:r>
              <a:rPr i="1" dirty="0"/>
              <a:t>increases</a:t>
            </a:r>
            <a:r>
              <a:rPr dirty="0"/>
              <a:t>, the demand curve shifts </a:t>
            </a:r>
            <a:r>
              <a:rPr i="1" dirty="0"/>
              <a:t>rightward</a:t>
            </a:r>
            <a:r>
              <a:rPr dirty="0"/>
              <a:t>.</a:t>
            </a:r>
          </a:p>
          <a:p>
            <a:pPr lvl="1" eaLnBrk="1" hangingPunct="1"/>
            <a:r>
              <a:rPr dirty="0"/>
              <a:t>When demand </a:t>
            </a:r>
            <a:r>
              <a:rPr i="1" dirty="0"/>
              <a:t>decreases</a:t>
            </a:r>
            <a:r>
              <a:rPr dirty="0"/>
              <a:t>, the demand curve shifts </a:t>
            </a:r>
            <a:r>
              <a:rPr i="1" dirty="0"/>
              <a:t>leftward</a:t>
            </a:r>
            <a:r>
              <a:rPr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left)">
                                      <p:cBhvr>
                                        <p:cTn id="7" dur="1000"/>
                                        <p:tgtEl>
                                          <p:spTgt spid="11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animEffect transition="in" filter="wipe(left)">
                                      <p:cBhvr>
                                        <p:cTn id="12" dur="1000"/>
                                        <p:tgtEl>
                                          <p:spTgt spid="112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animEffect transition="in" filter="wipe(left)">
                                      <p:cBhvr>
                                        <p:cTn id="17" dur="1000"/>
                                        <p:tgtEl>
                                          <p:spTgt spid="112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7">
                                            <p:txEl>
                                              <p:pRg st="4" end="4"/>
                                            </p:txEl>
                                          </p:spTgt>
                                        </p:tgtEl>
                                        <p:attrNameLst>
                                          <p:attrName>style.visibility</p:attrName>
                                        </p:attrNameLst>
                                      </p:cBhvr>
                                      <p:to>
                                        <p:strVal val="visible"/>
                                      </p:to>
                                    </p:set>
                                    <p:animEffect transition="in" filter="wipe(left)">
                                      <p:cBhvr>
                                        <p:cTn id="22" dur="10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pPr eaLnBrk="1" hangingPunct="1"/>
            <a:r>
              <a:rPr lang="en-US" altLang="en-US"/>
              <a:t>Demand</a:t>
            </a:r>
          </a:p>
        </p:txBody>
      </p:sp>
      <p:sp>
        <p:nvSpPr>
          <p:cNvPr id="19459" name="Rectangle 3"/>
          <p:cNvSpPr>
            <a:spLocks noGrp="1" noChangeArrowheads="1"/>
          </p:cNvSpPr>
          <p:nvPr>
            <p:ph idx="4294967295"/>
          </p:nvPr>
        </p:nvSpPr>
        <p:spPr>
          <a:xfrm>
            <a:off x="360000" y="1584325"/>
            <a:ext cx="8229600" cy="4525963"/>
          </a:xfrm>
        </p:spPr>
        <p:txBody>
          <a:bodyPr/>
          <a:lstStyle/>
          <a:p>
            <a:pPr lvl="1" eaLnBrk="1" hangingPunct="1"/>
            <a:r>
              <a:rPr dirty="0"/>
              <a:t>Six main factors that change demand are</a:t>
            </a:r>
            <a:r>
              <a:rPr lang="en-CA" dirty="0"/>
              <a:t>:</a:t>
            </a:r>
            <a:endParaRPr dirty="0"/>
          </a:p>
          <a:p>
            <a:pPr marL="414900" lvl="1" indent="-342900" eaLnBrk="1" hangingPunct="1">
              <a:buClr>
                <a:srgbClr val="9B2590"/>
              </a:buClr>
              <a:buSzPct val="100000"/>
              <a:buFont typeface="Arial" panose="020B0604020202020204" pitchFamily="34" charset="0"/>
              <a:buChar char="■"/>
            </a:pPr>
            <a:r>
              <a:rPr dirty="0"/>
              <a:t>The prices of related goods </a:t>
            </a:r>
          </a:p>
          <a:p>
            <a:pPr marL="414900" lvl="1" indent="-342900" eaLnBrk="1" hangingPunct="1">
              <a:buClr>
                <a:srgbClr val="9B2590"/>
              </a:buClr>
              <a:buSzPct val="100000"/>
              <a:buFont typeface="Arial" panose="020B0604020202020204" pitchFamily="34" charset="0"/>
              <a:buChar char="■"/>
            </a:pPr>
            <a:r>
              <a:rPr dirty="0"/>
              <a:t>Expected future prices</a:t>
            </a:r>
          </a:p>
          <a:p>
            <a:pPr marL="414900" lvl="1" indent="-342900" eaLnBrk="1" hangingPunct="1">
              <a:buClr>
                <a:srgbClr val="9B2590"/>
              </a:buClr>
              <a:buSzPct val="100000"/>
              <a:buFont typeface="Arial" panose="020B0604020202020204" pitchFamily="34" charset="0"/>
              <a:buChar char="■"/>
            </a:pPr>
            <a:r>
              <a:rPr dirty="0"/>
              <a:t>Income</a:t>
            </a:r>
          </a:p>
          <a:p>
            <a:pPr marL="414900" lvl="1" indent="-342900" eaLnBrk="1" hangingPunct="1">
              <a:buClr>
                <a:srgbClr val="9B2590"/>
              </a:buClr>
              <a:buSzPct val="100000"/>
              <a:buFont typeface="Arial" panose="020B0604020202020204" pitchFamily="34" charset="0"/>
              <a:buChar char="■"/>
            </a:pPr>
            <a:r>
              <a:rPr dirty="0"/>
              <a:t>Expected future income and credit</a:t>
            </a:r>
          </a:p>
          <a:p>
            <a:pPr marL="414900" lvl="1" indent="-342900" eaLnBrk="1" hangingPunct="1">
              <a:buClr>
                <a:srgbClr val="9B2590"/>
              </a:buClr>
              <a:buSzPct val="100000"/>
              <a:buFont typeface="Arial" panose="020B0604020202020204" pitchFamily="34" charset="0"/>
              <a:buChar char="■"/>
            </a:pPr>
            <a:r>
              <a:rPr dirty="0"/>
              <a:t>Population </a:t>
            </a:r>
          </a:p>
          <a:p>
            <a:pPr marL="414900" lvl="1" indent="-342900" eaLnBrk="1" hangingPunct="1">
              <a:buClr>
                <a:srgbClr val="9B2590"/>
              </a:buClr>
              <a:buSzPct val="100000"/>
              <a:buFont typeface="Arial" panose="020B0604020202020204" pitchFamily="34" charset="0"/>
              <a:buChar char="■"/>
            </a:pPr>
            <a:r>
              <a:rPr dirty="0"/>
              <a:t>Preferences</a:t>
            </a: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pPr eaLnBrk="1" hangingPunct="1"/>
            <a:r>
              <a:rPr lang="en-US" altLang="en-US"/>
              <a:t>Demand</a:t>
            </a:r>
          </a:p>
        </p:txBody>
      </p:sp>
      <p:sp>
        <p:nvSpPr>
          <p:cNvPr id="12291" name="Rectangle 3"/>
          <p:cNvSpPr>
            <a:spLocks noGrp="1" noChangeArrowheads="1"/>
          </p:cNvSpPr>
          <p:nvPr>
            <p:ph idx="4294967295"/>
          </p:nvPr>
        </p:nvSpPr>
        <p:spPr>
          <a:xfrm>
            <a:off x="360000" y="1584325"/>
            <a:ext cx="8229600" cy="4525963"/>
          </a:xfrm>
        </p:spPr>
        <p:txBody>
          <a:bodyPr/>
          <a:lstStyle/>
          <a:p>
            <a:pPr lvl="1" eaLnBrk="1" hangingPunct="1"/>
            <a:r>
              <a:rPr b="1" dirty="0">
                <a:solidFill>
                  <a:srgbClr val="9B2590"/>
                </a:solidFill>
              </a:rPr>
              <a:t>Prices of Related Goods</a:t>
            </a:r>
          </a:p>
          <a:p>
            <a:pPr lvl="1" eaLnBrk="1" hangingPunct="1"/>
            <a:r>
              <a:rPr dirty="0"/>
              <a:t>A </a:t>
            </a:r>
            <a:r>
              <a:rPr b="1" dirty="0"/>
              <a:t>substitute</a:t>
            </a:r>
            <a:r>
              <a:rPr dirty="0"/>
              <a:t> is a good that can be used in place of another good.</a:t>
            </a:r>
          </a:p>
          <a:p>
            <a:pPr lvl="1" eaLnBrk="1" hangingPunct="1"/>
            <a:r>
              <a:rPr dirty="0"/>
              <a:t>A </a:t>
            </a:r>
            <a:r>
              <a:rPr b="1" dirty="0"/>
              <a:t>complement</a:t>
            </a:r>
            <a:r>
              <a:rPr dirty="0"/>
              <a:t> is a good that is used in conjunction with another good.</a:t>
            </a:r>
          </a:p>
          <a:p>
            <a:pPr lvl="1" eaLnBrk="1" hangingPunct="1"/>
            <a:r>
              <a:rPr dirty="0"/>
              <a:t>When the price of a substitute for an energy bar rises or when the price of a complement of an energy bar falls, the demand for energy bars increases.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wipe(left)">
                                      <p:cBhvr>
                                        <p:cTn id="7" dur="10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wipe(left)">
                                      <p:cBhvr>
                                        <p:cTn id="12" dur="1000"/>
                                        <p:tgtEl>
                                          <p:spTgt spid="1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wipe(left)">
                                      <p:cBhvr>
                                        <p:cTn id="17" dur="10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a:lstStyle/>
          <a:p>
            <a:pPr eaLnBrk="1" hangingPunct="1"/>
            <a:r>
              <a:rPr lang="en-US" altLang="en-US"/>
              <a:t>Demand</a:t>
            </a:r>
          </a:p>
        </p:txBody>
      </p:sp>
      <p:sp>
        <p:nvSpPr>
          <p:cNvPr id="13315" name="Rectangle 3"/>
          <p:cNvSpPr>
            <a:spLocks noGrp="1" noChangeArrowheads="1"/>
          </p:cNvSpPr>
          <p:nvPr>
            <p:ph idx="4294967295"/>
          </p:nvPr>
        </p:nvSpPr>
        <p:spPr>
          <a:xfrm>
            <a:off x="360000" y="1584325"/>
            <a:ext cx="8229600" cy="4525963"/>
          </a:xfrm>
        </p:spPr>
        <p:txBody>
          <a:bodyPr/>
          <a:lstStyle/>
          <a:p>
            <a:pPr lvl="1" eaLnBrk="1" hangingPunct="1"/>
            <a:r>
              <a:rPr b="1" dirty="0">
                <a:solidFill>
                  <a:srgbClr val="9B2590"/>
                </a:solidFill>
              </a:rPr>
              <a:t>Expected Future Prices</a:t>
            </a:r>
          </a:p>
          <a:p>
            <a:pPr lvl="1" eaLnBrk="1" hangingPunct="1"/>
            <a:r>
              <a:rPr dirty="0"/>
              <a:t>If the price of a good is expected to rise in the future, current demand for the good increases and the demand curve shifts rightward.</a:t>
            </a:r>
          </a:p>
          <a:p>
            <a:pPr lvl="1" eaLnBrk="1" hangingPunct="1"/>
            <a:r>
              <a:rPr b="1" dirty="0">
                <a:solidFill>
                  <a:srgbClr val="9B2590"/>
                </a:solidFill>
              </a:rPr>
              <a:t>Income</a:t>
            </a:r>
          </a:p>
          <a:p>
            <a:pPr lvl="1" eaLnBrk="1" hangingPunct="1"/>
            <a:r>
              <a:rPr dirty="0"/>
              <a:t>When income increases, consumers buy more of </a:t>
            </a:r>
            <a:r>
              <a:rPr i="1" dirty="0"/>
              <a:t>most</a:t>
            </a:r>
            <a:r>
              <a:rPr dirty="0"/>
              <a:t> goods and the demand curve shifts rightward.</a:t>
            </a:r>
          </a:p>
          <a:p>
            <a:pPr lvl="1" eaLnBrk="1" hangingPunct="1"/>
            <a:r>
              <a:rPr dirty="0"/>
              <a:t>A </a:t>
            </a:r>
            <a:r>
              <a:rPr b="1" dirty="0"/>
              <a:t>normal good</a:t>
            </a:r>
            <a:r>
              <a:rPr dirty="0"/>
              <a:t> is one for which demand increases as income increases.</a:t>
            </a:r>
          </a:p>
          <a:p>
            <a:pPr lvl="1" eaLnBrk="1" hangingPunct="1"/>
            <a:r>
              <a:rPr dirty="0"/>
              <a:t>An </a:t>
            </a:r>
            <a:r>
              <a:rPr b="1" dirty="0"/>
              <a:t>inferior good</a:t>
            </a:r>
            <a:r>
              <a:rPr dirty="0"/>
              <a:t> is a good for which demand decreases as income increases.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wipe(left)">
                                      <p:cBhvr>
                                        <p:cTn id="7" dur="1000"/>
                                        <p:tgtEl>
                                          <p:spTgt spid="13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wipe(left)">
                                      <p:cBhvr>
                                        <p:cTn id="12" dur="500"/>
                                        <p:tgtEl>
                                          <p:spTgt spid="13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wipe(left)">
                                      <p:cBhvr>
                                        <p:cTn id="17" dur="1000"/>
                                        <p:tgtEl>
                                          <p:spTgt spid="133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wipe(left)">
                                      <p:cBhvr>
                                        <p:cTn id="22" dur="1000"/>
                                        <p:tgtEl>
                                          <p:spTgt spid="133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Effect transition="in" filter="wipe(left)">
                                      <p:cBhvr>
                                        <p:cTn id="27" dur="10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p>
            <a:pPr eaLnBrk="1" hangingPunct="1"/>
            <a:r>
              <a:rPr lang="en-US" altLang="en-US"/>
              <a:t>Demand</a:t>
            </a:r>
          </a:p>
        </p:txBody>
      </p:sp>
      <p:sp>
        <p:nvSpPr>
          <p:cNvPr id="46083" name="Rectangle 3"/>
          <p:cNvSpPr>
            <a:spLocks noGrp="1" noChangeArrowheads="1"/>
          </p:cNvSpPr>
          <p:nvPr>
            <p:ph idx="4294967295"/>
          </p:nvPr>
        </p:nvSpPr>
        <p:spPr>
          <a:xfrm>
            <a:off x="360000" y="1584325"/>
            <a:ext cx="8229600" cy="4525963"/>
          </a:xfrm>
        </p:spPr>
        <p:txBody>
          <a:bodyPr/>
          <a:lstStyle/>
          <a:p>
            <a:pPr lvl="1" eaLnBrk="1" hangingPunct="1"/>
            <a:r>
              <a:rPr b="1" dirty="0">
                <a:solidFill>
                  <a:srgbClr val="9B2590"/>
                </a:solidFill>
              </a:rPr>
              <a:t>Expected Future Income and Credit</a:t>
            </a:r>
          </a:p>
          <a:p>
            <a:pPr lvl="1" eaLnBrk="1" hangingPunct="1"/>
            <a:r>
              <a:rPr dirty="0"/>
              <a:t>When income is expected to increase in the future or when credit is easy to obtain, the demand might increase now. </a:t>
            </a:r>
          </a:p>
          <a:p>
            <a:pPr lvl="1" eaLnBrk="1" hangingPunct="1"/>
            <a:r>
              <a:rPr b="1" dirty="0">
                <a:solidFill>
                  <a:srgbClr val="9B2590"/>
                </a:solidFill>
              </a:rPr>
              <a:t>Population</a:t>
            </a:r>
          </a:p>
          <a:p>
            <a:pPr lvl="1" eaLnBrk="1" hangingPunct="1"/>
            <a:r>
              <a:rPr dirty="0"/>
              <a:t>The larger the population, the greater is the demand for all goods.</a:t>
            </a:r>
          </a:p>
          <a:p>
            <a:pPr lvl="1" eaLnBrk="1" hangingPunct="1"/>
            <a:r>
              <a:rPr b="1" dirty="0">
                <a:solidFill>
                  <a:srgbClr val="9B2590"/>
                </a:solidFill>
              </a:rPr>
              <a:t>Preferences</a:t>
            </a:r>
          </a:p>
          <a:p>
            <a:pPr lvl="1" eaLnBrk="1" hangingPunct="1"/>
            <a:r>
              <a:rPr dirty="0"/>
              <a:t>People with the same income have different demands if they have different preferences.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wipe(left)">
                                      <p:cBhvr>
                                        <p:cTn id="7" dur="1000"/>
                                        <p:tgtEl>
                                          <p:spTgt spid="46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wipe(left)">
                                      <p:cBhvr>
                                        <p:cTn id="12" dur="1000"/>
                                        <p:tgtEl>
                                          <p:spTgt spid="46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Effect transition="in" filter="wipe(left)">
                                      <p:cBhvr>
                                        <p:cTn id="17" dur="1000"/>
                                        <p:tgtEl>
                                          <p:spTgt spid="460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3">
                                            <p:txEl>
                                              <p:pRg st="4" end="4"/>
                                            </p:txEl>
                                          </p:spTgt>
                                        </p:tgtEl>
                                        <p:attrNameLst>
                                          <p:attrName>style.visibility</p:attrName>
                                        </p:attrNameLst>
                                      </p:cBhvr>
                                      <p:to>
                                        <p:strVal val="visible"/>
                                      </p:to>
                                    </p:set>
                                    <p:animEffect transition="in" filter="wipe(left)">
                                      <p:cBhvr>
                                        <p:cTn id="22" dur="1000"/>
                                        <p:tgtEl>
                                          <p:spTgt spid="460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wipe(left)">
                                      <p:cBhvr>
                                        <p:cTn id="27" dur="10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2"/>
          <p:cNvSpPr>
            <a:spLocks noGrp="1" noChangeArrowheads="1"/>
          </p:cNvSpPr>
          <p:nvPr>
            <p:ph type="title"/>
          </p:nvPr>
        </p:nvSpPr>
        <p:spPr/>
        <p:txBody>
          <a:bodyPr/>
          <a:lstStyle/>
          <a:p>
            <a:pPr eaLnBrk="1" hangingPunct="1"/>
            <a:r>
              <a:rPr lang="en-US" altLang="en-US"/>
              <a:t>Demand</a:t>
            </a:r>
          </a:p>
        </p:txBody>
      </p:sp>
      <p:sp>
        <p:nvSpPr>
          <p:cNvPr id="47107" name="Rectangle 3"/>
          <p:cNvSpPr>
            <a:spLocks noGrp="1" noChangeArrowheads="1"/>
          </p:cNvSpPr>
          <p:nvPr>
            <p:ph idx="4294967295"/>
          </p:nvPr>
        </p:nvSpPr>
        <p:spPr>
          <a:xfrm>
            <a:off x="360000" y="1584325"/>
            <a:ext cx="8229600" cy="4525963"/>
          </a:xfrm>
        </p:spPr>
        <p:txBody>
          <a:bodyPr/>
          <a:lstStyle/>
          <a:p>
            <a:pPr marL="72000" lvl="1" eaLnBrk="1" hangingPunct="1"/>
            <a:r>
              <a:rPr dirty="0"/>
              <a:t>Figure 3.2 shows an increase in demand.</a:t>
            </a:r>
          </a:p>
          <a:p>
            <a:pPr marL="72000" lvl="1" eaLnBrk="1" hangingPunct="1"/>
            <a:r>
              <a:rPr dirty="0"/>
              <a:t>An increase in income increases the demand for energy bars and shifts the demand curve rightward.</a:t>
            </a:r>
          </a:p>
        </p:txBody>
      </p:sp>
      <p:pic>
        <p:nvPicPr>
          <p:cNvPr id="2355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000" y="2988000"/>
            <a:ext cx="77660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8000" y="2988000"/>
            <a:ext cx="77660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wipe(left)">
                                      <p:cBhvr>
                                        <p:cTn id="7" dur="1000"/>
                                        <p:tgtEl>
                                          <p:spTgt spid="4710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6296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95400"/>
            <a:ext cx="86296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2697533365"/>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1044"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7171" name="Subtitle 2"/>
          <p:cNvSpPr txBox="1">
            <a:spLocks/>
          </p:cNvSpPr>
          <p:nvPr/>
        </p:nvSpPr>
        <p:spPr bwMode="auto">
          <a:xfrm>
            <a:off x="2160000" y="5029200"/>
            <a:ext cx="541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en-CA" altLang="en-US" sz="3600" b="1" dirty="0">
                <a:solidFill>
                  <a:srgbClr val="009A82"/>
                </a:solidFill>
                <a:latin typeface="Futura Condensed" pitchFamily="34" charset="0"/>
              </a:rPr>
              <a:t>DEMAND AND SUPPLY</a:t>
            </a:r>
          </a:p>
        </p:txBody>
      </p:sp>
      <p:sp>
        <p:nvSpPr>
          <p:cNvPr id="6" name="Title 1"/>
          <p:cNvSpPr txBox="1">
            <a:spLocks/>
          </p:cNvSpPr>
          <p:nvPr/>
        </p:nvSpPr>
        <p:spPr bwMode="auto">
          <a:xfrm>
            <a:off x="216000" y="4572000"/>
            <a:ext cx="18915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rPr>
              <a:t>3</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15"/>
          <p:cNvSpPr>
            <a:spLocks noGrp="1" noChangeArrowheads="1"/>
          </p:cNvSpPr>
          <p:nvPr>
            <p:ph type="title"/>
          </p:nvPr>
        </p:nvSpPr>
        <p:spPr>
          <a:ln/>
        </p:spPr>
        <p:txBody>
          <a:bodyPr/>
          <a:lstStyle/>
          <a:p>
            <a:pPr eaLnBrk="1" hangingPunct="1"/>
            <a:r>
              <a:rPr lang="en-US" altLang="en-US"/>
              <a:t>Demand</a:t>
            </a:r>
          </a:p>
        </p:txBody>
      </p:sp>
      <p:sp>
        <p:nvSpPr>
          <p:cNvPr id="14339" name="Rectangle 3"/>
          <p:cNvSpPr>
            <a:spLocks noGrp="1" noChangeArrowheads="1"/>
          </p:cNvSpPr>
          <p:nvPr>
            <p:ph idx="4294967295"/>
          </p:nvPr>
        </p:nvSpPr>
        <p:spPr>
          <a:xfrm>
            <a:off x="360000" y="1584325"/>
            <a:ext cx="3887788" cy="4144963"/>
          </a:xfrm>
        </p:spPr>
        <p:txBody>
          <a:bodyPr/>
          <a:lstStyle/>
          <a:p>
            <a:pPr marL="72000" eaLnBrk="1" hangingPunct="1">
              <a:spcBef>
                <a:spcPts val="600"/>
              </a:spcBef>
              <a:spcAft>
                <a:spcPts val="600"/>
              </a:spcAft>
            </a:pPr>
            <a:r>
              <a:rPr lang="en-US" altLang="en-US" dirty="0"/>
              <a:t>A Change in the Quantity Demanded Versus a Change in Demand</a:t>
            </a:r>
          </a:p>
          <a:p>
            <a:pPr marL="72000" lvl="1" eaLnBrk="1" hangingPunct="1"/>
            <a:r>
              <a:rPr lang="en-US" altLang="en-US" dirty="0"/>
              <a:t>Figure 3.3 illustrates the distinction between a change in demand and a change in the quantity demanded.</a:t>
            </a:r>
          </a:p>
        </p:txBody>
      </p:sp>
      <p:pic>
        <p:nvPicPr>
          <p:cNvPr id="25604" name="Picture 9"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1" y="1656001"/>
            <a:ext cx="4316730" cy="43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wipe(left)">
                                      <p:cBhvr>
                                        <p:cTn id="7" dur="10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Picture 2"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066800"/>
            <a:ext cx="50292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8147" name="Picture 3"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66800"/>
            <a:ext cx="50292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8148" name="Picture 4"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066800"/>
            <a:ext cx="50292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8149" name="Picture 5" descr="fig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066800"/>
            <a:ext cx="50292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8150" name="Picture 6" descr="fig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1066800"/>
            <a:ext cx="50292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8147"/>
                                        </p:tgtEl>
                                        <p:attrNameLst>
                                          <p:attrName>style.visibility</p:attrName>
                                        </p:attrNameLst>
                                      </p:cBhvr>
                                      <p:to>
                                        <p:strVal val="visible"/>
                                      </p:to>
                                    </p:set>
                                    <p:animEffect transition="in" filter="wipe(down)">
                                      <p:cBhvr>
                                        <p:cTn id="7" dur="1000"/>
                                        <p:tgtEl>
                                          <p:spTgt spid="518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18148"/>
                                        </p:tgtEl>
                                        <p:attrNameLst>
                                          <p:attrName>style.visibility</p:attrName>
                                        </p:attrNameLst>
                                      </p:cBhvr>
                                      <p:to>
                                        <p:strVal val="visible"/>
                                      </p:to>
                                    </p:set>
                                    <p:animEffect transition="in" filter="wipe(up)">
                                      <p:cBhvr>
                                        <p:cTn id="12" dur="1000"/>
                                        <p:tgtEl>
                                          <p:spTgt spid="518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8149"/>
                                        </p:tgtEl>
                                        <p:attrNameLst>
                                          <p:attrName>style.visibility</p:attrName>
                                        </p:attrNameLst>
                                      </p:cBhvr>
                                      <p:to>
                                        <p:strVal val="visible"/>
                                      </p:to>
                                    </p:set>
                                    <p:animEffect transition="in" filter="wipe(left)">
                                      <p:cBhvr>
                                        <p:cTn id="17" dur="1000"/>
                                        <p:tgtEl>
                                          <p:spTgt spid="518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18150"/>
                                        </p:tgtEl>
                                        <p:attrNameLst>
                                          <p:attrName>style.visibility</p:attrName>
                                        </p:attrNameLst>
                                      </p:cBhvr>
                                      <p:to>
                                        <p:strVal val="visible"/>
                                      </p:to>
                                    </p:set>
                                    <p:animEffect transition="in" filter="wipe(right)">
                                      <p:cBhvr>
                                        <p:cTn id="22" dur="1000"/>
                                        <p:tgtEl>
                                          <p:spTgt spid="518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0"/>
          <p:cNvSpPr>
            <a:spLocks noGrp="1" noChangeArrowheads="1"/>
          </p:cNvSpPr>
          <p:nvPr>
            <p:ph type="title"/>
          </p:nvPr>
        </p:nvSpPr>
        <p:spPr>
          <a:ln/>
        </p:spPr>
        <p:txBody>
          <a:bodyPr/>
          <a:lstStyle/>
          <a:p>
            <a:pPr eaLnBrk="1" hangingPunct="1"/>
            <a:r>
              <a:rPr lang="en-US" altLang="en-US"/>
              <a:t>Demand</a:t>
            </a:r>
          </a:p>
        </p:txBody>
      </p:sp>
      <p:sp>
        <p:nvSpPr>
          <p:cNvPr id="52227" name="Rectangle 3"/>
          <p:cNvSpPr>
            <a:spLocks noGrp="1" noChangeArrowheads="1"/>
          </p:cNvSpPr>
          <p:nvPr>
            <p:ph idx="4294967295"/>
          </p:nvPr>
        </p:nvSpPr>
        <p:spPr>
          <a:xfrm>
            <a:off x="360000" y="1584325"/>
            <a:ext cx="3887788" cy="4144963"/>
          </a:xfrm>
        </p:spPr>
        <p:txBody>
          <a:bodyPr/>
          <a:lstStyle/>
          <a:p>
            <a:pPr lvl="1" eaLnBrk="1" hangingPunct="1"/>
            <a:r>
              <a:rPr lang="en-US" altLang="en-US" b="1" dirty="0">
                <a:solidFill>
                  <a:srgbClr val="9B2590"/>
                </a:solidFill>
              </a:rPr>
              <a:t>Movement Along the Demand Curve</a:t>
            </a:r>
          </a:p>
          <a:p>
            <a:pPr lvl="1" eaLnBrk="1" hangingPunct="1"/>
            <a:r>
              <a:rPr lang="en-US" altLang="en-US" dirty="0"/>
              <a:t>When the price of the good changes and other things remain the same, the quantity demanded changes and there is a movement along the demand curve. </a:t>
            </a:r>
          </a:p>
        </p:txBody>
      </p:sp>
      <p:pic>
        <p:nvPicPr>
          <p:cNvPr id="27652" name="Picture 14"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316730" cy="43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9" name="Picture 15"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316730" cy="43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0" name="Picture 16"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316730" cy="43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wipe(left)">
                                      <p:cBhvr>
                                        <p:cTn id="7" dur="1000"/>
                                        <p:tgtEl>
                                          <p:spTgt spid="52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2239"/>
                                        </p:tgtEl>
                                        <p:attrNameLst>
                                          <p:attrName>style.visibility</p:attrName>
                                        </p:attrNameLst>
                                      </p:cBhvr>
                                      <p:to>
                                        <p:strVal val="visible"/>
                                      </p:to>
                                    </p:set>
                                    <p:animEffect transition="in" filter="wipe(down)">
                                      <p:cBhvr>
                                        <p:cTn id="12" dur="1000"/>
                                        <p:tgtEl>
                                          <p:spTgt spid="52239"/>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52240"/>
                                        </p:tgtEl>
                                        <p:attrNameLst>
                                          <p:attrName>style.visibility</p:attrName>
                                        </p:attrNameLst>
                                      </p:cBhvr>
                                      <p:to>
                                        <p:strVal val="visible"/>
                                      </p:to>
                                    </p:set>
                                    <p:animEffect transition="in" filter="wipe(up)">
                                      <p:cBhvr>
                                        <p:cTn id="16" dur="1000"/>
                                        <p:tgtEl>
                                          <p:spTgt spid="52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15"/>
          <p:cNvSpPr>
            <a:spLocks noGrp="1" noChangeArrowheads="1"/>
          </p:cNvSpPr>
          <p:nvPr>
            <p:ph type="title"/>
          </p:nvPr>
        </p:nvSpPr>
        <p:spPr>
          <a:ln/>
        </p:spPr>
        <p:txBody>
          <a:bodyPr/>
          <a:lstStyle/>
          <a:p>
            <a:pPr eaLnBrk="1" hangingPunct="1"/>
            <a:r>
              <a:rPr lang="en-US" altLang="en-US"/>
              <a:t>Demand</a:t>
            </a:r>
          </a:p>
        </p:txBody>
      </p:sp>
      <p:sp>
        <p:nvSpPr>
          <p:cNvPr id="53251" name="Rectangle 3"/>
          <p:cNvSpPr>
            <a:spLocks noGrp="1" noChangeArrowheads="1"/>
          </p:cNvSpPr>
          <p:nvPr>
            <p:ph idx="4294967295"/>
          </p:nvPr>
        </p:nvSpPr>
        <p:spPr>
          <a:xfrm>
            <a:off x="360000" y="1584325"/>
            <a:ext cx="3887788" cy="4144963"/>
          </a:xfrm>
        </p:spPr>
        <p:txBody>
          <a:bodyPr/>
          <a:lstStyle/>
          <a:p>
            <a:pPr lvl="1" eaLnBrk="1" hangingPunct="1"/>
            <a:r>
              <a:rPr lang="en-US" altLang="en-US" b="1" dirty="0">
                <a:solidFill>
                  <a:srgbClr val="9B2590"/>
                </a:solidFill>
              </a:rPr>
              <a:t>A Shift of the Demand Curve</a:t>
            </a:r>
          </a:p>
          <a:p>
            <a:pPr lvl="1" eaLnBrk="1" hangingPunct="1"/>
            <a:r>
              <a:rPr lang="en-US" altLang="en-US" dirty="0"/>
              <a:t>If the price remains the same but one of the other influences on buyers’ plans changes, demand changes and the demand curve shifts.</a:t>
            </a:r>
          </a:p>
        </p:txBody>
      </p:sp>
      <p:pic>
        <p:nvPicPr>
          <p:cNvPr id="28676" name="Picture 9"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1" y="1656001"/>
            <a:ext cx="4316730" cy="43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10"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1" y="1656001"/>
            <a:ext cx="4316730" cy="43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11"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1" y="1656001"/>
            <a:ext cx="4316730" cy="43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Picture 12" descr="fig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001" y="1656001"/>
            <a:ext cx="4316730" cy="43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1" name="Picture 13" descr="fig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001" y="1656001"/>
            <a:ext cx="4316730" cy="430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wipe(left)">
                                      <p:cBhvr>
                                        <p:cTn id="7" dur="1000"/>
                                        <p:tgtEl>
                                          <p:spTgt spid="53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260"/>
                                        </p:tgtEl>
                                        <p:attrNameLst>
                                          <p:attrName>style.visibility</p:attrName>
                                        </p:attrNameLst>
                                      </p:cBhvr>
                                      <p:to>
                                        <p:strVal val="visible"/>
                                      </p:to>
                                    </p:set>
                                    <p:animEffect transition="in" filter="wipe(left)">
                                      <p:cBhvr>
                                        <p:cTn id="12" dur="1000"/>
                                        <p:tgtEl>
                                          <p:spTgt spid="53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3261"/>
                                        </p:tgtEl>
                                        <p:attrNameLst>
                                          <p:attrName>style.visibility</p:attrName>
                                        </p:attrNameLst>
                                      </p:cBhvr>
                                      <p:to>
                                        <p:strVal val="visible"/>
                                      </p:to>
                                    </p:set>
                                    <p:animEffect transition="in" filter="wipe(right)">
                                      <p:cBhvr>
                                        <p:cTn id="17" dur="1000"/>
                                        <p:tgtEl>
                                          <p:spTgt spid="53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Supply</a:t>
            </a:r>
          </a:p>
        </p:txBody>
      </p:sp>
      <p:sp>
        <p:nvSpPr>
          <p:cNvPr id="29699" name="Rectangle 3"/>
          <p:cNvSpPr>
            <a:spLocks noGrp="1" noChangeArrowheads="1"/>
          </p:cNvSpPr>
          <p:nvPr>
            <p:ph idx="4294967295"/>
          </p:nvPr>
        </p:nvSpPr>
        <p:spPr>
          <a:xfrm>
            <a:off x="360000" y="1584325"/>
            <a:ext cx="8229600" cy="4525963"/>
          </a:xfrm>
        </p:spPr>
        <p:txBody>
          <a:bodyPr/>
          <a:lstStyle/>
          <a:p>
            <a:pPr lvl="1" eaLnBrk="1" hangingPunct="1"/>
            <a:r>
              <a:rPr dirty="0"/>
              <a:t>If a firm supplies a good or service, then the firm</a:t>
            </a:r>
          </a:p>
          <a:p>
            <a:pPr lvl="1" eaLnBrk="1" hangingPunct="1"/>
            <a:r>
              <a:rPr dirty="0"/>
              <a:t>1. Has the resources and the technology to produce it,</a:t>
            </a:r>
          </a:p>
          <a:p>
            <a:pPr lvl="1" eaLnBrk="1" hangingPunct="1"/>
            <a:r>
              <a:rPr dirty="0"/>
              <a:t>2. Can profit from producing it, and</a:t>
            </a:r>
          </a:p>
          <a:p>
            <a:pPr lvl="1" eaLnBrk="1" hangingPunct="1"/>
            <a:r>
              <a:rPr dirty="0"/>
              <a:t>3. Has made a definite plan to produce and sell it.</a:t>
            </a:r>
          </a:p>
          <a:p>
            <a:pPr lvl="1" eaLnBrk="1" hangingPunct="1"/>
            <a:r>
              <a:rPr b="1" i="1" dirty="0"/>
              <a:t>Resources</a:t>
            </a:r>
            <a:r>
              <a:rPr dirty="0"/>
              <a:t> and </a:t>
            </a:r>
            <a:r>
              <a:rPr b="1" i="1" dirty="0"/>
              <a:t>technology</a:t>
            </a:r>
            <a:r>
              <a:rPr dirty="0"/>
              <a:t> determine what it is possible to produce. Supply reflects a decision about which technologically feasible items to produce.</a:t>
            </a:r>
          </a:p>
          <a:p>
            <a:pPr lvl="1" eaLnBrk="1" hangingPunct="1"/>
            <a:r>
              <a:rPr dirty="0"/>
              <a:t>The </a:t>
            </a:r>
            <a:r>
              <a:rPr b="1" dirty="0"/>
              <a:t>quantity supplied</a:t>
            </a:r>
            <a:r>
              <a:rPr dirty="0"/>
              <a:t> of a good or service is the amount that producers plan to sell during a given time period at a particular price.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10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left)">
                                      <p:cBhvr>
                                        <p:cTn id="12" dur="10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left)">
                                      <p:cBhvr>
                                        <p:cTn id="17" dur="10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wipe(left)">
                                      <p:cBhvr>
                                        <p:cTn id="22" dur="1000"/>
                                        <p:tgtEl>
                                          <p:spTgt spid="296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wipe(left)">
                                      <p:cBhvr>
                                        <p:cTn id="27" dur="1000"/>
                                        <p:tgtEl>
                                          <p:spTgt spid="296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wipe(left)">
                                      <p:cBhvr>
                                        <p:cTn id="32" dur="10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p:txBody>
          <a:bodyPr/>
          <a:lstStyle/>
          <a:p>
            <a:pPr eaLnBrk="1" hangingPunct="1"/>
            <a:r>
              <a:rPr lang="en-US" altLang="en-US"/>
              <a:t>Supply</a:t>
            </a:r>
          </a:p>
        </p:txBody>
      </p:sp>
      <p:sp>
        <p:nvSpPr>
          <p:cNvPr id="17411" name="Rectangle 3"/>
          <p:cNvSpPr>
            <a:spLocks noGrp="1" noChangeArrowheads="1"/>
          </p:cNvSpPr>
          <p:nvPr>
            <p:ph idx="4294967295"/>
          </p:nvPr>
        </p:nvSpPr>
        <p:spPr>
          <a:xfrm>
            <a:off x="360000" y="1584325"/>
            <a:ext cx="8229600" cy="4525963"/>
          </a:xfrm>
        </p:spPr>
        <p:txBody>
          <a:bodyPr/>
          <a:lstStyle/>
          <a:p>
            <a:pPr eaLnBrk="1" hangingPunct="1"/>
            <a:r>
              <a:rPr lang="en-US" altLang="en-US" dirty="0"/>
              <a:t>The Law of Supply</a:t>
            </a:r>
          </a:p>
          <a:p>
            <a:pPr lvl="1" eaLnBrk="1" hangingPunct="1"/>
            <a:r>
              <a:rPr dirty="0"/>
              <a:t>The </a:t>
            </a:r>
            <a:r>
              <a:rPr b="1" dirty="0"/>
              <a:t>law of supply</a:t>
            </a:r>
            <a:r>
              <a:rPr dirty="0"/>
              <a:t> states: </a:t>
            </a:r>
          </a:p>
          <a:p>
            <a:pPr lvl="1" eaLnBrk="1" hangingPunct="1"/>
            <a:r>
              <a:rPr dirty="0"/>
              <a:t>Other things remaining the same, the higher the price of a good, the greater is the quantity supplied; and</a:t>
            </a:r>
          </a:p>
          <a:p>
            <a:pPr lvl="1" eaLnBrk="1" hangingPunct="1"/>
            <a:r>
              <a:rPr dirty="0"/>
              <a:t>the lower the price of a good, the smaller is the quantity supplied.</a:t>
            </a:r>
            <a:r>
              <a:rPr b="1" dirty="0">
                <a:solidFill>
                  <a:srgbClr val="FF0000"/>
                </a:solidFill>
              </a:rPr>
              <a:t> </a:t>
            </a:r>
          </a:p>
          <a:p>
            <a:pPr lvl="1" eaLnBrk="1" hangingPunct="1"/>
            <a:r>
              <a:rPr dirty="0"/>
              <a:t>The law of supply results from the general tendency for the marginal cost of producing a good or service to increase as the quantity produced increases (Chapter</a:t>
            </a:r>
            <a:r>
              <a:rPr i="1" dirty="0"/>
              <a:t> 2, </a:t>
            </a:r>
            <a:r>
              <a:rPr dirty="0"/>
              <a:t>page 35). </a:t>
            </a:r>
          </a:p>
          <a:p>
            <a:pPr lvl="1" eaLnBrk="1" hangingPunct="1"/>
            <a:r>
              <a:rPr dirty="0"/>
              <a:t>Producers are willing to supply a good only if they can at least cover their marginal cost of production.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wipe(left)">
                                      <p:cBhvr>
                                        <p:cTn id="7" dur="10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wipe(left)">
                                      <p:cBhvr>
                                        <p:cTn id="12" dur="10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wipe(left)">
                                      <p:cBhvr>
                                        <p:cTn id="17" dur="1000"/>
                                        <p:tgtEl>
                                          <p:spTgt spid="174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wipe(left)">
                                      <p:cBhvr>
                                        <p:cTn id="22" dur="1000"/>
                                        <p:tgtEl>
                                          <p:spTgt spid="174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Effect transition="in" filter="wipe(left)">
                                      <p:cBhvr>
                                        <p:cTn id="27" dur="10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pPr eaLnBrk="1" hangingPunct="1"/>
            <a:r>
              <a:rPr lang="en-US" altLang="en-US"/>
              <a:t>Supply</a:t>
            </a:r>
          </a:p>
        </p:txBody>
      </p:sp>
      <p:sp>
        <p:nvSpPr>
          <p:cNvPr id="18435" name="Rectangle 3"/>
          <p:cNvSpPr>
            <a:spLocks noGrp="1" noChangeArrowheads="1"/>
          </p:cNvSpPr>
          <p:nvPr>
            <p:ph idx="4294967295"/>
          </p:nvPr>
        </p:nvSpPr>
        <p:spPr>
          <a:xfrm>
            <a:off x="360000" y="1584325"/>
            <a:ext cx="8229600" cy="4525963"/>
          </a:xfrm>
        </p:spPr>
        <p:txBody>
          <a:bodyPr/>
          <a:lstStyle/>
          <a:p>
            <a:pPr eaLnBrk="1" hangingPunct="1"/>
            <a:r>
              <a:rPr lang="en-US" altLang="en-US" dirty="0"/>
              <a:t>Supply Curve and Supply Schedule</a:t>
            </a:r>
            <a:endParaRPr lang="en-US" altLang="en-US" b="0" dirty="0"/>
          </a:p>
          <a:p>
            <a:pPr lvl="1" eaLnBrk="1" hangingPunct="1"/>
            <a:r>
              <a:rPr dirty="0"/>
              <a:t>The term </a:t>
            </a:r>
            <a:r>
              <a:rPr b="1" dirty="0"/>
              <a:t>supply</a:t>
            </a:r>
            <a:r>
              <a:rPr dirty="0"/>
              <a:t> refers to the entire relationship between the quantity supplied and the price of a good.</a:t>
            </a:r>
          </a:p>
          <a:p>
            <a:pPr lvl="1" eaLnBrk="1" hangingPunct="1"/>
            <a:r>
              <a:rPr dirty="0"/>
              <a:t>The </a:t>
            </a:r>
            <a:r>
              <a:rPr b="1" dirty="0"/>
              <a:t>supply curve</a:t>
            </a:r>
            <a:r>
              <a:rPr dirty="0"/>
              <a:t> shows the relationship between the quantity supplied of a good and its price when all other influences on producers’ planned sales remain the same. </a:t>
            </a:r>
            <a:endParaRPr b="1"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wipe(left)">
                                      <p:cBhvr>
                                        <p:cTn id="7" dur="1000"/>
                                        <p:tgtEl>
                                          <p:spTgt spid="18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wipe(left)">
                                      <p:cBhvr>
                                        <p:cTn id="12" dur="10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9"/>
          <p:cNvSpPr>
            <a:spLocks noGrp="1" noChangeArrowheads="1"/>
          </p:cNvSpPr>
          <p:nvPr>
            <p:ph type="title"/>
          </p:nvPr>
        </p:nvSpPr>
        <p:spPr/>
        <p:txBody>
          <a:bodyPr/>
          <a:lstStyle/>
          <a:p>
            <a:pPr eaLnBrk="1" hangingPunct="1"/>
            <a:r>
              <a:rPr lang="en-US" altLang="en-US"/>
              <a:t>Supply</a:t>
            </a:r>
          </a:p>
        </p:txBody>
      </p:sp>
      <p:sp>
        <p:nvSpPr>
          <p:cNvPr id="32771" name="Rectangle 3"/>
          <p:cNvSpPr>
            <a:spLocks noGrp="1" noChangeArrowheads="1"/>
          </p:cNvSpPr>
          <p:nvPr>
            <p:ph idx="4294967295"/>
          </p:nvPr>
        </p:nvSpPr>
        <p:spPr>
          <a:xfrm>
            <a:off x="360000" y="1584325"/>
            <a:ext cx="8229600" cy="4525963"/>
          </a:xfrm>
        </p:spPr>
        <p:txBody>
          <a:bodyPr/>
          <a:lstStyle/>
          <a:p>
            <a:pPr marL="72000" lvl="1" eaLnBrk="1" hangingPunct="1"/>
            <a:r>
              <a:rPr dirty="0"/>
              <a:t>Figure 3.4 shows a supply curve of energy bars.</a:t>
            </a:r>
          </a:p>
        </p:txBody>
      </p:sp>
      <p:pic>
        <p:nvPicPr>
          <p:cNvPr id="32772" name="Picture 10" descr="0304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79025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0304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79025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0304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209800"/>
            <a:ext cx="79025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0304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209800"/>
            <a:ext cx="79025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0304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209800"/>
            <a:ext cx="79025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0304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3400" y="2209800"/>
            <a:ext cx="79025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0304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33400" y="2209800"/>
            <a:ext cx="79025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p:cNvSpPr txBox="1">
            <a:spLocks noChangeArrowheads="1"/>
          </p:cNvSpPr>
          <p:nvPr/>
        </p:nvSpPr>
        <p:spPr bwMode="auto">
          <a:xfrm>
            <a:off x="360363" y="4751388"/>
            <a:ext cx="3830637"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spcAft>
                <a:spcPts val="600"/>
              </a:spcAft>
              <a:defRPr sz="2400" b="1">
                <a:solidFill>
                  <a:srgbClr val="6054A1"/>
                </a:solidFill>
                <a:latin typeface="Arial" panose="020B0604020202020204" pitchFamily="34" charset="0"/>
              </a:defRPr>
            </a:lvl1pPr>
            <a:lvl2pPr marL="1079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Gill Sans MT" panose="020B0502020104020203" pitchFamily="34" charset="0"/>
              </a:defRPr>
            </a:lvl4pPr>
            <a:lvl5pPr marL="2057400" indent="-228600">
              <a:spcBef>
                <a:spcPct val="20000"/>
              </a:spcBef>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marL="72000" lvl="1" eaLnBrk="1" hangingPunct="1"/>
            <a:r>
              <a:rPr lang="en-US" altLang="en-US" dirty="0"/>
              <a:t>A rise in the price, other things remaining the same, brings an increase in the quantity supplied. </a:t>
            </a:r>
          </a:p>
        </p:txBody>
      </p:sp>
      <p:pic>
        <p:nvPicPr>
          <p:cNvPr id="19" name="Picture 7">
            <a:hlinkClick r:id="rId10" action="ppaction://hlinksldjump" tooltip="Click to expand the figure"/>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wipe(left)">
                                      <p:cBhvr>
                                        <p:cTn id="33" dur="1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794" name="Picture 8" descr="0304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429625"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0304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95400"/>
            <a:ext cx="8429625"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0304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95400"/>
            <a:ext cx="8429625"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0304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295400"/>
            <a:ext cx="8429625"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0304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295400"/>
            <a:ext cx="8429625"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0304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4800" y="1295400"/>
            <a:ext cx="8429625"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0304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4800" y="1295400"/>
            <a:ext cx="8429625"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4820" name="Picture 17"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000" y="1655999"/>
            <a:ext cx="4515326" cy="42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18"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000" y="1655999"/>
            <a:ext cx="4515326" cy="42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19"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000" y="1655999"/>
            <a:ext cx="4515326" cy="42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20" descr="fig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8000" y="1655999"/>
            <a:ext cx="4515326" cy="42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21" descr="fig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8000" y="1655999"/>
            <a:ext cx="4515326" cy="42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22" descr="fig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8000" y="1655999"/>
            <a:ext cx="4515326" cy="42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9" name="Rectangle 9"/>
          <p:cNvSpPr>
            <a:spLocks noGrp="1" noChangeArrowheads="1"/>
          </p:cNvSpPr>
          <p:nvPr>
            <p:ph idx="4294967295"/>
          </p:nvPr>
        </p:nvSpPr>
        <p:spPr>
          <a:xfrm>
            <a:off x="360363" y="1584325"/>
            <a:ext cx="4059237" cy="4144963"/>
          </a:xfrm>
        </p:spPr>
        <p:txBody>
          <a:bodyPr/>
          <a:lstStyle/>
          <a:p>
            <a:pPr lvl="1" eaLnBrk="1" hangingPunct="1"/>
            <a:r>
              <a:rPr lang="en-US" altLang="en-US" b="1" dirty="0">
                <a:solidFill>
                  <a:srgbClr val="9B2590"/>
                </a:solidFill>
              </a:rPr>
              <a:t>Minimum Supply Price</a:t>
            </a:r>
          </a:p>
          <a:p>
            <a:pPr lvl="1" eaLnBrk="1" hangingPunct="1"/>
            <a:r>
              <a:rPr lang="en-US" altLang="en-US" dirty="0"/>
              <a:t>A supply curve is also a </a:t>
            </a:r>
            <a:r>
              <a:rPr lang="en-US" altLang="en-US" i="1" dirty="0"/>
              <a:t>minimum-supply-price</a:t>
            </a:r>
            <a:r>
              <a:rPr lang="en-US" altLang="en-US" dirty="0"/>
              <a:t> curve.</a:t>
            </a:r>
          </a:p>
          <a:p>
            <a:pPr lvl="1" eaLnBrk="1" hangingPunct="1"/>
            <a:r>
              <a:rPr lang="en-US" altLang="en-US" dirty="0"/>
              <a:t>As the quantity produced increases, marginal cost increases.</a:t>
            </a:r>
          </a:p>
          <a:p>
            <a:pPr lvl="1" eaLnBrk="1" hangingPunct="1"/>
            <a:r>
              <a:rPr lang="en-US" altLang="en-US" dirty="0"/>
              <a:t>The lowest price at which someone is willing to sell an additional unit rises.</a:t>
            </a:r>
          </a:p>
          <a:p>
            <a:pPr lvl="1" eaLnBrk="1" hangingPunct="1"/>
            <a:r>
              <a:rPr lang="en-US" altLang="en-US" dirty="0"/>
              <a:t>This lowest price is </a:t>
            </a:r>
            <a:r>
              <a:rPr lang="en-US" altLang="en-US" i="1" dirty="0"/>
              <a:t>marginal cost</a:t>
            </a:r>
            <a:r>
              <a:rPr lang="en-US" altLang="en-US" dirty="0"/>
              <a:t>.</a:t>
            </a:r>
          </a:p>
        </p:txBody>
      </p:sp>
      <p:sp>
        <p:nvSpPr>
          <p:cNvPr id="34819" name="Rectangle 24"/>
          <p:cNvSpPr>
            <a:spLocks noGrp="1" noChangeArrowheads="1"/>
          </p:cNvSpPr>
          <p:nvPr>
            <p:ph type="title"/>
          </p:nvPr>
        </p:nvSpPr>
        <p:spPr>
          <a:xfrm>
            <a:off x="1152000" y="304800"/>
            <a:ext cx="7696200" cy="1143000"/>
          </a:xfrm>
          <a:ln/>
        </p:spPr>
        <p:txBody>
          <a:bodyPr/>
          <a:lstStyle/>
          <a:p>
            <a:pPr eaLnBrk="1" hangingPunct="1"/>
            <a:r>
              <a:rPr lang="en-US" altLang="en-US" dirty="0"/>
              <a:t>Supply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9">
                                            <p:txEl>
                                              <p:pRg st="1" end="1"/>
                                            </p:txEl>
                                          </p:spTgt>
                                        </p:tgtEl>
                                        <p:attrNameLst>
                                          <p:attrName>style.visibility</p:attrName>
                                        </p:attrNameLst>
                                      </p:cBhvr>
                                      <p:to>
                                        <p:strVal val="visible"/>
                                      </p:to>
                                    </p:set>
                                    <p:animEffect transition="in" filter="wipe(left)">
                                      <p:cBhvr>
                                        <p:cTn id="7" dur="1000"/>
                                        <p:tgtEl>
                                          <p:spTgt spid="5632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9">
                                            <p:txEl>
                                              <p:pRg st="2" end="2"/>
                                            </p:txEl>
                                          </p:spTgt>
                                        </p:tgtEl>
                                        <p:attrNameLst>
                                          <p:attrName>style.visibility</p:attrName>
                                        </p:attrNameLst>
                                      </p:cBhvr>
                                      <p:to>
                                        <p:strVal val="visible"/>
                                      </p:to>
                                    </p:set>
                                    <p:animEffect transition="in" filter="wipe(left)">
                                      <p:cBhvr>
                                        <p:cTn id="12" dur="1000"/>
                                        <p:tgtEl>
                                          <p:spTgt spid="5632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9">
                                            <p:txEl>
                                              <p:pRg st="3" end="3"/>
                                            </p:txEl>
                                          </p:spTgt>
                                        </p:tgtEl>
                                        <p:attrNameLst>
                                          <p:attrName>style.visibility</p:attrName>
                                        </p:attrNameLst>
                                      </p:cBhvr>
                                      <p:to>
                                        <p:strVal val="visible"/>
                                      </p:to>
                                    </p:set>
                                    <p:animEffect transition="in" filter="wipe(left)">
                                      <p:cBhvr>
                                        <p:cTn id="17" dur="1000"/>
                                        <p:tgtEl>
                                          <p:spTgt spid="5632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9">
                                            <p:txEl>
                                              <p:pRg st="4" end="4"/>
                                            </p:txEl>
                                          </p:spTgt>
                                        </p:tgtEl>
                                        <p:attrNameLst>
                                          <p:attrName>style.visibility</p:attrName>
                                        </p:attrNameLst>
                                      </p:cBhvr>
                                      <p:to>
                                        <p:strVal val="visible"/>
                                      </p:to>
                                    </p:set>
                                    <p:animEffect transition="in" filter="wipe(left)">
                                      <p:cBhvr>
                                        <p:cTn id="22" dur="1000"/>
                                        <p:tgtEl>
                                          <p:spTgt spid="563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9"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79263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Describe a competitive market and think about a price as an opportunity cost</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influences on demand</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influences on supply</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demand and supply determine prices and quantities bought and sold</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Use the demand and supply model to make predictions about changes in prices and quantities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wipe(left)">
                                      <p:cBhvr>
                                        <p:cTn id="27" dur="75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pPr eaLnBrk="1" hangingPunct="1"/>
            <a:r>
              <a:rPr lang="en-US" altLang="en-US"/>
              <a:t>Supply</a:t>
            </a:r>
          </a:p>
        </p:txBody>
      </p:sp>
      <p:sp>
        <p:nvSpPr>
          <p:cNvPr id="19459" name="Rectangle 3"/>
          <p:cNvSpPr>
            <a:spLocks noGrp="1" noChangeArrowheads="1"/>
          </p:cNvSpPr>
          <p:nvPr>
            <p:ph idx="4294967295"/>
          </p:nvPr>
        </p:nvSpPr>
        <p:spPr>
          <a:xfrm>
            <a:off x="360000" y="1584325"/>
            <a:ext cx="8229600" cy="4525963"/>
          </a:xfrm>
        </p:spPr>
        <p:txBody>
          <a:bodyPr/>
          <a:lstStyle/>
          <a:p>
            <a:pPr eaLnBrk="1" hangingPunct="1"/>
            <a:r>
              <a:rPr lang="en-US" altLang="en-US" dirty="0"/>
              <a:t>A Change in Supply</a:t>
            </a:r>
          </a:p>
          <a:p>
            <a:pPr lvl="1" eaLnBrk="1" hangingPunct="1"/>
            <a:r>
              <a:rPr dirty="0"/>
              <a:t>When some influence on selling plans other than the price of the good changes, there is a </a:t>
            </a:r>
            <a:r>
              <a:rPr b="1" dirty="0"/>
              <a:t>change in supply</a:t>
            </a:r>
            <a:r>
              <a:rPr dirty="0"/>
              <a:t> of that good. </a:t>
            </a:r>
          </a:p>
          <a:p>
            <a:pPr lvl="1" eaLnBrk="1" hangingPunct="1"/>
            <a:r>
              <a:rPr dirty="0"/>
              <a:t>The quantity of the good that producers plan to sell changes at each and every price, so there is a new supply curve.</a:t>
            </a:r>
          </a:p>
          <a:p>
            <a:pPr lvl="1" eaLnBrk="1" hangingPunct="1"/>
            <a:r>
              <a:rPr dirty="0"/>
              <a:t>When supply </a:t>
            </a:r>
            <a:r>
              <a:rPr i="1" dirty="0"/>
              <a:t>increases</a:t>
            </a:r>
            <a:r>
              <a:rPr dirty="0"/>
              <a:t>, the supply curve shifts </a:t>
            </a:r>
            <a:r>
              <a:rPr i="1" dirty="0"/>
              <a:t>rightward</a:t>
            </a:r>
            <a:r>
              <a:rPr dirty="0"/>
              <a:t>.</a:t>
            </a:r>
          </a:p>
          <a:p>
            <a:pPr lvl="1" eaLnBrk="1" hangingPunct="1"/>
            <a:r>
              <a:rPr dirty="0"/>
              <a:t>When supply </a:t>
            </a:r>
            <a:r>
              <a:rPr i="1" dirty="0"/>
              <a:t>decreases</a:t>
            </a:r>
            <a:r>
              <a:rPr dirty="0"/>
              <a:t>, the supply curve shifts </a:t>
            </a:r>
            <a:r>
              <a:rPr i="1" dirty="0"/>
              <a:t>leftward</a:t>
            </a:r>
            <a:r>
              <a:rPr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wipe(left)">
                                      <p:cBhvr>
                                        <p:cTn id="7" dur="1000"/>
                                        <p:tgtEl>
                                          <p:spTgt spid="194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wipe(left)">
                                      <p:cBhvr>
                                        <p:cTn id="12" dur="1000"/>
                                        <p:tgtEl>
                                          <p:spTgt spid="19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wipe(left)">
                                      <p:cBhvr>
                                        <p:cTn id="17" dur="1000"/>
                                        <p:tgtEl>
                                          <p:spTgt spid="194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wipe(left)">
                                      <p:cBhvr>
                                        <p:cTn id="22" dur="10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en-US" altLang="en-US"/>
              <a:t>Supply</a:t>
            </a:r>
          </a:p>
        </p:txBody>
      </p:sp>
      <p:sp>
        <p:nvSpPr>
          <p:cNvPr id="192515" name="Rectangle 3"/>
          <p:cNvSpPr>
            <a:spLocks noGrp="1" noChangeArrowheads="1"/>
          </p:cNvSpPr>
          <p:nvPr>
            <p:ph idx="4294967295"/>
          </p:nvPr>
        </p:nvSpPr>
        <p:spPr>
          <a:xfrm>
            <a:off x="360000" y="1584325"/>
            <a:ext cx="8229600" cy="4525963"/>
          </a:xfrm>
        </p:spPr>
        <p:txBody>
          <a:bodyPr/>
          <a:lstStyle/>
          <a:p>
            <a:pPr eaLnBrk="1" hangingPunct="1"/>
            <a:r>
              <a:rPr lang="en-US" altLang="en-US" b="0" dirty="0">
                <a:solidFill>
                  <a:schemeClr val="tx1"/>
                </a:solidFill>
              </a:rPr>
              <a:t>The six main factors that change supply of a good are</a:t>
            </a:r>
          </a:p>
          <a:p>
            <a:pPr lvl="1" eaLnBrk="1" hangingPunct="1">
              <a:buClr>
                <a:srgbClr val="9B2590"/>
              </a:buClr>
              <a:buSzPct val="100000"/>
              <a:buFont typeface="Wingdings" panose="05000000000000000000" pitchFamily="2" charset="2"/>
              <a:buChar char="§"/>
            </a:pPr>
            <a:r>
              <a:rPr dirty="0"/>
              <a:t> The prices of factors of production</a:t>
            </a:r>
          </a:p>
          <a:p>
            <a:pPr lvl="1" eaLnBrk="1" hangingPunct="1">
              <a:buClr>
                <a:srgbClr val="9B2590"/>
              </a:buClr>
              <a:buSzPct val="100000"/>
              <a:buFont typeface="Wingdings" panose="05000000000000000000" pitchFamily="2" charset="2"/>
              <a:buChar char="§"/>
            </a:pPr>
            <a:r>
              <a:rPr dirty="0"/>
              <a:t> The prices of related goods produced </a:t>
            </a:r>
          </a:p>
          <a:p>
            <a:pPr lvl="1" eaLnBrk="1" hangingPunct="1">
              <a:buClr>
                <a:srgbClr val="9B2590"/>
              </a:buClr>
              <a:buSzPct val="100000"/>
              <a:buFont typeface="Wingdings" panose="05000000000000000000" pitchFamily="2" charset="2"/>
              <a:buChar char="§"/>
            </a:pPr>
            <a:r>
              <a:rPr dirty="0"/>
              <a:t> Expected future prices </a:t>
            </a:r>
          </a:p>
          <a:p>
            <a:pPr lvl="1" eaLnBrk="1" hangingPunct="1">
              <a:buClr>
                <a:srgbClr val="9B2590"/>
              </a:buClr>
              <a:buSzPct val="100000"/>
              <a:buFont typeface="Wingdings" panose="05000000000000000000" pitchFamily="2" charset="2"/>
              <a:buChar char="§"/>
            </a:pPr>
            <a:r>
              <a:rPr dirty="0"/>
              <a:t> The number of suppliers</a:t>
            </a:r>
          </a:p>
          <a:p>
            <a:pPr lvl="1" eaLnBrk="1" hangingPunct="1">
              <a:buClr>
                <a:srgbClr val="9B2590"/>
              </a:buClr>
              <a:buSzPct val="100000"/>
              <a:buFont typeface="Wingdings" panose="05000000000000000000" pitchFamily="2" charset="2"/>
              <a:buChar char="§"/>
            </a:pPr>
            <a:r>
              <a:rPr dirty="0"/>
              <a:t> Technology</a:t>
            </a:r>
          </a:p>
          <a:p>
            <a:pPr lvl="1" eaLnBrk="1" hangingPunct="1">
              <a:buClr>
                <a:srgbClr val="9B2590"/>
              </a:buClr>
              <a:buSzPct val="100000"/>
              <a:buFont typeface="Wingdings" panose="05000000000000000000" pitchFamily="2" charset="2"/>
              <a:buChar char="§"/>
            </a:pPr>
            <a:r>
              <a:rPr dirty="0"/>
              <a:t> State of nature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animEffect transition="in" filter="wipe(left)">
                                      <p:cBhvr>
                                        <p:cTn id="7" dur="1000"/>
                                        <p:tgtEl>
                                          <p:spTgt spid="192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15">
                                            <p:txEl>
                                              <p:pRg st="2" end="2"/>
                                            </p:txEl>
                                          </p:spTgt>
                                        </p:tgtEl>
                                        <p:attrNameLst>
                                          <p:attrName>style.visibility</p:attrName>
                                        </p:attrNameLst>
                                      </p:cBhvr>
                                      <p:to>
                                        <p:strVal val="visible"/>
                                      </p:to>
                                    </p:set>
                                    <p:animEffect transition="in" filter="wipe(left)">
                                      <p:cBhvr>
                                        <p:cTn id="12" dur="1000"/>
                                        <p:tgtEl>
                                          <p:spTgt spid="192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515">
                                            <p:txEl>
                                              <p:pRg st="3" end="3"/>
                                            </p:txEl>
                                          </p:spTgt>
                                        </p:tgtEl>
                                        <p:attrNameLst>
                                          <p:attrName>style.visibility</p:attrName>
                                        </p:attrNameLst>
                                      </p:cBhvr>
                                      <p:to>
                                        <p:strVal val="visible"/>
                                      </p:to>
                                    </p:set>
                                    <p:animEffect transition="in" filter="wipe(left)">
                                      <p:cBhvr>
                                        <p:cTn id="17" dur="1000"/>
                                        <p:tgtEl>
                                          <p:spTgt spid="1925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2515">
                                            <p:txEl>
                                              <p:pRg st="4" end="4"/>
                                            </p:txEl>
                                          </p:spTgt>
                                        </p:tgtEl>
                                        <p:attrNameLst>
                                          <p:attrName>style.visibility</p:attrName>
                                        </p:attrNameLst>
                                      </p:cBhvr>
                                      <p:to>
                                        <p:strVal val="visible"/>
                                      </p:to>
                                    </p:set>
                                    <p:animEffect transition="in" filter="wipe(left)">
                                      <p:cBhvr>
                                        <p:cTn id="22" dur="1000"/>
                                        <p:tgtEl>
                                          <p:spTgt spid="1925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Effect transition="in" filter="wipe(left)">
                                      <p:cBhvr>
                                        <p:cTn id="27" dur="1000"/>
                                        <p:tgtEl>
                                          <p:spTgt spid="1925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2515">
                                            <p:txEl>
                                              <p:pRg st="6" end="6"/>
                                            </p:txEl>
                                          </p:spTgt>
                                        </p:tgtEl>
                                        <p:attrNameLst>
                                          <p:attrName>style.visibility</p:attrName>
                                        </p:attrNameLst>
                                      </p:cBhvr>
                                      <p:to>
                                        <p:strVal val="visible"/>
                                      </p:to>
                                    </p:set>
                                    <p:animEffect transition="in" filter="wipe(left)">
                                      <p:cBhvr>
                                        <p:cTn id="32" dur="1000"/>
                                        <p:tgtEl>
                                          <p:spTgt spid="192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r>
              <a:rPr lang="en-US" altLang="en-US"/>
              <a:t>Supply</a:t>
            </a:r>
          </a:p>
        </p:txBody>
      </p:sp>
      <p:sp>
        <p:nvSpPr>
          <p:cNvPr id="20483" name="Rectangle 3"/>
          <p:cNvSpPr>
            <a:spLocks noGrp="1" noChangeArrowheads="1"/>
          </p:cNvSpPr>
          <p:nvPr>
            <p:ph idx="4294967295"/>
          </p:nvPr>
        </p:nvSpPr>
        <p:spPr>
          <a:xfrm>
            <a:off x="360000" y="1584325"/>
            <a:ext cx="8229600" cy="4525963"/>
          </a:xfrm>
        </p:spPr>
        <p:txBody>
          <a:bodyPr/>
          <a:lstStyle/>
          <a:p>
            <a:pPr lvl="1" eaLnBrk="1" hangingPunct="1"/>
            <a:r>
              <a:rPr b="1" dirty="0">
                <a:solidFill>
                  <a:srgbClr val="9B2590"/>
                </a:solidFill>
              </a:rPr>
              <a:t>Prices of Factors of Production</a:t>
            </a:r>
          </a:p>
          <a:p>
            <a:pPr lvl="1" eaLnBrk="1" hangingPunct="1"/>
            <a:r>
              <a:rPr dirty="0"/>
              <a:t>If the price of a factor of production used to produce a good rises, the minimum price that a supplier is willing to accept for producing each quantity of that good rises.</a:t>
            </a:r>
          </a:p>
          <a:p>
            <a:pPr lvl="1" eaLnBrk="1" hangingPunct="1"/>
            <a:r>
              <a:rPr dirty="0"/>
              <a:t>So a rise in the price of a factor of production decreases supply and shifts the supply curve leftward.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wipe(left)">
                                      <p:cBhvr>
                                        <p:cTn id="7" dur="1000"/>
                                        <p:tgtEl>
                                          <p:spTgt spid="20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wipe(left)">
                                      <p:cBhvr>
                                        <p:cTn id="12" dur="10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pPr eaLnBrk="1" hangingPunct="1"/>
            <a:r>
              <a:rPr lang="en-US" altLang="en-US"/>
              <a:t>Supply</a:t>
            </a:r>
          </a:p>
        </p:txBody>
      </p:sp>
      <p:sp>
        <p:nvSpPr>
          <p:cNvPr id="59395" name="Rectangle 3"/>
          <p:cNvSpPr>
            <a:spLocks noGrp="1" noChangeArrowheads="1"/>
          </p:cNvSpPr>
          <p:nvPr>
            <p:ph idx="4294967295"/>
          </p:nvPr>
        </p:nvSpPr>
        <p:spPr>
          <a:xfrm>
            <a:off x="360000" y="1584325"/>
            <a:ext cx="8229600" cy="4525963"/>
          </a:xfrm>
        </p:spPr>
        <p:txBody>
          <a:bodyPr/>
          <a:lstStyle/>
          <a:p>
            <a:pPr lvl="1" eaLnBrk="1" hangingPunct="1"/>
            <a:r>
              <a:rPr b="1" dirty="0">
                <a:solidFill>
                  <a:srgbClr val="9B2590"/>
                </a:solidFill>
              </a:rPr>
              <a:t>Prices of Related Goods Produced</a:t>
            </a:r>
          </a:p>
          <a:p>
            <a:pPr lvl="1" eaLnBrk="1" hangingPunct="1"/>
            <a:r>
              <a:rPr dirty="0"/>
              <a:t>A </a:t>
            </a:r>
            <a:r>
              <a:rPr i="1" dirty="0"/>
              <a:t>substitute in production</a:t>
            </a:r>
            <a:r>
              <a:rPr dirty="0"/>
              <a:t> for a good is another good that can be produced using the same resources.</a:t>
            </a:r>
          </a:p>
          <a:p>
            <a:pPr lvl="1" eaLnBrk="1" hangingPunct="1"/>
            <a:r>
              <a:rPr dirty="0"/>
              <a:t>The supply of a good increases if the price of a substitute in production falls.</a:t>
            </a:r>
          </a:p>
          <a:p>
            <a:pPr lvl="1" eaLnBrk="1" hangingPunct="1"/>
            <a:r>
              <a:rPr dirty="0"/>
              <a:t>Goods are </a:t>
            </a:r>
            <a:r>
              <a:rPr i="1" dirty="0"/>
              <a:t>complements in production</a:t>
            </a:r>
            <a:r>
              <a:rPr dirty="0"/>
              <a:t> if they must be produced together.</a:t>
            </a:r>
          </a:p>
          <a:p>
            <a:pPr lvl="1" eaLnBrk="1" hangingPunct="1"/>
            <a:r>
              <a:rPr dirty="0"/>
              <a:t>The supply of a good increases if the price of a complement in production rises.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wipe(left)">
                                      <p:cBhvr>
                                        <p:cTn id="7" dur="1000"/>
                                        <p:tgtEl>
                                          <p:spTgt spid="59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wipe(left)">
                                      <p:cBhvr>
                                        <p:cTn id="12" dur="1000"/>
                                        <p:tgtEl>
                                          <p:spTgt spid="59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wipe(left)">
                                      <p:cBhvr>
                                        <p:cTn id="17" dur="1000"/>
                                        <p:tgtEl>
                                          <p:spTgt spid="593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wipe(left)">
                                      <p:cBhvr>
                                        <p:cTn id="22" dur="10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a:lstStyle/>
          <a:p>
            <a:pPr eaLnBrk="1" hangingPunct="1"/>
            <a:r>
              <a:rPr lang="en-US" altLang="en-US"/>
              <a:t>Supply</a:t>
            </a:r>
          </a:p>
        </p:txBody>
      </p:sp>
      <p:sp>
        <p:nvSpPr>
          <p:cNvPr id="60419" name="Rectangle 3"/>
          <p:cNvSpPr>
            <a:spLocks noGrp="1" noChangeArrowheads="1"/>
          </p:cNvSpPr>
          <p:nvPr>
            <p:ph idx="4294967295"/>
          </p:nvPr>
        </p:nvSpPr>
        <p:spPr>
          <a:xfrm>
            <a:off x="360000" y="1584325"/>
            <a:ext cx="8229600" cy="4525963"/>
          </a:xfrm>
        </p:spPr>
        <p:txBody>
          <a:bodyPr/>
          <a:lstStyle/>
          <a:p>
            <a:pPr lvl="1" eaLnBrk="1" hangingPunct="1">
              <a:tabLst>
                <a:tab pos="0" algn="l"/>
              </a:tabLst>
            </a:pPr>
            <a:r>
              <a:rPr b="1" dirty="0">
                <a:solidFill>
                  <a:srgbClr val="9B2590"/>
                </a:solidFill>
              </a:rPr>
              <a:t>Expected Future Prices</a:t>
            </a:r>
          </a:p>
          <a:p>
            <a:pPr lvl="1" eaLnBrk="1" hangingPunct="1">
              <a:tabLst>
                <a:tab pos="0" algn="l"/>
              </a:tabLst>
            </a:pPr>
            <a:r>
              <a:rPr dirty="0"/>
              <a:t>If the price of a good is expected to rise in the future, supply of the good today decreases and the supply curve shifts leftward.</a:t>
            </a:r>
          </a:p>
          <a:p>
            <a:pPr lvl="1" eaLnBrk="1" hangingPunct="1">
              <a:tabLst>
                <a:tab pos="0" algn="l"/>
              </a:tabLst>
            </a:pPr>
            <a:r>
              <a:rPr b="1" dirty="0">
                <a:solidFill>
                  <a:srgbClr val="9B2590"/>
                </a:solidFill>
              </a:rPr>
              <a:t>The Number of Suppliers</a:t>
            </a:r>
          </a:p>
          <a:p>
            <a:pPr lvl="1" eaLnBrk="1" hangingPunct="1">
              <a:tabLst>
                <a:tab pos="0" algn="l"/>
              </a:tabLst>
            </a:pPr>
            <a:r>
              <a:rPr dirty="0"/>
              <a:t>The larger the number of suppliers of a good, the greater is the supply of the good. An increase in the number of suppliers shifts the supply curve rightward.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left)">
                                      <p:cBhvr>
                                        <p:cTn id="7" dur="1000"/>
                                        <p:tgtEl>
                                          <p:spTgt spid="60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left)">
                                      <p:cBhvr>
                                        <p:cTn id="12" dur="1000"/>
                                        <p:tgtEl>
                                          <p:spTgt spid="60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wipe(left)">
                                      <p:cBhvr>
                                        <p:cTn id="17" dur="10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a:lstStyle/>
          <a:p>
            <a:pPr eaLnBrk="1" hangingPunct="1"/>
            <a:r>
              <a:rPr lang="en-US" altLang="en-US"/>
              <a:t>Supply</a:t>
            </a:r>
          </a:p>
        </p:txBody>
      </p:sp>
      <p:sp>
        <p:nvSpPr>
          <p:cNvPr id="61443" name="Rectangle 3"/>
          <p:cNvSpPr>
            <a:spLocks noGrp="1" noChangeArrowheads="1"/>
          </p:cNvSpPr>
          <p:nvPr>
            <p:ph idx="4294967295"/>
          </p:nvPr>
        </p:nvSpPr>
        <p:spPr>
          <a:xfrm>
            <a:off x="360000" y="1584325"/>
            <a:ext cx="8229600" cy="4525963"/>
          </a:xfrm>
        </p:spPr>
        <p:txBody>
          <a:bodyPr/>
          <a:lstStyle/>
          <a:p>
            <a:pPr lvl="1" eaLnBrk="1" hangingPunct="1"/>
            <a:r>
              <a:rPr b="1" dirty="0">
                <a:solidFill>
                  <a:srgbClr val="9B2590"/>
                </a:solidFill>
              </a:rPr>
              <a:t>Technology</a:t>
            </a:r>
          </a:p>
          <a:p>
            <a:pPr lvl="1" eaLnBrk="1" hangingPunct="1"/>
            <a:r>
              <a:rPr dirty="0"/>
              <a:t>Advances in technology create new products and lower the cost of producing existing products.</a:t>
            </a:r>
          </a:p>
          <a:p>
            <a:pPr lvl="1" eaLnBrk="1" hangingPunct="1"/>
            <a:r>
              <a:rPr dirty="0"/>
              <a:t>So advances in technology increase supply and shift the supply curve rightward.</a:t>
            </a:r>
          </a:p>
          <a:p>
            <a:pPr lvl="1" eaLnBrk="1" hangingPunct="1"/>
            <a:r>
              <a:rPr b="1" dirty="0">
                <a:solidFill>
                  <a:srgbClr val="9B2590"/>
                </a:solidFill>
              </a:rPr>
              <a:t>The State of Nature</a:t>
            </a:r>
            <a:endParaRPr dirty="0">
              <a:solidFill>
                <a:srgbClr val="9B2590"/>
              </a:solidFill>
            </a:endParaRPr>
          </a:p>
          <a:p>
            <a:pPr lvl="1" eaLnBrk="1" hangingPunct="1"/>
            <a:r>
              <a:rPr dirty="0"/>
              <a:t>The state of nature includes all the natural forces that influence production—</a:t>
            </a:r>
            <a:r>
              <a:rPr dirty="0">
                <a:sym typeface="Symbol" panose="05050102010706020507" pitchFamily="18" charset="2"/>
              </a:rPr>
              <a:t>f</a:t>
            </a:r>
            <a:r>
              <a:rPr dirty="0"/>
              <a:t>or example, the weather.</a:t>
            </a:r>
          </a:p>
          <a:p>
            <a:pPr lvl="1" eaLnBrk="1" hangingPunct="1"/>
            <a:r>
              <a:rPr dirty="0"/>
              <a:t>A natural disaster decreases supply and shifts the supply curve leftward.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wipe(left)">
                                      <p:cBhvr>
                                        <p:cTn id="7" dur="1000"/>
                                        <p:tgtEl>
                                          <p:spTgt spid="61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wipe(left)">
                                      <p:cBhvr>
                                        <p:cTn id="12" dur="1000"/>
                                        <p:tgtEl>
                                          <p:spTgt spid="614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wipe(left)">
                                      <p:cBhvr>
                                        <p:cTn id="17" dur="1000"/>
                                        <p:tgtEl>
                                          <p:spTgt spid="614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pRg st="4" end="4"/>
                                            </p:txEl>
                                          </p:spTgt>
                                        </p:tgtEl>
                                        <p:attrNameLst>
                                          <p:attrName>style.visibility</p:attrName>
                                        </p:attrNameLst>
                                      </p:cBhvr>
                                      <p:to>
                                        <p:strVal val="visible"/>
                                      </p:to>
                                    </p:set>
                                    <p:animEffect transition="in" filter="wipe(left)">
                                      <p:cBhvr>
                                        <p:cTn id="22" dur="1000"/>
                                        <p:tgtEl>
                                          <p:spTgt spid="614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animEffect transition="in" filter="wipe(left)">
                                      <p:cBhvr>
                                        <p:cTn id="27" dur="1000"/>
                                        <p:tgtEl>
                                          <p:spTgt spid="61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3"/>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11"/>
          <p:cNvSpPr>
            <a:spLocks noGrp="1" noChangeArrowheads="1"/>
          </p:cNvSpPr>
          <p:nvPr>
            <p:ph type="title"/>
          </p:nvPr>
        </p:nvSpPr>
        <p:spPr>
          <a:xfrm>
            <a:off x="1152000" y="304800"/>
            <a:ext cx="7696200" cy="1143000"/>
          </a:xfrm>
        </p:spPr>
        <p:txBody>
          <a:bodyPr/>
          <a:lstStyle/>
          <a:p>
            <a:pPr eaLnBrk="1" hangingPunct="1"/>
            <a:r>
              <a:rPr lang="en-US" altLang="en-US" dirty="0"/>
              <a:t>Supply</a:t>
            </a:r>
          </a:p>
        </p:txBody>
      </p:sp>
      <p:sp>
        <p:nvSpPr>
          <p:cNvPr id="21507" name="Rectangle 3"/>
          <p:cNvSpPr>
            <a:spLocks noGrp="1" noChangeArrowheads="1"/>
          </p:cNvSpPr>
          <p:nvPr>
            <p:ph idx="4294967295"/>
          </p:nvPr>
        </p:nvSpPr>
        <p:spPr>
          <a:xfrm>
            <a:off x="360363" y="1584325"/>
            <a:ext cx="8229600" cy="4525963"/>
          </a:xfrm>
        </p:spPr>
        <p:txBody>
          <a:bodyPr/>
          <a:lstStyle/>
          <a:p>
            <a:pPr marL="72000" lvl="1" eaLnBrk="1" hangingPunct="1"/>
            <a:r>
              <a:rPr dirty="0"/>
              <a:t>Figure 3.5 shows an increase in supply.</a:t>
            </a:r>
          </a:p>
          <a:p>
            <a:pPr marL="72000" lvl="1" eaLnBrk="1" hangingPunct="1"/>
            <a:r>
              <a:rPr dirty="0"/>
              <a:t>An advance in the technology increases the supply of energy bars and shifts the supply curve rightward.</a:t>
            </a:r>
          </a:p>
        </p:txBody>
      </p:sp>
      <p:pic>
        <p:nvPicPr>
          <p:cNvPr id="41988" name="Picture 1" descr="03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000" y="3024000"/>
            <a:ext cx="7567612"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0305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000" y="3024000"/>
            <a:ext cx="7567612"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wipe(left)">
                                      <p:cBhvr>
                                        <p:cTn id="7" dur="1000"/>
                                        <p:tgtEl>
                                          <p:spTgt spid="21507">
                                            <p:txEl>
                                              <p:pRg st="1" end="1"/>
                                            </p:txEl>
                                          </p:spTgt>
                                        </p:tgtEl>
                                      </p:cBhvr>
                                    </p:animEffect>
                                  </p:childTnLst>
                                </p:cTn>
                              </p:par>
                              <p:par>
                                <p:cTn id="8" presetID="22" presetClass="entr" presetSubtype="8"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3010" name="Picture 1" descr="03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571625"/>
            <a:ext cx="86487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0305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571625"/>
            <a:ext cx="86487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13"/>
          <p:cNvSpPr>
            <a:spLocks noGrp="1" noChangeArrowheads="1"/>
          </p:cNvSpPr>
          <p:nvPr>
            <p:ph type="title"/>
          </p:nvPr>
        </p:nvSpPr>
        <p:spPr>
          <a:ln/>
        </p:spPr>
        <p:txBody>
          <a:bodyPr/>
          <a:lstStyle/>
          <a:p>
            <a:pPr eaLnBrk="1" hangingPunct="1"/>
            <a:r>
              <a:rPr lang="en-US" altLang="en-US"/>
              <a:t>Supply</a:t>
            </a:r>
          </a:p>
        </p:txBody>
      </p:sp>
      <p:sp>
        <p:nvSpPr>
          <p:cNvPr id="22531" name="Rectangle 3"/>
          <p:cNvSpPr>
            <a:spLocks noGrp="1" noChangeArrowheads="1"/>
          </p:cNvSpPr>
          <p:nvPr>
            <p:ph idx="4294967295"/>
          </p:nvPr>
        </p:nvSpPr>
        <p:spPr>
          <a:xfrm>
            <a:off x="360000" y="1584325"/>
            <a:ext cx="4059238" cy="4144963"/>
          </a:xfrm>
        </p:spPr>
        <p:txBody>
          <a:bodyPr/>
          <a:lstStyle/>
          <a:p>
            <a:pPr marL="72000" eaLnBrk="1" hangingPunct="1">
              <a:spcBef>
                <a:spcPts val="600"/>
              </a:spcBef>
              <a:spcAft>
                <a:spcPts val="600"/>
              </a:spcAft>
            </a:pPr>
            <a:r>
              <a:rPr lang="en-US" altLang="en-US" dirty="0"/>
              <a:t>A Change in the Quantity Supplied Versus a</a:t>
            </a:r>
            <a:r>
              <a:rPr lang="en-US" altLang="en-US" dirty="0">
                <a:solidFill>
                  <a:srgbClr val="5F88D1"/>
                </a:solidFill>
              </a:rPr>
              <a:t> </a:t>
            </a:r>
            <a:r>
              <a:rPr lang="en-US" altLang="en-US" dirty="0"/>
              <a:t>Change in Supply</a:t>
            </a:r>
          </a:p>
          <a:p>
            <a:pPr marL="72000" eaLnBrk="1" hangingPunct="1">
              <a:spcBef>
                <a:spcPts val="600"/>
              </a:spcBef>
              <a:spcAft>
                <a:spcPts val="600"/>
              </a:spcAft>
            </a:pPr>
            <a:r>
              <a:rPr lang="en-US" altLang="en-US" b="0" dirty="0">
                <a:solidFill>
                  <a:schemeClr val="tx1"/>
                </a:solidFill>
              </a:rPr>
              <a:t>Figure 3.6 illustrates the distinction between a change in supply and a change in the quantity supplied. </a:t>
            </a:r>
          </a:p>
        </p:txBody>
      </p:sp>
      <p:pic>
        <p:nvPicPr>
          <p:cNvPr id="44036" name="Picture 9"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1" y="1656001"/>
            <a:ext cx="431673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left)">
                                      <p:cBhvr>
                                        <p:cTn id="7" dur="10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5058" name="Picture 2"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066800"/>
            <a:ext cx="502920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0195" name="Picture 3"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66800"/>
            <a:ext cx="502920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0196" name="Picture 4"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066800"/>
            <a:ext cx="502920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0197" name="Picture 5" descr="fig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066800"/>
            <a:ext cx="502920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0198" name="Picture 6" descr="fig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1066800"/>
            <a:ext cx="502920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20195"/>
                                        </p:tgtEl>
                                        <p:attrNameLst>
                                          <p:attrName>style.visibility</p:attrName>
                                        </p:attrNameLst>
                                      </p:cBhvr>
                                      <p:to>
                                        <p:strVal val="visible"/>
                                      </p:to>
                                    </p:set>
                                    <p:animEffect transition="in" filter="wipe(down)">
                                      <p:cBhvr>
                                        <p:cTn id="7" dur="1000"/>
                                        <p:tgtEl>
                                          <p:spTgt spid="520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0196"/>
                                        </p:tgtEl>
                                        <p:attrNameLst>
                                          <p:attrName>style.visibility</p:attrName>
                                        </p:attrNameLst>
                                      </p:cBhvr>
                                      <p:to>
                                        <p:strVal val="visible"/>
                                      </p:to>
                                    </p:set>
                                    <p:animEffect transition="in" filter="wipe(up)">
                                      <p:cBhvr>
                                        <p:cTn id="12" dur="1000"/>
                                        <p:tgtEl>
                                          <p:spTgt spid="520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0197"/>
                                        </p:tgtEl>
                                        <p:attrNameLst>
                                          <p:attrName>style.visibility</p:attrName>
                                        </p:attrNameLst>
                                      </p:cBhvr>
                                      <p:to>
                                        <p:strVal val="visible"/>
                                      </p:to>
                                    </p:set>
                                    <p:animEffect transition="in" filter="wipe(left)">
                                      <p:cBhvr>
                                        <p:cTn id="17" dur="1000"/>
                                        <p:tgtEl>
                                          <p:spTgt spid="520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20198"/>
                                        </p:tgtEl>
                                        <p:attrNameLst>
                                          <p:attrName>style.visibility</p:attrName>
                                        </p:attrNameLst>
                                      </p:cBhvr>
                                      <p:to>
                                        <p:strVal val="visible"/>
                                      </p:to>
                                    </p:set>
                                    <p:animEffect transition="in" filter="wipe(right)">
                                      <p:cBhvr>
                                        <p:cTn id="22" dur="1000"/>
                                        <p:tgtEl>
                                          <p:spTgt spid="520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t>Markets and Prices</a:t>
            </a:r>
          </a:p>
        </p:txBody>
      </p:sp>
      <p:sp>
        <p:nvSpPr>
          <p:cNvPr id="16387" name="Rectangle 3"/>
          <p:cNvSpPr>
            <a:spLocks noGrp="1" noChangeArrowheads="1"/>
          </p:cNvSpPr>
          <p:nvPr>
            <p:ph idx="4294967295"/>
          </p:nvPr>
        </p:nvSpPr>
        <p:spPr>
          <a:xfrm>
            <a:off x="360000" y="1584325"/>
            <a:ext cx="8229600" cy="4525963"/>
          </a:xfrm>
        </p:spPr>
        <p:txBody>
          <a:bodyPr/>
          <a:lstStyle/>
          <a:p>
            <a:pPr lvl="1" eaLnBrk="1" hangingPunct="1"/>
            <a:r>
              <a:rPr dirty="0"/>
              <a:t>A </a:t>
            </a:r>
            <a:r>
              <a:rPr i="1" dirty="0"/>
              <a:t>market</a:t>
            </a:r>
            <a:r>
              <a:rPr dirty="0"/>
              <a:t> is any arrangement that enables buyers and sellers to get information and do business with each other.</a:t>
            </a:r>
          </a:p>
          <a:p>
            <a:pPr lvl="1" eaLnBrk="1" hangingPunct="1"/>
            <a:r>
              <a:rPr dirty="0"/>
              <a:t>A </a:t>
            </a:r>
            <a:r>
              <a:rPr b="1" dirty="0"/>
              <a:t>competitive market</a:t>
            </a:r>
            <a:r>
              <a:rPr dirty="0"/>
              <a:t> is a market that has many buyers and many sellers so no single buyer or seller can influence the price.</a:t>
            </a:r>
          </a:p>
          <a:p>
            <a:pPr lvl="1" eaLnBrk="1" hangingPunct="1"/>
            <a:r>
              <a:rPr dirty="0"/>
              <a:t>The </a:t>
            </a:r>
            <a:r>
              <a:rPr b="1" dirty="0"/>
              <a:t>money price</a:t>
            </a:r>
            <a:r>
              <a:rPr dirty="0"/>
              <a:t> of a good is the amount of money needed to buy it.</a:t>
            </a:r>
          </a:p>
          <a:p>
            <a:pPr lvl="1" eaLnBrk="1" hangingPunct="1"/>
            <a:r>
              <a:rPr dirty="0"/>
              <a:t>The </a:t>
            </a:r>
            <a:r>
              <a:rPr b="1" dirty="0"/>
              <a:t>relative price</a:t>
            </a:r>
            <a:r>
              <a:rPr dirty="0"/>
              <a:t> of a good—the ratio of its money price to the money price of the next best alternative good—is its </a:t>
            </a:r>
            <a:r>
              <a:rPr i="1" dirty="0"/>
              <a:t>opportunity cost</a:t>
            </a:r>
            <a:r>
              <a:rPr dirty="0"/>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10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left)">
                                      <p:cBhvr>
                                        <p:cTn id="12" dur="10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left)">
                                      <p:cBhvr>
                                        <p:cTn id="17" dur="1000"/>
                                        <p:tgtEl>
                                          <p:spTgt spid="1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wipe(left)">
                                      <p:cBhvr>
                                        <p:cTn id="22" dur="10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idx="4294967295"/>
          </p:nvPr>
        </p:nvSpPr>
        <p:spPr>
          <a:xfrm>
            <a:off x="360363" y="1584325"/>
            <a:ext cx="3887787" cy="4144963"/>
          </a:xfrm>
        </p:spPr>
        <p:txBody>
          <a:bodyPr/>
          <a:lstStyle/>
          <a:p>
            <a:pPr lvl="1" eaLnBrk="1" hangingPunct="1"/>
            <a:r>
              <a:rPr lang="en-US" altLang="en-US" b="1" dirty="0">
                <a:solidFill>
                  <a:srgbClr val="9B2590"/>
                </a:solidFill>
              </a:rPr>
              <a:t>Movement Along the Supply Curve</a:t>
            </a:r>
          </a:p>
          <a:p>
            <a:pPr lvl="1" eaLnBrk="1" hangingPunct="1"/>
            <a:r>
              <a:rPr lang="en-US" altLang="en-US" dirty="0"/>
              <a:t>When the price of the good changes and other influences on sellers’ plans remain the same, the quantity supplied changes and there is a movement along the supply curve. </a:t>
            </a:r>
          </a:p>
        </p:txBody>
      </p:sp>
      <p:sp>
        <p:nvSpPr>
          <p:cNvPr id="46083" name="Rectangle 15"/>
          <p:cNvSpPr>
            <a:spLocks noGrp="1" noChangeArrowheads="1"/>
          </p:cNvSpPr>
          <p:nvPr>
            <p:ph type="title"/>
          </p:nvPr>
        </p:nvSpPr>
        <p:spPr>
          <a:xfrm>
            <a:off x="1152000" y="304800"/>
            <a:ext cx="7696200" cy="1143000"/>
          </a:xfrm>
          <a:ln/>
        </p:spPr>
        <p:txBody>
          <a:bodyPr/>
          <a:lstStyle/>
          <a:p>
            <a:pPr eaLnBrk="1" hangingPunct="1"/>
            <a:r>
              <a:rPr lang="en-US" altLang="en-US" dirty="0"/>
              <a:t>Supply</a:t>
            </a:r>
          </a:p>
        </p:txBody>
      </p:sp>
      <p:pic>
        <p:nvPicPr>
          <p:cNvPr id="46084" name="Picture 9"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31673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4" name="Picture 10"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31673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5" name="Picture 11"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31673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wipe(left)">
                                      <p:cBhvr>
                                        <p:cTn id="7" dur="1000"/>
                                        <p:tgtEl>
                                          <p:spTgt spid="62467">
                                            <p:txEl>
                                              <p:pRg st="1" end="1"/>
                                            </p:txEl>
                                          </p:spTgt>
                                        </p:tgtEl>
                                      </p:cBhvr>
                                    </p:animEffect>
                                  </p:childTnLst>
                                </p:cTn>
                              </p:par>
                              <p:par>
                                <p:cTn id="8" presetID="22" presetClass="entr" presetSubtype="4" fill="hold" nodeType="withEffect">
                                  <p:stCondLst>
                                    <p:cond delay="600"/>
                                  </p:stCondLst>
                                  <p:childTnLst>
                                    <p:set>
                                      <p:cBhvr>
                                        <p:cTn id="9" dur="1" fill="hold">
                                          <p:stCondLst>
                                            <p:cond delay="0"/>
                                          </p:stCondLst>
                                        </p:cTn>
                                        <p:tgtEl>
                                          <p:spTgt spid="62474"/>
                                        </p:tgtEl>
                                        <p:attrNameLst>
                                          <p:attrName>style.visibility</p:attrName>
                                        </p:attrNameLst>
                                      </p:cBhvr>
                                      <p:to>
                                        <p:strVal val="visible"/>
                                      </p:to>
                                    </p:set>
                                    <p:animEffect transition="in" filter="wipe(down)">
                                      <p:cBhvr>
                                        <p:cTn id="10" dur="1000"/>
                                        <p:tgtEl>
                                          <p:spTgt spid="62474"/>
                                        </p:tgtEl>
                                      </p:cBhvr>
                                    </p:animEffect>
                                  </p:childTnLst>
                                </p:cTn>
                              </p:par>
                              <p:par>
                                <p:cTn id="11" presetID="22" presetClass="entr" presetSubtype="1" fill="hold" nodeType="withEffect">
                                  <p:stCondLst>
                                    <p:cond delay="1600"/>
                                  </p:stCondLst>
                                  <p:childTnLst>
                                    <p:set>
                                      <p:cBhvr>
                                        <p:cTn id="12" dur="1" fill="hold">
                                          <p:stCondLst>
                                            <p:cond delay="0"/>
                                          </p:stCondLst>
                                        </p:cTn>
                                        <p:tgtEl>
                                          <p:spTgt spid="62475"/>
                                        </p:tgtEl>
                                        <p:attrNameLst>
                                          <p:attrName>style.visibility</p:attrName>
                                        </p:attrNameLst>
                                      </p:cBhvr>
                                      <p:to>
                                        <p:strVal val="visible"/>
                                      </p:to>
                                    </p:set>
                                    <p:animEffect transition="in" filter="wipe(up)">
                                      <p:cBhvr>
                                        <p:cTn id="13" dur="1000"/>
                                        <p:tgtEl>
                                          <p:spTgt spid="6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ChangeArrowheads="1"/>
          </p:cNvSpPr>
          <p:nvPr>
            <p:ph idx="4294967295"/>
          </p:nvPr>
        </p:nvSpPr>
        <p:spPr>
          <a:xfrm>
            <a:off x="360363" y="1584325"/>
            <a:ext cx="3887787" cy="4144963"/>
          </a:xfrm>
        </p:spPr>
        <p:txBody>
          <a:bodyPr/>
          <a:lstStyle/>
          <a:p>
            <a:pPr lvl="1" eaLnBrk="1" hangingPunct="1"/>
            <a:r>
              <a:rPr lang="en-US" altLang="en-US" b="1" dirty="0">
                <a:solidFill>
                  <a:srgbClr val="9B2590"/>
                </a:solidFill>
              </a:rPr>
              <a:t>A Shift of the Supply Curve</a:t>
            </a:r>
          </a:p>
          <a:p>
            <a:pPr lvl="1" eaLnBrk="1" hangingPunct="1"/>
            <a:r>
              <a:rPr lang="en-US" altLang="en-US" dirty="0"/>
              <a:t>If the price remains the same but some other influence on sellers’ plans changes, supply changes and the supply curve shifts.</a:t>
            </a:r>
          </a:p>
        </p:txBody>
      </p:sp>
      <p:sp>
        <p:nvSpPr>
          <p:cNvPr id="47107" name="Rectangle 15"/>
          <p:cNvSpPr>
            <a:spLocks noGrp="1" noChangeArrowheads="1"/>
          </p:cNvSpPr>
          <p:nvPr>
            <p:ph type="title"/>
          </p:nvPr>
        </p:nvSpPr>
        <p:spPr>
          <a:xfrm>
            <a:off x="1152000" y="304800"/>
            <a:ext cx="7696200" cy="1143000"/>
          </a:xfrm>
          <a:ln/>
        </p:spPr>
        <p:txBody>
          <a:bodyPr/>
          <a:lstStyle/>
          <a:p>
            <a:pPr eaLnBrk="1" hangingPunct="1"/>
            <a:r>
              <a:rPr lang="en-US" altLang="en-US" dirty="0"/>
              <a:t>Supply</a:t>
            </a:r>
          </a:p>
        </p:txBody>
      </p:sp>
      <p:pic>
        <p:nvPicPr>
          <p:cNvPr id="47108" name="Picture 9"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31673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10"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31673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31673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0" name="Picture 12" descr="fig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31673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1" name="Picture 13" descr="fig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31673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left)">
                                      <p:cBhvr>
                                        <p:cTn id="7" dur="1000"/>
                                        <p:tgtEl>
                                          <p:spTgt spid="63491">
                                            <p:txEl>
                                              <p:pRg st="1" end="1"/>
                                            </p:txEl>
                                          </p:spTgt>
                                        </p:tgtEl>
                                      </p:cBhvr>
                                    </p:animEffect>
                                  </p:childTnLst>
                                </p:cTn>
                              </p:par>
                              <p:par>
                                <p:cTn id="8" presetID="22" presetClass="entr" presetSubtype="8" fill="hold" nodeType="withEffect">
                                  <p:stCondLst>
                                    <p:cond delay="600"/>
                                  </p:stCondLst>
                                  <p:childTnLst>
                                    <p:set>
                                      <p:cBhvr>
                                        <p:cTn id="9" dur="1" fill="hold">
                                          <p:stCondLst>
                                            <p:cond delay="0"/>
                                          </p:stCondLst>
                                        </p:cTn>
                                        <p:tgtEl>
                                          <p:spTgt spid="63500"/>
                                        </p:tgtEl>
                                        <p:attrNameLst>
                                          <p:attrName>style.visibility</p:attrName>
                                        </p:attrNameLst>
                                      </p:cBhvr>
                                      <p:to>
                                        <p:strVal val="visible"/>
                                      </p:to>
                                    </p:set>
                                    <p:animEffect transition="in" filter="wipe(left)">
                                      <p:cBhvr>
                                        <p:cTn id="10" dur="1000"/>
                                        <p:tgtEl>
                                          <p:spTgt spid="63500"/>
                                        </p:tgtEl>
                                      </p:cBhvr>
                                    </p:animEffect>
                                  </p:childTnLst>
                                </p:cTn>
                              </p:par>
                              <p:par>
                                <p:cTn id="11" presetID="22" presetClass="entr" presetSubtype="2" fill="hold" nodeType="withEffect">
                                  <p:stCondLst>
                                    <p:cond delay="1600"/>
                                  </p:stCondLst>
                                  <p:childTnLst>
                                    <p:set>
                                      <p:cBhvr>
                                        <p:cTn id="12" dur="1" fill="hold">
                                          <p:stCondLst>
                                            <p:cond delay="0"/>
                                          </p:stCondLst>
                                        </p:cTn>
                                        <p:tgtEl>
                                          <p:spTgt spid="63501"/>
                                        </p:tgtEl>
                                        <p:attrNameLst>
                                          <p:attrName>style.visibility</p:attrName>
                                        </p:attrNameLst>
                                      </p:cBhvr>
                                      <p:to>
                                        <p:strVal val="visible"/>
                                      </p:to>
                                    </p:set>
                                    <p:animEffect transition="in" filter="wipe(right)">
                                      <p:cBhvr>
                                        <p:cTn id="13" dur="1000"/>
                                        <p:tgtEl>
                                          <p:spTgt spid="63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a:t>Market Equilibrium</a:t>
            </a:r>
          </a:p>
        </p:txBody>
      </p:sp>
      <p:sp>
        <p:nvSpPr>
          <p:cNvPr id="48131" name="Rectangle 3"/>
          <p:cNvSpPr>
            <a:spLocks noGrp="1" noChangeArrowheads="1"/>
          </p:cNvSpPr>
          <p:nvPr>
            <p:ph idx="4294967295"/>
          </p:nvPr>
        </p:nvSpPr>
        <p:spPr>
          <a:xfrm>
            <a:off x="360000" y="1584325"/>
            <a:ext cx="8229600" cy="4525963"/>
          </a:xfrm>
        </p:spPr>
        <p:txBody>
          <a:bodyPr/>
          <a:lstStyle/>
          <a:p>
            <a:pPr lvl="1" eaLnBrk="1" hangingPunct="1"/>
            <a:r>
              <a:rPr i="1" dirty="0"/>
              <a:t>Equilibrium</a:t>
            </a:r>
            <a:r>
              <a:rPr dirty="0"/>
              <a:t> is a situation in which opposing forces balance each other. Equilibrium in a market occurs when the price balances the plans of buyers and sellers. </a:t>
            </a:r>
          </a:p>
          <a:p>
            <a:pPr lvl="1" eaLnBrk="1" hangingPunct="1"/>
            <a:r>
              <a:rPr dirty="0"/>
              <a:t>The </a:t>
            </a:r>
            <a:r>
              <a:rPr b="1" dirty="0"/>
              <a:t>equilibrium price</a:t>
            </a:r>
            <a:r>
              <a:rPr dirty="0"/>
              <a:t> is the price at which the quantity demanded equals the quantity supplied. </a:t>
            </a:r>
          </a:p>
          <a:p>
            <a:pPr lvl="1" eaLnBrk="1" hangingPunct="1"/>
            <a:r>
              <a:rPr dirty="0"/>
              <a:t>The </a:t>
            </a:r>
            <a:r>
              <a:rPr b="1" dirty="0"/>
              <a:t>equilibrium quantity</a:t>
            </a:r>
            <a:r>
              <a:rPr dirty="0"/>
              <a:t> is the quantity bought and sold at the equilibrium price.</a:t>
            </a:r>
          </a:p>
          <a:p>
            <a:pPr marL="414900" lvl="1" indent="-342900" eaLnBrk="1" hangingPunct="1">
              <a:buClr>
                <a:srgbClr val="1A71B7"/>
              </a:buClr>
              <a:buSzPct val="100000"/>
              <a:buFont typeface="Arial" panose="020B0604020202020204" pitchFamily="34" charset="0"/>
              <a:buChar char="■"/>
            </a:pPr>
            <a:r>
              <a:rPr dirty="0"/>
              <a:t>Price regulates buying and selling plans.</a:t>
            </a:r>
          </a:p>
          <a:p>
            <a:pPr marL="414900" lvl="1" indent="-342900" eaLnBrk="1" hangingPunct="1">
              <a:buClr>
                <a:srgbClr val="1A71B7"/>
              </a:buClr>
              <a:buSzPct val="100000"/>
              <a:buFont typeface="Arial" panose="020B0604020202020204" pitchFamily="34" charset="0"/>
              <a:buChar char="■"/>
            </a:pPr>
            <a:r>
              <a:rPr dirty="0"/>
              <a:t>Price adjusts when plans don’t match.</a:t>
            </a:r>
          </a:p>
        </p:txBody>
      </p:sp>
    </p:spTree>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17"/>
          <p:cNvSpPr>
            <a:spLocks noGrp="1" noChangeArrowheads="1"/>
          </p:cNvSpPr>
          <p:nvPr>
            <p:ph type="title"/>
          </p:nvPr>
        </p:nvSpPr>
        <p:spPr>
          <a:xfrm>
            <a:off x="1152000" y="304800"/>
            <a:ext cx="7696200" cy="1143000"/>
          </a:xfrm>
        </p:spPr>
        <p:txBody>
          <a:bodyPr/>
          <a:lstStyle/>
          <a:p>
            <a:pPr eaLnBrk="1" hangingPunct="1"/>
            <a:r>
              <a:rPr lang="en-US" altLang="en-US" dirty="0"/>
              <a:t>Market Equilibrium</a:t>
            </a:r>
          </a:p>
        </p:txBody>
      </p:sp>
      <p:sp>
        <p:nvSpPr>
          <p:cNvPr id="49155" name="Rectangle 3"/>
          <p:cNvSpPr>
            <a:spLocks noGrp="1" noChangeArrowheads="1"/>
          </p:cNvSpPr>
          <p:nvPr>
            <p:ph idx="4294967295"/>
          </p:nvPr>
        </p:nvSpPr>
        <p:spPr>
          <a:xfrm>
            <a:off x="360363" y="1584325"/>
            <a:ext cx="8229600" cy="4525963"/>
          </a:xfrm>
        </p:spPr>
        <p:txBody>
          <a:bodyPr/>
          <a:lstStyle/>
          <a:p>
            <a:pPr lvl="1" eaLnBrk="1" hangingPunct="1"/>
            <a:r>
              <a:rPr dirty="0"/>
              <a:t>Figure 3.7 illustrates the market equilibrium—the price at which quantity demanded equals quantity supplied.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000" y="2553143"/>
            <a:ext cx="6238875" cy="38862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000" y="2553143"/>
            <a:ext cx="6238875" cy="38862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6000" y="2553143"/>
            <a:ext cx="6238875" cy="3886200"/>
          </a:xfrm>
          <a:prstGeom prst="rect">
            <a:avLst/>
          </a:prstGeom>
        </p:spPr>
      </p:pic>
    </p:spTree>
    <p:extLst>
      <p:ext uri="{BB962C8B-B14F-4D97-AF65-F5344CB8AC3E}">
        <p14:creationId xmlns:p14="http://schemas.microsoft.com/office/powerpoint/2010/main" val="32669257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sp>
        <p:nvSpPr>
          <p:cNvPr id="50178" name="Rectangle 17"/>
          <p:cNvSpPr>
            <a:spLocks noGrp="1" noChangeArrowheads="1"/>
          </p:cNvSpPr>
          <p:nvPr>
            <p:ph type="title"/>
          </p:nvPr>
        </p:nvSpPr>
        <p:spPr>
          <a:ln/>
        </p:spPr>
        <p:txBody>
          <a:bodyPr/>
          <a:lstStyle/>
          <a:p>
            <a:pPr eaLnBrk="1" hangingPunct="1"/>
            <a:r>
              <a:rPr lang="en-US" altLang="en-US"/>
              <a:t>Market Equilibrium</a:t>
            </a:r>
          </a:p>
        </p:txBody>
      </p:sp>
      <p:sp>
        <p:nvSpPr>
          <p:cNvPr id="50184" name="Rectangle 3"/>
          <p:cNvSpPr>
            <a:spLocks noGrp="1" noChangeArrowheads="1"/>
          </p:cNvSpPr>
          <p:nvPr>
            <p:ph idx="4294967295"/>
          </p:nvPr>
        </p:nvSpPr>
        <p:spPr>
          <a:xfrm>
            <a:off x="360000" y="1584325"/>
            <a:ext cx="3887788" cy="4144963"/>
          </a:xfrm>
        </p:spPr>
        <p:txBody>
          <a:bodyPr/>
          <a:lstStyle/>
          <a:p>
            <a:pPr marL="72000" eaLnBrk="1" hangingPunct="1"/>
            <a:r>
              <a:rPr lang="en-US" altLang="en-US" dirty="0"/>
              <a:t>Price as a Regulator</a:t>
            </a:r>
            <a:endParaRPr lang="en-US" altLang="en-US" b="0" dirty="0"/>
          </a:p>
          <a:p>
            <a:pPr lvl="1" eaLnBrk="1" hangingPunct="1"/>
            <a:endParaRPr lang="en-US" altLang="en-US" dirty="0"/>
          </a:p>
        </p:txBody>
      </p:sp>
      <p:sp>
        <p:nvSpPr>
          <p:cNvPr id="15" name="Rectangle 3"/>
          <p:cNvSpPr txBox="1">
            <a:spLocks noChangeArrowheads="1"/>
          </p:cNvSpPr>
          <p:nvPr/>
        </p:nvSpPr>
        <p:spPr bwMode="auto">
          <a:xfrm>
            <a:off x="360363" y="4572000"/>
            <a:ext cx="4648200"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spcAft>
                <a:spcPts val="600"/>
              </a:spcAft>
              <a:defRPr sz="2400" b="1">
                <a:solidFill>
                  <a:srgbClr val="6054A1"/>
                </a:solidFill>
                <a:latin typeface="Arial" panose="020B0604020202020204" pitchFamily="34" charset="0"/>
              </a:defRPr>
            </a:lvl1pPr>
            <a:lvl2pPr marL="1079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Gill Sans MT" panose="020B0502020104020203" pitchFamily="34" charset="0"/>
              </a:defRPr>
            </a:lvl4pPr>
            <a:lvl5pPr marL="2057400" indent="-228600">
              <a:spcBef>
                <a:spcPct val="20000"/>
              </a:spcBef>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marL="72000" lvl="1" eaLnBrk="1" hangingPunct="1"/>
            <a:r>
              <a:rPr lang="en-US" altLang="en-US" dirty="0"/>
              <a:t>If the price is $2.00 a bar, the quantity supplied </a:t>
            </a:r>
            <a:r>
              <a:rPr lang="en-US" altLang="en-US" i="1" dirty="0"/>
              <a:t>exceeds</a:t>
            </a:r>
            <a:r>
              <a:rPr lang="en-US" altLang="en-US" dirty="0"/>
              <a:t> the quantity demanded.</a:t>
            </a:r>
          </a:p>
          <a:p>
            <a:pPr marL="72000" lvl="1" eaLnBrk="1" hangingPunct="1"/>
            <a:r>
              <a:rPr lang="en-US" altLang="en-US" dirty="0"/>
              <a:t>There is a </a:t>
            </a:r>
            <a:r>
              <a:rPr lang="en-US" altLang="en-US" i="1" dirty="0"/>
              <a:t>surplus</a:t>
            </a:r>
            <a:r>
              <a:rPr lang="en-US" altLang="en-US" dirty="0"/>
              <a:t> of  6 million energy bars.</a:t>
            </a:r>
          </a:p>
        </p:txBody>
      </p:sp>
      <p:pic>
        <p:nvPicPr>
          <p:cNvPr id="8"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10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wipe(left)">
                                      <p:cBhvr>
                                        <p:cTn id="1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9200"/>
            <a:ext cx="8420100" cy="447294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219200"/>
            <a:ext cx="8420100" cy="447294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1219200"/>
            <a:ext cx="8420100" cy="447294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1219200"/>
            <a:ext cx="8420100" cy="447294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 y="1219200"/>
            <a:ext cx="8420100" cy="447294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1219200"/>
            <a:ext cx="8420100" cy="4472940"/>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000" y="1219200"/>
            <a:ext cx="8420100" cy="4472940"/>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000" y="1219200"/>
            <a:ext cx="8420100" cy="44729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sp>
        <p:nvSpPr>
          <p:cNvPr id="52227" name="Rectangle 17"/>
          <p:cNvSpPr>
            <a:spLocks noGrp="1" noChangeArrowheads="1"/>
          </p:cNvSpPr>
          <p:nvPr>
            <p:ph type="title"/>
          </p:nvPr>
        </p:nvSpPr>
        <p:spPr>
          <a:xfrm>
            <a:off x="1152000" y="304800"/>
            <a:ext cx="7696200" cy="1143000"/>
          </a:xfrm>
          <a:ln/>
        </p:spPr>
        <p:txBody>
          <a:bodyPr/>
          <a:lstStyle/>
          <a:p>
            <a:pPr eaLnBrk="1" hangingPunct="1"/>
            <a:r>
              <a:rPr lang="en-US" altLang="en-US" dirty="0"/>
              <a:t>Market Equilibrium</a:t>
            </a:r>
          </a:p>
        </p:txBody>
      </p:sp>
      <p:sp>
        <p:nvSpPr>
          <p:cNvPr id="15" name="Rectangle 3"/>
          <p:cNvSpPr txBox="1">
            <a:spLocks noChangeArrowheads="1"/>
          </p:cNvSpPr>
          <p:nvPr/>
        </p:nvSpPr>
        <p:spPr bwMode="auto">
          <a:xfrm>
            <a:off x="360363" y="4572000"/>
            <a:ext cx="457993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spcAft>
                <a:spcPts val="600"/>
              </a:spcAft>
              <a:defRPr sz="2400" b="1">
                <a:solidFill>
                  <a:srgbClr val="6054A1"/>
                </a:solidFill>
                <a:latin typeface="Arial" panose="020B0604020202020204" pitchFamily="34" charset="0"/>
              </a:defRPr>
            </a:lvl1pPr>
            <a:lvl2pPr marL="1079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Gill Sans MT" panose="020B0502020104020203" pitchFamily="34" charset="0"/>
              </a:defRPr>
            </a:lvl4pPr>
            <a:lvl5pPr marL="2057400" indent="-228600">
              <a:spcBef>
                <a:spcPct val="20000"/>
              </a:spcBef>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marL="72000" lvl="1" eaLnBrk="1" hangingPunct="1"/>
            <a:r>
              <a:rPr lang="en-US" altLang="en-US" dirty="0"/>
              <a:t>If the price is $1.00 a bar, the quantity demanded </a:t>
            </a:r>
            <a:r>
              <a:rPr lang="en-US" altLang="en-US" i="1" dirty="0"/>
              <a:t>exceeds</a:t>
            </a:r>
            <a:r>
              <a:rPr lang="en-US" altLang="en-US" dirty="0"/>
              <a:t> the quantity supplied.</a:t>
            </a:r>
          </a:p>
          <a:p>
            <a:pPr marL="72000" lvl="1" eaLnBrk="1" hangingPunct="1"/>
            <a:r>
              <a:rPr lang="en-US" altLang="en-US" dirty="0"/>
              <a:t>A </a:t>
            </a:r>
            <a:r>
              <a:rPr lang="en-US" altLang="en-US" i="1" dirty="0"/>
              <a:t>shortage</a:t>
            </a:r>
            <a:r>
              <a:rPr lang="en-US" altLang="en-US" dirty="0"/>
              <a:t> of  9 million bars.</a:t>
            </a:r>
          </a:p>
        </p:txBody>
      </p:sp>
      <p:sp>
        <p:nvSpPr>
          <p:cNvPr id="12" name="Rectangle 3"/>
          <p:cNvSpPr>
            <a:spLocks noGrp="1" noChangeArrowheads="1"/>
          </p:cNvSpPr>
          <p:nvPr>
            <p:ph idx="4294967295"/>
          </p:nvPr>
        </p:nvSpPr>
        <p:spPr>
          <a:xfrm>
            <a:off x="360000" y="1584325"/>
            <a:ext cx="3887788" cy="4144963"/>
          </a:xfrm>
        </p:spPr>
        <p:txBody>
          <a:bodyPr/>
          <a:lstStyle/>
          <a:p>
            <a:pPr marL="72000" eaLnBrk="1" hangingPunct="1"/>
            <a:r>
              <a:rPr lang="en-US" altLang="en-US" dirty="0"/>
              <a:t>Price as a Regulator</a:t>
            </a:r>
            <a:endParaRPr lang="en-US" altLang="en-US" b="0" dirty="0"/>
          </a:p>
          <a:p>
            <a:pPr lvl="1" eaLnBrk="1" hangingPunct="1"/>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1000"/>
                                        <p:tgtEl>
                                          <p:spTgt spid="15">
                                            <p:txEl>
                                              <p:pRg st="0" end="0"/>
                                            </p:txEl>
                                          </p:spTgt>
                                        </p:tgtEl>
                                      </p:cBhvr>
                                    </p:animEffect>
                                  </p:childTnLst>
                                </p:cTn>
                              </p:par>
                            </p:childTnLst>
                          </p:cTn>
                        </p:par>
                        <p:par>
                          <p:cTn id="8" fill="hold" nodeType="with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wipe(left)">
                                      <p:cBhvr>
                                        <p:cTn id="16" dur="10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000" y="2088000"/>
            <a:ext cx="7893844" cy="4193381"/>
          </a:xfrm>
          <a:prstGeom prst="rect">
            <a:avLst/>
          </a:prstGeom>
        </p:spPr>
      </p:pic>
      <p:sp>
        <p:nvSpPr>
          <p:cNvPr id="53251" name="Rectangle 17"/>
          <p:cNvSpPr>
            <a:spLocks noGrp="1" noChangeArrowheads="1"/>
          </p:cNvSpPr>
          <p:nvPr>
            <p:ph type="title"/>
          </p:nvPr>
        </p:nvSpPr>
        <p:spPr>
          <a:xfrm>
            <a:off x="1152000" y="304800"/>
            <a:ext cx="7696200" cy="1143000"/>
          </a:xfrm>
          <a:ln/>
        </p:spPr>
        <p:txBody>
          <a:bodyPr/>
          <a:lstStyle/>
          <a:p>
            <a:pPr eaLnBrk="1" hangingPunct="1"/>
            <a:r>
              <a:rPr lang="en-US" altLang="en-US" dirty="0"/>
              <a:t>Market Equilibrium</a:t>
            </a:r>
          </a:p>
        </p:txBody>
      </p:sp>
      <p:sp>
        <p:nvSpPr>
          <p:cNvPr id="15" name="Rectangle 3"/>
          <p:cNvSpPr txBox="1">
            <a:spLocks noChangeArrowheads="1"/>
          </p:cNvSpPr>
          <p:nvPr/>
        </p:nvSpPr>
        <p:spPr bwMode="auto">
          <a:xfrm>
            <a:off x="360363" y="4572000"/>
            <a:ext cx="4648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spcAft>
                <a:spcPts val="600"/>
              </a:spcAft>
              <a:defRPr sz="2400" b="1">
                <a:solidFill>
                  <a:srgbClr val="6054A1"/>
                </a:solidFill>
                <a:latin typeface="Arial" panose="020B0604020202020204" pitchFamily="34" charset="0"/>
              </a:defRPr>
            </a:lvl1pPr>
            <a:lvl2pPr marL="10795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Gill Sans MT" panose="020B0502020104020203" pitchFamily="34" charset="0"/>
              </a:defRPr>
            </a:lvl4pPr>
            <a:lvl5pPr marL="2057400" indent="-228600">
              <a:spcBef>
                <a:spcPct val="20000"/>
              </a:spcBef>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marL="72000" lvl="1" eaLnBrk="1" hangingPunct="1"/>
            <a:r>
              <a:rPr lang="en-US" altLang="en-US" dirty="0"/>
              <a:t>If the price is $1.50 a bar, the quantity supplied </a:t>
            </a:r>
            <a:r>
              <a:rPr lang="en-US" altLang="en-US" i="1" dirty="0"/>
              <a:t>equals </a:t>
            </a:r>
            <a:r>
              <a:rPr lang="en-US" altLang="en-US" dirty="0"/>
              <a:t>the quantity demanded.</a:t>
            </a:r>
          </a:p>
          <a:p>
            <a:pPr marL="72000" lvl="1" eaLnBrk="1" hangingPunct="1"/>
            <a:r>
              <a:rPr lang="en-US" altLang="en-US" dirty="0"/>
              <a:t>No shortage or surplus of bars.</a:t>
            </a:r>
          </a:p>
        </p:txBody>
      </p:sp>
      <p:sp>
        <p:nvSpPr>
          <p:cNvPr id="16" name="Rectangle 3"/>
          <p:cNvSpPr>
            <a:spLocks noGrp="1" noChangeArrowheads="1"/>
          </p:cNvSpPr>
          <p:nvPr>
            <p:ph idx="4294967295"/>
          </p:nvPr>
        </p:nvSpPr>
        <p:spPr>
          <a:xfrm>
            <a:off x="360000" y="1584325"/>
            <a:ext cx="3887788" cy="4144963"/>
          </a:xfrm>
        </p:spPr>
        <p:txBody>
          <a:bodyPr/>
          <a:lstStyle/>
          <a:p>
            <a:pPr marL="72000" eaLnBrk="1" hangingPunct="1"/>
            <a:r>
              <a:rPr lang="en-US" altLang="en-US" dirty="0"/>
              <a:t>Price as a Regulator</a:t>
            </a:r>
            <a:endParaRPr lang="en-US" altLang="en-US" b="0" dirty="0"/>
          </a:p>
          <a:p>
            <a:pPr lvl="1" eaLnBrk="1" hangingPunct="1"/>
            <a:endParaRPr lang="en-US"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1000"/>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wipe(left)">
                                      <p:cBhvr>
                                        <p:cTn id="20" dur="10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276" name="Picture 9"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000" y="1655998"/>
            <a:ext cx="4250531" cy="446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10"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000" y="1655998"/>
            <a:ext cx="4250531" cy="446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11"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2000" y="1655998"/>
            <a:ext cx="4250531" cy="446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2" descr="fig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2000" y="1655998"/>
            <a:ext cx="4250531" cy="446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noChangeArrowheads="1"/>
          </p:cNvSpPr>
          <p:nvPr>
            <p:ph idx="4294967295"/>
          </p:nvPr>
        </p:nvSpPr>
        <p:spPr>
          <a:xfrm>
            <a:off x="360363" y="1584000"/>
            <a:ext cx="4364037" cy="5105400"/>
          </a:xfrm>
        </p:spPr>
        <p:txBody>
          <a:bodyPr/>
          <a:lstStyle/>
          <a:p>
            <a:pPr eaLnBrk="1" hangingPunct="1">
              <a:spcBef>
                <a:spcPts val="600"/>
              </a:spcBef>
              <a:spcAft>
                <a:spcPts val="600"/>
              </a:spcAft>
            </a:pPr>
            <a:r>
              <a:rPr lang="en-US" altLang="en-US" dirty="0"/>
              <a:t>Price Adjustments</a:t>
            </a:r>
            <a:endParaRPr lang="en-US" altLang="en-US" b="0" dirty="0"/>
          </a:p>
          <a:p>
            <a:pPr lvl="1" eaLnBrk="1" hangingPunct="1"/>
            <a:r>
              <a:rPr lang="en-US" altLang="en-US" dirty="0"/>
              <a:t>At prices above the equilibrium price, a </a:t>
            </a:r>
            <a:r>
              <a:rPr lang="en-US" altLang="en-US" i="1" dirty="0"/>
              <a:t>surplus</a:t>
            </a:r>
            <a:r>
              <a:rPr lang="en-US" altLang="en-US" dirty="0"/>
              <a:t> forces the price down.</a:t>
            </a:r>
          </a:p>
          <a:p>
            <a:pPr lvl="1" eaLnBrk="1" hangingPunct="1"/>
            <a:r>
              <a:rPr lang="en-US" altLang="en-US" dirty="0"/>
              <a:t>At prices below the equilibrium price, a </a:t>
            </a:r>
            <a:r>
              <a:rPr lang="en-US" altLang="en-US" i="1" dirty="0"/>
              <a:t>shortage</a:t>
            </a:r>
            <a:r>
              <a:rPr lang="en-US" altLang="en-US" dirty="0"/>
              <a:t> forces the price up.</a:t>
            </a:r>
          </a:p>
          <a:p>
            <a:pPr lvl="1" eaLnBrk="1" hangingPunct="1"/>
            <a:r>
              <a:rPr lang="en-US" altLang="en-US" dirty="0"/>
              <a:t>At the equilibrium price, buyers’ plans and sellers’ plans agree and the price doesn’t change until an event changes demand or supply.</a:t>
            </a:r>
          </a:p>
        </p:txBody>
      </p:sp>
      <p:sp>
        <p:nvSpPr>
          <p:cNvPr id="54275" name="Rectangle 14"/>
          <p:cNvSpPr>
            <a:spLocks noGrp="1" noChangeArrowheads="1"/>
          </p:cNvSpPr>
          <p:nvPr>
            <p:ph type="title"/>
          </p:nvPr>
        </p:nvSpPr>
        <p:spPr>
          <a:xfrm>
            <a:off x="1152000" y="304800"/>
            <a:ext cx="7696200" cy="1143000"/>
          </a:xfrm>
          <a:ln/>
        </p:spPr>
        <p:txBody>
          <a:bodyPr/>
          <a:lstStyle/>
          <a:p>
            <a:pPr eaLnBrk="1" hangingPunct="1"/>
            <a:r>
              <a:rPr lang="en-US" altLang="en-US" dirty="0"/>
              <a:t>Market Equilibrium</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wipe(left)">
                                      <p:cBhvr>
                                        <p:cTn id="7" dur="1000"/>
                                        <p:tgtEl>
                                          <p:spTgt spid="25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wipe(left)">
                                      <p:cBhvr>
                                        <p:cTn id="12" dur="1000"/>
                                        <p:tgtEl>
                                          <p:spTgt spid="25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wipe(left)">
                                      <p:cBhvr>
                                        <p:cTn id="17" dur="1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ln/>
        </p:spPr>
        <p:txBody>
          <a:bodyPr/>
          <a:lstStyle/>
          <a:p>
            <a:pPr eaLnBrk="1" hangingPunct="1"/>
            <a:r>
              <a:rPr lang="en-US" altLang="en-US"/>
              <a:t>Predicting Changes in Price and Quantity</a:t>
            </a:r>
          </a:p>
        </p:txBody>
      </p:sp>
      <p:sp>
        <p:nvSpPr>
          <p:cNvPr id="27651" name="Rectangle 3"/>
          <p:cNvSpPr>
            <a:spLocks noGrp="1" noChangeArrowheads="1"/>
          </p:cNvSpPr>
          <p:nvPr>
            <p:ph idx="4294967295"/>
          </p:nvPr>
        </p:nvSpPr>
        <p:spPr>
          <a:xfrm>
            <a:off x="360000" y="1584325"/>
            <a:ext cx="3887788" cy="4144963"/>
          </a:xfrm>
        </p:spPr>
        <p:txBody>
          <a:bodyPr/>
          <a:lstStyle/>
          <a:p>
            <a:pPr marL="72000" eaLnBrk="1" hangingPunct="1">
              <a:spcBef>
                <a:spcPts val="600"/>
              </a:spcBef>
              <a:spcAft>
                <a:spcPts val="600"/>
              </a:spcAft>
            </a:pPr>
            <a:r>
              <a:rPr lang="en-US" altLang="en-US" dirty="0"/>
              <a:t>An Increase in Demand</a:t>
            </a:r>
          </a:p>
          <a:p>
            <a:pPr marL="72000" lvl="1" eaLnBrk="1" hangingPunct="1"/>
            <a:r>
              <a:rPr lang="en-US" altLang="en-US" dirty="0"/>
              <a:t>Figure 3.8 shows that when demand increases the demand curve shifts rightward.</a:t>
            </a:r>
          </a:p>
          <a:p>
            <a:pPr marL="72000" lvl="1" eaLnBrk="1" hangingPunct="1"/>
            <a:r>
              <a:rPr lang="en-US" altLang="en-US" dirty="0"/>
              <a:t>At the original price, there is now a </a:t>
            </a:r>
            <a:r>
              <a:rPr lang="en-US" altLang="en-US" i="1" dirty="0"/>
              <a:t>shortage</a:t>
            </a:r>
            <a:r>
              <a:rPr lang="en-US" altLang="en-US" dirty="0"/>
              <a:t>.</a:t>
            </a:r>
          </a:p>
          <a:p>
            <a:pPr marL="72000" lvl="1" eaLnBrk="1" hangingPunct="1"/>
            <a:r>
              <a:rPr lang="en-US" altLang="en-US" dirty="0"/>
              <a:t>The price rises, and the quantity supplied increases along the supply curve.</a:t>
            </a:r>
          </a:p>
        </p:txBody>
      </p:sp>
      <p:pic>
        <p:nvPicPr>
          <p:cNvPr id="55300" name="Picture 14"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998" y="1655999"/>
            <a:ext cx="4396264" cy="412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15"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998" y="1655999"/>
            <a:ext cx="4396264" cy="412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16"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998" y="1655999"/>
            <a:ext cx="4396264" cy="412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wipe(left)">
                                      <p:cBhvr>
                                        <p:cTn id="7" dur="1000"/>
                                        <p:tgtEl>
                                          <p:spTgt spid="27651">
                                            <p:txEl>
                                              <p:pRg st="1" end="1"/>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7663"/>
                                        </p:tgtEl>
                                        <p:attrNameLst>
                                          <p:attrName>style.visibility</p:attrName>
                                        </p:attrNameLst>
                                      </p:cBhvr>
                                      <p:to>
                                        <p:strVal val="visible"/>
                                      </p:to>
                                    </p:set>
                                    <p:animEffect transition="in" filter="wipe(left)">
                                      <p:cBhvr>
                                        <p:cTn id="11" dur="1000"/>
                                        <p:tgtEl>
                                          <p:spTgt spid="276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651">
                                            <p:txEl>
                                              <p:pRg st="2" end="2"/>
                                            </p:txEl>
                                          </p:spTgt>
                                        </p:tgtEl>
                                        <p:attrNameLst>
                                          <p:attrName>style.visibility</p:attrName>
                                        </p:attrNameLst>
                                      </p:cBhvr>
                                      <p:to>
                                        <p:strVal val="visible"/>
                                      </p:to>
                                    </p:set>
                                    <p:animEffect transition="in" filter="wipe(left)">
                                      <p:cBhvr>
                                        <p:cTn id="16" dur="1000"/>
                                        <p:tgtEl>
                                          <p:spTgt spid="2765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Effect transition="in" filter="wipe(left)">
                                      <p:cBhvr>
                                        <p:cTn id="21" dur="1000"/>
                                        <p:tgtEl>
                                          <p:spTgt spid="27651">
                                            <p:txEl>
                                              <p:pRg st="3" end="3"/>
                                            </p:txEl>
                                          </p:spTgt>
                                        </p:tgtEl>
                                      </p:cBhvr>
                                    </p:animEffect>
                                  </p:childTnLst>
                                </p:cTn>
                              </p:par>
                            </p:childTnLst>
                          </p:cTn>
                        </p:par>
                        <p:par>
                          <p:cTn id="22" fill="hold" nodeType="afterGroup">
                            <p:stCondLst>
                              <p:cond delay="1000"/>
                            </p:stCondLst>
                            <p:childTnLst>
                              <p:par>
                                <p:cTn id="23" presetID="22" presetClass="entr" presetSubtype="4" fill="hold" nodeType="afterEffect">
                                  <p:stCondLst>
                                    <p:cond delay="0"/>
                                  </p:stCondLst>
                                  <p:childTnLst>
                                    <p:set>
                                      <p:cBhvr>
                                        <p:cTn id="24" dur="1" fill="hold">
                                          <p:stCondLst>
                                            <p:cond delay="0"/>
                                          </p:stCondLst>
                                        </p:cTn>
                                        <p:tgtEl>
                                          <p:spTgt spid="27664"/>
                                        </p:tgtEl>
                                        <p:attrNameLst>
                                          <p:attrName>style.visibility</p:attrName>
                                        </p:attrNameLst>
                                      </p:cBhvr>
                                      <p:to>
                                        <p:strVal val="visible"/>
                                      </p:to>
                                    </p:set>
                                    <p:animEffect transition="in" filter="wipe(down)">
                                      <p:cBhvr>
                                        <p:cTn id="25" dur="1000"/>
                                        <p:tgtEl>
                                          <p:spTgt spid="27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solidFill>
                  <a:srgbClr val="00AE82"/>
                </a:solidFill>
              </a:rPr>
              <a:t>Demand</a:t>
            </a:r>
          </a:p>
        </p:txBody>
      </p:sp>
      <p:sp>
        <p:nvSpPr>
          <p:cNvPr id="18435" name="Rectangle 3"/>
          <p:cNvSpPr>
            <a:spLocks noGrp="1" noChangeArrowheads="1"/>
          </p:cNvSpPr>
          <p:nvPr>
            <p:ph idx="4294967295"/>
          </p:nvPr>
        </p:nvSpPr>
        <p:spPr>
          <a:xfrm>
            <a:off x="360000" y="1584325"/>
            <a:ext cx="8229600" cy="4525963"/>
          </a:xfrm>
        </p:spPr>
        <p:txBody>
          <a:bodyPr/>
          <a:lstStyle/>
          <a:p>
            <a:pPr lvl="1" eaLnBrk="1" hangingPunct="1"/>
            <a:r>
              <a:rPr dirty="0"/>
              <a:t>If you demand something, then you</a:t>
            </a:r>
          </a:p>
          <a:p>
            <a:pPr lvl="1" eaLnBrk="1" hangingPunct="1">
              <a:buClr>
                <a:schemeClr val="tx1"/>
              </a:buClr>
            </a:pPr>
            <a:r>
              <a:rPr dirty="0"/>
              <a:t>1. Want it,</a:t>
            </a:r>
          </a:p>
          <a:p>
            <a:pPr lvl="1" eaLnBrk="1" hangingPunct="1">
              <a:buClr>
                <a:schemeClr val="tx1"/>
              </a:buClr>
            </a:pPr>
            <a:r>
              <a:rPr dirty="0"/>
              <a:t>2. Can afford it, and</a:t>
            </a:r>
          </a:p>
          <a:p>
            <a:pPr lvl="1" eaLnBrk="1" hangingPunct="1">
              <a:buClr>
                <a:schemeClr val="tx1"/>
              </a:buClr>
            </a:pPr>
            <a:r>
              <a:rPr dirty="0"/>
              <a:t>3. Have made a definite plan to buy it.</a:t>
            </a:r>
          </a:p>
          <a:p>
            <a:pPr lvl="1" eaLnBrk="1" hangingPunct="1"/>
            <a:r>
              <a:rPr i="1" dirty="0"/>
              <a:t>Wants</a:t>
            </a:r>
            <a:r>
              <a:rPr dirty="0"/>
              <a:t> are the unlimited desires or wishes people have for goods and services. Demand reflects a decision about which wants to satisfy.</a:t>
            </a:r>
          </a:p>
          <a:p>
            <a:pPr lvl="1" eaLnBrk="1" hangingPunct="1"/>
            <a:r>
              <a:rPr dirty="0"/>
              <a:t>The </a:t>
            </a:r>
            <a:r>
              <a:rPr b="1" dirty="0"/>
              <a:t>quantity demanded</a:t>
            </a:r>
            <a:r>
              <a:rPr dirty="0"/>
              <a:t> of a good or service is the amount that consumers plan to buy during a particular time period, and at a particular price.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wipe(left)">
                                      <p:cBhvr>
                                        <p:cTn id="7" dur="1000"/>
                                        <p:tgtEl>
                                          <p:spTgt spid="18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wipe(left)">
                                      <p:cBhvr>
                                        <p:cTn id="12" dur="1000"/>
                                        <p:tgtEl>
                                          <p:spTgt spid="184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Effect transition="in" filter="wipe(left)">
                                      <p:cBhvr>
                                        <p:cTn id="17" dur="1000"/>
                                        <p:tgtEl>
                                          <p:spTgt spid="184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wipe(left)">
                                      <p:cBhvr>
                                        <p:cTn id="22" dur="1000"/>
                                        <p:tgtEl>
                                          <p:spTgt spid="184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Effect transition="in" filter="wipe(left)">
                                      <p:cBhvr>
                                        <p:cTn id="27" dur="1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6322" name="Picture 9" descr="fig03.08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363" y="1628775"/>
            <a:ext cx="84486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fig03.08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363" y="1628775"/>
            <a:ext cx="84486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fig03.08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0363" y="1628775"/>
            <a:ext cx="84486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fig03.08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0363" y="1628775"/>
            <a:ext cx="84486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fig03.08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0363" y="1628775"/>
            <a:ext cx="84486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10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idx="4294967295"/>
          </p:nvPr>
        </p:nvSpPr>
        <p:spPr>
          <a:xfrm>
            <a:off x="360363" y="1584325"/>
            <a:ext cx="3887787" cy="4664075"/>
          </a:xfrm>
        </p:spPr>
        <p:txBody>
          <a:bodyPr/>
          <a:lstStyle/>
          <a:p>
            <a:pPr eaLnBrk="1" hangingPunct="1">
              <a:spcBef>
                <a:spcPts val="600"/>
              </a:spcBef>
              <a:spcAft>
                <a:spcPts val="600"/>
              </a:spcAft>
            </a:pPr>
            <a:r>
              <a:rPr lang="en-US" altLang="en-US" dirty="0"/>
              <a:t>A Decrease in Demand</a:t>
            </a:r>
          </a:p>
          <a:p>
            <a:pPr lvl="1" eaLnBrk="1" hangingPunct="1"/>
            <a:r>
              <a:rPr lang="en-US" altLang="en-US" dirty="0"/>
              <a:t>The figure shows that when demand decreases the demand curve shifts leftward.</a:t>
            </a:r>
          </a:p>
          <a:p>
            <a:pPr lvl="1" eaLnBrk="1" hangingPunct="1"/>
            <a:r>
              <a:rPr lang="en-US" altLang="en-US" dirty="0"/>
              <a:t>At the original price, there is now a </a:t>
            </a:r>
            <a:r>
              <a:rPr lang="en-US" altLang="en-US" i="1" dirty="0"/>
              <a:t>surplus</a:t>
            </a:r>
            <a:r>
              <a:rPr lang="en-US" altLang="en-US" dirty="0"/>
              <a:t>.</a:t>
            </a:r>
          </a:p>
          <a:p>
            <a:pPr lvl="1" eaLnBrk="1" hangingPunct="1"/>
            <a:r>
              <a:rPr lang="en-US" altLang="en-US" dirty="0"/>
              <a:t>The price falls, and the quantity supplied decreases along the supply curve.</a:t>
            </a:r>
          </a:p>
        </p:txBody>
      </p:sp>
      <p:sp>
        <p:nvSpPr>
          <p:cNvPr id="57347" name="Rectangle 2"/>
          <p:cNvSpPr>
            <a:spLocks noGrp="1" noChangeArrowheads="1"/>
          </p:cNvSpPr>
          <p:nvPr>
            <p:ph type="title"/>
          </p:nvPr>
        </p:nvSpPr>
        <p:spPr>
          <a:xfrm>
            <a:off x="1152000" y="304801"/>
            <a:ext cx="7162800" cy="1133475"/>
          </a:xfrm>
          <a:ln/>
        </p:spPr>
        <p:txBody>
          <a:bodyPr/>
          <a:lstStyle/>
          <a:p>
            <a:pPr eaLnBrk="1" hangingPunct="1"/>
            <a:r>
              <a:rPr lang="en-US" altLang="en-US" dirty="0"/>
              <a:t>Predicting Changes in Price and Quantity</a:t>
            </a:r>
          </a:p>
        </p:txBody>
      </p:sp>
      <p:pic>
        <p:nvPicPr>
          <p:cNvPr id="57348"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469130" cy="42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469130" cy="42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469130" cy="42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wipe(left)">
                                      <p:cBhvr>
                                        <p:cTn id="7" dur="1000"/>
                                        <p:tgtEl>
                                          <p:spTgt spid="27651">
                                            <p:txEl>
                                              <p:pRg st="1" end="1"/>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10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Effect transition="in" filter="wipe(left)">
                                      <p:cBhvr>
                                        <p:cTn id="15" dur="1000"/>
                                        <p:tgtEl>
                                          <p:spTgt spid="2765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651">
                                            <p:txEl>
                                              <p:pRg st="3" end="3"/>
                                            </p:txEl>
                                          </p:spTgt>
                                        </p:tgtEl>
                                        <p:attrNameLst>
                                          <p:attrName>style.visibility</p:attrName>
                                        </p:attrNameLst>
                                      </p:cBhvr>
                                      <p:to>
                                        <p:strVal val="visible"/>
                                      </p:to>
                                    </p:set>
                                    <p:animEffect transition="in" filter="wipe(left)">
                                      <p:cBhvr>
                                        <p:cTn id="20" dur="1000"/>
                                        <p:tgtEl>
                                          <p:spTgt spid="27651">
                                            <p:txEl>
                                              <p:pRg st="3" end="3"/>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ln/>
        </p:spPr>
        <p:txBody>
          <a:bodyPr/>
          <a:lstStyle/>
          <a:p>
            <a:pPr eaLnBrk="1" hangingPunct="1"/>
            <a:r>
              <a:rPr lang="en-US" altLang="en-US" dirty="0"/>
              <a:t>Predicting Changes in Price and Quantity</a:t>
            </a:r>
          </a:p>
        </p:txBody>
      </p:sp>
      <p:sp>
        <p:nvSpPr>
          <p:cNvPr id="67587" name="Rectangle 3"/>
          <p:cNvSpPr>
            <a:spLocks noGrp="1" noChangeArrowheads="1"/>
          </p:cNvSpPr>
          <p:nvPr>
            <p:ph idx="4294967295"/>
          </p:nvPr>
        </p:nvSpPr>
        <p:spPr>
          <a:xfrm>
            <a:off x="360000" y="1584325"/>
            <a:ext cx="3887788" cy="4144963"/>
          </a:xfrm>
        </p:spPr>
        <p:txBody>
          <a:bodyPr/>
          <a:lstStyle/>
          <a:p>
            <a:pPr marL="72000" eaLnBrk="1" hangingPunct="1">
              <a:spcBef>
                <a:spcPts val="600"/>
              </a:spcBef>
              <a:spcAft>
                <a:spcPts val="600"/>
              </a:spcAft>
            </a:pPr>
            <a:r>
              <a:rPr lang="en-US" altLang="en-US" dirty="0"/>
              <a:t>An Increase in Supply</a:t>
            </a:r>
            <a:endParaRPr lang="en-US" altLang="en-US" b="0" dirty="0"/>
          </a:p>
          <a:p>
            <a:pPr marL="72000" lvl="1" eaLnBrk="1" hangingPunct="1"/>
            <a:r>
              <a:rPr lang="en-US" altLang="en-US" dirty="0"/>
              <a:t>Figure 3.9 shows that when supply increases the supply curve shifts rightward.</a:t>
            </a:r>
          </a:p>
          <a:p>
            <a:pPr marL="72000" lvl="1" eaLnBrk="1" hangingPunct="1"/>
            <a:r>
              <a:rPr lang="en-US" altLang="en-US" dirty="0"/>
              <a:t>At the original price, there is now a </a:t>
            </a:r>
            <a:r>
              <a:rPr lang="en-US" altLang="en-US" i="1" dirty="0"/>
              <a:t>surplus</a:t>
            </a:r>
            <a:r>
              <a:rPr lang="en-US" altLang="en-US" dirty="0"/>
              <a:t>.</a:t>
            </a:r>
          </a:p>
          <a:p>
            <a:pPr marL="72000" lvl="1" eaLnBrk="1" hangingPunct="1"/>
            <a:r>
              <a:rPr lang="en-US" altLang="en-US" dirty="0"/>
              <a:t>The price falls, and the quantity demanded increases along the demand curve.</a:t>
            </a:r>
          </a:p>
        </p:txBody>
      </p:sp>
      <p:pic>
        <p:nvPicPr>
          <p:cNvPr id="58372" name="Picture 14"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998" y="1656000"/>
            <a:ext cx="4396264" cy="412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9" name="Picture 15" descr="fig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998" y="1656000"/>
            <a:ext cx="4396264" cy="412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0" name="Picture 16" descr="fig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998" y="1656000"/>
            <a:ext cx="4396264" cy="412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wipe(left)">
                                      <p:cBhvr>
                                        <p:cTn id="7" dur="1000"/>
                                        <p:tgtEl>
                                          <p:spTgt spid="67587">
                                            <p:txEl>
                                              <p:pRg st="1" end="1"/>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7599"/>
                                        </p:tgtEl>
                                        <p:attrNameLst>
                                          <p:attrName>style.visibility</p:attrName>
                                        </p:attrNameLst>
                                      </p:cBhvr>
                                      <p:to>
                                        <p:strVal val="visible"/>
                                      </p:to>
                                    </p:set>
                                    <p:animEffect transition="in" filter="wipe(left)">
                                      <p:cBhvr>
                                        <p:cTn id="11" dur="1000"/>
                                        <p:tgtEl>
                                          <p:spTgt spid="675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587">
                                            <p:txEl>
                                              <p:pRg st="2" end="2"/>
                                            </p:txEl>
                                          </p:spTgt>
                                        </p:tgtEl>
                                        <p:attrNameLst>
                                          <p:attrName>style.visibility</p:attrName>
                                        </p:attrNameLst>
                                      </p:cBhvr>
                                      <p:to>
                                        <p:strVal val="visible"/>
                                      </p:to>
                                    </p:set>
                                    <p:animEffect transition="in" filter="wipe(left)">
                                      <p:cBhvr>
                                        <p:cTn id="16" dur="1000"/>
                                        <p:tgtEl>
                                          <p:spTgt spid="6758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7587">
                                            <p:txEl>
                                              <p:pRg st="3" end="3"/>
                                            </p:txEl>
                                          </p:spTgt>
                                        </p:tgtEl>
                                        <p:attrNameLst>
                                          <p:attrName>style.visibility</p:attrName>
                                        </p:attrNameLst>
                                      </p:cBhvr>
                                      <p:to>
                                        <p:strVal val="visible"/>
                                      </p:to>
                                    </p:set>
                                    <p:animEffect transition="in" filter="wipe(left)">
                                      <p:cBhvr>
                                        <p:cTn id="21" dur="1000"/>
                                        <p:tgtEl>
                                          <p:spTgt spid="67587">
                                            <p:txEl>
                                              <p:pRg st="3" end="3"/>
                                            </p:txEl>
                                          </p:spTgt>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67600"/>
                                        </p:tgtEl>
                                        <p:attrNameLst>
                                          <p:attrName>style.visibility</p:attrName>
                                        </p:attrNameLst>
                                      </p:cBhvr>
                                      <p:to>
                                        <p:strVal val="visible"/>
                                      </p:to>
                                    </p:set>
                                    <p:animEffect transition="in" filter="wipe(up)">
                                      <p:cBhvr>
                                        <p:cTn id="25" dur="1000"/>
                                        <p:tgtEl>
                                          <p:spTgt spid="67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3"/>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9394" name="Picture 9" descr="fig03.09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704975"/>
            <a:ext cx="83343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fig03.09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704975"/>
            <a:ext cx="83343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fig03.09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1800" y="1704975"/>
            <a:ext cx="83343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fig03.09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1800" y="1704975"/>
            <a:ext cx="83343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fig03.09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1800" y="1704975"/>
            <a:ext cx="83343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3"/>
          <p:cNvSpPr>
            <a:spLocks noGrp="1" noChangeArrowheads="1"/>
          </p:cNvSpPr>
          <p:nvPr>
            <p:ph idx="4294967295"/>
          </p:nvPr>
        </p:nvSpPr>
        <p:spPr>
          <a:xfrm>
            <a:off x="360363" y="1584325"/>
            <a:ext cx="3887787" cy="4740275"/>
          </a:xfrm>
        </p:spPr>
        <p:txBody>
          <a:bodyPr/>
          <a:lstStyle/>
          <a:p>
            <a:pPr eaLnBrk="1" hangingPunct="1">
              <a:spcBef>
                <a:spcPts val="600"/>
              </a:spcBef>
              <a:spcAft>
                <a:spcPts val="600"/>
              </a:spcAft>
            </a:pPr>
            <a:r>
              <a:rPr lang="en-US" altLang="en-US" dirty="0"/>
              <a:t>A Decrease in Supply</a:t>
            </a:r>
            <a:endParaRPr lang="en-US" altLang="en-US" b="0" dirty="0"/>
          </a:p>
          <a:p>
            <a:pPr lvl="1" eaLnBrk="1" hangingPunct="1"/>
            <a:r>
              <a:rPr lang="en-US" altLang="en-US" dirty="0"/>
              <a:t>The figure shows that when supply decreases the supply curve shifts leftward.</a:t>
            </a:r>
          </a:p>
          <a:p>
            <a:pPr lvl="1" eaLnBrk="1" hangingPunct="1"/>
            <a:r>
              <a:rPr lang="en-US" altLang="en-US" dirty="0"/>
              <a:t>At the original price, there is now a </a:t>
            </a:r>
            <a:r>
              <a:rPr lang="en-US" altLang="en-US" i="1" dirty="0"/>
              <a:t>shortage</a:t>
            </a:r>
            <a:r>
              <a:rPr lang="en-US" altLang="en-US" dirty="0"/>
              <a:t>.</a:t>
            </a:r>
          </a:p>
          <a:p>
            <a:pPr lvl="1" eaLnBrk="1" hangingPunct="1"/>
            <a:r>
              <a:rPr lang="en-US" altLang="en-US" dirty="0"/>
              <a:t>The price rises, and the quantity demanded decreases along the demand curve.</a:t>
            </a:r>
          </a:p>
        </p:txBody>
      </p:sp>
      <p:sp>
        <p:nvSpPr>
          <p:cNvPr id="60419" name="Rectangle 2"/>
          <p:cNvSpPr>
            <a:spLocks noGrp="1" noChangeArrowheads="1"/>
          </p:cNvSpPr>
          <p:nvPr>
            <p:ph type="title"/>
          </p:nvPr>
        </p:nvSpPr>
        <p:spPr>
          <a:xfrm>
            <a:off x="1152000" y="304801"/>
            <a:ext cx="7162800" cy="1133475"/>
          </a:xfrm>
          <a:ln/>
        </p:spPr>
        <p:txBody>
          <a:bodyPr/>
          <a:lstStyle/>
          <a:p>
            <a:pPr eaLnBrk="1" hangingPunct="1"/>
            <a:r>
              <a:rPr lang="en-US" altLang="en-US" dirty="0"/>
              <a:t>Predicting Changes in Price and Quantity</a:t>
            </a:r>
          </a:p>
        </p:txBody>
      </p:sp>
      <p:pic>
        <p:nvPicPr>
          <p:cNvPr id="6042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469130" cy="42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469130" cy="42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469130" cy="422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wipe(left)">
                                      <p:cBhvr>
                                        <p:cTn id="7" dur="1000"/>
                                        <p:tgtEl>
                                          <p:spTgt spid="67587">
                                            <p:txEl>
                                              <p:pRg st="1" end="1"/>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10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animEffect transition="in" filter="wipe(left)">
                                      <p:cBhvr>
                                        <p:cTn id="15" dur="1000"/>
                                        <p:tgtEl>
                                          <p:spTgt spid="6758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7587">
                                            <p:txEl>
                                              <p:pRg st="3" end="3"/>
                                            </p:txEl>
                                          </p:spTgt>
                                        </p:tgtEl>
                                        <p:attrNameLst>
                                          <p:attrName>style.visibility</p:attrName>
                                        </p:attrNameLst>
                                      </p:cBhvr>
                                      <p:to>
                                        <p:strVal val="visible"/>
                                      </p:to>
                                    </p:set>
                                    <p:animEffect transition="in" filter="wipe(left)">
                                      <p:cBhvr>
                                        <p:cTn id="20" dur="1000"/>
                                        <p:tgtEl>
                                          <p:spTgt spid="67587">
                                            <p:txEl>
                                              <p:pRg st="3" end="3"/>
                                            </p:txEl>
                                          </p:spTgt>
                                        </p:tgtEl>
                                      </p:cBhvr>
                                    </p:animEffect>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idx="4294967295"/>
          </p:nvPr>
        </p:nvSpPr>
        <p:spPr>
          <a:xfrm>
            <a:off x="360363" y="1584325"/>
            <a:ext cx="7716837" cy="4968875"/>
          </a:xfrm>
        </p:spPr>
        <p:txBody>
          <a:bodyPr/>
          <a:lstStyle/>
          <a:p>
            <a:pPr eaLnBrk="1" hangingPunct="1">
              <a:spcBef>
                <a:spcPts val="600"/>
              </a:spcBef>
              <a:spcAft>
                <a:spcPts val="600"/>
              </a:spcAft>
            </a:pPr>
            <a:r>
              <a:rPr lang="en-US" altLang="en-US" dirty="0"/>
              <a:t>Changes in Both Demand and Supply</a:t>
            </a:r>
          </a:p>
          <a:p>
            <a:pPr lvl="1" eaLnBrk="1" hangingPunct="1"/>
            <a:r>
              <a:rPr lang="en-US" altLang="en-US" dirty="0"/>
              <a:t>A change in both demand and supply changes the equilibrium price and the equilibrium quantity.</a:t>
            </a:r>
          </a:p>
          <a:p>
            <a:pPr lvl="1" eaLnBrk="1" hangingPunct="1"/>
            <a:r>
              <a:rPr lang="en-US" altLang="en-US" dirty="0"/>
              <a:t>Figure 3.10 illustrates changes in the same direction.</a:t>
            </a:r>
          </a:p>
          <a:p>
            <a:pPr lvl="1" eaLnBrk="1" hangingPunct="1"/>
            <a:r>
              <a:rPr lang="en-US" altLang="en-US" dirty="0"/>
              <a:t>Figure 3.11 illustrates changes in opposite directions.</a:t>
            </a:r>
          </a:p>
        </p:txBody>
      </p:sp>
      <p:sp>
        <p:nvSpPr>
          <p:cNvPr id="3" name="Title 2"/>
          <p:cNvSpPr>
            <a:spLocks noGrp="1"/>
          </p:cNvSpPr>
          <p:nvPr>
            <p:ph type="title"/>
          </p:nvPr>
        </p:nvSpPr>
        <p:spPr/>
        <p:txBody>
          <a:bodyPr/>
          <a:lstStyle/>
          <a:p>
            <a:r>
              <a:rPr lang="en-CA" dirty="0"/>
              <a:t>Predicting Changes in Price and Quantity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wipe(left)">
                                      <p:cBhvr>
                                        <p:cTn id="7" dur="1000"/>
                                        <p:tgtEl>
                                          <p:spTgt spid="29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wipe(left)">
                                      <p:cBhvr>
                                        <p:cTn id="12" dur="1000"/>
                                        <p:tgtEl>
                                          <p:spTgt spid="296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animEffect transition="in" filter="wipe(left)">
                                      <p:cBhvr>
                                        <p:cTn id="17" dur="10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8"/>
          <p:cNvSpPr>
            <a:spLocks noGrp="1" noChangeArrowheads="1"/>
          </p:cNvSpPr>
          <p:nvPr>
            <p:ph type="title"/>
          </p:nvPr>
        </p:nvSpPr>
        <p:spPr>
          <a:ln/>
        </p:spPr>
        <p:txBody>
          <a:bodyPr/>
          <a:lstStyle/>
          <a:p>
            <a:pPr eaLnBrk="1" hangingPunct="1"/>
            <a:r>
              <a:rPr lang="en-US" altLang="en-US"/>
              <a:t>Predicting Changes in Price and Quantity</a:t>
            </a:r>
          </a:p>
        </p:txBody>
      </p:sp>
      <p:sp>
        <p:nvSpPr>
          <p:cNvPr id="118786" name="Content Placeholder 1"/>
          <p:cNvSpPr>
            <a:spLocks noGrp="1"/>
          </p:cNvSpPr>
          <p:nvPr>
            <p:ph idx="4294967295"/>
          </p:nvPr>
        </p:nvSpPr>
        <p:spPr>
          <a:xfrm>
            <a:off x="360000" y="1584325"/>
            <a:ext cx="4149725" cy="4816475"/>
          </a:xfrm>
        </p:spPr>
        <p:txBody>
          <a:bodyPr/>
          <a:lstStyle/>
          <a:p>
            <a:pPr marL="72000" eaLnBrk="1" hangingPunct="1">
              <a:spcBef>
                <a:spcPts val="600"/>
              </a:spcBef>
              <a:spcAft>
                <a:spcPts val="600"/>
              </a:spcAft>
            </a:pPr>
            <a:r>
              <a:rPr lang="en-US" altLang="en-US" dirty="0">
                <a:solidFill>
                  <a:srgbClr val="9B2590"/>
                </a:solidFill>
              </a:rPr>
              <a:t>Both Demand and Supply Change in the Same Direction</a:t>
            </a:r>
          </a:p>
          <a:p>
            <a:pPr marL="72000" lvl="1" eaLnBrk="1" hangingPunct="1">
              <a:buClrTx/>
              <a:buFontTx/>
              <a:buNone/>
            </a:pPr>
            <a:r>
              <a:rPr lang="en-US" altLang="en-US" dirty="0"/>
              <a:t>An increase in demand and an increase in supply </a:t>
            </a:r>
            <a:r>
              <a:rPr lang="en-US" altLang="en-US" i="1" dirty="0"/>
              <a:t>increase</a:t>
            </a:r>
            <a:r>
              <a:rPr lang="en-US" altLang="en-US" dirty="0"/>
              <a:t> the equilibrium quantity.</a:t>
            </a:r>
          </a:p>
          <a:p>
            <a:pPr marL="72000" lvl="1" eaLnBrk="1" hangingPunct="1">
              <a:buClrTx/>
              <a:buFontTx/>
              <a:buNone/>
            </a:pPr>
            <a:r>
              <a:rPr lang="en-US" altLang="en-US" dirty="0"/>
              <a:t>The change in equilibrium price is </a:t>
            </a:r>
            <a:r>
              <a:rPr lang="en-US" altLang="en-US" i="1" dirty="0"/>
              <a:t>uncertain</a:t>
            </a:r>
            <a:r>
              <a:rPr lang="en-US" altLang="en-US" dirty="0"/>
              <a:t> because the increase in demand raises the price and the increase in supply lowers it.</a:t>
            </a:r>
          </a:p>
        </p:txBody>
      </p:sp>
      <p:pic>
        <p:nvPicPr>
          <p:cNvPr id="6246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6">
                                            <p:txEl>
                                              <p:pRg st="1" end="1"/>
                                            </p:txEl>
                                          </p:spTgt>
                                        </p:tgtEl>
                                        <p:attrNameLst>
                                          <p:attrName>style.visibility</p:attrName>
                                        </p:attrNameLst>
                                      </p:cBhvr>
                                      <p:to>
                                        <p:strVal val="visible"/>
                                      </p:to>
                                    </p:set>
                                    <p:animEffect transition="in" filter="wipe(left)">
                                      <p:cBhvr>
                                        <p:cTn id="7" dur="1000"/>
                                        <p:tgtEl>
                                          <p:spTgt spid="1187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786">
                                            <p:txEl>
                                              <p:pRg st="2" end="2"/>
                                            </p:txEl>
                                          </p:spTgt>
                                        </p:tgtEl>
                                        <p:attrNameLst>
                                          <p:attrName>style.visibility</p:attrName>
                                        </p:attrNameLst>
                                      </p:cBhvr>
                                      <p:to>
                                        <p:strVal val="visible"/>
                                      </p:to>
                                    </p:set>
                                    <p:animEffect transition="in" filter="wipe(left)">
                                      <p:cBhvr>
                                        <p:cTn id="27" dur="1000"/>
                                        <p:tgtEl>
                                          <p:spTgt spid="11878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outHorizontal)">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9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00225"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Horizontal)">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10"/>
          <p:cNvSpPr>
            <a:spLocks noGrp="1" noChangeArrowheads="1"/>
          </p:cNvSpPr>
          <p:nvPr>
            <p:ph type="title"/>
          </p:nvPr>
        </p:nvSpPr>
        <p:spPr>
          <a:ln/>
        </p:spPr>
        <p:txBody>
          <a:bodyPr/>
          <a:lstStyle/>
          <a:p>
            <a:pPr eaLnBrk="1" hangingPunct="1"/>
            <a:r>
              <a:rPr lang="en-US" altLang="en-US"/>
              <a:t>Predicting Changes in Price and Quantity</a:t>
            </a:r>
          </a:p>
        </p:txBody>
      </p:sp>
      <p:sp>
        <p:nvSpPr>
          <p:cNvPr id="122882" name="Content Placeholder 1"/>
          <p:cNvSpPr>
            <a:spLocks noGrp="1"/>
          </p:cNvSpPr>
          <p:nvPr>
            <p:ph idx="4294967295"/>
          </p:nvPr>
        </p:nvSpPr>
        <p:spPr>
          <a:xfrm>
            <a:off x="360000" y="1584325"/>
            <a:ext cx="3887788" cy="4144963"/>
          </a:xfrm>
        </p:spPr>
        <p:txBody>
          <a:bodyPr/>
          <a:lstStyle/>
          <a:p>
            <a:pPr marL="72000" lvl="1" eaLnBrk="1" hangingPunct="1">
              <a:buClrTx/>
              <a:buFontTx/>
              <a:buNone/>
            </a:pPr>
            <a:r>
              <a:rPr lang="en-US" altLang="en-US" dirty="0"/>
              <a:t>A decrease in both demand and supply </a:t>
            </a:r>
            <a:r>
              <a:rPr lang="en-US" altLang="en-US" i="1" dirty="0"/>
              <a:t>decreases</a:t>
            </a:r>
            <a:r>
              <a:rPr lang="en-US" altLang="en-US" dirty="0"/>
              <a:t> the equilibrium quantity.</a:t>
            </a:r>
          </a:p>
          <a:p>
            <a:pPr marL="72000" lvl="1" eaLnBrk="1" hangingPunct="1">
              <a:buClrTx/>
              <a:buFontTx/>
              <a:buNone/>
            </a:pPr>
            <a:r>
              <a:rPr lang="en-US" altLang="en-US" dirty="0"/>
              <a:t>The change in equilibrium price is </a:t>
            </a:r>
            <a:r>
              <a:rPr lang="en-US" altLang="en-US" i="1" dirty="0"/>
              <a:t>uncertain</a:t>
            </a:r>
            <a:r>
              <a:rPr lang="en-US" altLang="en-US" dirty="0"/>
              <a:t> because the decrease in demand lowers the price and the decrease in supply raises the price.</a:t>
            </a:r>
            <a:endParaRPr lang="en-CA" altLang="en-US" dirty="0"/>
          </a:p>
        </p:txBody>
      </p:sp>
      <p:pic>
        <p:nvPicPr>
          <p:cNvPr id="6451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5577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Effect transition="in" filter="wipe(left)">
                                      <p:cBhvr>
                                        <p:cTn id="7" dur="1000"/>
                                        <p:tgtEl>
                                          <p:spTgt spid="1228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10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82">
                                            <p:txEl>
                                              <p:pRg st="1" end="1"/>
                                            </p:txEl>
                                          </p:spTgt>
                                        </p:tgtEl>
                                        <p:attrNameLst>
                                          <p:attrName>style.visibility</p:attrName>
                                        </p:attrNameLst>
                                      </p:cBhvr>
                                      <p:to>
                                        <p:strVal val="visible"/>
                                      </p:to>
                                    </p:set>
                                    <p:animEffect transition="in" filter="wipe(left)">
                                      <p:cBhvr>
                                        <p:cTn id="27" dur="1000"/>
                                        <p:tgtEl>
                                          <p:spTgt spid="12288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outHorizontal)">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553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900113"/>
            <a:ext cx="53625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1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Horizontal)">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p>
            <a:pPr eaLnBrk="1" hangingPunct="1"/>
            <a:r>
              <a:rPr lang="en-US" altLang="en-US" dirty="0"/>
              <a:t>Demand</a:t>
            </a:r>
          </a:p>
        </p:txBody>
      </p:sp>
      <p:sp>
        <p:nvSpPr>
          <p:cNvPr id="8195" name="Rectangle 3"/>
          <p:cNvSpPr>
            <a:spLocks noGrp="1" noChangeArrowheads="1"/>
          </p:cNvSpPr>
          <p:nvPr>
            <p:ph idx="4294967295"/>
          </p:nvPr>
        </p:nvSpPr>
        <p:spPr>
          <a:xfrm>
            <a:off x="360000" y="1584325"/>
            <a:ext cx="8229600" cy="4525963"/>
          </a:xfrm>
        </p:spPr>
        <p:txBody>
          <a:bodyPr/>
          <a:lstStyle/>
          <a:p>
            <a:pPr eaLnBrk="1" hangingPunct="1"/>
            <a:r>
              <a:rPr lang="en-US" altLang="en-US" dirty="0"/>
              <a:t>The Law of Demand</a:t>
            </a:r>
          </a:p>
          <a:p>
            <a:pPr lvl="1" eaLnBrk="1" hangingPunct="1"/>
            <a:r>
              <a:rPr dirty="0"/>
              <a:t>The </a:t>
            </a:r>
            <a:r>
              <a:rPr b="1" dirty="0"/>
              <a:t>law of demand </a:t>
            </a:r>
            <a:r>
              <a:rPr dirty="0"/>
              <a:t>states:</a:t>
            </a:r>
          </a:p>
          <a:p>
            <a:pPr lvl="1" eaLnBrk="1" hangingPunct="1"/>
            <a:r>
              <a:rPr dirty="0"/>
              <a:t>Other things remaining the same, the higher the price of a good, the smaller is the quantity demanded; and …</a:t>
            </a:r>
          </a:p>
          <a:p>
            <a:pPr lvl="1" eaLnBrk="1" hangingPunct="1"/>
            <a:r>
              <a:rPr dirty="0"/>
              <a:t>the lower the price of a good, the larger is the quantity demanded. </a:t>
            </a:r>
          </a:p>
          <a:p>
            <a:pPr lvl="1" eaLnBrk="1" hangingPunct="1"/>
            <a:r>
              <a:rPr dirty="0"/>
              <a:t>Why does a change in the price change the quantity demanded? Two reasons:</a:t>
            </a:r>
            <a:endParaRPr b="1" dirty="0">
              <a:solidFill>
                <a:srgbClr val="F2615F"/>
              </a:solidFill>
            </a:endParaRPr>
          </a:p>
          <a:p>
            <a:pPr marL="450850" lvl="1" indent="-342900" eaLnBrk="1" hangingPunct="1">
              <a:buClr>
                <a:srgbClr val="9B2590"/>
              </a:buClr>
              <a:buSzPct val="100000"/>
              <a:buFont typeface="Arial" panose="020B0604020202020204" pitchFamily="34" charset="0"/>
              <a:buChar char="■"/>
            </a:pPr>
            <a:r>
              <a:rPr dirty="0"/>
              <a:t>Substitution effect</a:t>
            </a:r>
          </a:p>
          <a:p>
            <a:pPr marL="450850" lvl="1" indent="-342900" eaLnBrk="1" hangingPunct="1">
              <a:buClr>
                <a:srgbClr val="9B2590"/>
              </a:buClr>
              <a:buSzPct val="100000"/>
              <a:buFont typeface="Arial" panose="020B0604020202020204" pitchFamily="34" charset="0"/>
              <a:buChar char="■"/>
            </a:pPr>
            <a:r>
              <a:rPr dirty="0"/>
              <a:t>Income effect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wipe(left)">
                                      <p:cBhvr>
                                        <p:cTn id="7" dur="1000"/>
                                        <p:tgtEl>
                                          <p:spTgt spid="8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wipe(left)">
                                      <p:cBhvr>
                                        <p:cTn id="12" dur="1000"/>
                                        <p:tgtEl>
                                          <p:spTgt spid="8195">
                                            <p:txEl>
                                              <p:pRg st="2" end="2"/>
                                            </p:txEl>
                                          </p:spTgt>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wipe(left)">
                                      <p:cBhvr>
                                        <p:cTn id="16" dur="1000"/>
                                        <p:tgtEl>
                                          <p:spTgt spid="819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wipe(left)">
                                      <p:cBhvr>
                                        <p:cTn id="21" dur="1000"/>
                                        <p:tgtEl>
                                          <p:spTgt spid="819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195">
                                            <p:txEl>
                                              <p:pRg st="5" end="5"/>
                                            </p:txEl>
                                          </p:spTgt>
                                        </p:tgtEl>
                                        <p:attrNameLst>
                                          <p:attrName>style.visibility</p:attrName>
                                        </p:attrNameLst>
                                      </p:cBhvr>
                                      <p:to>
                                        <p:strVal val="visible"/>
                                      </p:to>
                                    </p:set>
                                    <p:animEffect transition="in" filter="wipe(left)">
                                      <p:cBhvr>
                                        <p:cTn id="26" dur="1000"/>
                                        <p:tgtEl>
                                          <p:spTgt spid="8195">
                                            <p:txEl>
                                              <p:pRg st="5" end="5"/>
                                            </p:txEl>
                                          </p:spTgt>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195">
                                            <p:txEl>
                                              <p:pRg st="6" end="6"/>
                                            </p:txEl>
                                          </p:spTgt>
                                        </p:tgtEl>
                                        <p:attrNameLst>
                                          <p:attrName>style.visibility</p:attrName>
                                        </p:attrNameLst>
                                      </p:cBhvr>
                                      <p:to>
                                        <p:strVal val="visible"/>
                                      </p:to>
                                    </p:set>
                                    <p:animEffect transition="in" filter="wipe(left)">
                                      <p:cBhvr>
                                        <p:cTn id="30" dur="10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656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9"/>
          <p:cNvSpPr>
            <a:spLocks noGrp="1" noChangeArrowheads="1"/>
          </p:cNvSpPr>
          <p:nvPr>
            <p:ph type="title"/>
          </p:nvPr>
        </p:nvSpPr>
        <p:spPr>
          <a:ln/>
        </p:spPr>
        <p:txBody>
          <a:bodyPr/>
          <a:lstStyle/>
          <a:p>
            <a:pPr eaLnBrk="1" hangingPunct="1"/>
            <a:r>
              <a:rPr lang="en-US" altLang="en-US"/>
              <a:t>Predicting Changes in Price and Quantity</a:t>
            </a:r>
          </a:p>
        </p:txBody>
      </p:sp>
      <p:sp>
        <p:nvSpPr>
          <p:cNvPr id="126978" name="Content Placeholder 1"/>
          <p:cNvSpPr>
            <a:spLocks noGrp="1"/>
          </p:cNvSpPr>
          <p:nvPr>
            <p:ph idx="4294967295"/>
          </p:nvPr>
        </p:nvSpPr>
        <p:spPr>
          <a:xfrm>
            <a:off x="360000" y="1584325"/>
            <a:ext cx="4135438" cy="4968875"/>
          </a:xfrm>
        </p:spPr>
        <p:txBody>
          <a:bodyPr/>
          <a:lstStyle/>
          <a:p>
            <a:pPr marL="72000" eaLnBrk="1" hangingPunct="1">
              <a:spcBef>
                <a:spcPts val="600"/>
              </a:spcBef>
              <a:spcAft>
                <a:spcPts val="600"/>
              </a:spcAft>
            </a:pPr>
            <a:r>
              <a:rPr lang="en-US" altLang="en-US" dirty="0">
                <a:solidFill>
                  <a:srgbClr val="9B2590"/>
                </a:solidFill>
              </a:rPr>
              <a:t>Both Demand and Supply Change in Opposite Directions</a:t>
            </a:r>
          </a:p>
          <a:p>
            <a:pPr marL="72000" lvl="1" eaLnBrk="1" hangingPunct="1">
              <a:buClrTx/>
              <a:buFontTx/>
              <a:buNone/>
            </a:pPr>
            <a:r>
              <a:rPr lang="en-US" altLang="en-US" dirty="0"/>
              <a:t>A decrease in demand and an increase in supply </a:t>
            </a:r>
            <a:r>
              <a:rPr lang="en-US" altLang="en-US" i="1" dirty="0"/>
              <a:t>lowers</a:t>
            </a:r>
            <a:r>
              <a:rPr lang="en-US" altLang="en-US" dirty="0"/>
              <a:t> the equilibrium price.</a:t>
            </a:r>
          </a:p>
          <a:p>
            <a:pPr marL="72000" lvl="1" eaLnBrk="1" hangingPunct="1">
              <a:buClrTx/>
              <a:buFontTx/>
              <a:buNone/>
            </a:pPr>
            <a:r>
              <a:rPr lang="en-US" altLang="en-US" dirty="0"/>
              <a:t>The change in equilibrium quantity is </a:t>
            </a:r>
            <a:r>
              <a:rPr lang="en-US" altLang="en-US" i="1" dirty="0"/>
              <a:t>uncertain</a:t>
            </a:r>
            <a:r>
              <a:rPr lang="en-US" altLang="en-US" dirty="0"/>
              <a:t> because the decrease in demand decreases the quantity and the increase</a:t>
            </a:r>
            <a:br>
              <a:rPr lang="en-US" altLang="en-US" dirty="0"/>
            </a:br>
            <a:r>
              <a:rPr lang="en-US" altLang="en-US" dirty="0"/>
              <a:t>in supply increases it.</a:t>
            </a:r>
            <a:endParaRPr lang="en-CA" altLang="en-US" dirty="0"/>
          </a:p>
        </p:txBody>
      </p:sp>
      <p:pic>
        <p:nvPicPr>
          <p:cNvPr id="13" name="Picture 7">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8">
                                            <p:txEl>
                                              <p:pRg st="1" end="1"/>
                                            </p:txEl>
                                          </p:spTgt>
                                        </p:tgtEl>
                                        <p:attrNameLst>
                                          <p:attrName>style.visibility</p:attrName>
                                        </p:attrNameLst>
                                      </p:cBhvr>
                                      <p:to>
                                        <p:strVal val="visible"/>
                                      </p:to>
                                    </p:set>
                                    <p:animEffect transition="in" filter="wipe(left)">
                                      <p:cBhvr>
                                        <p:cTn id="7" dur="1000"/>
                                        <p:tgtEl>
                                          <p:spTgt spid="1269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6978">
                                            <p:txEl>
                                              <p:pRg st="2" end="2"/>
                                            </p:txEl>
                                          </p:spTgt>
                                        </p:tgtEl>
                                        <p:attrNameLst>
                                          <p:attrName>style.visibility</p:attrName>
                                        </p:attrNameLst>
                                      </p:cBhvr>
                                      <p:to>
                                        <p:strVal val="visible"/>
                                      </p:to>
                                    </p:set>
                                    <p:animEffect transition="in" filter="wipe(left)">
                                      <p:cBhvr>
                                        <p:cTn id="27" dur="1000"/>
                                        <p:tgtEl>
                                          <p:spTgt spid="12697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outVertical)">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758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1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Vertical)">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9"/>
          <p:cNvSpPr>
            <a:spLocks noGrp="1" noChangeArrowheads="1"/>
          </p:cNvSpPr>
          <p:nvPr>
            <p:ph type="title"/>
          </p:nvPr>
        </p:nvSpPr>
        <p:spPr>
          <a:ln/>
        </p:spPr>
        <p:txBody>
          <a:bodyPr/>
          <a:lstStyle/>
          <a:p>
            <a:pPr eaLnBrk="1" hangingPunct="1"/>
            <a:r>
              <a:rPr lang="en-US" altLang="en-US"/>
              <a:t>Predicting Changes in Price and Quantity</a:t>
            </a:r>
          </a:p>
        </p:txBody>
      </p:sp>
      <p:sp>
        <p:nvSpPr>
          <p:cNvPr id="131074" name="Content Placeholder 1"/>
          <p:cNvSpPr>
            <a:spLocks noGrp="1"/>
          </p:cNvSpPr>
          <p:nvPr>
            <p:ph idx="4294967295"/>
          </p:nvPr>
        </p:nvSpPr>
        <p:spPr>
          <a:xfrm>
            <a:off x="360000" y="1584325"/>
            <a:ext cx="3887788" cy="4144963"/>
          </a:xfrm>
        </p:spPr>
        <p:txBody>
          <a:bodyPr/>
          <a:lstStyle/>
          <a:p>
            <a:pPr marL="72000" lvl="1" eaLnBrk="1" hangingPunct="1">
              <a:buClrTx/>
              <a:buFontTx/>
              <a:buNone/>
            </a:pPr>
            <a:r>
              <a:rPr lang="en-US" altLang="en-US" dirty="0"/>
              <a:t>An increase in demand and a decrease in supply </a:t>
            </a:r>
            <a:r>
              <a:rPr lang="en-US" altLang="en-US" i="1" dirty="0"/>
              <a:t>raises</a:t>
            </a:r>
            <a:r>
              <a:rPr lang="en-US" altLang="en-US" dirty="0"/>
              <a:t> the equilibrium price.</a:t>
            </a:r>
          </a:p>
          <a:p>
            <a:pPr marL="72000" lvl="1" eaLnBrk="1" hangingPunct="1">
              <a:buClrTx/>
              <a:buFontTx/>
              <a:buNone/>
            </a:pPr>
            <a:r>
              <a:rPr lang="en-US" altLang="en-US" dirty="0"/>
              <a:t>The change in equilibrium quantity is </a:t>
            </a:r>
            <a:r>
              <a:rPr lang="en-US" altLang="en-US" i="1" dirty="0"/>
              <a:t>uncertain</a:t>
            </a:r>
            <a:r>
              <a:rPr lang="en-US" altLang="en-US" dirty="0"/>
              <a:t> because the increase in demand increases the quantity and the decrease in supply decreases it.</a:t>
            </a:r>
          </a:p>
        </p:txBody>
      </p:sp>
      <p:pic>
        <p:nvPicPr>
          <p:cNvPr id="68612"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20000" y="1656000"/>
            <a:ext cx="4494212"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4">
                                            <p:txEl>
                                              <p:pRg st="0" end="0"/>
                                            </p:txEl>
                                          </p:spTgt>
                                        </p:tgtEl>
                                        <p:attrNameLst>
                                          <p:attrName>style.visibility</p:attrName>
                                        </p:attrNameLst>
                                      </p:cBhvr>
                                      <p:to>
                                        <p:strVal val="visible"/>
                                      </p:to>
                                    </p:set>
                                    <p:animEffect transition="in" filter="wipe(left)">
                                      <p:cBhvr>
                                        <p:cTn id="7" dur="1000"/>
                                        <p:tgtEl>
                                          <p:spTgt spid="131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10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1074">
                                            <p:txEl>
                                              <p:pRg st="1" end="1"/>
                                            </p:txEl>
                                          </p:spTgt>
                                        </p:tgtEl>
                                        <p:attrNameLst>
                                          <p:attrName>style.visibility</p:attrName>
                                        </p:attrNameLst>
                                      </p:cBhvr>
                                      <p:to>
                                        <p:strVal val="visible"/>
                                      </p:to>
                                    </p:set>
                                    <p:animEffect transition="in" filter="wipe(left)">
                                      <p:cBhvr>
                                        <p:cTn id="27" dur="1000"/>
                                        <p:tgtEl>
                                          <p:spTgt spid="13107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outVertical)">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963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900113"/>
            <a:ext cx="528637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1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Vertical)">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ltLang="en-US"/>
              <a:t>Demand</a:t>
            </a:r>
          </a:p>
        </p:txBody>
      </p:sp>
      <p:sp>
        <p:nvSpPr>
          <p:cNvPr id="41987" name="Rectangle 3"/>
          <p:cNvSpPr>
            <a:spLocks noGrp="1" noChangeArrowheads="1"/>
          </p:cNvSpPr>
          <p:nvPr>
            <p:ph idx="4294967295"/>
          </p:nvPr>
        </p:nvSpPr>
        <p:spPr>
          <a:xfrm>
            <a:off x="360000" y="1584325"/>
            <a:ext cx="8229600" cy="4525963"/>
          </a:xfrm>
        </p:spPr>
        <p:txBody>
          <a:bodyPr/>
          <a:lstStyle/>
          <a:p>
            <a:pPr lvl="1" eaLnBrk="1" hangingPunct="1"/>
            <a:r>
              <a:rPr b="1" dirty="0">
                <a:solidFill>
                  <a:srgbClr val="9B2590"/>
                </a:solidFill>
              </a:rPr>
              <a:t>Substitution Effect</a:t>
            </a:r>
          </a:p>
          <a:p>
            <a:pPr lvl="1" eaLnBrk="1" hangingPunct="1"/>
            <a:r>
              <a:rPr dirty="0"/>
              <a:t>When the relative price (opportunity cost) of a good or service rises, people seek substitutes for it, so the quantity demanded of the good or service decreases.</a:t>
            </a:r>
          </a:p>
          <a:p>
            <a:pPr lvl="1" eaLnBrk="1" hangingPunct="1"/>
            <a:r>
              <a:rPr b="1" dirty="0">
                <a:solidFill>
                  <a:srgbClr val="9B2590"/>
                </a:solidFill>
              </a:rPr>
              <a:t>Income Effect</a:t>
            </a:r>
          </a:p>
          <a:p>
            <a:pPr lvl="1" eaLnBrk="1" hangingPunct="1"/>
            <a:r>
              <a:rPr dirty="0"/>
              <a:t>When the price of a good or service rises relative to income, people cannot afford all the things they previously bought, so the quantity demanded of the good or service decreases.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wipe(left)">
                                      <p:cBhvr>
                                        <p:cTn id="7" dur="1000"/>
                                        <p:tgtEl>
                                          <p:spTgt spid="41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wipe(left)">
                                      <p:cBhvr>
                                        <p:cTn id="12" dur="1000"/>
                                        <p:tgtEl>
                                          <p:spTgt spid="41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Effect transition="in" filter="wipe(left)">
                                      <p:cBhvr>
                                        <p:cTn id="17" dur="10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lstStyle/>
          <a:p>
            <a:pPr eaLnBrk="1" hangingPunct="1"/>
            <a:r>
              <a:rPr lang="en-US" altLang="en-US"/>
              <a:t>Demand</a:t>
            </a:r>
          </a:p>
        </p:txBody>
      </p:sp>
      <p:sp>
        <p:nvSpPr>
          <p:cNvPr id="9219" name="Rectangle 3"/>
          <p:cNvSpPr>
            <a:spLocks noGrp="1" noChangeArrowheads="1"/>
          </p:cNvSpPr>
          <p:nvPr>
            <p:ph idx="4294967295"/>
          </p:nvPr>
        </p:nvSpPr>
        <p:spPr>
          <a:xfrm>
            <a:off x="360000" y="1584325"/>
            <a:ext cx="8229600" cy="4525963"/>
          </a:xfrm>
        </p:spPr>
        <p:txBody>
          <a:bodyPr/>
          <a:lstStyle/>
          <a:p>
            <a:pPr eaLnBrk="1" hangingPunct="1"/>
            <a:r>
              <a:rPr lang="en-US" altLang="en-US" dirty="0"/>
              <a:t>Demand Curve and Demand Schedule</a:t>
            </a:r>
          </a:p>
          <a:p>
            <a:pPr lvl="1" eaLnBrk="1" hangingPunct="1"/>
            <a:r>
              <a:rPr dirty="0"/>
              <a:t>The term </a:t>
            </a:r>
            <a:r>
              <a:rPr b="1" dirty="0"/>
              <a:t>demand</a:t>
            </a:r>
            <a:r>
              <a:rPr dirty="0"/>
              <a:t> refers to the entire relationship between the price of the good and quantity demanded of the good.</a:t>
            </a:r>
          </a:p>
          <a:p>
            <a:pPr lvl="1" eaLnBrk="1" hangingPunct="1"/>
            <a:r>
              <a:rPr dirty="0"/>
              <a:t>A </a:t>
            </a:r>
            <a:r>
              <a:rPr b="1" dirty="0"/>
              <a:t>demand curve</a:t>
            </a:r>
            <a:r>
              <a:rPr dirty="0"/>
              <a:t> shows the relationship between the quantity demanded of a good and its price when all other influences on consumers’ planned purchases remain the same.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wipe(left)">
                                      <p:cBhvr>
                                        <p:cTn id="7" dur="10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wipe(left)">
                                      <p:cBhvr>
                                        <p:cTn id="12" dur="10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4"/>
          <p:cNvSpPr>
            <a:spLocks noGrp="1" noChangeArrowheads="1"/>
          </p:cNvSpPr>
          <p:nvPr>
            <p:ph type="title"/>
          </p:nvPr>
        </p:nvSpPr>
        <p:spPr/>
        <p:txBody>
          <a:bodyPr/>
          <a:lstStyle/>
          <a:p>
            <a:pPr eaLnBrk="1" hangingPunct="1"/>
            <a:r>
              <a:rPr lang="en-US" altLang="en-US"/>
              <a:t>Demand</a:t>
            </a:r>
          </a:p>
        </p:txBody>
      </p:sp>
      <p:sp>
        <p:nvSpPr>
          <p:cNvPr id="14339" name="Rectangle 3"/>
          <p:cNvSpPr>
            <a:spLocks noGrp="1" noChangeArrowheads="1"/>
          </p:cNvSpPr>
          <p:nvPr>
            <p:ph idx="4294967295"/>
          </p:nvPr>
        </p:nvSpPr>
        <p:spPr>
          <a:xfrm>
            <a:off x="360000" y="1584325"/>
            <a:ext cx="8229600" cy="4525963"/>
          </a:xfrm>
        </p:spPr>
        <p:txBody>
          <a:bodyPr/>
          <a:lstStyle/>
          <a:p>
            <a:pPr marL="72000" lvl="1" eaLnBrk="1" hangingPunct="1"/>
            <a:r>
              <a:rPr dirty="0"/>
              <a:t>Figure 3.1 shows a demand curve for energy bars.</a:t>
            </a:r>
          </a:p>
        </p:txBody>
      </p:sp>
      <p:pic>
        <p:nvPicPr>
          <p:cNvPr id="14340" name="Picture 1" descr="0301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057400"/>
            <a:ext cx="812641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0301b.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057400"/>
            <a:ext cx="812641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0301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057400"/>
            <a:ext cx="812641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0301d.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057400"/>
            <a:ext cx="812641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0301e.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9750" y="2057400"/>
            <a:ext cx="812641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0301f.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057400"/>
            <a:ext cx="812641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0301g.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39750" y="2057400"/>
            <a:ext cx="812641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a:hlinkClick r:id="rId10" action="ppaction://hlinksldjump" tooltip="Click to expand the figure"/>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418917da1f538c53736bfbbad9205d4dea90aa"/>
</p:tagLst>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8722</TotalTime>
  <Words>4013</Words>
  <Application>Microsoft Office PowerPoint</Application>
  <PresentationFormat>On-screen Show (4:3)</PresentationFormat>
  <Paragraphs>352</Paragraphs>
  <Slides>63</Slides>
  <Notes>62</Notes>
  <HiddenSlides>13</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63</vt:i4>
      </vt:variant>
    </vt:vector>
  </HeadingPairs>
  <TitlesOfParts>
    <vt:vector size="74" baseType="lpstr">
      <vt:lpstr>Arial</vt:lpstr>
      <vt:lpstr>Futura Condensed</vt:lpstr>
      <vt:lpstr>Gill Sans MT</vt:lpstr>
      <vt:lpstr>Mundo Sans Std Light</vt:lpstr>
      <vt:lpstr>Symbol</vt:lpstr>
      <vt:lpstr>Wingdings</vt:lpstr>
      <vt:lpstr>1_Custom Design</vt:lpstr>
      <vt:lpstr>2_US6e</vt:lpstr>
      <vt:lpstr>3_US6e</vt:lpstr>
      <vt:lpstr>6_Custom Design</vt:lpstr>
      <vt:lpstr>Image</vt:lpstr>
      <vt:lpstr>PowerPoint Presentation</vt:lpstr>
      <vt:lpstr>PowerPoint Presentation</vt:lpstr>
      <vt:lpstr>After studying this chapter, you will be able to:</vt:lpstr>
      <vt:lpstr>Markets and Prices</vt:lpstr>
      <vt:lpstr>Demand</vt:lpstr>
      <vt:lpstr>Demand</vt:lpstr>
      <vt:lpstr>Demand</vt:lpstr>
      <vt:lpstr>Demand</vt:lpstr>
      <vt:lpstr>Demand</vt:lpstr>
      <vt:lpstr>PowerPoint Presentation</vt:lpstr>
      <vt:lpstr>Demand</vt:lpstr>
      <vt:lpstr>Demand</vt:lpstr>
      <vt:lpstr>Demand</vt:lpstr>
      <vt:lpstr>Demand</vt:lpstr>
      <vt:lpstr>Demand</vt:lpstr>
      <vt:lpstr>Demand</vt:lpstr>
      <vt:lpstr>Demand</vt:lpstr>
      <vt:lpstr>Demand</vt:lpstr>
      <vt:lpstr>PowerPoint Presentation</vt:lpstr>
      <vt:lpstr>Demand</vt:lpstr>
      <vt:lpstr>PowerPoint Presentation</vt:lpstr>
      <vt:lpstr>Demand</vt:lpstr>
      <vt:lpstr>Demand</vt:lpstr>
      <vt:lpstr>Supply</vt:lpstr>
      <vt:lpstr>Supply</vt:lpstr>
      <vt:lpstr>Supply</vt:lpstr>
      <vt:lpstr>Supply</vt:lpstr>
      <vt:lpstr>PowerPoint Presentation</vt:lpstr>
      <vt:lpstr>Supply</vt:lpstr>
      <vt:lpstr>Supply</vt:lpstr>
      <vt:lpstr>Supply</vt:lpstr>
      <vt:lpstr>Supply</vt:lpstr>
      <vt:lpstr>Supply</vt:lpstr>
      <vt:lpstr>Supply</vt:lpstr>
      <vt:lpstr>Supply</vt:lpstr>
      <vt:lpstr>Supply</vt:lpstr>
      <vt:lpstr>PowerPoint Presentation</vt:lpstr>
      <vt:lpstr>Supply</vt:lpstr>
      <vt:lpstr>PowerPoint Presentation</vt:lpstr>
      <vt:lpstr>Supply</vt:lpstr>
      <vt:lpstr>Supply</vt:lpstr>
      <vt:lpstr>Market Equilibrium</vt:lpstr>
      <vt:lpstr>Market Equilibrium</vt:lpstr>
      <vt:lpstr>Market Equilibrium</vt:lpstr>
      <vt:lpstr>PowerPoint Presentation</vt:lpstr>
      <vt:lpstr>Market Equilibrium</vt:lpstr>
      <vt:lpstr>Market Equilibrium</vt:lpstr>
      <vt:lpstr>Market Equilibrium</vt:lpstr>
      <vt:lpstr>Predicting Changes in Price and Quantity</vt:lpstr>
      <vt:lpstr>PowerPoint Presentation</vt:lpstr>
      <vt:lpstr>Predicting Changes in Price and Quantity</vt:lpstr>
      <vt:lpstr>Predicting Changes in Price and Quantity</vt:lpstr>
      <vt:lpstr>PowerPoint Presentation</vt:lpstr>
      <vt:lpstr>Predicting Changes in Price and Quantity</vt:lpstr>
      <vt:lpstr>Predicting Changes in Price and Quantity</vt:lpstr>
      <vt:lpstr>Predicting Changes in Price and Quantity</vt:lpstr>
      <vt:lpstr>PowerPoint Presentation</vt:lpstr>
      <vt:lpstr>Predicting Changes in Price and Quantity</vt:lpstr>
      <vt:lpstr>PowerPoint Presentation</vt:lpstr>
      <vt:lpstr>Predicting Changes in Price and Quantity</vt:lpstr>
      <vt:lpstr>PowerPoint Presentation</vt:lpstr>
      <vt:lpstr>Predicting Changes in Price and Quantity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Bade</dc:creator>
  <cp:lastModifiedBy>Robin</cp:lastModifiedBy>
  <cp:revision>157</cp:revision>
  <dcterms:created xsi:type="dcterms:W3CDTF">2002-06-16T06:13:43Z</dcterms:created>
  <dcterms:modified xsi:type="dcterms:W3CDTF">2017-11-21T01:54:11Z</dcterms:modified>
</cp:coreProperties>
</file>