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theme/theme4.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5.xml" ContentType="application/vnd.openxmlformats-officedocument.theme+xml"/>
  <Override PartName="/ppt/slideLayouts/slideLayout9.xml" ContentType="application/vnd.openxmlformats-officedocument.presentationml.slideLayout+xml"/>
  <Override PartName="/ppt/theme/theme6.xml" ContentType="application/vnd.openxmlformats-officedocument.theme+xml"/>
  <Override PartName="/ppt/slideLayouts/slideLayout10.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68" r:id="rId1"/>
    <p:sldMasterId id="2147484471" r:id="rId2"/>
    <p:sldMasterId id="2147484350" r:id="rId3"/>
    <p:sldMasterId id="2147484352" r:id="rId4"/>
    <p:sldMasterId id="2147484354" r:id="rId5"/>
    <p:sldMasterId id="2147483732" r:id="rId6"/>
    <p:sldMasterId id="2147484475" r:id="rId7"/>
  </p:sldMasterIdLst>
  <p:notesMasterIdLst>
    <p:notesMasterId r:id="rId85"/>
  </p:notesMasterIdLst>
  <p:handoutMasterIdLst>
    <p:handoutMasterId r:id="rId86"/>
  </p:handoutMasterIdLst>
  <p:sldIdLst>
    <p:sldId id="479" r:id="rId8"/>
    <p:sldId id="465" r:id="rId9"/>
    <p:sldId id="484" r:id="rId10"/>
    <p:sldId id="317" r:id="rId11"/>
    <p:sldId id="321" r:id="rId12"/>
    <p:sldId id="322" r:id="rId13"/>
    <p:sldId id="323" r:id="rId14"/>
    <p:sldId id="325" r:id="rId15"/>
    <p:sldId id="367" r:id="rId16"/>
    <p:sldId id="432" r:id="rId17"/>
    <p:sldId id="369" r:id="rId18"/>
    <p:sldId id="407" r:id="rId19"/>
    <p:sldId id="370" r:id="rId20"/>
    <p:sldId id="372" r:id="rId21"/>
    <p:sldId id="373" r:id="rId22"/>
    <p:sldId id="408" r:id="rId23"/>
    <p:sldId id="374" r:id="rId24"/>
    <p:sldId id="375" r:id="rId25"/>
    <p:sldId id="376" r:id="rId26"/>
    <p:sldId id="377" r:id="rId27"/>
    <p:sldId id="378" r:id="rId28"/>
    <p:sldId id="327" r:id="rId29"/>
    <p:sldId id="333" r:id="rId30"/>
    <p:sldId id="409" r:id="rId31"/>
    <p:sldId id="334" r:id="rId32"/>
    <p:sldId id="318" r:id="rId33"/>
    <p:sldId id="338" r:id="rId34"/>
    <p:sldId id="477" r:id="rId35"/>
    <p:sldId id="478" r:id="rId36"/>
    <p:sldId id="486" r:id="rId37"/>
    <p:sldId id="481" r:id="rId38"/>
    <p:sldId id="482" r:id="rId39"/>
    <p:sldId id="475" r:id="rId40"/>
    <p:sldId id="340" r:id="rId41"/>
    <p:sldId id="341" r:id="rId42"/>
    <p:sldId id="487" r:id="rId43"/>
    <p:sldId id="319" r:id="rId44"/>
    <p:sldId id="412" r:id="rId45"/>
    <p:sldId id="413" r:id="rId46"/>
    <p:sldId id="414" r:id="rId47"/>
    <p:sldId id="415" r:id="rId48"/>
    <p:sldId id="416" r:id="rId49"/>
    <p:sldId id="417" r:id="rId50"/>
    <p:sldId id="424" r:id="rId51"/>
    <p:sldId id="425" r:id="rId52"/>
    <p:sldId id="434" r:id="rId53"/>
    <p:sldId id="433" r:id="rId54"/>
    <p:sldId id="426" r:id="rId55"/>
    <p:sldId id="427" r:id="rId56"/>
    <p:sldId id="435" r:id="rId57"/>
    <p:sldId id="429" r:id="rId58"/>
    <p:sldId id="428" r:id="rId59"/>
    <p:sldId id="436" r:id="rId60"/>
    <p:sldId id="418" r:id="rId61"/>
    <p:sldId id="419" r:id="rId62"/>
    <p:sldId id="420" r:id="rId63"/>
    <p:sldId id="421" r:id="rId64"/>
    <p:sldId id="430" r:id="rId65"/>
    <p:sldId id="450" r:id="rId66"/>
    <p:sldId id="440" r:id="rId67"/>
    <p:sldId id="441" r:id="rId68"/>
    <p:sldId id="443" r:id="rId69"/>
    <p:sldId id="446" r:id="rId70"/>
    <p:sldId id="442" r:id="rId71"/>
    <p:sldId id="444" r:id="rId72"/>
    <p:sldId id="445" r:id="rId73"/>
    <p:sldId id="453" r:id="rId74"/>
    <p:sldId id="485" r:id="rId75"/>
    <p:sldId id="455" r:id="rId76"/>
    <p:sldId id="456" r:id="rId77"/>
    <p:sldId id="457" r:id="rId78"/>
    <p:sldId id="458" r:id="rId79"/>
    <p:sldId id="459" r:id="rId80"/>
    <p:sldId id="460" r:id="rId81"/>
    <p:sldId id="461" r:id="rId82"/>
    <p:sldId id="462" r:id="rId83"/>
    <p:sldId id="463" r:id="rId84"/>
  </p:sldIdLst>
  <p:sldSz cx="9144000" cy="6858000" type="screen4x3"/>
  <p:notesSz cx="6858000" cy="9144000"/>
  <p:custDataLst>
    <p:tags r:id="rId87"/>
  </p:custData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3408">
          <p15:clr>
            <a:srgbClr val="A4A3A4"/>
          </p15:clr>
        </p15:guide>
        <p15:guide id="2" pos="321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A71B7"/>
    <a:srgbClr val="009CAF"/>
    <a:srgbClr val="F2615F"/>
    <a:srgbClr val="6054A1"/>
    <a:srgbClr val="5E9E7E"/>
    <a:srgbClr val="0081BC"/>
    <a:srgbClr val="93CDAD"/>
    <a:srgbClr val="DB8657"/>
    <a:srgbClr val="C400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599" autoAdjust="0"/>
    <p:restoredTop sz="88612" autoAdjust="0"/>
  </p:normalViewPr>
  <p:slideViewPr>
    <p:cSldViewPr>
      <p:cViewPr varScale="1">
        <p:scale>
          <a:sx n="77" d="100"/>
          <a:sy n="77" d="100"/>
        </p:scale>
        <p:origin x="96" y="696"/>
      </p:cViewPr>
      <p:guideLst>
        <p:guide orient="horz" pos="3408"/>
        <p:guide pos="321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6990"/>
    </p:cViewPr>
  </p:sorterViewPr>
  <p:notesViewPr>
    <p:cSldViewPr>
      <p:cViewPr varScale="1">
        <p:scale>
          <a:sx n="87" d="100"/>
          <a:sy n="87" d="100"/>
        </p:scale>
        <p:origin x="384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slide" Target="slides/slide48.xml"/><Relationship Id="rId63" Type="http://schemas.openxmlformats.org/officeDocument/2006/relationships/slide" Target="slides/slide56.xml"/><Relationship Id="rId68" Type="http://schemas.openxmlformats.org/officeDocument/2006/relationships/slide" Target="slides/slide61.xml"/><Relationship Id="rId76" Type="http://schemas.openxmlformats.org/officeDocument/2006/relationships/slide" Target="slides/slide69.xml"/><Relationship Id="rId84" Type="http://schemas.openxmlformats.org/officeDocument/2006/relationships/slide" Target="slides/slide77.xml"/><Relationship Id="rId89" Type="http://schemas.openxmlformats.org/officeDocument/2006/relationships/viewProps" Target="viewProps.xml"/><Relationship Id="rId7" Type="http://schemas.openxmlformats.org/officeDocument/2006/relationships/slideMaster" Target="slideMasters/slideMaster7.xml"/><Relationship Id="rId71" Type="http://schemas.openxmlformats.org/officeDocument/2006/relationships/slide" Target="slides/slide64.xml"/><Relationship Id="rId92"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66" Type="http://schemas.openxmlformats.org/officeDocument/2006/relationships/slide" Target="slides/slide59.xml"/><Relationship Id="rId74" Type="http://schemas.openxmlformats.org/officeDocument/2006/relationships/slide" Target="slides/slide67.xml"/><Relationship Id="rId79" Type="http://schemas.openxmlformats.org/officeDocument/2006/relationships/slide" Target="slides/slide72.xml"/><Relationship Id="rId87" Type="http://schemas.openxmlformats.org/officeDocument/2006/relationships/tags" Target="tags/tag1.xml"/><Relationship Id="rId5" Type="http://schemas.openxmlformats.org/officeDocument/2006/relationships/slideMaster" Target="slideMasters/slideMaster5.xml"/><Relationship Id="rId61" Type="http://schemas.openxmlformats.org/officeDocument/2006/relationships/slide" Target="slides/slide54.xml"/><Relationship Id="rId82" Type="http://schemas.openxmlformats.org/officeDocument/2006/relationships/slide" Target="slides/slide75.xml"/><Relationship Id="rId90" Type="http://schemas.openxmlformats.org/officeDocument/2006/relationships/theme" Target="theme/theme1.xml"/><Relationship Id="rId19" Type="http://schemas.openxmlformats.org/officeDocument/2006/relationships/slide" Target="slides/slide1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slide" Target="slides/slide62.xml"/><Relationship Id="rId77" Type="http://schemas.openxmlformats.org/officeDocument/2006/relationships/slide" Target="slides/slide70.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80" Type="http://schemas.openxmlformats.org/officeDocument/2006/relationships/slide" Target="slides/slide73.xml"/><Relationship Id="rId85"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slide" Target="slides/slide63.xml"/><Relationship Id="rId75" Type="http://schemas.openxmlformats.org/officeDocument/2006/relationships/slide" Target="slides/slide68.xml"/><Relationship Id="rId83" Type="http://schemas.openxmlformats.org/officeDocument/2006/relationships/slide" Target="slides/slide76.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slide" Target="slides/slide66.xml"/><Relationship Id="rId78" Type="http://schemas.openxmlformats.org/officeDocument/2006/relationships/slide" Target="slides/slide71.xml"/><Relationship Id="rId81" Type="http://schemas.openxmlformats.org/officeDocument/2006/relationships/slide" Target="slides/slide74.xml"/><Relationship Id="rId86"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96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66969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66970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66970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0E130B34-DB93-471E-A227-C3E0549F3C69}" type="slidenum">
              <a:rPr lang="en-US" altLang="en-US"/>
              <a:pPr>
                <a:defRPr/>
              </a:pPr>
              <a:t>‹#›</a:t>
            </a:fld>
            <a:endParaRPr lang="en-US" altLang="en-US"/>
          </a:p>
        </p:txBody>
      </p:sp>
    </p:spTree>
    <p:extLst>
      <p:ext uri="{BB962C8B-B14F-4D97-AF65-F5344CB8AC3E}">
        <p14:creationId xmlns:p14="http://schemas.microsoft.com/office/powerpoint/2010/main" val="21711171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54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14541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541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541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14541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FB5B343F-AA7D-430A-951B-44AD31C00E3F}" type="slidenum">
              <a:rPr lang="en-US" altLang="en-US"/>
              <a:pPr>
                <a:defRPr/>
              </a:pPr>
              <a:t>‹#›</a:t>
            </a:fld>
            <a:endParaRPr lang="en-US" altLang="en-US"/>
          </a:p>
        </p:txBody>
      </p:sp>
    </p:spTree>
    <p:extLst>
      <p:ext uri="{BB962C8B-B14F-4D97-AF65-F5344CB8AC3E}">
        <p14:creationId xmlns:p14="http://schemas.microsoft.com/office/powerpoint/2010/main" val="16595543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9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8F4240F-40E2-46C5-948E-75B8757EB4DD}" type="slidenum">
              <a:rPr lang="en-US" altLang="en-US" smtClean="0">
                <a:solidFill>
                  <a:srgbClr val="000000"/>
                </a:solidFill>
                <a:cs typeface="Arial" panose="020B0604020202020204" pitchFamily="34" charset="0"/>
              </a:rPr>
              <a:pPr>
                <a:spcBef>
                  <a:spcPct val="0"/>
                </a:spcBef>
              </a:pPr>
              <a:t>1</a:t>
            </a:fld>
            <a:endParaRPr lang="en-US" altLang="en-US">
              <a:solidFill>
                <a:srgbClr val="000000"/>
              </a:solidFill>
              <a:cs typeface="Arial" panose="020B0604020202020204" pitchFamily="34" charset="0"/>
            </a:endParaRPr>
          </a:p>
        </p:txBody>
      </p:sp>
    </p:spTree>
    <p:extLst>
      <p:ext uri="{BB962C8B-B14F-4D97-AF65-F5344CB8AC3E}">
        <p14:creationId xmlns:p14="http://schemas.microsoft.com/office/powerpoint/2010/main" val="15734334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B6C90BA-7673-4C0F-9EC9-C14F0947B870}" type="slidenum">
              <a:rPr lang="en-US" altLang="en-US" smtClean="0"/>
              <a:pPr>
                <a:spcBef>
                  <a:spcPct val="0"/>
                </a:spcBef>
              </a:pPr>
              <a:t>10</a:t>
            </a:fld>
            <a:endParaRPr lang="en-US" alt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41522246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51AF37D-5F38-42AC-9179-5909B5371593}" type="slidenum">
              <a:rPr lang="en-US" altLang="en-US" smtClean="0"/>
              <a:pPr>
                <a:spcBef>
                  <a:spcPct val="0"/>
                </a:spcBef>
              </a:pPr>
              <a:t>11</a:t>
            </a:fld>
            <a:endParaRPr lang="en-US" alt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extLst>
      <p:ext uri="{BB962C8B-B14F-4D97-AF65-F5344CB8AC3E}">
        <p14:creationId xmlns:p14="http://schemas.microsoft.com/office/powerpoint/2010/main" val="20663795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56FCD35-53A8-453F-90A2-C5C927ABD132}" type="slidenum">
              <a:rPr lang="en-US" altLang="en-US" smtClean="0"/>
              <a:pPr>
                <a:spcBef>
                  <a:spcPct val="0"/>
                </a:spcBef>
              </a:pPr>
              <a:t>12</a:t>
            </a:fld>
            <a:endParaRPr lang="en-US" alt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extLst>
      <p:ext uri="{BB962C8B-B14F-4D97-AF65-F5344CB8AC3E}">
        <p14:creationId xmlns:p14="http://schemas.microsoft.com/office/powerpoint/2010/main" val="6037801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3D7986B-9A59-4AE5-A2C2-E54E7E85BB45}" type="slidenum">
              <a:rPr lang="en-US" altLang="en-US" smtClean="0"/>
              <a:pPr>
                <a:spcBef>
                  <a:spcPct val="0"/>
                </a:spcBef>
              </a:pPr>
              <a:t>13</a:t>
            </a:fld>
            <a:endParaRPr lang="en-US" alt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extLst>
      <p:ext uri="{BB962C8B-B14F-4D97-AF65-F5344CB8AC3E}">
        <p14:creationId xmlns:p14="http://schemas.microsoft.com/office/powerpoint/2010/main" val="36606812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6925F14-9229-406B-A09C-3BF5BB1A067E}" type="slidenum">
              <a:rPr lang="en-US" altLang="en-US" smtClean="0"/>
              <a:pPr>
                <a:spcBef>
                  <a:spcPct val="0"/>
                </a:spcBef>
              </a:pPr>
              <a:t>14</a:t>
            </a:fld>
            <a:endParaRPr lang="en-US" alt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extLst>
      <p:ext uri="{BB962C8B-B14F-4D97-AF65-F5344CB8AC3E}">
        <p14:creationId xmlns:p14="http://schemas.microsoft.com/office/powerpoint/2010/main" val="10176504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88110F8-5B82-4A2A-A925-D78C1EDF3DFF}" type="slidenum">
              <a:rPr lang="en-US" altLang="en-US" smtClean="0"/>
              <a:pPr>
                <a:spcBef>
                  <a:spcPct val="0"/>
                </a:spcBef>
              </a:pPr>
              <a:t>15</a:t>
            </a:fld>
            <a:endParaRPr lang="en-US" alt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a:latin typeface="Arial" panose="020B0604020202020204" pitchFamily="34" charset="0"/>
              </a:rPr>
              <a:t>Government transfer payments, such as Social Security payments, are </a:t>
            </a:r>
            <a:r>
              <a:rPr lang="en-GB" altLang="en-US" i="1">
                <a:latin typeface="Arial" panose="020B0604020202020204" pitchFamily="34" charset="0"/>
              </a:rPr>
              <a:t>not </a:t>
            </a:r>
            <a:r>
              <a:rPr lang="en-GB" altLang="en-US">
                <a:latin typeface="Arial" panose="020B0604020202020204" pitchFamily="34" charset="0"/>
              </a:rPr>
              <a:t>part of government expenditure because government expenditure includes only funds used by the government to buy goods and services. Transfer payments are not buying a good or service for the government and so are not included in government expenditures.</a:t>
            </a:r>
          </a:p>
        </p:txBody>
      </p:sp>
    </p:spTree>
    <p:extLst>
      <p:ext uri="{BB962C8B-B14F-4D97-AF65-F5344CB8AC3E}">
        <p14:creationId xmlns:p14="http://schemas.microsoft.com/office/powerpoint/2010/main" val="42156824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A7DC480-27E2-432D-B5AD-214786AFD62C}" type="slidenum">
              <a:rPr lang="en-US" altLang="en-US" smtClean="0"/>
              <a:pPr>
                <a:spcBef>
                  <a:spcPct val="0"/>
                </a:spcBef>
              </a:pPr>
              <a:t>16</a:t>
            </a:fld>
            <a:endParaRPr lang="en-US" alt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extLst>
      <p:ext uri="{BB962C8B-B14F-4D97-AF65-F5344CB8AC3E}">
        <p14:creationId xmlns:p14="http://schemas.microsoft.com/office/powerpoint/2010/main" val="18317847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ECD97F6-1296-4100-A999-B043A4C2D603}" type="slidenum">
              <a:rPr lang="en-US" altLang="en-US" smtClean="0"/>
              <a:pPr>
                <a:spcBef>
                  <a:spcPct val="0"/>
                </a:spcBef>
              </a:pPr>
              <a:t>17</a:t>
            </a:fld>
            <a:endParaRPr lang="en-US" alt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extLst>
      <p:ext uri="{BB962C8B-B14F-4D97-AF65-F5344CB8AC3E}">
        <p14:creationId xmlns:p14="http://schemas.microsoft.com/office/powerpoint/2010/main" val="29304939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C8C0B66-3362-41E9-9169-F2D4DE7E8075}" type="slidenum">
              <a:rPr lang="en-US" altLang="en-US" smtClean="0"/>
              <a:pPr>
                <a:spcBef>
                  <a:spcPct val="0"/>
                </a:spcBef>
              </a:pPr>
              <a:t>18</a:t>
            </a:fld>
            <a:endParaRPr lang="en-US" alt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extLst>
      <p:ext uri="{BB962C8B-B14F-4D97-AF65-F5344CB8AC3E}">
        <p14:creationId xmlns:p14="http://schemas.microsoft.com/office/powerpoint/2010/main" val="7458741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EBBD3B7-C1C4-4E76-B9FB-EA5A7A46B59E}" type="slidenum">
              <a:rPr lang="en-US" altLang="en-US" smtClean="0"/>
              <a:pPr>
                <a:spcBef>
                  <a:spcPct val="0"/>
                </a:spcBef>
              </a:pPr>
              <a:t>19</a:t>
            </a:fld>
            <a:endParaRPr lang="en-US"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extLst>
      <p:ext uri="{BB962C8B-B14F-4D97-AF65-F5344CB8AC3E}">
        <p14:creationId xmlns:p14="http://schemas.microsoft.com/office/powerpoint/2010/main" val="41997357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p:spPr>
      </p:sp>
      <p:sp>
        <p:nvSpPr>
          <p:cNvPr id="11267" name="Notes Placeholder 2"/>
          <p:cNvSpPr>
            <a:spLocks noGrp="1"/>
          </p:cNvSpPr>
          <p:nvPr>
            <p:ph type="body" idx="1"/>
          </p:nvPr>
        </p:nvSpPr>
        <p:spPr>
          <a:xfrm>
            <a:off x="685800" y="4343400"/>
            <a:ext cx="5486400" cy="4495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ts val="100"/>
              </a:spcBef>
            </a:pPr>
            <a:r>
              <a:rPr lang="en-CA" altLang="en-US" dirty="0">
                <a:latin typeface="Arial" panose="020B0604020202020204" pitchFamily="34" charset="0"/>
              </a:rPr>
              <a:t>Notes and teaching tips:4, 15, 26</a:t>
            </a:r>
            <a:r>
              <a:rPr lang="en-CA" altLang="en-US">
                <a:latin typeface="Arial" panose="020B0604020202020204" pitchFamily="34" charset="0"/>
              </a:rPr>
              <a:t>, 42, 48, 51, 52, 55, 56, 58, and 59. </a:t>
            </a:r>
            <a:endParaRPr lang="en-CA" altLang="en-US" dirty="0">
              <a:latin typeface="Arial" panose="020B0604020202020204" pitchFamily="34" charset="0"/>
            </a:endParaRPr>
          </a:p>
          <a:p>
            <a:pPr eaLnBrk="1" hangingPunct="1">
              <a:spcBef>
                <a:spcPts val="100"/>
              </a:spcBef>
            </a:pPr>
            <a:r>
              <a:rPr lang="en-CA" altLang="en-US" dirty="0">
                <a:latin typeface="Arial" panose="020B0604020202020204" pitchFamily="34" charset="0"/>
              </a:rPr>
              <a:t>To view a full-screen figure during a class, click the expand button.</a:t>
            </a:r>
          </a:p>
          <a:p>
            <a:pPr eaLnBrk="1" hangingPunct="1">
              <a:spcBef>
                <a:spcPts val="100"/>
              </a:spcBef>
            </a:pPr>
            <a:r>
              <a:rPr lang="en-CA" altLang="en-US" dirty="0">
                <a:latin typeface="Arial" panose="020B0604020202020204" pitchFamily="34" charset="0"/>
              </a:rPr>
              <a:t>To return to the previous slide, click the shrink button.</a:t>
            </a:r>
          </a:p>
          <a:p>
            <a:pPr eaLnBrk="1" hangingPunct="1">
              <a:spcBef>
                <a:spcPts val="100"/>
              </a:spcBef>
            </a:pPr>
            <a:r>
              <a:rPr lang="en-CA" altLang="en-US" dirty="0">
                <a:latin typeface="Arial" panose="020B0604020202020204" pitchFamily="34" charset="0"/>
              </a:rPr>
              <a:t>To advance to the next slide, click anywhere on the full screen figure.</a:t>
            </a:r>
          </a:p>
          <a:p>
            <a:r>
              <a:rPr lang="en-AU" altLang="en-US" dirty="0">
                <a:latin typeface="Arial" panose="020B0604020202020204" pitchFamily="34" charset="0"/>
              </a:rPr>
              <a:t>Applying the principles of economics to interpret and understand the news is a major goal of the principles course. You can encourage your students in this activity by using the two features: </a:t>
            </a:r>
            <a:r>
              <a:rPr lang="en-AU" altLang="en-US" i="1" dirty="0">
                <a:latin typeface="Arial" panose="020B0604020202020204" pitchFamily="34" charset="0"/>
              </a:rPr>
              <a:t>Economics in the News </a:t>
            </a:r>
            <a:r>
              <a:rPr lang="en-AU" altLang="en-US" dirty="0">
                <a:latin typeface="Arial" panose="020B0604020202020204" pitchFamily="34" charset="0"/>
              </a:rPr>
              <a:t>and </a:t>
            </a:r>
            <a:r>
              <a:rPr lang="en-AU" altLang="en-US" i="1" dirty="0">
                <a:latin typeface="Arial" panose="020B0604020202020204" pitchFamily="34" charset="0"/>
              </a:rPr>
              <a:t>Economics in Action</a:t>
            </a:r>
            <a:r>
              <a:rPr lang="en-AU" altLang="en-US" dirty="0">
                <a:latin typeface="Arial" panose="020B0604020202020204" pitchFamily="34" charset="0"/>
              </a:rPr>
              <a:t>.</a:t>
            </a:r>
            <a:endParaRPr lang="en-US" altLang="en-US" dirty="0">
              <a:latin typeface="Arial" panose="020B0604020202020204" pitchFamily="34" charset="0"/>
            </a:endParaRPr>
          </a:p>
          <a:p>
            <a:r>
              <a:rPr lang="en-AU" altLang="en-US" dirty="0">
                <a:latin typeface="Arial" panose="020B0604020202020204" pitchFamily="34" charset="0"/>
              </a:rPr>
              <a:t>(1) </a:t>
            </a:r>
            <a:r>
              <a:rPr lang="en-AU" altLang="en-US" i="1" dirty="0">
                <a:latin typeface="Arial" panose="020B0604020202020204" pitchFamily="34" charset="0"/>
              </a:rPr>
              <a:t>Before each class</a:t>
            </a:r>
            <a:r>
              <a:rPr lang="en-AU" altLang="en-US" dirty="0">
                <a:latin typeface="Arial" panose="020B0604020202020204" pitchFamily="34" charset="0"/>
              </a:rPr>
              <a:t>, scan the news and select two or three headlines that are relevant to your session today. There is always something that works. Read the headline and ask for comments, interpretation, discussion. Pose questions arising from it that motivate today’s class. At the end of the class, return to the questions and answer them with the tools you’ve been explaining.</a:t>
            </a:r>
            <a:endParaRPr lang="en-US" altLang="en-US" dirty="0">
              <a:latin typeface="Arial" panose="020B0604020202020204" pitchFamily="34" charset="0"/>
            </a:endParaRPr>
          </a:p>
          <a:p>
            <a:r>
              <a:rPr lang="en-AU" altLang="en-US" dirty="0">
                <a:latin typeface="Arial" panose="020B0604020202020204" pitchFamily="34" charset="0"/>
              </a:rPr>
              <a:t>(2) </a:t>
            </a:r>
            <a:r>
              <a:rPr lang="en-AU" altLang="en-US" i="1" dirty="0">
                <a:latin typeface="Arial" panose="020B0604020202020204" pitchFamily="34" charset="0"/>
              </a:rPr>
              <a:t>Once or twice a semester</a:t>
            </a:r>
            <a:r>
              <a:rPr lang="en-AU" altLang="en-US" dirty="0">
                <a:latin typeface="Arial" panose="020B0604020202020204" pitchFamily="34" charset="0"/>
              </a:rPr>
              <a:t>, set an assignment, for credit, with the following instructions:</a:t>
            </a:r>
            <a:endParaRPr lang="en-US" altLang="en-US" dirty="0">
              <a:latin typeface="Arial" panose="020B0604020202020204" pitchFamily="34" charset="0"/>
            </a:endParaRPr>
          </a:p>
          <a:p>
            <a:pPr>
              <a:spcBef>
                <a:spcPts val="100"/>
              </a:spcBef>
            </a:pPr>
            <a:r>
              <a:rPr lang="en-AU" altLang="en-US" dirty="0">
                <a:latin typeface="Arial" panose="020B0604020202020204" pitchFamily="34" charset="0"/>
              </a:rPr>
              <a:t>(a) Find a news article about an economic topic that you find interesting.</a:t>
            </a:r>
            <a:endParaRPr lang="en-US" altLang="en-US" dirty="0">
              <a:latin typeface="Arial" panose="020B0604020202020204" pitchFamily="34" charset="0"/>
            </a:endParaRPr>
          </a:p>
          <a:p>
            <a:pPr>
              <a:spcBef>
                <a:spcPts val="100"/>
              </a:spcBef>
            </a:pPr>
            <a:r>
              <a:rPr lang="en-AU" altLang="en-US" dirty="0">
                <a:latin typeface="Arial" panose="020B0604020202020204" pitchFamily="34" charset="0"/>
              </a:rPr>
              <a:t>(b) Make a short bullet-list summary of the article.</a:t>
            </a:r>
            <a:endParaRPr lang="en-US" altLang="en-US" dirty="0">
              <a:latin typeface="Arial" panose="020B0604020202020204" pitchFamily="34" charset="0"/>
            </a:endParaRPr>
          </a:p>
          <a:p>
            <a:pPr>
              <a:spcBef>
                <a:spcPts val="100"/>
              </a:spcBef>
            </a:pPr>
            <a:r>
              <a:rPr lang="en-AU" altLang="en-US" dirty="0">
                <a:latin typeface="Arial" panose="020B0604020202020204" pitchFamily="34" charset="0"/>
              </a:rPr>
              <a:t>(c) Write and illustrate with appropriate graphs an economic analysis of the key points in the article.</a:t>
            </a:r>
            <a:endParaRPr lang="en-US" altLang="en-US" dirty="0">
              <a:latin typeface="Arial" panose="020B0604020202020204" pitchFamily="34" charset="0"/>
            </a:endParaRPr>
          </a:p>
          <a:p>
            <a:r>
              <a:rPr lang="en-AU" altLang="en-US" dirty="0">
                <a:latin typeface="Arial" panose="020B0604020202020204" pitchFamily="34" charset="0"/>
              </a:rPr>
              <a:t>Use the </a:t>
            </a:r>
            <a:r>
              <a:rPr lang="en-AU" altLang="en-US" i="1" dirty="0">
                <a:latin typeface="Arial" panose="020B0604020202020204" pitchFamily="34" charset="0"/>
              </a:rPr>
              <a:t>Economics in the News</a:t>
            </a:r>
            <a:r>
              <a:rPr lang="en-AU" altLang="en-US" dirty="0">
                <a:latin typeface="Arial" panose="020B0604020202020204" pitchFamily="34" charset="0"/>
              </a:rPr>
              <a:t> features in your textbook as models.</a:t>
            </a:r>
            <a:endParaRPr lang="en-US" altLang="en-US" dirty="0">
              <a:latin typeface="Arial" panose="020B0604020202020204" pitchFamily="34" charset="0"/>
            </a:endParaRPr>
          </a:p>
          <a:p>
            <a:pPr eaLnBrk="1" hangingPunct="1"/>
            <a:endParaRPr lang="en-CA" altLang="en-US" dirty="0">
              <a:latin typeface="Arial" panose="020B0604020202020204" pitchFamily="34" charset="0"/>
            </a:endParaRPr>
          </a:p>
          <a:p>
            <a:pPr eaLnBrk="1" hangingPunct="1"/>
            <a:endParaRPr lang="en-GB" altLang="en-US" dirty="0">
              <a:latin typeface="Arial" panose="020B0604020202020204" pitchFamily="34" charset="0"/>
            </a:endParaRPr>
          </a:p>
        </p:txBody>
      </p:sp>
      <p:sp>
        <p:nvSpPr>
          <p:cNvPr id="112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EC58BC8-C26C-4F55-BEF8-3EB094B3DF91}" type="slidenum">
              <a:rPr lang="en-US" altLang="en-US" smtClean="0">
                <a:solidFill>
                  <a:srgbClr val="000000"/>
                </a:solidFill>
                <a:cs typeface="Arial" panose="020B0604020202020204" pitchFamily="34" charset="0"/>
              </a:rPr>
              <a:pPr>
                <a:spcBef>
                  <a:spcPct val="0"/>
                </a:spcBef>
              </a:pPr>
              <a:t>2</a:t>
            </a:fld>
            <a:endParaRPr lang="en-US" altLang="en-US">
              <a:solidFill>
                <a:srgbClr val="000000"/>
              </a:solidFill>
              <a:cs typeface="Arial" panose="020B0604020202020204" pitchFamily="34" charset="0"/>
            </a:endParaRPr>
          </a:p>
        </p:txBody>
      </p:sp>
    </p:spTree>
    <p:extLst>
      <p:ext uri="{BB962C8B-B14F-4D97-AF65-F5344CB8AC3E}">
        <p14:creationId xmlns:p14="http://schemas.microsoft.com/office/powerpoint/2010/main" val="19406033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76E1181-6EFC-4CAF-8147-3EAACAFC1953}" type="slidenum">
              <a:rPr lang="en-US" altLang="en-US" smtClean="0"/>
              <a:pPr>
                <a:spcBef>
                  <a:spcPct val="0"/>
                </a:spcBef>
              </a:pPr>
              <a:t>20</a:t>
            </a:fld>
            <a:endParaRPr lang="en-US" alt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extLst>
      <p:ext uri="{BB962C8B-B14F-4D97-AF65-F5344CB8AC3E}">
        <p14:creationId xmlns:p14="http://schemas.microsoft.com/office/powerpoint/2010/main" val="16344507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167E1BC-C0D1-4036-A0B9-062795178550}" type="slidenum">
              <a:rPr lang="en-US" altLang="en-US" smtClean="0"/>
              <a:pPr>
                <a:spcBef>
                  <a:spcPct val="0"/>
                </a:spcBef>
              </a:pPr>
              <a:t>21</a:t>
            </a:fld>
            <a:endParaRPr lang="en-US" alt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extLst>
      <p:ext uri="{BB962C8B-B14F-4D97-AF65-F5344CB8AC3E}">
        <p14:creationId xmlns:p14="http://schemas.microsoft.com/office/powerpoint/2010/main" val="27577596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82FFF5A-E033-49A0-BD64-17630B12F26B}" type="slidenum">
              <a:rPr lang="en-US" altLang="en-US" smtClean="0"/>
              <a:pPr>
                <a:spcBef>
                  <a:spcPct val="0"/>
                </a:spcBef>
              </a:pPr>
              <a:t>22</a:t>
            </a:fld>
            <a:endParaRPr lang="en-US" alt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extLst>
      <p:ext uri="{BB962C8B-B14F-4D97-AF65-F5344CB8AC3E}">
        <p14:creationId xmlns:p14="http://schemas.microsoft.com/office/powerpoint/2010/main" val="35317852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E5DBD9F-0456-4780-AE65-42F74CA8EB14}" type="slidenum">
              <a:rPr lang="en-US" altLang="en-US" smtClean="0"/>
              <a:pPr>
                <a:spcBef>
                  <a:spcPct val="0"/>
                </a:spcBef>
              </a:pPr>
              <a:t>23</a:t>
            </a:fld>
            <a:endParaRPr lang="en-US" alt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extLst>
      <p:ext uri="{BB962C8B-B14F-4D97-AF65-F5344CB8AC3E}">
        <p14:creationId xmlns:p14="http://schemas.microsoft.com/office/powerpoint/2010/main" val="1384754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6114442-7C49-4851-A7C2-0A31B52663D2}" type="slidenum">
              <a:rPr lang="en-US" altLang="en-US" smtClean="0"/>
              <a:pPr>
                <a:spcBef>
                  <a:spcPct val="0"/>
                </a:spcBef>
              </a:pPr>
              <a:t>24</a:t>
            </a:fld>
            <a:endParaRPr lang="en-US" alt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extLst>
      <p:ext uri="{BB962C8B-B14F-4D97-AF65-F5344CB8AC3E}">
        <p14:creationId xmlns:p14="http://schemas.microsoft.com/office/powerpoint/2010/main" val="25941189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8828038-EE5A-4C27-B767-B9D09541ED5A}" type="slidenum">
              <a:rPr lang="en-US" altLang="en-US" smtClean="0"/>
              <a:pPr>
                <a:spcBef>
                  <a:spcPct val="0"/>
                </a:spcBef>
              </a:pPr>
              <a:t>25</a:t>
            </a:fld>
            <a:endParaRPr lang="en-US" alt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extLst>
      <p:ext uri="{BB962C8B-B14F-4D97-AF65-F5344CB8AC3E}">
        <p14:creationId xmlns:p14="http://schemas.microsoft.com/office/powerpoint/2010/main" val="31958556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29B7749-C96C-4D21-A4EC-785E5865390F}" type="slidenum">
              <a:rPr lang="en-US" altLang="en-US" smtClean="0"/>
              <a:pPr>
                <a:spcBef>
                  <a:spcPct val="0"/>
                </a:spcBef>
              </a:pPr>
              <a:t>26</a:t>
            </a:fld>
            <a:endParaRPr lang="en-US" alt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xfrm>
            <a:off x="685800" y="4343400"/>
            <a:ext cx="5486400" cy="419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r>
              <a:rPr lang="en-US" altLang="en-US" sz="1000" b="1" i="1" dirty="0">
                <a:latin typeface="Arial" panose="020B0604020202020204" pitchFamily="34" charset="0"/>
              </a:rPr>
              <a:t>Little is spent on measuring U.S. GDP</a:t>
            </a:r>
            <a:r>
              <a:rPr lang="en-US" altLang="en-US" sz="1000" i="1" dirty="0">
                <a:latin typeface="Arial" panose="020B0604020202020204" pitchFamily="34" charset="0"/>
              </a:rPr>
              <a:t>. </a:t>
            </a:r>
            <a:r>
              <a:rPr lang="en-US" altLang="en-US" sz="1000" dirty="0">
                <a:latin typeface="Arial" panose="020B0604020202020204" pitchFamily="34" charset="0"/>
              </a:rPr>
              <a:t>You might like to tell your students that the U.S. government spends very little on the measurement of real GDP. The BEA (in the Department of Commerce) employs fewer than 500 economists, accountants, statisticians, and IT specialists at an annual cost of less that $70 million. It costs each American less than 0.25¢ (a quarter of a cent) to measure the value of the nation’s production. For some further  perspective, the National Oceanic and Atmospheric Administration (also in the Department of Commerce), whose mission is to “describe and predict changes in the Earth’s environment, and conserve and manage wisely the nation’s coastal and marine resources so as to ensure sustainable economic opportunities,” employs more than 11,000 scientists and support personnel at an annual cost of $3.2 billion!</a:t>
            </a:r>
          </a:p>
          <a:p>
            <a:pPr eaLnBrk="1" hangingPunct="1">
              <a:lnSpc>
                <a:spcPct val="80000"/>
              </a:lnSpc>
            </a:pPr>
            <a:r>
              <a:rPr lang="en-US" altLang="en-US" sz="1000" b="1" i="1" dirty="0">
                <a:latin typeface="Arial" panose="020B0604020202020204" pitchFamily="34" charset="0"/>
              </a:rPr>
              <a:t>Most of the income data used by BEA comes from IRS.</a:t>
            </a:r>
            <a:r>
              <a:rPr lang="en-US" altLang="en-US" sz="1000" dirty="0">
                <a:latin typeface="Arial" panose="020B0604020202020204" pitchFamily="34" charset="0"/>
              </a:rPr>
              <a:t> Expenditure data comes from a variety of sources.</a:t>
            </a:r>
          </a:p>
          <a:p>
            <a:pPr eaLnBrk="1" hangingPunct="1">
              <a:lnSpc>
                <a:spcPct val="80000"/>
              </a:lnSpc>
            </a:pPr>
            <a:r>
              <a:rPr lang="en-US" altLang="en-US" sz="1000" dirty="0">
                <a:latin typeface="Arial" panose="020B0604020202020204" pitchFamily="34" charset="0"/>
              </a:rPr>
              <a:t>You might like to explain how the omission of illegal goods and services also leads to some misleading comparisons. For instance, the day before prohibition ended, the production of (illegal) beer was not counted as part of GDP. But the day after prohibition ended, the production of (now legal) beer counted. Ask your students to suggest two good reasons why illegal goods and services are omitted. </a:t>
            </a:r>
          </a:p>
          <a:p>
            <a:pPr eaLnBrk="1" hangingPunct="1">
              <a:lnSpc>
                <a:spcPct val="80000"/>
              </a:lnSpc>
            </a:pPr>
            <a:r>
              <a:rPr lang="en-US" altLang="en-US" sz="1000" dirty="0">
                <a:latin typeface="Arial" panose="020B0604020202020204" pitchFamily="34" charset="0"/>
              </a:rPr>
              <a:t>First, the data are hard (but not impossible) to obtain. Second, there may be the moral position that illegal activities should not be included in GDP. This latter observation can lead to an interesting discussion. Ask the students if they think that the production of, say, marijuana should be included in GDP. Some, maybe even many, of them will see no problem with this. Then ask about the production of murder-for-hire. The response, we hope, will be significantly different. Does such a good have any value?</a:t>
            </a:r>
          </a:p>
        </p:txBody>
      </p:sp>
    </p:spTree>
    <p:extLst>
      <p:ext uri="{BB962C8B-B14F-4D97-AF65-F5344CB8AC3E}">
        <p14:creationId xmlns:p14="http://schemas.microsoft.com/office/powerpoint/2010/main" val="30361506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982F233-B7B0-4B02-BB2A-8E293C094733}" type="slidenum">
              <a:rPr lang="en-US" altLang="en-US" smtClean="0"/>
              <a:pPr>
                <a:spcBef>
                  <a:spcPct val="0"/>
                </a:spcBef>
              </a:pPr>
              <a:t>27</a:t>
            </a:fld>
            <a:endParaRPr lang="en-US" alt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extLst>
      <p:ext uri="{BB962C8B-B14F-4D97-AF65-F5344CB8AC3E}">
        <p14:creationId xmlns:p14="http://schemas.microsoft.com/office/powerpoint/2010/main" val="41460462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6AC19BE-0ABB-453B-8D47-A082DEC4EDE5}" type="slidenum">
              <a:rPr lang="en-US" altLang="en-US" smtClean="0">
                <a:solidFill>
                  <a:srgbClr val="000000"/>
                </a:solidFill>
              </a:rPr>
              <a:pPr>
                <a:spcBef>
                  <a:spcPct val="0"/>
                </a:spcBef>
              </a:pPr>
              <a:t>28</a:t>
            </a:fld>
            <a:endParaRPr lang="en-US" altLang="en-US">
              <a:solidFill>
                <a:srgbClr val="000000"/>
              </a:solidFill>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extLst>
      <p:ext uri="{BB962C8B-B14F-4D97-AF65-F5344CB8AC3E}">
        <p14:creationId xmlns:p14="http://schemas.microsoft.com/office/powerpoint/2010/main" val="23570865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665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9526019-790B-431A-92E1-63FF3888B7B3}" type="slidenum">
              <a:rPr lang="en-CA" altLang="en-US" smtClean="0">
                <a:solidFill>
                  <a:srgbClr val="000000"/>
                </a:solidFill>
              </a:rPr>
              <a:pPr>
                <a:spcBef>
                  <a:spcPct val="0"/>
                </a:spcBef>
              </a:pPr>
              <a:t>29</a:t>
            </a:fld>
            <a:endParaRPr lang="en-CA" altLang="en-US">
              <a:solidFill>
                <a:srgbClr val="000000"/>
              </a:solidFill>
            </a:endParaRPr>
          </a:p>
        </p:txBody>
      </p:sp>
    </p:spTree>
    <p:extLst>
      <p:ext uri="{BB962C8B-B14F-4D97-AF65-F5344CB8AC3E}">
        <p14:creationId xmlns:p14="http://schemas.microsoft.com/office/powerpoint/2010/main" val="111814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3F740CC-794F-4F21-90BF-8960E2682204}" type="slidenum">
              <a:rPr lang="en-US" altLang="en-US">
                <a:solidFill>
                  <a:srgbClr val="000000"/>
                </a:solidFill>
              </a:rPr>
              <a:pPr>
                <a:spcBef>
                  <a:spcPct val="0"/>
                </a:spcBef>
              </a:pPr>
              <a:t>3</a:t>
            </a:fld>
            <a:endParaRPr lang="en-US" altLang="en-US">
              <a:solidFill>
                <a:srgbClr val="000000"/>
              </a:solidFill>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3296991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987425" y="766763"/>
            <a:ext cx="5111750" cy="3833812"/>
          </a:xfrm>
          <a:ln/>
        </p:spPr>
      </p:sp>
      <p:sp>
        <p:nvSpPr>
          <p:cNvPr id="44035" name="Rectangle 3"/>
          <p:cNvSpPr>
            <a:spLocks noGrp="1" noChangeArrowheads="1"/>
          </p:cNvSpPr>
          <p:nvPr>
            <p:ph type="body" idx="1"/>
          </p:nvPr>
        </p:nvSpPr>
        <p:spPr>
          <a:xfrm>
            <a:off x="708025" y="4856163"/>
            <a:ext cx="5670550" cy="46005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7060508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6AE399D-A5A8-40E6-96F6-BF4DC0965677}"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extLst>
      <p:ext uri="{BB962C8B-B14F-4D97-AF65-F5344CB8AC3E}">
        <p14:creationId xmlns:p14="http://schemas.microsoft.com/office/powerpoint/2010/main" val="3126105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EF151A0-7C49-4690-9955-038AEB24AF6A}" type="slidenum">
              <a:rPr lang="en-US" altLang="en-US" smtClean="0">
                <a:solidFill>
                  <a:srgbClr val="000000"/>
                </a:solidFill>
              </a:rPr>
              <a:pPr>
                <a:spcBef>
                  <a:spcPct val="0"/>
                </a:spcBef>
              </a:pPr>
              <a:t>32</a:t>
            </a:fld>
            <a:endParaRPr lang="en-US" altLang="en-US">
              <a:solidFill>
                <a:srgbClr val="000000"/>
              </a:solidFill>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extLst>
      <p:ext uri="{BB962C8B-B14F-4D97-AF65-F5344CB8AC3E}">
        <p14:creationId xmlns:p14="http://schemas.microsoft.com/office/powerpoint/2010/main" val="9281870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727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2C93EA7-043A-46E7-8C87-4F6B6262AB4E}" type="slidenum">
              <a:rPr lang="en-CA" altLang="en-US" smtClean="0">
                <a:solidFill>
                  <a:srgbClr val="000000"/>
                </a:solidFill>
              </a:rPr>
              <a:pPr>
                <a:spcBef>
                  <a:spcPct val="0"/>
                </a:spcBef>
              </a:pPr>
              <a:t>33</a:t>
            </a:fld>
            <a:endParaRPr lang="en-CA" altLang="en-US">
              <a:solidFill>
                <a:srgbClr val="000000"/>
              </a:solidFill>
            </a:endParaRPr>
          </a:p>
        </p:txBody>
      </p:sp>
    </p:spTree>
    <p:extLst>
      <p:ext uri="{BB962C8B-B14F-4D97-AF65-F5344CB8AC3E}">
        <p14:creationId xmlns:p14="http://schemas.microsoft.com/office/powerpoint/2010/main" val="24272364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9079901-712A-422F-86B4-FCEF702F0C32}" type="slidenum">
              <a:rPr lang="en-US" altLang="en-US" smtClean="0"/>
              <a:pPr>
                <a:spcBef>
                  <a:spcPct val="0"/>
                </a:spcBef>
              </a:pPr>
              <a:t>34</a:t>
            </a:fld>
            <a:endParaRPr lang="en-US" altLang="en-US"/>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extLst>
      <p:ext uri="{BB962C8B-B14F-4D97-AF65-F5344CB8AC3E}">
        <p14:creationId xmlns:p14="http://schemas.microsoft.com/office/powerpoint/2010/main" val="41338379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7824A21-2492-4E46-A45F-3F68566F6706}" type="slidenum">
              <a:rPr lang="en-US" altLang="en-US" smtClean="0"/>
              <a:pPr>
                <a:spcBef>
                  <a:spcPct val="0"/>
                </a:spcBef>
              </a:pPr>
              <a:t>35</a:t>
            </a:fld>
            <a:endParaRPr lang="en-US" altLang="en-US"/>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extLst>
      <p:ext uri="{BB962C8B-B14F-4D97-AF65-F5344CB8AC3E}">
        <p14:creationId xmlns:p14="http://schemas.microsoft.com/office/powerpoint/2010/main" val="180816177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xfrm>
            <a:off x="987425" y="766763"/>
            <a:ext cx="5111750" cy="3833812"/>
          </a:xfrm>
          <a:ln/>
        </p:spPr>
      </p:sp>
      <p:sp>
        <p:nvSpPr>
          <p:cNvPr id="45059" name="Rectangle 3"/>
          <p:cNvSpPr>
            <a:spLocks noGrp="1" noChangeArrowheads="1"/>
          </p:cNvSpPr>
          <p:nvPr>
            <p:ph type="body" idx="1"/>
          </p:nvPr>
        </p:nvSpPr>
        <p:spPr>
          <a:xfrm>
            <a:off x="708025" y="4856163"/>
            <a:ext cx="5670550" cy="46005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9727403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312C47A-B5C8-4631-94A7-A98B6C63C49C}" type="slidenum">
              <a:rPr lang="en-US" altLang="en-US" smtClean="0"/>
              <a:pPr>
                <a:spcBef>
                  <a:spcPct val="0"/>
                </a:spcBef>
              </a:pPr>
              <a:t>37</a:t>
            </a:fld>
            <a:endParaRPr lang="en-US" altLang="en-US"/>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extLst>
      <p:ext uri="{BB962C8B-B14F-4D97-AF65-F5344CB8AC3E}">
        <p14:creationId xmlns:p14="http://schemas.microsoft.com/office/powerpoint/2010/main" val="232207000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B916BDF-A4D8-4D70-9F78-421F8C82EC80}" type="slidenum">
              <a:rPr lang="en-US" altLang="en-US" smtClean="0"/>
              <a:pPr>
                <a:spcBef>
                  <a:spcPct val="0"/>
                </a:spcBef>
              </a:pPr>
              <a:t>38</a:t>
            </a:fld>
            <a:endParaRPr lang="en-US" altLang="en-U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extLst>
      <p:ext uri="{BB962C8B-B14F-4D97-AF65-F5344CB8AC3E}">
        <p14:creationId xmlns:p14="http://schemas.microsoft.com/office/powerpoint/2010/main" val="33349208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0D4DB45-F1A6-4CD9-A1A4-ADC693774E47}" type="slidenum">
              <a:rPr lang="en-US" altLang="en-US" smtClean="0"/>
              <a:pPr>
                <a:spcBef>
                  <a:spcPct val="0"/>
                </a:spcBef>
              </a:pPr>
              <a:t>39</a:t>
            </a:fld>
            <a:endParaRPr lang="en-US" alt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extLst>
      <p:ext uri="{BB962C8B-B14F-4D97-AF65-F5344CB8AC3E}">
        <p14:creationId xmlns:p14="http://schemas.microsoft.com/office/powerpoint/2010/main" val="36562470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BBC9104-5379-4744-9229-F4E05E2ED4DC}" type="slidenum">
              <a:rPr lang="en-US" altLang="en-US" smtClean="0"/>
              <a:pPr>
                <a:spcBef>
                  <a:spcPct val="0"/>
                </a:spcBef>
              </a:pPr>
              <a:t>4</a:t>
            </a:fld>
            <a:endParaRPr lang="en-US" alt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i="1">
                <a:latin typeface="Arial" panose="020B0604020202020204" pitchFamily="34" charset="0"/>
              </a:rPr>
              <a:t>The main challenge in teaching this topic is generating interest in it.</a:t>
            </a:r>
            <a:r>
              <a:rPr lang="en-US" altLang="en-US">
                <a:latin typeface="Arial" panose="020B0604020202020204" pitchFamily="34" charset="0"/>
              </a:rPr>
              <a:t> Many teachers are bored by it and not surprisingly, they bore their students. If you are one of the many who lean toward boredom, start by recalling just how vital it is that we measure the value of production with reasonable accuracy. It is vital because we use GDP as the basis of measurement of the standard of living, economic welfare, and making international comparisons.</a:t>
            </a:r>
          </a:p>
          <a:p>
            <a:pPr eaLnBrk="1" hangingPunct="1"/>
            <a:r>
              <a:rPr lang="en-US" altLang="en-US" b="1">
                <a:latin typeface="Arial" panose="020B0604020202020204" pitchFamily="34" charset="0"/>
              </a:rPr>
              <a:t>Final goods versus intermediate goods</a:t>
            </a:r>
            <a:r>
              <a:rPr lang="en-US" altLang="en-US" i="1">
                <a:latin typeface="Arial" panose="020B0604020202020204" pitchFamily="34" charset="0"/>
              </a:rPr>
              <a:t>. </a:t>
            </a:r>
            <a:r>
              <a:rPr lang="en-US" altLang="en-US">
                <a:latin typeface="Arial" panose="020B0604020202020204" pitchFamily="34" charset="0"/>
              </a:rPr>
              <a:t>The distinction between final and intermediate goods is one of the key points in this first section. Use some standard examples to make the key point—tires and autos, chips and computers, and so on. Also, if you want to spend a bit of time on this topic, tell your students about the Bureau of Economic Analysis (BEA) revision in the treatment of business spending on software. </a:t>
            </a:r>
          </a:p>
          <a:p>
            <a:pPr eaLnBrk="1" hangingPunct="1"/>
            <a:r>
              <a:rPr lang="en-US" altLang="en-US">
                <a:latin typeface="Arial" panose="020B0604020202020204" pitchFamily="34" charset="0"/>
              </a:rPr>
              <a:t>The BEA began a major revision in 1998 and published the first revisions to reclassify software from intermediate to final good status in 1999. And, when the 1996 GDP was recalculated to include software, it increased by $115 billion, or 1.5 percent of GDP.</a:t>
            </a:r>
          </a:p>
        </p:txBody>
      </p:sp>
    </p:spTree>
    <p:extLst>
      <p:ext uri="{BB962C8B-B14F-4D97-AF65-F5344CB8AC3E}">
        <p14:creationId xmlns:p14="http://schemas.microsoft.com/office/powerpoint/2010/main" val="21204140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8BA38FC-15BD-45D3-89B8-6C3CA9049608}" type="slidenum">
              <a:rPr lang="en-US" altLang="en-US" smtClean="0"/>
              <a:pPr>
                <a:spcBef>
                  <a:spcPct val="0"/>
                </a:spcBef>
              </a:pPr>
              <a:t>40</a:t>
            </a:fld>
            <a:endParaRPr lang="en-US" altLang="en-US"/>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extLst>
      <p:ext uri="{BB962C8B-B14F-4D97-AF65-F5344CB8AC3E}">
        <p14:creationId xmlns:p14="http://schemas.microsoft.com/office/powerpoint/2010/main" val="21144887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38BAFE1-8D55-44BD-A52C-35BECAB824DC}" type="slidenum">
              <a:rPr lang="en-US" altLang="en-US" smtClean="0"/>
              <a:pPr>
                <a:spcBef>
                  <a:spcPct val="0"/>
                </a:spcBef>
              </a:pPr>
              <a:t>41</a:t>
            </a:fld>
            <a:endParaRPr lang="en-US" altLang="en-US"/>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extLst>
      <p:ext uri="{BB962C8B-B14F-4D97-AF65-F5344CB8AC3E}">
        <p14:creationId xmlns:p14="http://schemas.microsoft.com/office/powerpoint/2010/main" val="129991873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62DCAF6-38D8-4DE8-9245-254B0A138CB1}" type="slidenum">
              <a:rPr lang="en-US" altLang="en-US" smtClean="0"/>
              <a:pPr>
                <a:spcBef>
                  <a:spcPct val="0"/>
                </a:spcBef>
              </a:pPr>
              <a:t>42</a:t>
            </a:fld>
            <a:endParaRPr lang="en-US" altLang="en-US"/>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000" b="1" i="1" dirty="0">
                <a:latin typeface="Arial" panose="020B0604020202020204" pitchFamily="34" charset="0"/>
              </a:rPr>
              <a:t>Omissions from GDP.</a:t>
            </a:r>
            <a:r>
              <a:rPr lang="en-US" altLang="en-US" sz="1000" dirty="0">
                <a:latin typeface="Arial" panose="020B0604020202020204" pitchFamily="34" charset="0"/>
              </a:rPr>
              <a:t> A discussion of omissions from GDP can arouse students’ interest. For example, you might point out that if one of your students mows her/his own lawn, the value of the student’s production doesn’t show up in GDP. But if you hire the student to mow your lawn (and if your student reports the income earned correctly to the IRS), the value of the student’s production does show up in GDP.</a:t>
            </a:r>
          </a:p>
          <a:p>
            <a:pPr eaLnBrk="1" hangingPunct="1"/>
            <a:r>
              <a:rPr lang="en-US" altLang="en-US" sz="1000" b="1" i="1" dirty="0">
                <a:latin typeface="Arial" panose="020B0604020202020204" pitchFamily="34" charset="0"/>
              </a:rPr>
              <a:t>Why don’t we measure all lawn mowing as part of GDP?</a:t>
            </a:r>
            <a:r>
              <a:rPr lang="en-US" altLang="en-US" sz="1000" dirty="0">
                <a:latin typeface="Arial" panose="020B0604020202020204" pitchFamily="34" charset="0"/>
              </a:rPr>
              <a:t> Some reasons are cost of collecting data and the degree of intrusiveness we’d be willing to tolerate. But note how little we spend on collecting the GDP data and how relatively inexpensive it would be to add some questions about domestic production to either the Current Population Survey or the Consumer Expenditure Survey.</a:t>
            </a:r>
          </a:p>
          <a:p>
            <a:pPr eaLnBrk="1" hangingPunct="1"/>
            <a:r>
              <a:rPr lang="en-US" altLang="en-US" sz="1000" dirty="0">
                <a:latin typeface="Arial" panose="020B0604020202020204" pitchFamily="34" charset="0"/>
              </a:rPr>
              <a:t>The inclusion of the imputed rental of owner-occupied houses, but not owner-used cars and other durables, is a good example. </a:t>
            </a:r>
          </a:p>
          <a:p>
            <a:pPr eaLnBrk="1" hangingPunct="1"/>
            <a:r>
              <a:rPr lang="en-US" altLang="en-US" sz="1000" dirty="0">
                <a:latin typeface="Arial" panose="020B0604020202020204" pitchFamily="34" charset="0"/>
              </a:rPr>
              <a:t>You might like to explain how the omission of illegal goods and services also leads to some misleading comparisons. For instance, the day before prohibition ended, the production of (illegal) beer was not counted as part of GDP. But the day after prohibition ended, the production of (now legal) beer counted. Ask your students to suggest two good reasons why illegal goods and services are omitted. First, the data are hard (but not impossible) to obtain. Second, there may be the moral position that illegal activities should not be included in GDP. This latter observation can lead to an interesting discussion. Ask the students if they think that the production of, say, marijuana should be included in GDP. Some, maybe even many, of them will see no problem with this. Then ask about the production of murder-for-hire. The response, we hope, will be significantly different. Does such a good have any value?</a:t>
            </a:r>
          </a:p>
          <a:p>
            <a:pPr eaLnBrk="1" hangingPunct="1"/>
            <a:endParaRPr lang="en-US" altLang="en-US" sz="1000" dirty="0">
              <a:latin typeface="Arial" panose="020B0604020202020204" pitchFamily="34" charset="0"/>
            </a:endParaRPr>
          </a:p>
          <a:p>
            <a:pPr eaLnBrk="1" hangingPunct="1"/>
            <a:r>
              <a:rPr lang="en-CA" altLang="en-US" sz="1000" b="1" dirty="0">
                <a:solidFill>
                  <a:srgbClr val="FF0000"/>
                </a:solidFill>
                <a:latin typeface="Arial" panose="020B0604020202020204" pitchFamily="34" charset="0"/>
              </a:rPr>
              <a:t>Classroom activity</a:t>
            </a:r>
            <a:endParaRPr lang="en-CA" altLang="en-US" sz="1000" dirty="0">
              <a:latin typeface="Arial" panose="020B0604020202020204" pitchFamily="34" charset="0"/>
            </a:endParaRPr>
          </a:p>
          <a:p>
            <a:pPr eaLnBrk="1" hangingPunct="1"/>
            <a:r>
              <a:rPr lang="en-CA" altLang="en-US" sz="1000" dirty="0">
                <a:latin typeface="Arial" panose="020B0604020202020204" pitchFamily="34" charset="0"/>
              </a:rPr>
              <a:t>Check out </a:t>
            </a:r>
            <a:r>
              <a:rPr lang="en-CA" altLang="en-US" sz="1000" i="1" dirty="0">
                <a:latin typeface="Arial" panose="020B0604020202020204" pitchFamily="34" charset="0"/>
              </a:rPr>
              <a:t>At Issue</a:t>
            </a:r>
            <a:r>
              <a:rPr lang="en-CA" altLang="en-US" sz="1000" dirty="0">
                <a:latin typeface="Arial" panose="020B0604020202020204" pitchFamily="34" charset="0"/>
              </a:rPr>
              <a:t>: </a:t>
            </a:r>
            <a:r>
              <a:rPr lang="en-US" altLang="en-US" sz="1000" dirty="0">
                <a:latin typeface="Arial" panose="020B0604020202020204" pitchFamily="34" charset="0"/>
              </a:rPr>
              <a:t>Should GNNP Replace GDP?</a:t>
            </a:r>
          </a:p>
          <a:p>
            <a:pPr eaLnBrk="1" hangingPunct="1"/>
            <a:endParaRPr lang="en-US" altLang="en-US" sz="1000" dirty="0">
              <a:latin typeface="Arial" panose="020B0604020202020204" pitchFamily="34" charset="0"/>
            </a:endParaRPr>
          </a:p>
        </p:txBody>
      </p:sp>
    </p:spTree>
    <p:extLst>
      <p:ext uri="{BB962C8B-B14F-4D97-AF65-F5344CB8AC3E}">
        <p14:creationId xmlns:p14="http://schemas.microsoft.com/office/powerpoint/2010/main" val="115331804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7F6E35C-347E-483F-9278-33DDEE874C55}" type="slidenum">
              <a:rPr lang="en-US" altLang="en-US" smtClean="0"/>
              <a:pPr>
                <a:spcBef>
                  <a:spcPct val="0"/>
                </a:spcBef>
              </a:pPr>
              <a:t>43</a:t>
            </a:fld>
            <a:endParaRPr lang="en-US" altLang="en-US"/>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extLst>
      <p:ext uri="{BB962C8B-B14F-4D97-AF65-F5344CB8AC3E}">
        <p14:creationId xmlns:p14="http://schemas.microsoft.com/office/powerpoint/2010/main" val="321216531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BC6F7DB-7A10-4A93-9DBC-0D27D5E4C977}" type="slidenum">
              <a:rPr lang="en-US" altLang="en-US" smtClean="0"/>
              <a:pPr>
                <a:spcBef>
                  <a:spcPct val="0"/>
                </a:spcBef>
              </a:pPr>
              <a:t>44</a:t>
            </a:fld>
            <a:endParaRPr lang="en-US" altLang="en-US"/>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extLst>
      <p:ext uri="{BB962C8B-B14F-4D97-AF65-F5344CB8AC3E}">
        <p14:creationId xmlns:p14="http://schemas.microsoft.com/office/powerpoint/2010/main" val="310213408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97D258E-1A7D-447B-A3C4-EEF09A39FCE4}" type="slidenum">
              <a:rPr lang="en-US" altLang="en-US" smtClean="0"/>
              <a:pPr>
                <a:spcBef>
                  <a:spcPct val="0"/>
                </a:spcBef>
              </a:pPr>
              <a:t>45</a:t>
            </a:fld>
            <a:endParaRPr lang="en-US" altLang="en-US"/>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extLst>
      <p:ext uri="{BB962C8B-B14F-4D97-AF65-F5344CB8AC3E}">
        <p14:creationId xmlns:p14="http://schemas.microsoft.com/office/powerpoint/2010/main" val="51561217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D2FA9A6-DC57-4813-A66B-1C68FF21E0E7}" type="slidenum">
              <a:rPr lang="en-US" altLang="en-US" smtClean="0"/>
              <a:pPr>
                <a:spcBef>
                  <a:spcPct val="0"/>
                </a:spcBef>
              </a:pPr>
              <a:t>46</a:t>
            </a:fld>
            <a:endParaRPr lang="en-US" altLang="en-US"/>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97147587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6FCD22C-D46D-4A82-9CFC-F2391E838BAA}" type="slidenum">
              <a:rPr lang="en-US" altLang="en-US" smtClean="0"/>
              <a:pPr>
                <a:spcBef>
                  <a:spcPct val="0"/>
                </a:spcBef>
              </a:pPr>
              <a:t>47</a:t>
            </a:fld>
            <a:endParaRPr lang="en-US" altLang="en-US"/>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extLst>
      <p:ext uri="{BB962C8B-B14F-4D97-AF65-F5344CB8AC3E}">
        <p14:creationId xmlns:p14="http://schemas.microsoft.com/office/powerpoint/2010/main" val="391535958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9F8FB11-A50E-4BC0-865F-19E3234A975E}" type="slidenum">
              <a:rPr lang="en-US" altLang="en-US" smtClean="0"/>
              <a:pPr>
                <a:spcBef>
                  <a:spcPct val="0"/>
                </a:spcBef>
              </a:pPr>
              <a:t>48</a:t>
            </a:fld>
            <a:endParaRPr lang="en-US" altLang="en-US"/>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en-GB" altLang="en-US" b="1">
                <a:latin typeface="Arial" panose="020B0604020202020204" pitchFamily="34" charset="0"/>
              </a:rPr>
              <a:t>The Importance of the Lucas Wedge </a:t>
            </a:r>
            <a:r>
              <a:rPr lang="en-GB" altLang="en-US">
                <a:latin typeface="Arial" panose="020B0604020202020204" pitchFamily="34" charset="0"/>
              </a:rPr>
              <a:t>It is usually straightforward to interest students in the business cycle. But it is perhaps a bit more difficult to motivate interest in economic growth and the Lucas wedge. Yet economic growth and the Lucas wedge should be of immense importance to young students because they help determine the long-run living standard of their lives. One way to make this point clear is to ask the students whether the difference between, say, 3 percent annual growth in income versus 4 percent annual growth is important. </a:t>
            </a:r>
          </a:p>
          <a:p>
            <a:pPr eaLnBrk="1" hangingPunct="1">
              <a:lnSpc>
                <a:spcPct val="90000"/>
              </a:lnSpc>
            </a:pPr>
            <a:r>
              <a:rPr lang="en-GB" altLang="en-US">
                <a:latin typeface="Arial" panose="020B0604020202020204" pitchFamily="34" charset="0"/>
              </a:rPr>
              <a:t>This difference probably does not sound important. But, suppose that the initial income was $35,000. After 10 years with growth of 3 percent a year, the income would be $47,037 and with growth of 4 percent a year, the income would be $51,809. This difference of about $4,500 might not seem like much. But point out to the students that this difference is for only </a:t>
            </a:r>
            <a:r>
              <a:rPr lang="en-GB" altLang="en-US" i="1">
                <a:latin typeface="Arial" panose="020B0604020202020204" pitchFamily="34" charset="0"/>
              </a:rPr>
              <a:t>ten </a:t>
            </a:r>
            <a:r>
              <a:rPr lang="en-GB" altLang="en-US">
                <a:latin typeface="Arial" panose="020B0604020202020204" pitchFamily="34" charset="0"/>
              </a:rPr>
              <a:t>years and that the annual difference will continue to enlarge: After 30 years with 3 percent growth, the income would be $84,954 and with 4 percent growth the income would be $113,519, a one year difference of about $40,000. And, over a 30-year working career, the total differences in income, which is the analog to the Lucas wedge, is approximately $420,000.</a:t>
            </a:r>
          </a:p>
          <a:p>
            <a:pPr eaLnBrk="1" hangingPunct="1">
              <a:lnSpc>
                <a:spcPct val="90000"/>
              </a:lnSpc>
            </a:pPr>
            <a:r>
              <a:rPr lang="en-GB" altLang="en-US">
                <a:latin typeface="Arial" panose="020B0604020202020204" pitchFamily="34" charset="0"/>
              </a:rPr>
              <a:t>Over a 40-year working career, the Lucas wedge difference is over $1,000,000! Viewed from this perspective, the seemingly slight 1 percentage point difference in growth rates makes for an incredibly major difference in incomes, which should easily capture your students’ attention.</a:t>
            </a:r>
          </a:p>
        </p:txBody>
      </p:sp>
    </p:spTree>
    <p:extLst>
      <p:ext uri="{BB962C8B-B14F-4D97-AF65-F5344CB8AC3E}">
        <p14:creationId xmlns:p14="http://schemas.microsoft.com/office/powerpoint/2010/main" val="199566822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DE44813-5BE5-4790-A6F6-64F18160FAA9}" type="slidenum">
              <a:rPr lang="en-US" altLang="en-US" smtClean="0"/>
              <a:pPr>
                <a:spcBef>
                  <a:spcPct val="0"/>
                </a:spcBef>
              </a:pPr>
              <a:t>49</a:t>
            </a:fld>
            <a:endParaRPr lang="en-US" altLang="en-US"/>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extLst>
      <p:ext uri="{BB962C8B-B14F-4D97-AF65-F5344CB8AC3E}">
        <p14:creationId xmlns:p14="http://schemas.microsoft.com/office/powerpoint/2010/main" val="9359227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5EA2B80-1699-4BE2-885D-C34E2D8A07D4}" type="slidenum">
              <a:rPr lang="en-US" altLang="en-US" smtClean="0"/>
              <a:pPr>
                <a:spcBef>
                  <a:spcPct val="0"/>
                </a:spcBef>
              </a:pPr>
              <a:t>5</a:t>
            </a:fld>
            <a:endParaRPr lang="en-US" alt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extLst>
      <p:ext uri="{BB962C8B-B14F-4D97-AF65-F5344CB8AC3E}">
        <p14:creationId xmlns:p14="http://schemas.microsoft.com/office/powerpoint/2010/main" val="194449969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0C9BD2A-6280-4714-ADB0-C7A3BF78F234}" type="slidenum">
              <a:rPr lang="en-US" altLang="en-US" smtClean="0"/>
              <a:pPr>
                <a:spcBef>
                  <a:spcPct val="0"/>
                </a:spcBef>
              </a:pPr>
              <a:t>50</a:t>
            </a:fld>
            <a:endParaRPr lang="en-US" altLang="en-US"/>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9440297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AA9947A-3C49-4E3D-BEC1-488BCCEFB4DA}" type="slidenum">
              <a:rPr lang="en-US" altLang="en-US" smtClean="0"/>
              <a:pPr>
                <a:spcBef>
                  <a:spcPct val="0"/>
                </a:spcBef>
              </a:pPr>
              <a:t>51</a:t>
            </a:fld>
            <a:endParaRPr lang="en-US" altLang="en-US"/>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b="1">
                <a:latin typeface="Arial" panose="020B0604020202020204" pitchFamily="34" charset="0"/>
              </a:rPr>
              <a:t>The Business Cycle </a:t>
            </a:r>
            <a:r>
              <a:rPr lang="en-GB" altLang="en-US">
                <a:latin typeface="Arial" panose="020B0604020202020204" pitchFamily="34" charset="0"/>
              </a:rPr>
              <a:t>Students generally are interested in the topic of business cycles, particularly if the economy happens to be in a recession when this chapter is covered. Often it is very difficult to tell the future path of the economy. Stress to the students that it is not stupidity on the part of economists that prevents us from knowing where the economy is heading. Rather it is the fact that forecasting is difficult for at least two reasons. </a:t>
            </a:r>
          </a:p>
          <a:p>
            <a:pPr eaLnBrk="1" hangingPunct="1"/>
            <a:r>
              <a:rPr lang="en-GB" altLang="en-US">
                <a:latin typeface="Arial" panose="020B0604020202020204" pitchFamily="34" charset="0"/>
              </a:rPr>
              <a:t>First, different sectors of the economy frequently send different signals. For instance, retail sales may be down, signaling a start to a recession, but housing starts may be up, indicating that an expansion will continue for a while. </a:t>
            </a:r>
          </a:p>
          <a:p>
            <a:pPr eaLnBrk="1" hangingPunct="1"/>
            <a:r>
              <a:rPr lang="en-GB" altLang="en-US">
                <a:latin typeface="Arial" panose="020B0604020202020204" pitchFamily="34" charset="0"/>
              </a:rPr>
              <a:t>Second, the data that must be used always are at least a bit out-of-date. For example, the preliminary estimate of GDP is not made until approximately six weeks after the end of the quarter, and the final revision of GDP doesn’t appear until years later.</a:t>
            </a:r>
          </a:p>
          <a:p>
            <a:pPr eaLnBrk="1" hangingPunct="1"/>
            <a:r>
              <a:rPr lang="en-GB" altLang="en-US">
                <a:latin typeface="Arial" panose="020B0604020202020204" pitchFamily="34" charset="0"/>
              </a:rPr>
              <a:t>Although economists’ forecasts are much better than those of others, forecasting GDP with complete accuracy is unlikely. Conclude by mentioning that this fact is important in later chapters when we discuss implementation of countercyclical policies.</a:t>
            </a:r>
          </a:p>
        </p:txBody>
      </p:sp>
    </p:spTree>
    <p:extLst>
      <p:ext uri="{BB962C8B-B14F-4D97-AF65-F5344CB8AC3E}">
        <p14:creationId xmlns:p14="http://schemas.microsoft.com/office/powerpoint/2010/main" val="248198123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EFBA093-E87B-428E-B99B-2D71F64B765E}" type="slidenum">
              <a:rPr lang="en-US" altLang="en-US" smtClean="0"/>
              <a:pPr>
                <a:spcBef>
                  <a:spcPct val="0"/>
                </a:spcBef>
              </a:pPr>
              <a:t>52</a:t>
            </a:fld>
            <a:endParaRPr lang="en-US" altLang="en-US"/>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CA" altLang="en-US" b="1" dirty="0">
                <a:solidFill>
                  <a:srgbClr val="FF0000"/>
                </a:solidFill>
                <a:latin typeface="Arial" panose="020B0604020202020204" pitchFamily="34" charset="0"/>
              </a:rPr>
              <a:t>Classroom activity</a:t>
            </a:r>
            <a:endParaRPr lang="en-CA" altLang="en-US" dirty="0">
              <a:solidFill>
                <a:srgbClr val="FF0000"/>
              </a:solidFill>
              <a:latin typeface="Arial" panose="020B0604020202020204" pitchFamily="34" charset="0"/>
            </a:endParaRPr>
          </a:p>
          <a:p>
            <a:pPr eaLnBrk="1" hangingPunct="1"/>
            <a:r>
              <a:rPr lang="en-CA" altLang="en-US" dirty="0">
                <a:latin typeface="Arial" panose="020B0604020202020204" pitchFamily="34" charset="0"/>
              </a:rPr>
              <a:t>Check out </a:t>
            </a:r>
            <a:r>
              <a:rPr lang="en-CA" altLang="en-US" i="1" dirty="0">
                <a:latin typeface="Arial" panose="020B0604020202020204" pitchFamily="34" charset="0"/>
              </a:rPr>
              <a:t>Economics in the News</a:t>
            </a:r>
            <a:r>
              <a:rPr lang="en-CA" altLang="en-US" dirty="0">
                <a:latin typeface="Arial" panose="020B0604020202020204" pitchFamily="34" charset="0"/>
              </a:rPr>
              <a:t>: Real GDP Continues to</a:t>
            </a:r>
            <a:r>
              <a:rPr lang="en-CA" altLang="en-US" baseline="0" dirty="0">
                <a:latin typeface="Arial" panose="020B0604020202020204" pitchFamily="34" charset="0"/>
              </a:rPr>
              <a:t> Grow Slowly</a:t>
            </a:r>
            <a:endParaRPr lang="en-GB" altLang="en-US" dirty="0">
              <a:latin typeface="Arial" panose="020B0604020202020204" pitchFamily="34" charset="0"/>
            </a:endParaRPr>
          </a:p>
        </p:txBody>
      </p:sp>
    </p:spTree>
    <p:extLst>
      <p:ext uri="{BB962C8B-B14F-4D97-AF65-F5344CB8AC3E}">
        <p14:creationId xmlns:p14="http://schemas.microsoft.com/office/powerpoint/2010/main" val="384302198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AC2AF63-0337-45E3-B6E4-755EDDC16330}" type="slidenum">
              <a:rPr lang="en-US" altLang="en-US" smtClean="0"/>
              <a:pPr>
                <a:spcBef>
                  <a:spcPct val="0"/>
                </a:spcBef>
              </a:pPr>
              <a:t>53</a:t>
            </a:fld>
            <a:endParaRPr lang="en-US" altLang="en-US"/>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27230160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519C96A-DE58-4EB4-A1E4-79D7D423C67D}" type="slidenum">
              <a:rPr lang="en-US" altLang="en-US" smtClean="0"/>
              <a:pPr>
                <a:spcBef>
                  <a:spcPct val="0"/>
                </a:spcBef>
              </a:pPr>
              <a:t>54</a:t>
            </a:fld>
            <a:endParaRPr lang="en-US" altLang="en-US"/>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endParaRPr lang="en-US" altLang="en-US">
              <a:latin typeface="Arial" panose="020B0604020202020204" pitchFamily="34" charset="0"/>
            </a:endParaRPr>
          </a:p>
        </p:txBody>
      </p:sp>
    </p:spTree>
    <p:extLst>
      <p:ext uri="{BB962C8B-B14F-4D97-AF65-F5344CB8AC3E}">
        <p14:creationId xmlns:p14="http://schemas.microsoft.com/office/powerpoint/2010/main" val="21790418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78598CE-8607-41FF-924E-374057547791}" type="slidenum">
              <a:rPr lang="en-US" altLang="en-US" smtClean="0"/>
              <a:pPr>
                <a:spcBef>
                  <a:spcPct val="0"/>
                </a:spcBef>
              </a:pPr>
              <a:t>55</a:t>
            </a:fld>
            <a:endParaRPr lang="en-US" altLang="en-US"/>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b="1">
                <a:latin typeface="Arial" panose="020B0604020202020204" pitchFamily="34" charset="0"/>
              </a:rPr>
              <a:t>International comparisons and PPP prices</a:t>
            </a:r>
            <a:r>
              <a:rPr lang="en-GB" altLang="en-US" i="1">
                <a:latin typeface="Arial" panose="020B0604020202020204" pitchFamily="34" charset="0"/>
              </a:rPr>
              <a:t>. </a:t>
            </a:r>
            <a:r>
              <a:rPr lang="en-GB" altLang="en-US">
                <a:latin typeface="Arial" panose="020B0604020202020204" pitchFamily="34" charset="0"/>
              </a:rPr>
              <a:t>Students sometimes see estimates of GDP per person in developing nations. Most such estimates are extremely low, and students often ask how people can live on such low incomes. </a:t>
            </a:r>
          </a:p>
          <a:p>
            <a:pPr eaLnBrk="1" hangingPunct="1"/>
            <a:r>
              <a:rPr lang="en-GB" altLang="en-US">
                <a:latin typeface="Arial" panose="020B0604020202020204" pitchFamily="34" charset="0"/>
              </a:rPr>
              <a:t>Point out that the estimate is biased downward in two ways. </a:t>
            </a:r>
          </a:p>
          <a:p>
            <a:pPr eaLnBrk="1" hangingPunct="1"/>
            <a:r>
              <a:rPr lang="en-GB" altLang="en-US">
                <a:latin typeface="Arial" panose="020B0604020202020204" pitchFamily="34" charset="0"/>
              </a:rPr>
              <a:t>First, in poor nations, more transactions do not go through a market than in rich nations. For example, transportation services in developing nations include a lot of walking, which is not counted as part of GDP. In richer nations, people ride a bus or subway and pay a fare, which is counted as part of GDP.</a:t>
            </a:r>
          </a:p>
          <a:p>
            <a:pPr eaLnBrk="1" hangingPunct="1"/>
            <a:r>
              <a:rPr lang="en-GB" altLang="en-US">
                <a:latin typeface="Arial" panose="020B0604020202020204" pitchFamily="34" charset="0"/>
              </a:rPr>
              <a:t>Second, many locally produced and consumed goods and services have extremely low prices in poor nations. For example, a haircut that costs $20 in New York might cost $1 in Calcutta. (You might get a better haircut in New York, but probably not one that is 20 times better!) Converting Indian GDP into U.S. dollars at the market exchange rate leaves this bias in the data. Using purchasing power parity prices to convert India’s GDP into U.S. dollars avoids this bias.</a:t>
            </a:r>
            <a:endParaRPr lang="en-US" altLang="en-US">
              <a:latin typeface="Arial" panose="020B0604020202020204" pitchFamily="34" charset="0"/>
            </a:endParaRPr>
          </a:p>
        </p:txBody>
      </p:sp>
    </p:spTree>
    <p:extLst>
      <p:ext uri="{BB962C8B-B14F-4D97-AF65-F5344CB8AC3E}">
        <p14:creationId xmlns:p14="http://schemas.microsoft.com/office/powerpoint/2010/main" val="335250159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2827D5F-FBC3-409A-B854-B97A67ADC142}" type="slidenum">
              <a:rPr lang="en-US" altLang="en-US" smtClean="0"/>
              <a:pPr>
                <a:spcBef>
                  <a:spcPct val="0"/>
                </a:spcBef>
              </a:pPr>
              <a:t>56</a:t>
            </a:fld>
            <a:endParaRPr lang="en-US" altLang="en-US"/>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CA" altLang="en-US">
                <a:latin typeface="Arial" panose="020B0604020202020204" pitchFamily="34" charset="0"/>
              </a:rPr>
              <a:t>The difference in the two sets of numbers is astonishingly large and makes a dramatic difference to how we view the balance of economic power over the next 25 years.</a:t>
            </a:r>
          </a:p>
          <a:p>
            <a:pPr eaLnBrk="1" hangingPunct="1"/>
            <a:r>
              <a:rPr lang="en-CA" altLang="en-US">
                <a:latin typeface="Arial" panose="020B0604020202020204" pitchFamily="34" charset="0"/>
              </a:rPr>
              <a:t>At current growth rates and market exchange rates, by 2020, China will have a GDP around a quarter that of the United States.</a:t>
            </a:r>
          </a:p>
          <a:p>
            <a:pPr eaLnBrk="1" hangingPunct="1"/>
            <a:r>
              <a:rPr lang="en-CA" altLang="en-US">
                <a:latin typeface="Arial" panose="020B0604020202020204" pitchFamily="34" charset="0"/>
              </a:rPr>
              <a:t>At current growth rates and PPP exchange rates, by 2020, China’s real GDP will exceed that of the United States.</a:t>
            </a:r>
          </a:p>
          <a:p>
            <a:pPr eaLnBrk="1" hangingPunct="1"/>
            <a:r>
              <a:rPr lang="en-CA" altLang="en-US">
                <a:latin typeface="Arial" panose="020B0604020202020204" pitchFamily="34" charset="0"/>
              </a:rPr>
              <a:t>Per person, China in 2020 will still have a long way to go to catch the United States. But China’s economy will be the world’s largest.</a:t>
            </a:r>
            <a:endParaRPr lang="en-CA" altLang="en-US" sz="1400">
              <a:latin typeface="Arial" panose="020B0604020202020204" pitchFamily="34" charset="0"/>
            </a:endParaRPr>
          </a:p>
          <a:p>
            <a:pPr eaLnBrk="1" hangingPunct="1"/>
            <a:endParaRPr lang="en-GB" altLang="en-US">
              <a:latin typeface="Arial" panose="020B0604020202020204" pitchFamily="34" charset="0"/>
            </a:endParaRPr>
          </a:p>
          <a:p>
            <a:pPr eaLnBrk="1" hangingPunct="1"/>
            <a:endParaRPr lang="en-GB" altLang="en-US">
              <a:latin typeface="Arial" panose="020B0604020202020204" pitchFamily="34" charset="0"/>
            </a:endParaRPr>
          </a:p>
        </p:txBody>
      </p:sp>
    </p:spTree>
    <p:extLst>
      <p:ext uri="{BB962C8B-B14F-4D97-AF65-F5344CB8AC3E}">
        <p14:creationId xmlns:p14="http://schemas.microsoft.com/office/powerpoint/2010/main" val="126200711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A7B24EF-442A-4955-A1B3-2491661BF555}" type="slidenum">
              <a:rPr lang="en-US" altLang="en-US" smtClean="0"/>
              <a:pPr>
                <a:spcBef>
                  <a:spcPct val="0"/>
                </a:spcBef>
              </a:pPr>
              <a:t>57</a:t>
            </a:fld>
            <a:endParaRPr lang="en-US" altLang="en-US"/>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sz="1400">
              <a:latin typeface="Arial" panose="020B0604020202020204" pitchFamily="34" charset="0"/>
            </a:endParaRPr>
          </a:p>
          <a:p>
            <a:pPr eaLnBrk="1" hangingPunct="1"/>
            <a:endParaRPr lang="en-GB" altLang="en-US">
              <a:latin typeface="Arial" panose="020B0604020202020204" pitchFamily="34" charset="0"/>
            </a:endParaRPr>
          </a:p>
        </p:txBody>
      </p:sp>
    </p:spTree>
    <p:extLst>
      <p:ext uri="{BB962C8B-B14F-4D97-AF65-F5344CB8AC3E}">
        <p14:creationId xmlns:p14="http://schemas.microsoft.com/office/powerpoint/2010/main" val="298782613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9802F86-B1FE-4064-A761-A7AE30FF0AF0}" type="slidenum">
              <a:rPr lang="en-US" altLang="en-US" smtClean="0"/>
              <a:pPr>
                <a:spcBef>
                  <a:spcPct val="0"/>
                </a:spcBef>
              </a:pPr>
              <a:t>58</a:t>
            </a:fld>
            <a:endParaRPr lang="en-US" altLang="en-US"/>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xfrm>
            <a:off x="685800" y="4343400"/>
            <a:ext cx="5486400" cy="4495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000" b="1" i="1">
                <a:latin typeface="Arial" panose="020B0604020202020204" pitchFamily="34" charset="0"/>
              </a:rPr>
              <a:t>Omissions from GDP.</a:t>
            </a:r>
            <a:r>
              <a:rPr lang="en-US" altLang="en-US" sz="1000">
                <a:latin typeface="Arial" panose="020B0604020202020204" pitchFamily="34" charset="0"/>
              </a:rPr>
              <a:t> A discussion of omissions from GDP can arouse students’ interest. For example, you might point out that if one of your students mows her/his own lawn, the value of the student’s production doesn’t show up in GDP. But if you hire the student to mow your lawn (and if your student reports the income earned correctly to the IRS), the value of the student’s production does show up in GDP.</a:t>
            </a:r>
          </a:p>
          <a:p>
            <a:pPr eaLnBrk="1" hangingPunct="1"/>
            <a:r>
              <a:rPr lang="en-US" altLang="en-US" sz="1000" b="1" i="1">
                <a:latin typeface="Arial" panose="020B0604020202020204" pitchFamily="34" charset="0"/>
              </a:rPr>
              <a:t>Why don’t we measure all lawn mowing as part of GDP?</a:t>
            </a:r>
            <a:r>
              <a:rPr lang="en-US" altLang="en-US" sz="1000">
                <a:latin typeface="Arial" panose="020B0604020202020204" pitchFamily="34" charset="0"/>
              </a:rPr>
              <a:t> Some reasons are cost of collecting data and the degree of intrusiveness we’d be willing to tolerate. But note how little we spend on collecting the GDP data and how relatively inexpensive it would be to add some questions about domestic production to either the Current Population Survey or the Consumer Expenditure Survey.</a:t>
            </a:r>
          </a:p>
          <a:p>
            <a:pPr eaLnBrk="1" hangingPunct="1"/>
            <a:r>
              <a:rPr lang="en-US" altLang="en-US" sz="1000">
                <a:latin typeface="Arial" panose="020B0604020202020204" pitchFamily="34" charset="0"/>
              </a:rPr>
              <a:t>The inclusion of the imputed rental of owner-occupied houses, but not owner-used cars and other durables, is a good example. </a:t>
            </a:r>
          </a:p>
          <a:p>
            <a:pPr eaLnBrk="1" hangingPunct="1"/>
            <a:r>
              <a:rPr lang="en-US" altLang="en-US" sz="1000">
                <a:latin typeface="Arial" panose="020B0604020202020204" pitchFamily="34" charset="0"/>
              </a:rPr>
              <a:t>You might like to explain how the omission of illegal goods and services also leads to some misleading comparisons. For instance, the day before prohibition ended, the production of (illegal) beer was not counted as part of GDP. But the day after prohibition ended, the production of (now legal) beer counted. Ask your students to suggest two good reasons why illegal goods and services are omitted. First, the data are hard (but not impossible) to obtain. Second, there may be the moral position that illegal activities should not be included in GDP. This latter observation can lead to an interesting discussion. Ask the students if they think that the production of, say, marijuana should be included in GDP. Some, maybe even many, of them will see no problem with this. Then ask about the production of murder-for-hire. The response, we hope, will be significantly different. Does such a good have any value?</a:t>
            </a:r>
          </a:p>
          <a:p>
            <a:pPr eaLnBrk="1" hangingPunct="1"/>
            <a:endParaRPr lang="en-US" altLang="en-US" sz="1000">
              <a:latin typeface="Arial" panose="020B0604020202020204" pitchFamily="34" charset="0"/>
            </a:endParaRPr>
          </a:p>
          <a:p>
            <a:pPr eaLnBrk="1" hangingPunct="1">
              <a:lnSpc>
                <a:spcPct val="90000"/>
              </a:lnSpc>
            </a:pPr>
            <a:endParaRPr lang="en-US" altLang="en-US" sz="1000">
              <a:latin typeface="Arial" panose="020B0604020202020204" pitchFamily="34" charset="0"/>
            </a:endParaRPr>
          </a:p>
          <a:p>
            <a:pPr eaLnBrk="1" hangingPunct="1"/>
            <a:r>
              <a:rPr lang="en-CA" altLang="en-US" b="1">
                <a:solidFill>
                  <a:srgbClr val="FF0000"/>
                </a:solidFill>
                <a:latin typeface="Arial" panose="020B0604020202020204" pitchFamily="34" charset="0"/>
              </a:rPr>
              <a:t>Classroom activity</a:t>
            </a:r>
            <a:endParaRPr lang="en-CA" altLang="en-US">
              <a:latin typeface="Arial" panose="020B0604020202020204" pitchFamily="34" charset="0"/>
            </a:endParaRPr>
          </a:p>
          <a:p>
            <a:pPr eaLnBrk="1" hangingPunct="1"/>
            <a:r>
              <a:rPr lang="en-CA" altLang="en-US">
                <a:latin typeface="Arial" panose="020B0604020202020204" pitchFamily="34" charset="0"/>
              </a:rPr>
              <a:t>Check out </a:t>
            </a:r>
            <a:r>
              <a:rPr lang="en-CA" altLang="en-US" i="1">
                <a:latin typeface="Arial" panose="020B0604020202020204" pitchFamily="34" charset="0"/>
              </a:rPr>
              <a:t>At Issue</a:t>
            </a:r>
            <a:r>
              <a:rPr lang="en-CA" altLang="en-US">
                <a:latin typeface="Arial" panose="020B0604020202020204" pitchFamily="34" charset="0"/>
              </a:rPr>
              <a:t>: </a:t>
            </a:r>
            <a:r>
              <a:rPr lang="en-US" altLang="en-US">
                <a:latin typeface="Arial" panose="020B0604020202020204" pitchFamily="34" charset="0"/>
              </a:rPr>
              <a:t>Should GNNP Replace GDP?</a:t>
            </a:r>
          </a:p>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60178377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5E1C0A5-D979-4879-93D1-8CCD0B723AB2}" type="slidenum">
              <a:rPr lang="en-US" altLang="en-US" smtClean="0"/>
              <a:pPr>
                <a:spcBef>
                  <a:spcPct val="0"/>
                </a:spcBef>
              </a:pPr>
              <a:t>59</a:t>
            </a:fld>
            <a:endParaRPr lang="en-US" altLang="en-US"/>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endParaRPr lang="en-US" altLang="en-US" sz="1000">
              <a:latin typeface="Arial" panose="020B0604020202020204" pitchFamily="34" charset="0"/>
            </a:endParaRPr>
          </a:p>
          <a:p>
            <a:pPr eaLnBrk="1" hangingPunct="1"/>
            <a:r>
              <a:rPr lang="en-CA" altLang="en-US" b="1">
                <a:solidFill>
                  <a:srgbClr val="FF0000"/>
                </a:solidFill>
                <a:latin typeface="Arial" panose="020B0604020202020204" pitchFamily="34" charset="0"/>
              </a:rPr>
              <a:t>Classroom activity</a:t>
            </a:r>
            <a:endParaRPr lang="en-CA" altLang="en-US">
              <a:solidFill>
                <a:srgbClr val="FF0000"/>
              </a:solidFill>
              <a:latin typeface="Arial" panose="020B0604020202020204" pitchFamily="34" charset="0"/>
            </a:endParaRPr>
          </a:p>
          <a:p>
            <a:pPr eaLnBrk="1" hangingPunct="1"/>
            <a:r>
              <a:rPr lang="en-CA" altLang="en-US">
                <a:latin typeface="Arial" panose="020B0604020202020204" pitchFamily="34" charset="0"/>
              </a:rPr>
              <a:t>Check out </a:t>
            </a:r>
            <a:r>
              <a:rPr lang="en-CA" altLang="en-US" i="1">
                <a:latin typeface="Arial" panose="020B0604020202020204" pitchFamily="34" charset="0"/>
              </a:rPr>
              <a:t>Economics in Action</a:t>
            </a:r>
            <a:r>
              <a:rPr lang="en-CA" altLang="en-US">
                <a:latin typeface="Arial" panose="020B0604020202020204" pitchFamily="34" charset="0"/>
              </a:rPr>
              <a:t>: A Broader Indicator of Economic Well-Being</a:t>
            </a:r>
          </a:p>
          <a:p>
            <a:pPr eaLnBrk="1" hangingPunct="1"/>
            <a:endParaRPr lang="en-CA" altLang="en-US">
              <a:latin typeface="Arial" panose="020B0604020202020204" pitchFamily="34" charset="0"/>
            </a:endParaRPr>
          </a:p>
        </p:txBody>
      </p:sp>
    </p:spTree>
    <p:extLst>
      <p:ext uri="{BB962C8B-B14F-4D97-AF65-F5344CB8AC3E}">
        <p14:creationId xmlns:p14="http://schemas.microsoft.com/office/powerpoint/2010/main" val="16761127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0438A24-184D-48AF-8312-98D78A8D0A9B}" type="slidenum">
              <a:rPr lang="en-US" altLang="en-US" smtClean="0"/>
              <a:pPr>
                <a:spcBef>
                  <a:spcPct val="0"/>
                </a:spcBef>
              </a:pPr>
              <a:t>6</a:t>
            </a:fld>
            <a:endParaRPr lang="en-US" altLang="en-US"/>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extLst>
      <p:ext uri="{BB962C8B-B14F-4D97-AF65-F5344CB8AC3E}">
        <p14:creationId xmlns:p14="http://schemas.microsoft.com/office/powerpoint/2010/main" val="159322436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0E27BEC-2E41-4D92-BBBA-E9917542331F}" type="slidenum">
              <a:rPr lang="en-US" altLang="en-US" smtClean="0"/>
              <a:pPr>
                <a:spcBef>
                  <a:spcPct val="0"/>
                </a:spcBef>
              </a:pPr>
              <a:t>60</a:t>
            </a:fld>
            <a:endParaRPr lang="en-US" altLang="en-US"/>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46757332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C9F4EA9-4700-45A9-B4E7-652753922B64}" type="slidenum">
              <a:rPr lang="en-US" altLang="en-US" smtClean="0"/>
              <a:pPr>
                <a:spcBef>
                  <a:spcPct val="0"/>
                </a:spcBef>
              </a:pPr>
              <a:t>61</a:t>
            </a:fld>
            <a:endParaRPr lang="en-US" altLang="en-US"/>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96509460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731C7C5-DE70-421B-B07A-2B571EA848AB}" type="slidenum">
              <a:rPr lang="en-US" altLang="en-US" smtClean="0"/>
              <a:pPr>
                <a:spcBef>
                  <a:spcPct val="0"/>
                </a:spcBef>
              </a:pPr>
              <a:t>62</a:t>
            </a:fld>
            <a:endParaRPr lang="en-US" altLang="en-US"/>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419865965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C2DF573-7C91-4E80-ADE9-47C982562E74}" type="slidenum">
              <a:rPr lang="en-US" altLang="en-US" smtClean="0"/>
              <a:pPr>
                <a:spcBef>
                  <a:spcPct val="0"/>
                </a:spcBef>
              </a:pPr>
              <a:t>63</a:t>
            </a:fld>
            <a:endParaRPr lang="en-US" altLang="en-US"/>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79798132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5EB6FD5-7933-4556-B987-38CDCA114039}" type="slidenum">
              <a:rPr lang="en-US" altLang="en-US" smtClean="0"/>
              <a:pPr>
                <a:spcBef>
                  <a:spcPct val="0"/>
                </a:spcBef>
              </a:pPr>
              <a:t>64</a:t>
            </a:fld>
            <a:endParaRPr lang="en-US" altLang="en-US"/>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18872367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F028EC7-8BAF-4E93-AE14-5B9196AD57D2}" type="slidenum">
              <a:rPr lang="en-US" altLang="en-US" smtClean="0"/>
              <a:pPr>
                <a:spcBef>
                  <a:spcPct val="0"/>
                </a:spcBef>
              </a:pPr>
              <a:t>65</a:t>
            </a:fld>
            <a:endParaRPr lang="en-US" altLang="en-US"/>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95547944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16F5D84-149E-46B1-9244-866C94B2D26A}" type="slidenum">
              <a:rPr lang="en-US" altLang="en-US" smtClean="0"/>
              <a:pPr>
                <a:spcBef>
                  <a:spcPct val="0"/>
                </a:spcBef>
              </a:pPr>
              <a:t>66</a:t>
            </a:fld>
            <a:endParaRPr lang="en-US" altLang="en-US"/>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94822416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p:cNvSpPr>
            <a:spLocks noGrp="1" noRot="1" noChangeAspect="1" noTextEdit="1"/>
          </p:cNvSpPr>
          <p:nvPr>
            <p:ph type="sldImg"/>
          </p:nvPr>
        </p:nvSpPr>
        <p:spPr>
          <a:ln/>
        </p:spPr>
      </p:sp>
      <p:sp>
        <p:nvSpPr>
          <p:cNvPr id="1464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464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17A8EA7-A77C-4CFE-8F39-2E46FE39230D}" type="slidenum">
              <a:rPr lang="en-US" altLang="en-US" smtClean="0">
                <a:solidFill>
                  <a:srgbClr val="000000"/>
                </a:solidFill>
              </a:rPr>
              <a:pPr>
                <a:spcBef>
                  <a:spcPct val="0"/>
                </a:spcBef>
              </a:pPr>
              <a:t>67</a:t>
            </a:fld>
            <a:endParaRPr lang="en-US" altLang="en-US">
              <a:solidFill>
                <a:srgbClr val="000000"/>
              </a:solidFill>
            </a:endParaRPr>
          </a:p>
        </p:txBody>
      </p:sp>
    </p:spTree>
    <p:extLst>
      <p:ext uri="{BB962C8B-B14F-4D97-AF65-F5344CB8AC3E}">
        <p14:creationId xmlns:p14="http://schemas.microsoft.com/office/powerpoint/2010/main" val="219213779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3F740CC-794F-4F21-90BF-8960E2682204}" type="slidenum">
              <a:rPr lang="en-US" altLang="en-US">
                <a:solidFill>
                  <a:srgbClr val="000000"/>
                </a:solidFill>
              </a:rPr>
              <a:pPr>
                <a:spcBef>
                  <a:spcPct val="0"/>
                </a:spcBef>
              </a:pPr>
              <a:t>68</a:t>
            </a:fld>
            <a:endParaRPr lang="en-US" altLang="en-US">
              <a:solidFill>
                <a:srgbClr val="000000"/>
              </a:solidFill>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480987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676AACF-B0D5-4751-B028-90E57265CF1B}" type="slidenum">
              <a:rPr lang="en-US" altLang="en-US" smtClean="0">
                <a:solidFill>
                  <a:srgbClr val="000000"/>
                </a:solidFill>
              </a:rPr>
              <a:pPr>
                <a:spcBef>
                  <a:spcPct val="0"/>
                </a:spcBef>
              </a:pPr>
              <a:t>69</a:t>
            </a:fld>
            <a:endParaRPr lang="en-US" altLang="en-US">
              <a:solidFill>
                <a:srgbClr val="000000"/>
              </a:solidFill>
            </a:endParaRPr>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486152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9F63E16-0BDB-4DBD-A1A1-B03E5896C061}" type="slidenum">
              <a:rPr lang="en-US" altLang="en-US" smtClean="0"/>
              <a:pPr>
                <a:spcBef>
                  <a:spcPct val="0"/>
                </a:spcBef>
              </a:pPr>
              <a:t>7</a:t>
            </a:fld>
            <a:endParaRPr lang="en-US" alt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extLst>
      <p:ext uri="{BB962C8B-B14F-4D97-AF65-F5344CB8AC3E}">
        <p14:creationId xmlns:p14="http://schemas.microsoft.com/office/powerpoint/2010/main" val="66441330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277429258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8A1BE91-81A4-4670-AB2D-E2ECF11E8B7D}" type="slidenum">
              <a:rPr lang="en-US" altLang="en-US" smtClean="0">
                <a:solidFill>
                  <a:srgbClr val="000000"/>
                </a:solidFill>
              </a:rPr>
              <a:pPr>
                <a:spcBef>
                  <a:spcPct val="0"/>
                </a:spcBef>
              </a:pPr>
              <a:t>71</a:t>
            </a:fld>
            <a:endParaRPr lang="en-US" altLang="en-US">
              <a:solidFill>
                <a:srgbClr val="000000"/>
              </a:solidFill>
            </a:endParaRPr>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84591267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2A41347-1C42-40F2-A94B-F09185721798}" type="slidenum">
              <a:rPr lang="en-US" altLang="en-US" smtClean="0">
                <a:solidFill>
                  <a:srgbClr val="000000"/>
                </a:solidFill>
              </a:rPr>
              <a:pPr>
                <a:spcBef>
                  <a:spcPct val="0"/>
                </a:spcBef>
              </a:pPr>
              <a:t>72</a:t>
            </a:fld>
            <a:endParaRPr lang="en-US" altLang="en-US">
              <a:solidFill>
                <a:srgbClr val="000000"/>
              </a:solidFill>
            </a:endParaRPr>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49349178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708D8E9-202C-42FE-B7B8-3EF79E35B311}" type="slidenum">
              <a:rPr lang="en-US" altLang="en-US" smtClean="0">
                <a:solidFill>
                  <a:srgbClr val="000000"/>
                </a:solidFill>
              </a:rPr>
              <a:pPr>
                <a:spcBef>
                  <a:spcPct val="0"/>
                </a:spcBef>
              </a:pPr>
              <a:t>73</a:t>
            </a:fld>
            <a:endParaRPr lang="en-US" altLang="en-US">
              <a:solidFill>
                <a:srgbClr val="000000"/>
              </a:solidFill>
            </a:endParaRPr>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49160582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45B8866-2BCA-4D72-B1D5-626F2ED5A525}" type="slidenum">
              <a:rPr lang="en-US" altLang="en-US" smtClean="0">
                <a:solidFill>
                  <a:srgbClr val="000000"/>
                </a:solidFill>
              </a:rPr>
              <a:pPr>
                <a:spcBef>
                  <a:spcPct val="0"/>
                </a:spcBef>
              </a:pPr>
              <a:t>74</a:t>
            </a:fld>
            <a:endParaRPr lang="en-US" altLang="en-US">
              <a:solidFill>
                <a:srgbClr val="000000"/>
              </a:solidFill>
            </a:endParaRPr>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69662139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C6AF05C-1835-4D72-BA61-9F7F4D7EC70A}" type="slidenum">
              <a:rPr lang="en-US" altLang="en-US" smtClean="0">
                <a:solidFill>
                  <a:srgbClr val="000000"/>
                </a:solidFill>
              </a:rPr>
              <a:pPr>
                <a:spcBef>
                  <a:spcPct val="0"/>
                </a:spcBef>
              </a:pPr>
              <a:t>75</a:t>
            </a:fld>
            <a:endParaRPr lang="en-US" altLang="en-US">
              <a:solidFill>
                <a:srgbClr val="000000"/>
              </a:solidFill>
            </a:endParaRPr>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95197794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06505EA-1BE7-4069-915D-2B01933FD40F}" type="slidenum">
              <a:rPr lang="en-US" altLang="en-US" smtClean="0">
                <a:solidFill>
                  <a:srgbClr val="000000"/>
                </a:solidFill>
              </a:rPr>
              <a:pPr>
                <a:spcBef>
                  <a:spcPct val="0"/>
                </a:spcBef>
              </a:pPr>
              <a:t>76</a:t>
            </a:fld>
            <a:endParaRPr lang="en-US" altLang="en-US">
              <a:solidFill>
                <a:srgbClr val="000000"/>
              </a:solidFill>
            </a:endParaRPr>
          </a:p>
        </p:txBody>
      </p:sp>
      <p:sp>
        <p:nvSpPr>
          <p:cNvPr id="164867" name="Rectangle 2"/>
          <p:cNvSpPr>
            <a:spLocks noGrp="1" noRot="1" noChangeAspect="1" noChangeArrowheads="1" noTextEdit="1"/>
          </p:cNvSpPr>
          <p:nvPr>
            <p:ph type="sldImg"/>
          </p:nvPr>
        </p:nvSpPr>
        <p:spPr>
          <a:ln/>
        </p:spPr>
      </p:sp>
      <p:sp>
        <p:nvSpPr>
          <p:cNvPr id="164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87083312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66E0A86-5945-454D-88D0-6983A140D5F9}" type="slidenum">
              <a:rPr lang="en-US" altLang="en-US" smtClean="0">
                <a:solidFill>
                  <a:srgbClr val="000000"/>
                </a:solidFill>
              </a:rPr>
              <a:pPr>
                <a:spcBef>
                  <a:spcPct val="0"/>
                </a:spcBef>
              </a:pPr>
              <a:t>77</a:t>
            </a:fld>
            <a:endParaRPr lang="en-US" altLang="en-US">
              <a:solidFill>
                <a:srgbClr val="000000"/>
              </a:solidFill>
            </a:endParaRPr>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42839090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7B2EC0A-3FB6-4128-985B-FD46CE1A6EA4}" type="slidenum">
              <a:rPr lang="en-US" altLang="en-US" smtClean="0"/>
              <a:pPr>
                <a:spcBef>
                  <a:spcPct val="0"/>
                </a:spcBef>
              </a:pPr>
              <a:t>8</a:t>
            </a:fld>
            <a:endParaRPr lang="en-US" alt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extLst>
      <p:ext uri="{BB962C8B-B14F-4D97-AF65-F5344CB8AC3E}">
        <p14:creationId xmlns:p14="http://schemas.microsoft.com/office/powerpoint/2010/main" val="26265594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BDD3703-4139-4759-A74F-5AD0AE0AE882}" type="slidenum">
              <a:rPr lang="en-US" altLang="en-US" smtClean="0"/>
              <a:pPr>
                <a:spcBef>
                  <a:spcPct val="0"/>
                </a:spcBef>
              </a:pPr>
              <a:t>9</a:t>
            </a:fld>
            <a:endParaRPr lang="en-US" alt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extLst>
      <p:ext uri="{BB962C8B-B14F-4D97-AF65-F5344CB8AC3E}">
        <p14:creationId xmlns:p14="http://schemas.microsoft.com/office/powerpoint/2010/main" val="38895318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Content Placeholder 3"/>
          <p:cNvSpPr>
            <a:spLocks noGrp="1" noChangeArrowheads="1"/>
          </p:cNvSpPr>
          <p:nvPr>
            <p:ph idx="1"/>
          </p:nvPr>
        </p:nvSpPr>
        <p:spPr bwMode="auto">
          <a:xfrm>
            <a:off x="360363" y="1584325"/>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p:txBody>
      </p:sp>
      <p:sp>
        <p:nvSpPr>
          <p:cNvPr id="5" name="Rectangle 12"/>
          <p:cNvSpPr>
            <a:spLocks noGrp="1" noChangeArrowheads="1"/>
          </p:cNvSpPr>
          <p:nvPr>
            <p:ph type="title"/>
          </p:nvPr>
        </p:nvSpPr>
        <p:spPr bwMode="auto">
          <a:xfrm>
            <a:off x="1152000" y="304800"/>
            <a:ext cx="71628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a:solidFill>
                  <a:srgbClr val="00AE82"/>
                </a:solidFill>
              </a:defRPr>
            </a:lvl1pPr>
          </a:lstStyle>
          <a:p>
            <a:pPr lvl="0"/>
            <a:r>
              <a:rPr lang="en-US" altLang="en-US" dirty="0"/>
              <a:t>Click to edit Master title</a:t>
            </a:r>
          </a:p>
        </p:txBody>
      </p:sp>
    </p:spTree>
    <p:extLst>
      <p:ext uri="{BB962C8B-B14F-4D97-AF65-F5344CB8AC3E}">
        <p14:creationId xmlns:p14="http://schemas.microsoft.com/office/powerpoint/2010/main" val="3815662641"/>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10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3">
        <p:tmplLst>
          <p:tmpl lvl="1">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1000"/>
                        <p:tgtEl>
                          <p:spTgt spid="4"/>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1000"/>
                        <p:tgtEl>
                          <p:spTgt spid="4"/>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1000"/>
                        <p:tgtEl>
                          <p:spTgt spid="4"/>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6923524"/>
      </p:ext>
    </p:extLst>
  </p:cSld>
  <p:clrMapOvr>
    <a:masterClrMapping/>
  </p:clrMapOvr>
  <p:transition spd="med">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8_Title and Content">
    <p:spTree>
      <p:nvGrpSpPr>
        <p:cNvPr id="1" name=""/>
        <p:cNvGrpSpPr/>
        <p:nvPr/>
      </p:nvGrpSpPr>
      <p:grpSpPr>
        <a:xfrm>
          <a:off x="0" y="0"/>
          <a:ext cx="0" cy="0"/>
          <a:chOff x="0" y="0"/>
          <a:chExt cx="0" cy="0"/>
        </a:xfrm>
      </p:grpSpPr>
      <p:sp>
        <p:nvSpPr>
          <p:cNvPr id="4" name="Content Placeholder 3"/>
          <p:cNvSpPr>
            <a:spLocks noGrp="1" noChangeArrowheads="1"/>
          </p:cNvSpPr>
          <p:nvPr>
            <p:ph idx="1"/>
          </p:nvPr>
        </p:nvSpPr>
        <p:spPr bwMode="auto">
          <a:xfrm>
            <a:off x="360363" y="1584325"/>
            <a:ext cx="4211637"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p:txBody>
      </p:sp>
      <p:sp>
        <p:nvSpPr>
          <p:cNvPr id="6" name="Rectangle 12"/>
          <p:cNvSpPr>
            <a:spLocks noGrp="1" noChangeArrowheads="1"/>
          </p:cNvSpPr>
          <p:nvPr>
            <p:ph type="title"/>
          </p:nvPr>
        </p:nvSpPr>
        <p:spPr bwMode="auto">
          <a:xfrm>
            <a:off x="1152000" y="304800"/>
            <a:ext cx="71628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a:solidFill>
                  <a:srgbClr val="00AE82"/>
                </a:solidFill>
              </a:defRPr>
            </a:lvl1pPr>
          </a:lstStyle>
          <a:p>
            <a:pPr lvl="0"/>
            <a:r>
              <a:rPr lang="en-US" altLang="en-US" dirty="0"/>
              <a:t>Click to edit Master title</a:t>
            </a:r>
          </a:p>
        </p:txBody>
      </p:sp>
    </p:spTree>
    <p:extLst>
      <p:ext uri="{BB962C8B-B14F-4D97-AF65-F5344CB8AC3E}">
        <p14:creationId xmlns:p14="http://schemas.microsoft.com/office/powerpoint/2010/main" val="3114567069"/>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10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3">
        <p:tmplLst>
          <p:tmpl lvl="1">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1000"/>
                        <p:tgtEl>
                          <p:spTgt spid="4"/>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1000"/>
                        <p:tgtEl>
                          <p:spTgt spid="4"/>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1000"/>
                        <p:tgtEl>
                          <p:spTgt spid="4"/>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Content Placeholder 3"/>
          <p:cNvSpPr>
            <a:spLocks noGrp="1" noChangeArrowheads="1"/>
          </p:cNvSpPr>
          <p:nvPr>
            <p:ph idx="1"/>
          </p:nvPr>
        </p:nvSpPr>
        <p:spPr bwMode="auto">
          <a:xfrm>
            <a:off x="360363" y="1584325"/>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p:txBody>
      </p:sp>
      <p:sp>
        <p:nvSpPr>
          <p:cNvPr id="5" name="Rectangle 12"/>
          <p:cNvSpPr>
            <a:spLocks noGrp="1" noChangeArrowheads="1"/>
          </p:cNvSpPr>
          <p:nvPr>
            <p:ph type="title"/>
          </p:nvPr>
        </p:nvSpPr>
        <p:spPr bwMode="auto">
          <a:xfrm>
            <a:off x="1152000" y="304800"/>
            <a:ext cx="71628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a:solidFill>
                  <a:srgbClr val="00AE82"/>
                </a:solidFill>
              </a:defRPr>
            </a:lvl1pPr>
          </a:lstStyle>
          <a:p>
            <a:pPr lvl="0"/>
            <a:r>
              <a:rPr lang="en-US" altLang="en-US" dirty="0"/>
              <a:t>Click to edit Master title</a:t>
            </a:r>
          </a:p>
        </p:txBody>
      </p:sp>
    </p:spTree>
    <p:extLst>
      <p:ext uri="{BB962C8B-B14F-4D97-AF65-F5344CB8AC3E}">
        <p14:creationId xmlns:p14="http://schemas.microsoft.com/office/powerpoint/2010/main" val="2159804303"/>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10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3">
        <p:tmplLst>
          <p:tmpl lvl="1">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1000"/>
                        <p:tgtEl>
                          <p:spTgt spid="4"/>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1000"/>
                        <p:tgtEl>
                          <p:spTgt spid="4"/>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1000"/>
                        <p:tgtEl>
                          <p:spTgt spid="4"/>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8_Title and Content">
    <p:spTree>
      <p:nvGrpSpPr>
        <p:cNvPr id="1" name=""/>
        <p:cNvGrpSpPr/>
        <p:nvPr/>
      </p:nvGrpSpPr>
      <p:grpSpPr>
        <a:xfrm>
          <a:off x="0" y="0"/>
          <a:ext cx="0" cy="0"/>
          <a:chOff x="0" y="0"/>
          <a:chExt cx="0" cy="0"/>
        </a:xfrm>
      </p:grpSpPr>
      <p:sp>
        <p:nvSpPr>
          <p:cNvPr id="4" name="Content Placeholder 3"/>
          <p:cNvSpPr>
            <a:spLocks noGrp="1" noChangeArrowheads="1"/>
          </p:cNvSpPr>
          <p:nvPr>
            <p:ph idx="1"/>
          </p:nvPr>
        </p:nvSpPr>
        <p:spPr bwMode="auto">
          <a:xfrm>
            <a:off x="360363" y="1584325"/>
            <a:ext cx="4211637"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p:txBody>
      </p:sp>
      <p:sp>
        <p:nvSpPr>
          <p:cNvPr id="6" name="Rectangle 12"/>
          <p:cNvSpPr>
            <a:spLocks noGrp="1" noChangeArrowheads="1"/>
          </p:cNvSpPr>
          <p:nvPr>
            <p:ph type="title"/>
          </p:nvPr>
        </p:nvSpPr>
        <p:spPr bwMode="auto">
          <a:xfrm>
            <a:off x="1152000" y="304800"/>
            <a:ext cx="71628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a:solidFill>
                  <a:srgbClr val="00AE82"/>
                </a:solidFill>
              </a:defRPr>
            </a:lvl1pPr>
          </a:lstStyle>
          <a:p>
            <a:pPr lvl="0"/>
            <a:r>
              <a:rPr lang="en-US" altLang="en-US" dirty="0"/>
              <a:t>Click to edit Master title</a:t>
            </a:r>
          </a:p>
        </p:txBody>
      </p:sp>
    </p:spTree>
    <p:extLst>
      <p:ext uri="{BB962C8B-B14F-4D97-AF65-F5344CB8AC3E}">
        <p14:creationId xmlns:p14="http://schemas.microsoft.com/office/powerpoint/2010/main" val="3883490208"/>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10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3">
        <p:tmplLst>
          <p:tmpl lvl="1">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1000"/>
                        <p:tgtEl>
                          <p:spTgt spid="4"/>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1000"/>
                        <p:tgtEl>
                          <p:spTgt spid="4"/>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1000"/>
                        <p:tgtEl>
                          <p:spTgt spid="4"/>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4788328"/>
      </p:ext>
    </p:extLst>
  </p:cSld>
  <p:clrMapOvr>
    <a:masterClrMapping/>
  </p:clrMapOvr>
  <p:transition spd="med">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7488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3411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CA"/>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CA"/>
          </a:p>
        </p:txBody>
      </p:sp>
    </p:spTree>
    <p:extLst>
      <p:ext uri="{BB962C8B-B14F-4D97-AF65-F5344CB8AC3E}">
        <p14:creationId xmlns:p14="http://schemas.microsoft.com/office/powerpoint/2010/main" val="1178619209"/>
      </p:ext>
    </p:extLst>
  </p:cSld>
  <p:clrMapOvr>
    <a:masterClrMapping/>
  </p:clrMapOvr>
  <p:transition spd="slow">
    <p:pull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51609938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image" Target="../media/image2.jp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3.xml"/><Relationship Id="rId1" Type="http://schemas.openxmlformats.org/officeDocument/2006/relationships/slideLayout" Target="../slideLayouts/slideLayout5.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6.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8.xml"/><Relationship Id="rId1" Type="http://schemas.openxmlformats.org/officeDocument/2006/relationships/slideLayout" Target="../slideLayouts/slideLayout7.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9.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0707" name="Rectangle 3"/>
          <p:cNvSpPr>
            <a:spLocks noGrp="1" noChangeArrowheads="1"/>
          </p:cNvSpPr>
          <p:nvPr>
            <p:ph type="body" idx="1"/>
          </p:nvPr>
        </p:nvSpPr>
        <p:spPr bwMode="auto">
          <a:xfrm>
            <a:off x="360363" y="1584325"/>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p:txBody>
      </p:sp>
      <p:sp>
        <p:nvSpPr>
          <p:cNvPr id="2052" name="Rectangle 12"/>
          <p:cNvSpPr>
            <a:spLocks noGrp="1" noChangeArrowheads="1"/>
          </p:cNvSpPr>
          <p:nvPr>
            <p:ph type="title"/>
          </p:nvPr>
        </p:nvSpPr>
        <p:spPr bwMode="auto">
          <a:xfrm>
            <a:off x="1152000" y="304800"/>
            <a:ext cx="71628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a:t>
            </a:r>
          </a:p>
        </p:txBody>
      </p:sp>
      <p:pic>
        <p:nvPicPr>
          <p:cNvPr id="2053" name="Picture 7">
            <a:hlinkClick r:id="" action="ppaction://hlinkshowjump?jump=nextslide" tooltip="Click to expand the figure"/>
          </p:cNvPr>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5"/>
          <p:cNvSpPr txBox="1">
            <a:spLocks noChangeArrowheads="1"/>
          </p:cNvSpPr>
          <p:nvPr userDrawn="1"/>
        </p:nvSpPr>
        <p:spPr bwMode="auto">
          <a:xfrm>
            <a:off x="3725863" y="6642100"/>
            <a:ext cx="1692275" cy="184150"/>
          </a:xfrm>
          <a:prstGeom prst="rect">
            <a:avLst/>
          </a:prstGeom>
          <a:noFill/>
          <a:ln>
            <a:noFill/>
          </a:ln>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defRPr/>
            </a:pPr>
            <a:r>
              <a:rPr lang="en-US" altLang="en-US" sz="600" dirty="0">
                <a:solidFill>
                  <a:srgbClr val="000000"/>
                </a:solidFill>
              </a:rPr>
              <a:t>© 2019 Pearson Education</a:t>
            </a:r>
          </a:p>
        </p:txBody>
      </p:sp>
      <p:pic>
        <p:nvPicPr>
          <p:cNvPr id="2" name="Picture 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60363" y="625792"/>
            <a:ext cx="822960" cy="491490"/>
          </a:xfrm>
          <a:prstGeom prst="rect">
            <a:avLst/>
          </a:prstGeom>
        </p:spPr>
      </p:pic>
    </p:spTree>
    <p:extLst>
      <p:ext uri="{BB962C8B-B14F-4D97-AF65-F5344CB8AC3E}">
        <p14:creationId xmlns:p14="http://schemas.microsoft.com/office/powerpoint/2010/main" val="131992846"/>
      </p:ext>
    </p:extLst>
  </p:cSld>
  <p:clrMap bg1="lt1" tx1="dk1" bg2="lt2" tx2="dk2" accent1="accent1" accent2="accent2" accent3="accent3" accent4="accent4" accent5="accent5" accent6="accent6" hlink="hlink" folHlink="folHlink"/>
  <p:sldLayoutIdLst>
    <p:sldLayoutId id="2147484469" r:id="rId1"/>
    <p:sldLayoutId id="2147484470" r:id="rId2"/>
  </p:sldLayoutIdLst>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0707">
                                            <p:txEl>
                                              <p:pRg st="0" end="0"/>
                                            </p:txEl>
                                          </p:spTgt>
                                        </p:tgtEl>
                                        <p:attrNameLst>
                                          <p:attrName>style.visibility</p:attrName>
                                        </p:attrNameLst>
                                      </p:cBhvr>
                                      <p:to>
                                        <p:strVal val="visible"/>
                                      </p:to>
                                    </p:set>
                                    <p:animEffect transition="in" filter="wipe(left)">
                                      <p:cBhvr>
                                        <p:cTn id="7" dur="1000"/>
                                        <p:tgtEl>
                                          <p:spTgt spid="2007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0707">
                                            <p:txEl>
                                              <p:pRg st="1" end="1"/>
                                            </p:txEl>
                                          </p:spTgt>
                                        </p:tgtEl>
                                        <p:attrNameLst>
                                          <p:attrName>style.visibility</p:attrName>
                                        </p:attrNameLst>
                                      </p:cBhvr>
                                      <p:to>
                                        <p:strVal val="visible"/>
                                      </p:to>
                                    </p:set>
                                    <p:animEffect transition="in" filter="wipe(left)">
                                      <p:cBhvr>
                                        <p:cTn id="12" dur="1000"/>
                                        <p:tgtEl>
                                          <p:spTgt spid="20070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7" grpId="0" build="p" bldLvl="3">
        <p:tmplLst>
          <p:tmpl lvl="1">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Lst>
      </p:bldP>
    </p:bldLst>
  </p:timing>
  <p:txStyles>
    <p:titleStyle>
      <a:lvl1pPr algn="l" rtl="0" eaLnBrk="0" fontAlgn="base" hangingPunct="0">
        <a:spcBef>
          <a:spcPct val="0"/>
        </a:spcBef>
        <a:spcAft>
          <a:spcPct val="0"/>
        </a:spcAft>
        <a:defRPr sz="3200" b="1">
          <a:solidFill>
            <a:srgbClr val="00AE82"/>
          </a:solidFill>
          <a:latin typeface="+mj-lt"/>
          <a:ea typeface="+mj-ea"/>
          <a:cs typeface="+mj-cs"/>
        </a:defRPr>
      </a:lvl1pPr>
      <a:lvl2pPr algn="l" rtl="0" eaLnBrk="0" fontAlgn="base" hangingPunct="0">
        <a:spcBef>
          <a:spcPct val="0"/>
        </a:spcBef>
        <a:spcAft>
          <a:spcPct val="0"/>
        </a:spcAft>
        <a:defRPr sz="3200" b="1">
          <a:solidFill>
            <a:srgbClr val="6054A1"/>
          </a:solidFill>
          <a:latin typeface="Arial" charset="0"/>
        </a:defRPr>
      </a:lvl2pPr>
      <a:lvl3pPr algn="l" rtl="0" eaLnBrk="0" fontAlgn="base" hangingPunct="0">
        <a:spcBef>
          <a:spcPct val="0"/>
        </a:spcBef>
        <a:spcAft>
          <a:spcPct val="0"/>
        </a:spcAft>
        <a:defRPr sz="3200" b="1">
          <a:solidFill>
            <a:srgbClr val="6054A1"/>
          </a:solidFill>
          <a:latin typeface="Arial" charset="0"/>
        </a:defRPr>
      </a:lvl3pPr>
      <a:lvl4pPr algn="l" rtl="0" eaLnBrk="0" fontAlgn="base" hangingPunct="0">
        <a:spcBef>
          <a:spcPct val="0"/>
        </a:spcBef>
        <a:spcAft>
          <a:spcPct val="0"/>
        </a:spcAft>
        <a:defRPr sz="3200" b="1">
          <a:solidFill>
            <a:srgbClr val="6054A1"/>
          </a:solidFill>
          <a:latin typeface="Arial" charset="0"/>
        </a:defRPr>
      </a:lvl4pPr>
      <a:lvl5pPr algn="l" rtl="0" eaLnBrk="0" fontAlgn="base" hangingPunct="0">
        <a:spcBef>
          <a:spcPct val="0"/>
        </a:spcBef>
        <a:spcAft>
          <a:spcPct val="0"/>
        </a:spcAft>
        <a:defRPr sz="3200" b="1">
          <a:solidFill>
            <a:srgbClr val="6054A1"/>
          </a:solidFill>
          <a:latin typeface="Arial" charset="0"/>
        </a:defRPr>
      </a:lvl5pPr>
      <a:lvl6pPr marL="457200" algn="l" rtl="0" fontAlgn="base">
        <a:spcBef>
          <a:spcPct val="0"/>
        </a:spcBef>
        <a:spcAft>
          <a:spcPct val="0"/>
        </a:spcAft>
        <a:defRPr sz="3200" b="1">
          <a:solidFill>
            <a:srgbClr val="126723"/>
          </a:solidFill>
          <a:latin typeface="Arial" charset="0"/>
        </a:defRPr>
      </a:lvl6pPr>
      <a:lvl7pPr marL="914400" algn="l" rtl="0" fontAlgn="base">
        <a:spcBef>
          <a:spcPct val="0"/>
        </a:spcBef>
        <a:spcAft>
          <a:spcPct val="0"/>
        </a:spcAft>
        <a:defRPr sz="3200" b="1">
          <a:solidFill>
            <a:srgbClr val="126723"/>
          </a:solidFill>
          <a:latin typeface="Arial" charset="0"/>
        </a:defRPr>
      </a:lvl7pPr>
      <a:lvl8pPr marL="1371600" algn="l" rtl="0" fontAlgn="base">
        <a:spcBef>
          <a:spcPct val="0"/>
        </a:spcBef>
        <a:spcAft>
          <a:spcPct val="0"/>
        </a:spcAft>
        <a:defRPr sz="3200" b="1">
          <a:solidFill>
            <a:srgbClr val="126723"/>
          </a:solidFill>
          <a:latin typeface="Arial" charset="0"/>
        </a:defRPr>
      </a:lvl8pPr>
      <a:lvl9pPr marL="1828800" algn="l" rtl="0" fontAlgn="base">
        <a:spcBef>
          <a:spcPct val="0"/>
        </a:spcBef>
        <a:spcAft>
          <a:spcPct val="0"/>
        </a:spcAft>
        <a:defRPr sz="3200" b="1">
          <a:solidFill>
            <a:srgbClr val="126723"/>
          </a:solidFill>
          <a:latin typeface="Arial" charset="0"/>
        </a:defRPr>
      </a:lvl9pPr>
    </p:titleStyle>
    <p:bodyStyle>
      <a:lvl1pPr marL="71438" algn="l" rtl="0" eaLnBrk="0" fontAlgn="base" hangingPunct="0">
        <a:spcBef>
          <a:spcPts val="600"/>
        </a:spcBef>
        <a:spcAft>
          <a:spcPts val="600"/>
        </a:spcAft>
        <a:defRPr sz="2400" b="1">
          <a:solidFill>
            <a:srgbClr val="1A71B7"/>
          </a:solidFill>
          <a:latin typeface="+mn-lt"/>
          <a:ea typeface="+mn-ea"/>
          <a:cs typeface="+mn-cs"/>
        </a:defRPr>
      </a:lvl1pPr>
      <a:lvl2pPr marL="71438" algn="l" rtl="0" eaLnBrk="0" fontAlgn="base" hangingPunct="0">
        <a:spcBef>
          <a:spcPts val="600"/>
        </a:spcBef>
        <a:spcAft>
          <a:spcPts val="600"/>
        </a:spcAft>
        <a:buClr>
          <a:srgbClr val="FF0000"/>
        </a:buClr>
        <a:buFont typeface="Wingdings" panose="05000000000000000000" pitchFamily="2" charset="2"/>
        <a:defRPr sz="2400">
          <a:solidFill>
            <a:schemeClr val="tx1"/>
          </a:solidFill>
          <a:latin typeface="+mn-lt"/>
        </a:defRPr>
      </a:lvl2pPr>
      <a:lvl3pPr marL="347663" indent="566738" algn="l" rtl="0" eaLnBrk="0" fontAlgn="base" hangingPunct="0">
        <a:spcBef>
          <a:spcPct val="20000"/>
        </a:spcBef>
        <a:spcAft>
          <a:spcPct val="0"/>
        </a:spcAft>
        <a:buChar char="•"/>
        <a:defRPr sz="2000">
          <a:solidFill>
            <a:schemeClr val="tx1"/>
          </a:solidFill>
          <a:latin typeface="+mn-lt"/>
        </a:defRPr>
      </a:lvl3pPr>
      <a:lvl4pPr marL="571500" indent="800100" algn="l" rtl="0" eaLnBrk="0" fontAlgn="base" hangingPunct="0">
        <a:spcBef>
          <a:spcPct val="20000"/>
        </a:spcBef>
        <a:spcAft>
          <a:spcPct val="0"/>
        </a:spcAft>
        <a:buChar char="–"/>
        <a:defRPr sz="2000">
          <a:solidFill>
            <a:schemeClr val="tx1"/>
          </a:solidFill>
          <a:latin typeface="Gill Sans MT" pitchFamily="34" charset="0"/>
        </a:defRPr>
      </a:lvl4pPr>
      <a:lvl5pPr marL="742950" indent="1085850" algn="l" rtl="0" eaLnBrk="0" fontAlgn="base" hangingPunct="0">
        <a:spcBef>
          <a:spcPct val="20000"/>
        </a:spcBef>
        <a:spcAft>
          <a:spcPct val="0"/>
        </a:spcAft>
        <a:buChar char="»"/>
        <a:defRPr sz="2000">
          <a:solidFill>
            <a:schemeClr val="tx1"/>
          </a:solidFill>
          <a:latin typeface="Gill Sans MT" pitchFamily="34" charset="0"/>
        </a:defRPr>
      </a:lvl5pPr>
      <a:lvl6pPr marL="1200150" algn="l" rtl="0" fontAlgn="base">
        <a:spcBef>
          <a:spcPct val="20000"/>
        </a:spcBef>
        <a:spcAft>
          <a:spcPct val="0"/>
        </a:spcAft>
        <a:buChar char="»"/>
        <a:defRPr sz="2000">
          <a:solidFill>
            <a:schemeClr val="tx1"/>
          </a:solidFill>
          <a:latin typeface="Gill Sans MT" pitchFamily="34" charset="0"/>
        </a:defRPr>
      </a:lvl6pPr>
      <a:lvl7pPr marL="1657350" algn="l" rtl="0" fontAlgn="base">
        <a:spcBef>
          <a:spcPct val="20000"/>
        </a:spcBef>
        <a:spcAft>
          <a:spcPct val="0"/>
        </a:spcAft>
        <a:buChar char="»"/>
        <a:defRPr sz="2000">
          <a:solidFill>
            <a:schemeClr val="tx1"/>
          </a:solidFill>
          <a:latin typeface="Gill Sans MT" pitchFamily="34" charset="0"/>
        </a:defRPr>
      </a:lvl7pPr>
      <a:lvl8pPr marL="2114550" algn="l" rtl="0" fontAlgn="base">
        <a:spcBef>
          <a:spcPct val="20000"/>
        </a:spcBef>
        <a:spcAft>
          <a:spcPct val="0"/>
        </a:spcAft>
        <a:buChar char="»"/>
        <a:defRPr sz="2000">
          <a:solidFill>
            <a:schemeClr val="tx1"/>
          </a:solidFill>
          <a:latin typeface="Gill Sans MT" pitchFamily="34" charset="0"/>
        </a:defRPr>
      </a:lvl8pPr>
      <a:lvl9pPr marL="2571750" algn="l" rtl="0" fontAlgn="base">
        <a:spcBef>
          <a:spcPct val="20000"/>
        </a:spcBef>
        <a:spcAft>
          <a:spcPct val="0"/>
        </a:spcAft>
        <a:buChar char="»"/>
        <a:defRPr sz="2000">
          <a:solidFill>
            <a:schemeClr val="tx1"/>
          </a:solidFill>
          <a:latin typeface="Gill Sans MT"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0707" name="Rectangle 3"/>
          <p:cNvSpPr>
            <a:spLocks noGrp="1" noChangeArrowheads="1"/>
          </p:cNvSpPr>
          <p:nvPr>
            <p:ph type="body" idx="1"/>
          </p:nvPr>
        </p:nvSpPr>
        <p:spPr bwMode="auto">
          <a:xfrm>
            <a:off x="360363" y="1584325"/>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p:txBody>
      </p:sp>
      <p:sp>
        <p:nvSpPr>
          <p:cNvPr id="3076" name="Rectangle 12"/>
          <p:cNvSpPr>
            <a:spLocks noGrp="1" noChangeArrowheads="1"/>
          </p:cNvSpPr>
          <p:nvPr>
            <p:ph type="title"/>
          </p:nvPr>
        </p:nvSpPr>
        <p:spPr bwMode="auto">
          <a:xfrm>
            <a:off x="1152000" y="304800"/>
            <a:ext cx="71628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a:t>
            </a:r>
          </a:p>
        </p:txBody>
      </p:sp>
      <p:sp>
        <p:nvSpPr>
          <p:cNvPr id="6" name="Text Box 15"/>
          <p:cNvSpPr txBox="1">
            <a:spLocks noChangeArrowheads="1"/>
          </p:cNvSpPr>
          <p:nvPr userDrawn="1"/>
        </p:nvSpPr>
        <p:spPr bwMode="auto">
          <a:xfrm>
            <a:off x="3725863" y="6642100"/>
            <a:ext cx="1692275" cy="184150"/>
          </a:xfrm>
          <a:prstGeom prst="rect">
            <a:avLst/>
          </a:prstGeom>
          <a:noFill/>
          <a:ln>
            <a:noFill/>
          </a:ln>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defRPr/>
            </a:pPr>
            <a:r>
              <a:rPr lang="en-US" altLang="en-US" sz="600" dirty="0">
                <a:solidFill>
                  <a:srgbClr val="000000"/>
                </a:solidFill>
              </a:rPr>
              <a:t>© 2019 Pearson Education</a:t>
            </a:r>
          </a:p>
        </p:txBody>
      </p:sp>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60363" y="625792"/>
            <a:ext cx="822960" cy="491490"/>
          </a:xfrm>
          <a:prstGeom prst="rect">
            <a:avLst/>
          </a:prstGeom>
        </p:spPr>
      </p:pic>
    </p:spTree>
    <p:extLst>
      <p:ext uri="{BB962C8B-B14F-4D97-AF65-F5344CB8AC3E}">
        <p14:creationId xmlns:p14="http://schemas.microsoft.com/office/powerpoint/2010/main" val="4255702928"/>
      </p:ext>
    </p:extLst>
  </p:cSld>
  <p:clrMap bg1="lt1" tx1="dk1" bg2="lt2" tx2="dk2" accent1="accent1" accent2="accent2" accent3="accent3" accent4="accent4" accent5="accent5" accent6="accent6" hlink="hlink" folHlink="folHlink"/>
  <p:sldLayoutIdLst>
    <p:sldLayoutId id="2147484472" r:id="rId1"/>
    <p:sldLayoutId id="2147484473" r:id="rId2"/>
  </p:sldLayoutIdLst>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0707">
                                            <p:txEl>
                                              <p:pRg st="0" end="0"/>
                                            </p:txEl>
                                          </p:spTgt>
                                        </p:tgtEl>
                                        <p:attrNameLst>
                                          <p:attrName>style.visibility</p:attrName>
                                        </p:attrNameLst>
                                      </p:cBhvr>
                                      <p:to>
                                        <p:strVal val="visible"/>
                                      </p:to>
                                    </p:set>
                                    <p:animEffect transition="in" filter="wipe(left)">
                                      <p:cBhvr>
                                        <p:cTn id="7" dur="1000"/>
                                        <p:tgtEl>
                                          <p:spTgt spid="2007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0707">
                                            <p:txEl>
                                              <p:pRg st="1" end="1"/>
                                            </p:txEl>
                                          </p:spTgt>
                                        </p:tgtEl>
                                        <p:attrNameLst>
                                          <p:attrName>style.visibility</p:attrName>
                                        </p:attrNameLst>
                                      </p:cBhvr>
                                      <p:to>
                                        <p:strVal val="visible"/>
                                      </p:to>
                                    </p:set>
                                    <p:animEffect transition="in" filter="wipe(left)">
                                      <p:cBhvr>
                                        <p:cTn id="12" dur="1000"/>
                                        <p:tgtEl>
                                          <p:spTgt spid="20070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7" grpId="0" build="p" bldLvl="3">
        <p:tmplLst>
          <p:tmpl lvl="1">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Lst>
      </p:bldP>
    </p:bldLst>
  </p:timing>
  <p:txStyles>
    <p:titleStyle>
      <a:lvl1pPr algn="l" rtl="0" eaLnBrk="0" fontAlgn="base" hangingPunct="0">
        <a:spcBef>
          <a:spcPct val="0"/>
        </a:spcBef>
        <a:spcAft>
          <a:spcPct val="0"/>
        </a:spcAft>
        <a:defRPr sz="3200" b="1">
          <a:solidFill>
            <a:srgbClr val="00AE82"/>
          </a:solidFill>
          <a:latin typeface="+mj-lt"/>
          <a:ea typeface="+mj-ea"/>
          <a:cs typeface="+mj-cs"/>
        </a:defRPr>
      </a:lvl1pPr>
      <a:lvl2pPr algn="l" rtl="0" eaLnBrk="0" fontAlgn="base" hangingPunct="0">
        <a:spcBef>
          <a:spcPct val="0"/>
        </a:spcBef>
        <a:spcAft>
          <a:spcPct val="0"/>
        </a:spcAft>
        <a:defRPr sz="3200" b="1">
          <a:solidFill>
            <a:srgbClr val="6054A1"/>
          </a:solidFill>
          <a:latin typeface="Arial" charset="0"/>
        </a:defRPr>
      </a:lvl2pPr>
      <a:lvl3pPr algn="l" rtl="0" eaLnBrk="0" fontAlgn="base" hangingPunct="0">
        <a:spcBef>
          <a:spcPct val="0"/>
        </a:spcBef>
        <a:spcAft>
          <a:spcPct val="0"/>
        </a:spcAft>
        <a:defRPr sz="3200" b="1">
          <a:solidFill>
            <a:srgbClr val="6054A1"/>
          </a:solidFill>
          <a:latin typeface="Arial" charset="0"/>
        </a:defRPr>
      </a:lvl3pPr>
      <a:lvl4pPr algn="l" rtl="0" eaLnBrk="0" fontAlgn="base" hangingPunct="0">
        <a:spcBef>
          <a:spcPct val="0"/>
        </a:spcBef>
        <a:spcAft>
          <a:spcPct val="0"/>
        </a:spcAft>
        <a:defRPr sz="3200" b="1">
          <a:solidFill>
            <a:srgbClr val="6054A1"/>
          </a:solidFill>
          <a:latin typeface="Arial" charset="0"/>
        </a:defRPr>
      </a:lvl4pPr>
      <a:lvl5pPr algn="l" rtl="0" eaLnBrk="0" fontAlgn="base" hangingPunct="0">
        <a:spcBef>
          <a:spcPct val="0"/>
        </a:spcBef>
        <a:spcAft>
          <a:spcPct val="0"/>
        </a:spcAft>
        <a:defRPr sz="3200" b="1">
          <a:solidFill>
            <a:srgbClr val="6054A1"/>
          </a:solidFill>
          <a:latin typeface="Arial" charset="0"/>
        </a:defRPr>
      </a:lvl5pPr>
      <a:lvl6pPr marL="457200" algn="l" rtl="0" fontAlgn="base">
        <a:spcBef>
          <a:spcPct val="0"/>
        </a:spcBef>
        <a:spcAft>
          <a:spcPct val="0"/>
        </a:spcAft>
        <a:defRPr sz="3200" b="1">
          <a:solidFill>
            <a:srgbClr val="126723"/>
          </a:solidFill>
          <a:latin typeface="Arial" charset="0"/>
        </a:defRPr>
      </a:lvl6pPr>
      <a:lvl7pPr marL="914400" algn="l" rtl="0" fontAlgn="base">
        <a:spcBef>
          <a:spcPct val="0"/>
        </a:spcBef>
        <a:spcAft>
          <a:spcPct val="0"/>
        </a:spcAft>
        <a:defRPr sz="3200" b="1">
          <a:solidFill>
            <a:srgbClr val="126723"/>
          </a:solidFill>
          <a:latin typeface="Arial" charset="0"/>
        </a:defRPr>
      </a:lvl7pPr>
      <a:lvl8pPr marL="1371600" algn="l" rtl="0" fontAlgn="base">
        <a:spcBef>
          <a:spcPct val="0"/>
        </a:spcBef>
        <a:spcAft>
          <a:spcPct val="0"/>
        </a:spcAft>
        <a:defRPr sz="3200" b="1">
          <a:solidFill>
            <a:srgbClr val="126723"/>
          </a:solidFill>
          <a:latin typeface="Arial" charset="0"/>
        </a:defRPr>
      </a:lvl8pPr>
      <a:lvl9pPr marL="1828800" algn="l" rtl="0" fontAlgn="base">
        <a:spcBef>
          <a:spcPct val="0"/>
        </a:spcBef>
        <a:spcAft>
          <a:spcPct val="0"/>
        </a:spcAft>
        <a:defRPr sz="3200" b="1">
          <a:solidFill>
            <a:srgbClr val="126723"/>
          </a:solidFill>
          <a:latin typeface="Arial" charset="0"/>
        </a:defRPr>
      </a:lvl9pPr>
    </p:titleStyle>
    <p:bodyStyle>
      <a:lvl1pPr marL="72000" algn="l" rtl="0" eaLnBrk="0" fontAlgn="base" hangingPunct="0">
        <a:spcBef>
          <a:spcPts val="600"/>
        </a:spcBef>
        <a:spcAft>
          <a:spcPts val="600"/>
        </a:spcAft>
        <a:defRPr sz="2400" b="1">
          <a:solidFill>
            <a:srgbClr val="1A71B7"/>
          </a:solidFill>
          <a:latin typeface="+mn-lt"/>
          <a:ea typeface="+mn-ea"/>
          <a:cs typeface="+mn-cs"/>
        </a:defRPr>
      </a:lvl1pPr>
      <a:lvl2pPr marL="72000" algn="l" rtl="0" eaLnBrk="0" fontAlgn="base" hangingPunct="0">
        <a:spcBef>
          <a:spcPts val="600"/>
        </a:spcBef>
        <a:spcAft>
          <a:spcPts val="600"/>
        </a:spcAft>
        <a:buClr>
          <a:srgbClr val="FF0000"/>
        </a:buClr>
        <a:buFont typeface="Wingdings" panose="05000000000000000000" pitchFamily="2" charset="2"/>
        <a:defRPr sz="2400">
          <a:solidFill>
            <a:schemeClr val="tx1"/>
          </a:solidFill>
          <a:latin typeface="+mn-lt"/>
        </a:defRPr>
      </a:lvl2pPr>
      <a:lvl3pPr marL="347663" indent="566738" algn="l" rtl="0" eaLnBrk="0" fontAlgn="base" hangingPunct="0">
        <a:spcBef>
          <a:spcPct val="20000"/>
        </a:spcBef>
        <a:spcAft>
          <a:spcPct val="0"/>
        </a:spcAft>
        <a:buChar char="•"/>
        <a:defRPr sz="2000">
          <a:solidFill>
            <a:schemeClr val="tx1"/>
          </a:solidFill>
          <a:latin typeface="+mn-lt"/>
        </a:defRPr>
      </a:lvl3pPr>
      <a:lvl4pPr marL="571500" indent="800100" algn="l" rtl="0" eaLnBrk="0" fontAlgn="base" hangingPunct="0">
        <a:spcBef>
          <a:spcPct val="20000"/>
        </a:spcBef>
        <a:spcAft>
          <a:spcPct val="0"/>
        </a:spcAft>
        <a:buChar char="–"/>
        <a:defRPr sz="2000">
          <a:solidFill>
            <a:schemeClr val="tx1"/>
          </a:solidFill>
          <a:latin typeface="Gill Sans MT" pitchFamily="34" charset="0"/>
        </a:defRPr>
      </a:lvl4pPr>
      <a:lvl5pPr marL="742950" indent="1085850" algn="l" rtl="0" eaLnBrk="0" fontAlgn="base" hangingPunct="0">
        <a:spcBef>
          <a:spcPct val="20000"/>
        </a:spcBef>
        <a:spcAft>
          <a:spcPct val="0"/>
        </a:spcAft>
        <a:buChar char="»"/>
        <a:defRPr sz="2000">
          <a:solidFill>
            <a:schemeClr val="tx1"/>
          </a:solidFill>
          <a:latin typeface="Gill Sans MT" pitchFamily="34" charset="0"/>
        </a:defRPr>
      </a:lvl5pPr>
      <a:lvl6pPr marL="1200150" algn="l" rtl="0" fontAlgn="base">
        <a:spcBef>
          <a:spcPct val="20000"/>
        </a:spcBef>
        <a:spcAft>
          <a:spcPct val="0"/>
        </a:spcAft>
        <a:buChar char="»"/>
        <a:defRPr sz="2000">
          <a:solidFill>
            <a:schemeClr val="tx1"/>
          </a:solidFill>
          <a:latin typeface="Gill Sans MT" pitchFamily="34" charset="0"/>
        </a:defRPr>
      </a:lvl6pPr>
      <a:lvl7pPr marL="1657350" algn="l" rtl="0" fontAlgn="base">
        <a:spcBef>
          <a:spcPct val="20000"/>
        </a:spcBef>
        <a:spcAft>
          <a:spcPct val="0"/>
        </a:spcAft>
        <a:buChar char="»"/>
        <a:defRPr sz="2000">
          <a:solidFill>
            <a:schemeClr val="tx1"/>
          </a:solidFill>
          <a:latin typeface="Gill Sans MT" pitchFamily="34" charset="0"/>
        </a:defRPr>
      </a:lvl7pPr>
      <a:lvl8pPr marL="2114550" algn="l" rtl="0" fontAlgn="base">
        <a:spcBef>
          <a:spcPct val="20000"/>
        </a:spcBef>
        <a:spcAft>
          <a:spcPct val="0"/>
        </a:spcAft>
        <a:buChar char="»"/>
        <a:defRPr sz="2000">
          <a:solidFill>
            <a:schemeClr val="tx1"/>
          </a:solidFill>
          <a:latin typeface="Gill Sans MT" pitchFamily="34" charset="0"/>
        </a:defRPr>
      </a:lvl8pPr>
      <a:lvl9pPr marL="2571750" algn="l" rtl="0" fontAlgn="base">
        <a:spcBef>
          <a:spcPct val="20000"/>
        </a:spcBef>
        <a:spcAft>
          <a:spcPct val="0"/>
        </a:spcAft>
        <a:buChar char="»"/>
        <a:defRPr sz="2000">
          <a:solidFill>
            <a:schemeClr val="tx1"/>
          </a:solidFill>
          <a:latin typeface="Gill Sans MT"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3">
            <a:hlinkClick r:id="" action="ppaction://hlinkshowjump?jump=previousslide" tooltip="Click to return to previous slide"/>
          </p:cNvPr>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15"/>
          <p:cNvSpPr txBox="1">
            <a:spLocks noChangeArrowheads="1"/>
          </p:cNvSpPr>
          <p:nvPr userDrawn="1"/>
        </p:nvSpPr>
        <p:spPr bwMode="auto">
          <a:xfrm>
            <a:off x="3725863" y="6642100"/>
            <a:ext cx="1692275" cy="184150"/>
          </a:xfrm>
          <a:prstGeom prst="rect">
            <a:avLst/>
          </a:prstGeom>
          <a:noFill/>
          <a:ln>
            <a:noFill/>
          </a:ln>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defRPr/>
            </a:pPr>
            <a:r>
              <a:rPr lang="en-US" altLang="en-US" sz="600" dirty="0">
                <a:solidFill>
                  <a:srgbClr val="000000"/>
                </a:solidFill>
              </a:rPr>
              <a:t>© 2019 Pearson Education</a:t>
            </a:r>
          </a:p>
        </p:txBody>
      </p:sp>
    </p:spTree>
  </p:cSld>
  <p:clrMap bg1="lt1" tx1="dk1" bg2="lt2" tx2="dk2" accent1="accent1" accent2="accent2" accent3="accent3" accent4="accent4" accent5="accent5" accent6="accent6" hlink="hlink" folHlink="folHlink"/>
  <p:sldLayoutIdLst>
    <p:sldLayoutId id="2147484462" r:id="rId1"/>
  </p:sldLayoutIdLst>
  <p:transition spd="med">
    <p:zoom/>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463" r:id="rId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Box 15"/>
          <p:cNvSpPr txBox="1">
            <a:spLocks noChangeArrowheads="1"/>
          </p:cNvSpPr>
          <p:nvPr userDrawn="1"/>
        </p:nvSpPr>
        <p:spPr bwMode="auto">
          <a:xfrm>
            <a:off x="3725863" y="6642100"/>
            <a:ext cx="1692275" cy="184150"/>
          </a:xfrm>
          <a:prstGeom prst="rect">
            <a:avLst/>
          </a:prstGeom>
          <a:noFill/>
          <a:ln>
            <a:noFill/>
          </a:ln>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defRPr/>
            </a:pPr>
            <a:r>
              <a:rPr lang="en-US" altLang="en-US" sz="600" dirty="0">
                <a:solidFill>
                  <a:srgbClr val="000000"/>
                </a:solidFill>
              </a:rPr>
              <a:t>© 2019 Pearson Education</a:t>
            </a:r>
          </a:p>
        </p:txBody>
      </p:sp>
    </p:spTree>
  </p:cSld>
  <p:clrMap bg1="lt1" tx1="dk1" bg2="lt2" tx2="dk2" accent1="accent1" accent2="accent2" accent3="accent3" accent4="accent4" accent5="accent5" accent6="accent6" hlink="hlink" folHlink="folHlink"/>
  <p:sldLayoutIdLst>
    <p:sldLayoutId id="2147484464" r:id="rId1"/>
    <p:sldLayoutId id="2147484477" r:id="rId2"/>
  </p:sldLayoutIdLst>
  <p:txStyles>
    <p:titleStyle>
      <a:lvl1pPr algn="l" rtl="0" eaLnBrk="0" fontAlgn="base" hangingPunct="0">
        <a:spcBef>
          <a:spcPct val="0"/>
        </a:spcBef>
        <a:spcAft>
          <a:spcPct val="0"/>
        </a:spcAft>
        <a:defRPr sz="2400" b="1">
          <a:solidFill>
            <a:srgbClr val="600033"/>
          </a:solidFill>
          <a:latin typeface="+mj-lt"/>
          <a:ea typeface="+mj-ea"/>
          <a:cs typeface="+mj-cs"/>
        </a:defRPr>
      </a:lvl1pPr>
      <a:lvl2pPr algn="l" rtl="0" eaLnBrk="0" fontAlgn="base" hangingPunct="0">
        <a:spcBef>
          <a:spcPct val="0"/>
        </a:spcBef>
        <a:spcAft>
          <a:spcPct val="0"/>
        </a:spcAft>
        <a:defRPr sz="2400" b="1">
          <a:solidFill>
            <a:srgbClr val="600033"/>
          </a:solidFill>
          <a:latin typeface="Arial" charset="0"/>
        </a:defRPr>
      </a:lvl2pPr>
      <a:lvl3pPr algn="l" rtl="0" eaLnBrk="0" fontAlgn="base" hangingPunct="0">
        <a:spcBef>
          <a:spcPct val="0"/>
        </a:spcBef>
        <a:spcAft>
          <a:spcPct val="0"/>
        </a:spcAft>
        <a:defRPr sz="2400" b="1">
          <a:solidFill>
            <a:srgbClr val="600033"/>
          </a:solidFill>
          <a:latin typeface="Arial" charset="0"/>
        </a:defRPr>
      </a:lvl3pPr>
      <a:lvl4pPr algn="l" rtl="0" eaLnBrk="0" fontAlgn="base" hangingPunct="0">
        <a:spcBef>
          <a:spcPct val="0"/>
        </a:spcBef>
        <a:spcAft>
          <a:spcPct val="0"/>
        </a:spcAft>
        <a:defRPr sz="2400" b="1">
          <a:solidFill>
            <a:srgbClr val="600033"/>
          </a:solidFill>
          <a:latin typeface="Arial" charset="0"/>
        </a:defRPr>
      </a:lvl4pPr>
      <a:lvl5pPr algn="l" rtl="0" eaLnBrk="0" fontAlgn="base" hangingPunct="0">
        <a:spcBef>
          <a:spcPct val="0"/>
        </a:spcBef>
        <a:spcAft>
          <a:spcPct val="0"/>
        </a:spcAft>
        <a:defRPr sz="2400" b="1">
          <a:solidFill>
            <a:srgbClr val="600033"/>
          </a:solidFill>
          <a:latin typeface="Arial" charset="0"/>
        </a:defRPr>
      </a:lvl5pPr>
      <a:lvl6pPr marL="457200" algn="l" rtl="0" fontAlgn="base">
        <a:spcBef>
          <a:spcPct val="0"/>
        </a:spcBef>
        <a:spcAft>
          <a:spcPct val="0"/>
        </a:spcAft>
        <a:defRPr sz="2400" b="1">
          <a:solidFill>
            <a:srgbClr val="600033"/>
          </a:solidFill>
          <a:latin typeface="Arial" charset="0"/>
        </a:defRPr>
      </a:lvl6pPr>
      <a:lvl7pPr marL="914400" algn="l" rtl="0" fontAlgn="base">
        <a:spcBef>
          <a:spcPct val="0"/>
        </a:spcBef>
        <a:spcAft>
          <a:spcPct val="0"/>
        </a:spcAft>
        <a:defRPr sz="2400" b="1">
          <a:solidFill>
            <a:srgbClr val="600033"/>
          </a:solidFill>
          <a:latin typeface="Arial" charset="0"/>
        </a:defRPr>
      </a:lvl7pPr>
      <a:lvl8pPr marL="1371600" algn="l" rtl="0" fontAlgn="base">
        <a:spcBef>
          <a:spcPct val="0"/>
        </a:spcBef>
        <a:spcAft>
          <a:spcPct val="0"/>
        </a:spcAft>
        <a:defRPr sz="2400" b="1">
          <a:solidFill>
            <a:srgbClr val="600033"/>
          </a:solidFill>
          <a:latin typeface="Arial" charset="0"/>
        </a:defRPr>
      </a:lvl8pPr>
      <a:lvl9pPr marL="1828800" algn="l" rtl="0" fontAlgn="base">
        <a:spcBef>
          <a:spcPct val="0"/>
        </a:spcBef>
        <a:spcAft>
          <a:spcPct val="0"/>
        </a:spcAft>
        <a:defRPr sz="2400" b="1">
          <a:solidFill>
            <a:srgbClr val="600033"/>
          </a:solidFill>
          <a:latin typeface="Arial" charset="0"/>
        </a:defRPr>
      </a:lvl9pPr>
    </p:titleStyle>
    <p:bodyStyle>
      <a:lvl1pPr marL="342900" indent="-342900" algn="l" rtl="0" eaLnBrk="0" fontAlgn="base" hangingPunct="0">
        <a:spcBef>
          <a:spcPct val="20000"/>
        </a:spcBef>
        <a:spcAft>
          <a:spcPct val="0"/>
        </a:spcAft>
        <a:defRPr sz="2400" b="1">
          <a:solidFill>
            <a:srgbClr val="600033"/>
          </a:solidFill>
          <a:latin typeface="+mn-lt"/>
          <a:ea typeface="+mn-ea"/>
          <a:cs typeface="+mn-cs"/>
        </a:defRPr>
      </a:lvl1pPr>
      <a:lvl2pPr marL="828675" indent="-285750" algn="l" rtl="0" eaLnBrk="0" fontAlgn="base" hangingPunct="0">
        <a:spcBef>
          <a:spcPct val="20000"/>
        </a:spcBef>
        <a:spcAft>
          <a:spcPct val="0"/>
        </a:spcAft>
        <a:buChar char="–"/>
        <a:defRPr sz="2800">
          <a:solidFill>
            <a:schemeClr val="tx1"/>
          </a:solidFill>
          <a:latin typeface="+mn-lt"/>
        </a:defRPr>
      </a:lvl2pPr>
      <a:lvl3pPr marL="1236663" indent="-228600" algn="l" rtl="0" eaLnBrk="0" fontAlgn="base" hangingPunct="0">
        <a:spcBef>
          <a:spcPct val="20000"/>
        </a:spcBef>
        <a:spcAft>
          <a:spcPct val="0"/>
        </a:spcAft>
        <a:buClr>
          <a:srgbClr val="FF4C0B"/>
        </a:buClr>
        <a:buFont typeface="Webdings" panose="05030102010509060703" pitchFamily="18" charset="2"/>
        <a:buChar char="4"/>
        <a:defRPr sz="2400">
          <a:solidFill>
            <a:schemeClr val="tx1"/>
          </a:solidFill>
          <a:latin typeface="+mn-lt"/>
        </a:defRPr>
      </a:lvl3pPr>
      <a:lvl4pPr marL="164465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465" r:id="rId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Box 15"/>
          <p:cNvSpPr txBox="1">
            <a:spLocks noChangeArrowheads="1"/>
          </p:cNvSpPr>
          <p:nvPr userDrawn="1"/>
        </p:nvSpPr>
        <p:spPr bwMode="auto">
          <a:xfrm>
            <a:off x="3725863" y="6642100"/>
            <a:ext cx="1692275" cy="184150"/>
          </a:xfrm>
          <a:prstGeom prst="rect">
            <a:avLst/>
          </a:prstGeom>
          <a:noFill/>
          <a:ln>
            <a:noFill/>
          </a:ln>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defRPr/>
            </a:pPr>
            <a:r>
              <a:rPr lang="en-US" altLang="en-US" sz="600" dirty="0">
                <a:solidFill>
                  <a:srgbClr val="000000"/>
                </a:solidFill>
                <a:ea typeface="MS PGothic" panose="020B0600070205080204" pitchFamily="34" charset="-128"/>
                <a:cs typeface="Arial" panose="020B0604020202020204" pitchFamily="34" charset="0"/>
              </a:rPr>
              <a:t>© 2019 Pearson Education</a:t>
            </a:r>
          </a:p>
        </p:txBody>
      </p:sp>
    </p:spTree>
    <p:extLst>
      <p:ext uri="{BB962C8B-B14F-4D97-AF65-F5344CB8AC3E}">
        <p14:creationId xmlns:p14="http://schemas.microsoft.com/office/powerpoint/2010/main" val="3784169135"/>
      </p:ext>
    </p:extLst>
  </p:cSld>
  <p:clrMap bg1="lt1" tx1="dk1" bg2="lt2" tx2="dk2" accent1="accent1" accent2="accent2" accent3="accent3" accent4="accent4" accent5="accent5" accent6="accent6" hlink="hlink" folHlink="folHlink"/>
  <p:sldLayoutIdLst>
    <p:sldLayoutId id="2147484476" r:id="rId1"/>
  </p:sldLayoutIdLst>
  <p:transition spd="med">
    <p:zoom/>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1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vmlDrawing" Target="../drawings/vmlDrawing1.vml"/><Relationship Id="rId6" Type="http://schemas.openxmlformats.org/officeDocument/2006/relationships/image" Target="../media/image6.jpg"/><Relationship Id="rId5" Type="http://schemas.openxmlformats.org/officeDocument/2006/relationships/image" Target="../media/image5.w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2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1.jpeg"/><Relationship Id="rId5" Type="http://schemas.openxmlformats.org/officeDocument/2006/relationships/image" Target="../media/image18.png"/><Relationship Id="rId10" Type="http://schemas.openxmlformats.org/officeDocument/2006/relationships/slide" Target="slide29.xml"/><Relationship Id="rId4" Type="http://schemas.openxmlformats.org/officeDocument/2006/relationships/image" Target="../media/image17.png"/><Relationship Id="rId9" Type="http://schemas.openxmlformats.org/officeDocument/2006/relationships/image" Target="../media/image22.png"/></Relationships>
</file>

<file path=ppt/slides/_rels/slide2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5.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1.jpeg"/><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slide" Target="slide33.xml"/><Relationship Id="rId5" Type="http://schemas.openxmlformats.org/officeDocument/2006/relationships/image" Target="../media/image26.png"/><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5.xml"/><Relationship Id="rId5" Type="http://schemas.openxmlformats.org/officeDocument/2006/relationships/image" Target="../media/image26.png"/><Relationship Id="rId4" Type="http://schemas.openxmlformats.org/officeDocument/2006/relationships/image" Target="../media/image25.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notesSlide" Target="../notesSlides/notesSlide38.xml"/><Relationship Id="rId1" Type="http://schemas.openxmlformats.org/officeDocument/2006/relationships/slideLayout" Target="../slideLayouts/slideLayout4.xml"/><Relationship Id="rId4" Type="http://schemas.openxmlformats.org/officeDocument/2006/relationships/image" Target="../media/image29.gif"/></Relationships>
</file>

<file path=ppt/slides/_rels/slide39.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notesSlide" Target="../notesSlides/notesSlide39.xml"/><Relationship Id="rId1" Type="http://schemas.openxmlformats.org/officeDocument/2006/relationships/slideLayout" Target="../slideLayouts/slideLayout4.xml"/><Relationship Id="rId5" Type="http://schemas.openxmlformats.org/officeDocument/2006/relationships/image" Target="../media/image30.gif"/><Relationship Id="rId4" Type="http://schemas.openxmlformats.org/officeDocument/2006/relationships/image" Target="../media/image29.gi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notesSlide" Target="../notesSlides/notesSlide40.xml"/><Relationship Id="rId1" Type="http://schemas.openxmlformats.org/officeDocument/2006/relationships/slideLayout" Target="../slideLayouts/slideLayout4.xml"/><Relationship Id="rId6" Type="http://schemas.openxmlformats.org/officeDocument/2006/relationships/image" Target="../media/image31.gif"/><Relationship Id="rId5" Type="http://schemas.openxmlformats.org/officeDocument/2006/relationships/image" Target="../media/image30.gif"/><Relationship Id="rId4" Type="http://schemas.openxmlformats.org/officeDocument/2006/relationships/image" Target="../media/image29.gif"/></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32.gif"/><Relationship Id="rId7" Type="http://schemas.openxmlformats.org/officeDocument/2006/relationships/image" Target="../media/image1.jpeg"/><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slide" Target="slide46.xml"/><Relationship Id="rId5" Type="http://schemas.openxmlformats.org/officeDocument/2006/relationships/image" Target="../media/image34.gif"/><Relationship Id="rId4" Type="http://schemas.openxmlformats.org/officeDocument/2006/relationships/image" Target="../media/image33.gif"/></Relationships>
</file>

<file path=ppt/slides/_rels/slide46.xml.rels><?xml version="1.0" encoding="UTF-8" standalone="yes"?>
<Relationships xmlns="http://schemas.openxmlformats.org/package/2006/relationships"><Relationship Id="rId3" Type="http://schemas.openxmlformats.org/officeDocument/2006/relationships/image" Target="../media/image32.gif"/><Relationship Id="rId7" Type="http://schemas.openxmlformats.org/officeDocument/2006/relationships/image" Target="../media/image36.gif"/><Relationship Id="rId2" Type="http://schemas.openxmlformats.org/officeDocument/2006/relationships/notesSlide" Target="../notesSlides/notesSlide46.xml"/><Relationship Id="rId1" Type="http://schemas.openxmlformats.org/officeDocument/2006/relationships/slideLayout" Target="../slideLayouts/slideLayout5.xml"/><Relationship Id="rId6" Type="http://schemas.openxmlformats.org/officeDocument/2006/relationships/image" Target="../media/image35.gif"/><Relationship Id="rId5" Type="http://schemas.openxmlformats.org/officeDocument/2006/relationships/image" Target="../media/image34.gif"/><Relationship Id="rId4" Type="http://schemas.openxmlformats.org/officeDocument/2006/relationships/image" Target="../media/image33.gif"/></Relationships>
</file>

<file path=ppt/slides/_rels/slide47.xml.rels><?xml version="1.0" encoding="UTF-8" standalone="yes"?>
<Relationships xmlns="http://schemas.openxmlformats.org/package/2006/relationships"><Relationship Id="rId3" Type="http://schemas.openxmlformats.org/officeDocument/2006/relationships/image" Target="../media/image32.gif"/><Relationship Id="rId7" Type="http://schemas.openxmlformats.org/officeDocument/2006/relationships/image" Target="../media/image36.gif"/><Relationship Id="rId2" Type="http://schemas.openxmlformats.org/officeDocument/2006/relationships/notesSlide" Target="../notesSlides/notesSlide47.xml"/><Relationship Id="rId1" Type="http://schemas.openxmlformats.org/officeDocument/2006/relationships/slideLayout" Target="../slideLayouts/slideLayout4.xml"/><Relationship Id="rId6" Type="http://schemas.openxmlformats.org/officeDocument/2006/relationships/image" Target="../media/image35.gif"/><Relationship Id="rId5" Type="http://schemas.openxmlformats.org/officeDocument/2006/relationships/image" Target="../media/image34.gif"/><Relationship Id="rId4" Type="http://schemas.openxmlformats.org/officeDocument/2006/relationships/image" Target="../media/image37.gif"/></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image" Target="../media/image38.gif"/><Relationship Id="rId7" Type="http://schemas.openxmlformats.org/officeDocument/2006/relationships/slide" Target="slide50.xml"/><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image" Target="../media/image41.gif"/><Relationship Id="rId5" Type="http://schemas.openxmlformats.org/officeDocument/2006/relationships/image" Target="../media/image40.gif"/><Relationship Id="rId4" Type="http://schemas.openxmlformats.org/officeDocument/2006/relationships/image" Target="../media/image39.gi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38.gif"/><Relationship Id="rId2" Type="http://schemas.openxmlformats.org/officeDocument/2006/relationships/notesSlide" Target="../notesSlides/notesSlide50.xml"/><Relationship Id="rId1" Type="http://schemas.openxmlformats.org/officeDocument/2006/relationships/slideLayout" Target="../slideLayouts/slideLayout5.xml"/><Relationship Id="rId6" Type="http://schemas.openxmlformats.org/officeDocument/2006/relationships/image" Target="../media/image41.gif"/><Relationship Id="rId5" Type="http://schemas.openxmlformats.org/officeDocument/2006/relationships/image" Target="../media/image40.gif"/><Relationship Id="rId4" Type="http://schemas.openxmlformats.org/officeDocument/2006/relationships/image" Target="../media/image39.gif"/></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8" Type="http://schemas.openxmlformats.org/officeDocument/2006/relationships/image" Target="../media/image47.gif"/><Relationship Id="rId3" Type="http://schemas.openxmlformats.org/officeDocument/2006/relationships/image" Target="../media/image42.gif"/><Relationship Id="rId7" Type="http://schemas.openxmlformats.org/officeDocument/2006/relationships/image" Target="../media/image46.gif"/><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image" Target="../media/image45.gif"/><Relationship Id="rId11" Type="http://schemas.openxmlformats.org/officeDocument/2006/relationships/image" Target="../media/image1.jpeg"/><Relationship Id="rId5" Type="http://schemas.openxmlformats.org/officeDocument/2006/relationships/image" Target="../media/image44.gif"/><Relationship Id="rId10" Type="http://schemas.openxmlformats.org/officeDocument/2006/relationships/slide" Target="slide53.xml"/><Relationship Id="rId4" Type="http://schemas.openxmlformats.org/officeDocument/2006/relationships/image" Target="../media/image43.gif"/><Relationship Id="rId9" Type="http://schemas.openxmlformats.org/officeDocument/2006/relationships/image" Target="../media/image48.gif"/></Relationships>
</file>

<file path=ppt/slides/_rels/slide53.xml.rels><?xml version="1.0" encoding="UTF-8" standalone="yes"?>
<Relationships xmlns="http://schemas.openxmlformats.org/package/2006/relationships"><Relationship Id="rId8" Type="http://schemas.openxmlformats.org/officeDocument/2006/relationships/image" Target="../media/image47.gif"/><Relationship Id="rId3" Type="http://schemas.openxmlformats.org/officeDocument/2006/relationships/image" Target="../media/image42.gif"/><Relationship Id="rId7" Type="http://schemas.openxmlformats.org/officeDocument/2006/relationships/image" Target="../media/image46.gif"/><Relationship Id="rId2" Type="http://schemas.openxmlformats.org/officeDocument/2006/relationships/notesSlide" Target="../notesSlides/notesSlide53.xml"/><Relationship Id="rId1" Type="http://schemas.openxmlformats.org/officeDocument/2006/relationships/slideLayout" Target="../slideLayouts/slideLayout5.xml"/><Relationship Id="rId6" Type="http://schemas.openxmlformats.org/officeDocument/2006/relationships/image" Target="../media/image45.gif"/><Relationship Id="rId5" Type="http://schemas.openxmlformats.org/officeDocument/2006/relationships/image" Target="../media/image44.gif"/><Relationship Id="rId4" Type="http://schemas.openxmlformats.org/officeDocument/2006/relationships/image" Target="../media/image43.gif"/><Relationship Id="rId9" Type="http://schemas.openxmlformats.org/officeDocument/2006/relationships/image" Target="../media/image48.gif"/></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49.gif"/><Relationship Id="rId7" Type="http://schemas.openxmlformats.org/officeDocument/2006/relationships/image" Target="../media/image1.jpeg"/><Relationship Id="rId2" Type="http://schemas.openxmlformats.org/officeDocument/2006/relationships/notesSlide" Target="../notesSlides/notesSlide56.xml"/><Relationship Id="rId1" Type="http://schemas.openxmlformats.org/officeDocument/2006/relationships/slideLayout" Target="../slideLayouts/slideLayout2.xml"/><Relationship Id="rId6" Type="http://schemas.openxmlformats.org/officeDocument/2006/relationships/slide" Target="slide57.xml"/><Relationship Id="rId5" Type="http://schemas.openxmlformats.org/officeDocument/2006/relationships/image" Target="../media/image51.gif"/><Relationship Id="rId4" Type="http://schemas.openxmlformats.org/officeDocument/2006/relationships/image" Target="../media/image50.gif"/></Relationships>
</file>

<file path=ppt/slides/_rels/slide57.xml.rels><?xml version="1.0" encoding="UTF-8" standalone="yes"?>
<Relationships xmlns="http://schemas.openxmlformats.org/package/2006/relationships"><Relationship Id="rId3" Type="http://schemas.openxmlformats.org/officeDocument/2006/relationships/image" Target="../media/image49.gif"/><Relationship Id="rId2" Type="http://schemas.openxmlformats.org/officeDocument/2006/relationships/notesSlide" Target="../notesSlides/notesSlide57.xml"/><Relationship Id="rId1" Type="http://schemas.openxmlformats.org/officeDocument/2006/relationships/slideLayout" Target="../slideLayouts/slideLayout5.xml"/><Relationship Id="rId5" Type="http://schemas.openxmlformats.org/officeDocument/2006/relationships/image" Target="../media/image51.gif"/><Relationship Id="rId4" Type="http://schemas.openxmlformats.org/officeDocument/2006/relationships/image" Target="../media/image50.gif"/></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52.gif"/><Relationship Id="rId7" Type="http://schemas.openxmlformats.org/officeDocument/2006/relationships/image" Target="../media/image56.gif"/><Relationship Id="rId2" Type="http://schemas.openxmlformats.org/officeDocument/2006/relationships/notesSlide" Target="../notesSlides/notesSlide61.xml"/><Relationship Id="rId1" Type="http://schemas.openxmlformats.org/officeDocument/2006/relationships/slideLayout" Target="../slideLayouts/slideLayout4.xml"/><Relationship Id="rId6" Type="http://schemas.openxmlformats.org/officeDocument/2006/relationships/image" Target="../media/image55.gif"/><Relationship Id="rId5" Type="http://schemas.openxmlformats.org/officeDocument/2006/relationships/image" Target="../media/image54.gif"/><Relationship Id="rId4" Type="http://schemas.openxmlformats.org/officeDocument/2006/relationships/image" Target="../media/image53.gif"/></Relationships>
</file>

<file path=ppt/slides/_rels/slide62.xml.rels><?xml version="1.0" encoding="UTF-8" standalone="yes"?>
<Relationships xmlns="http://schemas.openxmlformats.org/package/2006/relationships"><Relationship Id="rId3" Type="http://schemas.openxmlformats.org/officeDocument/2006/relationships/image" Target="../media/image57.gif"/><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3" Type="http://schemas.openxmlformats.org/officeDocument/2006/relationships/image" Target="../media/image58.gif"/><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3" Type="http://schemas.openxmlformats.org/officeDocument/2006/relationships/image" Target="../media/image59.gif"/><Relationship Id="rId2" Type="http://schemas.openxmlformats.org/officeDocument/2006/relationships/notesSlide" Target="../notesSlides/notesSlide64.xml"/><Relationship Id="rId1" Type="http://schemas.openxmlformats.org/officeDocument/2006/relationships/slideLayout" Target="../slideLayouts/slideLayout4.xml"/><Relationship Id="rId6" Type="http://schemas.openxmlformats.org/officeDocument/2006/relationships/image" Target="../media/image62.gif"/><Relationship Id="rId5" Type="http://schemas.openxmlformats.org/officeDocument/2006/relationships/image" Target="../media/image61.gif"/><Relationship Id="rId4" Type="http://schemas.openxmlformats.org/officeDocument/2006/relationships/image" Target="../media/image60.gif"/></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8" Type="http://schemas.openxmlformats.org/officeDocument/2006/relationships/image" Target="../media/image68.gif"/><Relationship Id="rId3" Type="http://schemas.openxmlformats.org/officeDocument/2006/relationships/image" Target="../media/image63.gif"/><Relationship Id="rId7" Type="http://schemas.openxmlformats.org/officeDocument/2006/relationships/image" Target="../media/image67.gif"/><Relationship Id="rId2" Type="http://schemas.openxmlformats.org/officeDocument/2006/relationships/notesSlide" Target="../notesSlides/notesSlide66.xml"/><Relationship Id="rId1" Type="http://schemas.openxmlformats.org/officeDocument/2006/relationships/slideLayout" Target="../slideLayouts/slideLayout4.xml"/><Relationship Id="rId6" Type="http://schemas.openxmlformats.org/officeDocument/2006/relationships/image" Target="../media/image66.gif"/><Relationship Id="rId11" Type="http://schemas.openxmlformats.org/officeDocument/2006/relationships/image" Target="../media/image71.gif"/><Relationship Id="rId5" Type="http://schemas.openxmlformats.org/officeDocument/2006/relationships/image" Target="../media/image65.gif"/><Relationship Id="rId10" Type="http://schemas.openxmlformats.org/officeDocument/2006/relationships/image" Target="../media/image70.gif"/><Relationship Id="rId4" Type="http://schemas.openxmlformats.org/officeDocument/2006/relationships/image" Target="../media/image64.gif"/><Relationship Id="rId9" Type="http://schemas.openxmlformats.org/officeDocument/2006/relationships/image" Target="../media/image69.gif"/></Relationships>
</file>

<file path=ppt/slides/_rels/slide67.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0.xml"/></Relationships>
</file>

<file path=ppt/slides/_rels/slide69.xml.rels><?xml version="1.0" encoding="UTF-8" standalone="yes"?>
<Relationships xmlns="http://schemas.openxmlformats.org/package/2006/relationships"><Relationship Id="rId8" Type="http://schemas.openxmlformats.org/officeDocument/2006/relationships/slide" Target="slide70.xml"/><Relationship Id="rId3" Type="http://schemas.openxmlformats.org/officeDocument/2006/relationships/image" Target="../media/image73.gif"/><Relationship Id="rId7" Type="http://schemas.openxmlformats.org/officeDocument/2006/relationships/image" Target="../media/image77.gif"/><Relationship Id="rId2" Type="http://schemas.openxmlformats.org/officeDocument/2006/relationships/notesSlide" Target="../notesSlides/notesSlide69.xml"/><Relationship Id="rId1" Type="http://schemas.openxmlformats.org/officeDocument/2006/relationships/slideLayout" Target="../slideLayouts/slideLayout2.xml"/><Relationship Id="rId6" Type="http://schemas.openxmlformats.org/officeDocument/2006/relationships/image" Target="../media/image76.gif"/><Relationship Id="rId5" Type="http://schemas.openxmlformats.org/officeDocument/2006/relationships/image" Target="../media/image75.gif"/><Relationship Id="rId4" Type="http://schemas.openxmlformats.org/officeDocument/2006/relationships/image" Target="../media/image74.gif"/><Relationship Id="rId9" Type="http://schemas.openxmlformats.org/officeDocument/2006/relationships/image" Target="../media/image1.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73.gif"/><Relationship Id="rId7" Type="http://schemas.openxmlformats.org/officeDocument/2006/relationships/image" Target="../media/image77.gif"/><Relationship Id="rId2" Type="http://schemas.openxmlformats.org/officeDocument/2006/relationships/notesSlide" Target="../notesSlides/notesSlide70.xml"/><Relationship Id="rId1" Type="http://schemas.openxmlformats.org/officeDocument/2006/relationships/slideLayout" Target="../slideLayouts/slideLayout5.xml"/><Relationship Id="rId6" Type="http://schemas.openxmlformats.org/officeDocument/2006/relationships/image" Target="../media/image76.gif"/><Relationship Id="rId5" Type="http://schemas.openxmlformats.org/officeDocument/2006/relationships/image" Target="../media/image75.gif"/><Relationship Id="rId4" Type="http://schemas.openxmlformats.org/officeDocument/2006/relationships/image" Target="../media/image74.gif"/></Relationships>
</file>

<file path=ppt/slides/_rels/slide71.xml.rels><?xml version="1.0" encoding="UTF-8" standalone="yes"?>
<Relationships xmlns="http://schemas.openxmlformats.org/package/2006/relationships"><Relationship Id="rId3" Type="http://schemas.openxmlformats.org/officeDocument/2006/relationships/image" Target="../media/image73.gif"/><Relationship Id="rId7" Type="http://schemas.openxmlformats.org/officeDocument/2006/relationships/image" Target="../media/image77.gif"/><Relationship Id="rId2" Type="http://schemas.openxmlformats.org/officeDocument/2006/relationships/notesSlide" Target="../notesSlides/notesSlide71.xml"/><Relationship Id="rId1" Type="http://schemas.openxmlformats.org/officeDocument/2006/relationships/slideLayout" Target="../slideLayouts/slideLayout4.xml"/><Relationship Id="rId6" Type="http://schemas.openxmlformats.org/officeDocument/2006/relationships/image" Target="../media/image76.gif"/><Relationship Id="rId5" Type="http://schemas.openxmlformats.org/officeDocument/2006/relationships/image" Target="../media/image75.gif"/><Relationship Id="rId4" Type="http://schemas.openxmlformats.org/officeDocument/2006/relationships/image" Target="../media/image74.gif"/></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image" Target="../media/image74.gif"/><Relationship Id="rId2" Type="http://schemas.openxmlformats.org/officeDocument/2006/relationships/notesSlide" Target="../notesSlides/notesSlide73.xml"/><Relationship Id="rId1" Type="http://schemas.openxmlformats.org/officeDocument/2006/relationships/slideLayout" Target="../slideLayouts/slideLayout4.xml"/><Relationship Id="rId5" Type="http://schemas.openxmlformats.org/officeDocument/2006/relationships/image" Target="../media/image79.gif"/><Relationship Id="rId4" Type="http://schemas.openxmlformats.org/officeDocument/2006/relationships/image" Target="../media/image78.gif"/></Relationships>
</file>

<file path=ppt/slides/_rels/slide74.xml.rels><?xml version="1.0" encoding="UTF-8" standalone="yes"?>
<Relationships xmlns="http://schemas.openxmlformats.org/package/2006/relationships"><Relationship Id="rId3" Type="http://schemas.openxmlformats.org/officeDocument/2006/relationships/image" Target="../media/image80.gif"/><Relationship Id="rId7" Type="http://schemas.openxmlformats.org/officeDocument/2006/relationships/image" Target="../media/image1.jpeg"/><Relationship Id="rId2" Type="http://schemas.openxmlformats.org/officeDocument/2006/relationships/notesSlide" Target="../notesSlides/notesSlide74.xml"/><Relationship Id="rId1" Type="http://schemas.openxmlformats.org/officeDocument/2006/relationships/slideLayout" Target="../slideLayouts/slideLayout2.xml"/><Relationship Id="rId6" Type="http://schemas.openxmlformats.org/officeDocument/2006/relationships/slide" Target="slide75.xml"/><Relationship Id="rId5" Type="http://schemas.openxmlformats.org/officeDocument/2006/relationships/image" Target="../media/image82.gif"/><Relationship Id="rId4" Type="http://schemas.openxmlformats.org/officeDocument/2006/relationships/image" Target="../media/image81.gif"/></Relationships>
</file>

<file path=ppt/slides/_rels/slide75.xml.rels><?xml version="1.0" encoding="UTF-8" standalone="yes"?>
<Relationships xmlns="http://schemas.openxmlformats.org/package/2006/relationships"><Relationship Id="rId3" Type="http://schemas.openxmlformats.org/officeDocument/2006/relationships/image" Target="../media/image80.gif"/><Relationship Id="rId7" Type="http://schemas.openxmlformats.org/officeDocument/2006/relationships/image" Target="../media/image84.gif"/><Relationship Id="rId2" Type="http://schemas.openxmlformats.org/officeDocument/2006/relationships/notesSlide" Target="../notesSlides/notesSlide75.xml"/><Relationship Id="rId1" Type="http://schemas.openxmlformats.org/officeDocument/2006/relationships/slideLayout" Target="../slideLayouts/slideLayout5.xml"/><Relationship Id="rId6" Type="http://schemas.openxmlformats.org/officeDocument/2006/relationships/image" Target="../media/image83.gif"/><Relationship Id="rId5" Type="http://schemas.openxmlformats.org/officeDocument/2006/relationships/image" Target="../media/image82.gif"/><Relationship Id="rId4" Type="http://schemas.openxmlformats.org/officeDocument/2006/relationships/image" Target="../media/image81.gif"/></Relationships>
</file>

<file path=ppt/slides/_rels/slide76.xml.rels><?xml version="1.0" encoding="UTF-8" standalone="yes"?>
<Relationships xmlns="http://schemas.openxmlformats.org/package/2006/relationships"><Relationship Id="rId3" Type="http://schemas.openxmlformats.org/officeDocument/2006/relationships/image" Target="../media/image82.gif"/><Relationship Id="rId7" Type="http://schemas.openxmlformats.org/officeDocument/2006/relationships/image" Target="../media/image88.gif"/><Relationship Id="rId2" Type="http://schemas.openxmlformats.org/officeDocument/2006/relationships/notesSlide" Target="../notesSlides/notesSlide76.xml"/><Relationship Id="rId1" Type="http://schemas.openxmlformats.org/officeDocument/2006/relationships/slideLayout" Target="../slideLayouts/slideLayout4.xml"/><Relationship Id="rId6" Type="http://schemas.openxmlformats.org/officeDocument/2006/relationships/image" Target="../media/image87.gif"/><Relationship Id="rId5" Type="http://schemas.openxmlformats.org/officeDocument/2006/relationships/image" Target="../media/image86.gif"/><Relationship Id="rId4" Type="http://schemas.openxmlformats.org/officeDocument/2006/relationships/image" Target="../media/image85.gif"/></Relationships>
</file>

<file path=ppt/slides/_rels/slide77.xml.rels><?xml version="1.0" encoding="UTF-8" standalone="yes"?>
<Relationships xmlns="http://schemas.openxmlformats.org/package/2006/relationships"><Relationship Id="rId8" Type="http://schemas.openxmlformats.org/officeDocument/2006/relationships/image" Target="../media/image90.gif"/><Relationship Id="rId3" Type="http://schemas.openxmlformats.org/officeDocument/2006/relationships/image" Target="../media/image85.gif"/><Relationship Id="rId7" Type="http://schemas.openxmlformats.org/officeDocument/2006/relationships/image" Target="../media/image89.gif"/><Relationship Id="rId2" Type="http://schemas.openxmlformats.org/officeDocument/2006/relationships/notesSlide" Target="../notesSlides/notesSlide77.xml"/><Relationship Id="rId1" Type="http://schemas.openxmlformats.org/officeDocument/2006/relationships/slideLayout" Target="../slideLayouts/slideLayout4.xml"/><Relationship Id="rId6" Type="http://schemas.openxmlformats.org/officeDocument/2006/relationships/image" Target="../media/image88.gif"/><Relationship Id="rId5" Type="http://schemas.openxmlformats.org/officeDocument/2006/relationships/image" Target="../media/image87.gif"/><Relationship Id="rId10" Type="http://schemas.openxmlformats.org/officeDocument/2006/relationships/image" Target="../media/image92.gif"/><Relationship Id="rId4" Type="http://schemas.openxmlformats.org/officeDocument/2006/relationships/image" Target="../media/image86.gif"/><Relationship Id="rId9" Type="http://schemas.openxmlformats.org/officeDocument/2006/relationships/image" Target="../media/image91.gi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slide" Target="slide10.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27EA787-D5F0-4FB2-B349-51AE421ED7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808"/>
            <a:ext cx="9144000" cy="6852383"/>
          </a:xfrm>
          <a:prstGeom prst="rect">
            <a:avLst/>
          </a:prstGeom>
        </p:spPr>
      </p:pic>
    </p:spTree>
  </p:cSld>
  <p:clrMapOvr>
    <a:masterClrMapping/>
  </p:clrMapOvr>
  <p:transition spd="slow">
    <p:wipe dir="r"/>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6626" name="Picture 2" descr="fig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813" y="280988"/>
            <a:ext cx="7572375" cy="629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9155" name="Picture 3" descr="fig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813" y="280988"/>
            <a:ext cx="7572375" cy="629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9156" name="Picture 4" descr="fig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5813" y="280988"/>
            <a:ext cx="7572375" cy="629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9157" name="Picture 5" descr="fig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5813" y="280988"/>
            <a:ext cx="7572375" cy="629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9158" name="Picture 6" descr="fig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5813" y="280988"/>
            <a:ext cx="7572375" cy="629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9159" name="Picture 7" descr="fig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5813" y="280988"/>
            <a:ext cx="7572375" cy="629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9160" name="Picture 8" descr="fig2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85813" y="280988"/>
            <a:ext cx="7572375" cy="629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9161" name="Picture 9" descr="fig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5813" y="280988"/>
            <a:ext cx="7572375" cy="629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9162" name="Picture 10" descr="fig2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85813" y="280988"/>
            <a:ext cx="7572375" cy="629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689155"/>
                                        </p:tgtEl>
                                        <p:attrNameLst>
                                          <p:attrName>style.visibility</p:attrName>
                                        </p:attrNameLst>
                                      </p:cBhvr>
                                      <p:to>
                                        <p:strVal val="visible"/>
                                      </p:to>
                                    </p:set>
                                    <p:animEffect transition="in" filter="fade">
                                      <p:cBhvr>
                                        <p:cTn id="7" dur="500"/>
                                        <p:tgtEl>
                                          <p:spTgt spid="6891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689156"/>
                                        </p:tgtEl>
                                        <p:attrNameLst>
                                          <p:attrName>style.visibility</p:attrName>
                                        </p:attrNameLst>
                                      </p:cBhvr>
                                      <p:to>
                                        <p:strVal val="visible"/>
                                      </p:to>
                                    </p:set>
                                    <p:animEffect transition="in" filter="wipe(down)">
                                      <p:cBhvr>
                                        <p:cTn id="12" dur="1000"/>
                                        <p:tgtEl>
                                          <p:spTgt spid="68915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689157"/>
                                        </p:tgtEl>
                                        <p:attrNameLst>
                                          <p:attrName>style.visibility</p:attrName>
                                        </p:attrNameLst>
                                      </p:cBhvr>
                                      <p:to>
                                        <p:strVal val="visible"/>
                                      </p:to>
                                    </p:set>
                                    <p:animEffect transition="in" filter="wipe(up)">
                                      <p:cBhvr>
                                        <p:cTn id="17" dur="1000"/>
                                        <p:tgtEl>
                                          <p:spTgt spid="68915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689158"/>
                                        </p:tgtEl>
                                        <p:attrNameLst>
                                          <p:attrName>style.visibility</p:attrName>
                                        </p:attrNameLst>
                                      </p:cBhvr>
                                      <p:to>
                                        <p:strVal val="visible"/>
                                      </p:to>
                                    </p:set>
                                    <p:animEffect transition="in" filter="wipe(down)">
                                      <p:cBhvr>
                                        <p:cTn id="22" dur="1000"/>
                                        <p:tgtEl>
                                          <p:spTgt spid="689158"/>
                                        </p:tgtEl>
                                      </p:cBhvr>
                                    </p:animEffect>
                                  </p:childTnLst>
                                </p:cTn>
                              </p:par>
                            </p:childTnLst>
                          </p:cTn>
                        </p:par>
                        <p:par>
                          <p:cTn id="23" fill="hold" nodeType="afterGroup">
                            <p:stCondLst>
                              <p:cond delay="1000"/>
                            </p:stCondLst>
                            <p:childTnLst>
                              <p:par>
                                <p:cTn id="24" presetID="22" presetClass="entr" presetSubtype="2" fill="hold" nodeType="afterEffect">
                                  <p:stCondLst>
                                    <p:cond delay="0"/>
                                  </p:stCondLst>
                                  <p:childTnLst>
                                    <p:set>
                                      <p:cBhvr>
                                        <p:cTn id="25" dur="1" fill="hold">
                                          <p:stCondLst>
                                            <p:cond delay="0"/>
                                          </p:stCondLst>
                                        </p:cTn>
                                        <p:tgtEl>
                                          <p:spTgt spid="689159"/>
                                        </p:tgtEl>
                                        <p:attrNameLst>
                                          <p:attrName>style.visibility</p:attrName>
                                        </p:attrNameLst>
                                      </p:cBhvr>
                                      <p:to>
                                        <p:strVal val="visible"/>
                                      </p:to>
                                    </p:set>
                                    <p:animEffect transition="in" filter="wipe(right)">
                                      <p:cBhvr>
                                        <p:cTn id="26" dur="1000"/>
                                        <p:tgtEl>
                                          <p:spTgt spid="68915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nodeType="clickEffect">
                                  <p:stCondLst>
                                    <p:cond delay="0"/>
                                  </p:stCondLst>
                                  <p:childTnLst>
                                    <p:set>
                                      <p:cBhvr>
                                        <p:cTn id="30" dur="1" fill="hold">
                                          <p:stCondLst>
                                            <p:cond delay="0"/>
                                          </p:stCondLst>
                                        </p:cTn>
                                        <p:tgtEl>
                                          <p:spTgt spid="689160"/>
                                        </p:tgtEl>
                                        <p:attrNameLst>
                                          <p:attrName>style.visibility</p:attrName>
                                        </p:attrNameLst>
                                      </p:cBhvr>
                                      <p:to>
                                        <p:strVal val="visible"/>
                                      </p:to>
                                    </p:set>
                                    <p:animEffect transition="in" filter="wipe(up)">
                                      <p:cBhvr>
                                        <p:cTn id="31" dur="1000"/>
                                        <p:tgtEl>
                                          <p:spTgt spid="68916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4" fill="hold" nodeType="clickEffect">
                                  <p:stCondLst>
                                    <p:cond delay="0"/>
                                  </p:stCondLst>
                                  <p:childTnLst>
                                    <p:set>
                                      <p:cBhvr>
                                        <p:cTn id="35" dur="1" fill="hold">
                                          <p:stCondLst>
                                            <p:cond delay="0"/>
                                          </p:stCondLst>
                                        </p:cTn>
                                        <p:tgtEl>
                                          <p:spTgt spid="689161"/>
                                        </p:tgtEl>
                                        <p:attrNameLst>
                                          <p:attrName>style.visibility</p:attrName>
                                        </p:attrNameLst>
                                      </p:cBhvr>
                                      <p:to>
                                        <p:strVal val="visible"/>
                                      </p:to>
                                    </p:set>
                                    <p:animEffect transition="in" filter="wipe(down)">
                                      <p:cBhvr>
                                        <p:cTn id="36" dur="1000"/>
                                        <p:tgtEl>
                                          <p:spTgt spid="689161"/>
                                        </p:tgtEl>
                                      </p:cBhvr>
                                    </p:animEffect>
                                  </p:childTnLst>
                                </p:cTn>
                              </p:par>
                            </p:childTnLst>
                          </p:cTn>
                        </p:par>
                        <p:par>
                          <p:cTn id="37" fill="hold" nodeType="afterGroup">
                            <p:stCondLst>
                              <p:cond delay="1000"/>
                            </p:stCondLst>
                            <p:childTnLst>
                              <p:par>
                                <p:cTn id="38" presetID="22" presetClass="entr" presetSubtype="2" fill="hold" nodeType="afterEffect">
                                  <p:stCondLst>
                                    <p:cond delay="0"/>
                                  </p:stCondLst>
                                  <p:childTnLst>
                                    <p:set>
                                      <p:cBhvr>
                                        <p:cTn id="39" dur="1" fill="hold">
                                          <p:stCondLst>
                                            <p:cond delay="0"/>
                                          </p:stCondLst>
                                        </p:cTn>
                                        <p:tgtEl>
                                          <p:spTgt spid="689162"/>
                                        </p:tgtEl>
                                        <p:attrNameLst>
                                          <p:attrName>style.visibility</p:attrName>
                                        </p:attrNameLst>
                                      </p:cBhvr>
                                      <p:to>
                                        <p:strVal val="visible"/>
                                      </p:to>
                                    </p:set>
                                    <p:animEffect transition="in" filter="wipe(right)">
                                      <p:cBhvr>
                                        <p:cTn id="40" dur="1000"/>
                                        <p:tgtEl>
                                          <p:spTgt spid="689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23" name="Rectangle 3"/>
          <p:cNvSpPr>
            <a:spLocks noGrp="1" noChangeArrowheads="1"/>
          </p:cNvSpPr>
          <p:nvPr>
            <p:ph idx="1"/>
          </p:nvPr>
        </p:nvSpPr>
        <p:spPr>
          <a:xfrm>
            <a:off x="360363" y="1584325"/>
            <a:ext cx="8229600" cy="4892675"/>
          </a:xfrm>
        </p:spPr>
        <p:txBody>
          <a:bodyPr/>
          <a:lstStyle/>
          <a:p>
            <a:pPr marL="107950" lvl="1" eaLnBrk="1" hangingPunct="1"/>
            <a:r>
              <a:rPr b="1" dirty="0">
                <a:solidFill>
                  <a:srgbClr val="7030A0"/>
                </a:solidFill>
              </a:rPr>
              <a:t>Households and Firms</a:t>
            </a:r>
          </a:p>
          <a:p>
            <a:pPr marL="107950" lvl="1" eaLnBrk="1" hangingPunct="1"/>
            <a:r>
              <a:rPr dirty="0"/>
              <a:t>Households sell and firms buy the services of labor, capital, and land in </a:t>
            </a:r>
            <a:r>
              <a:rPr b="1" dirty="0"/>
              <a:t>factor markets</a:t>
            </a:r>
            <a:r>
              <a:rPr dirty="0"/>
              <a:t>.</a:t>
            </a:r>
          </a:p>
          <a:p>
            <a:pPr marL="107950" lvl="1" eaLnBrk="1" hangingPunct="1"/>
            <a:r>
              <a:rPr dirty="0"/>
              <a:t>Firms pay wages for labor services, interest for the use of capital, and rent for the use of land. </a:t>
            </a:r>
          </a:p>
          <a:p>
            <a:pPr marL="107950" lvl="1" eaLnBrk="1" hangingPunct="1"/>
            <a:r>
              <a:rPr dirty="0"/>
              <a:t>A fourth factor of production, entrepreneurship, receives profit.</a:t>
            </a:r>
          </a:p>
          <a:p>
            <a:pPr marL="107950" lvl="1" eaLnBrk="1" hangingPunct="1"/>
            <a:r>
              <a:rPr dirty="0"/>
              <a:t>In the figure, the blue flow, </a:t>
            </a:r>
            <a:r>
              <a:rPr i="1" dirty="0"/>
              <a:t>Y</a:t>
            </a:r>
            <a:r>
              <a:rPr dirty="0"/>
              <a:t>, shows total income paid by firms to households.</a:t>
            </a:r>
          </a:p>
        </p:txBody>
      </p:sp>
      <p:sp>
        <p:nvSpPr>
          <p:cNvPr id="28674" name="Rectangle 50"/>
          <p:cNvSpPr>
            <a:spLocks noGrp="1" noChangeArrowheads="1"/>
          </p:cNvSpPr>
          <p:nvPr>
            <p:ph type="title"/>
          </p:nvPr>
        </p:nvSpPr>
        <p:spPr>
          <a:noFill/>
        </p:spPr>
        <p:txBody>
          <a:bodyPr/>
          <a:lstStyle/>
          <a:p>
            <a:pPr eaLnBrk="1" hangingPunct="1"/>
            <a:r>
              <a:rPr lang="en-US" altLang="en-US"/>
              <a:t>Gross Domestic Product </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6723">
                                            <p:txEl>
                                              <p:pRg st="1" end="1"/>
                                            </p:txEl>
                                          </p:spTgt>
                                        </p:tgtEl>
                                        <p:attrNameLst>
                                          <p:attrName>style.visibility</p:attrName>
                                        </p:attrNameLst>
                                      </p:cBhvr>
                                      <p:to>
                                        <p:strVal val="visible"/>
                                      </p:to>
                                    </p:set>
                                    <p:animEffect transition="in" filter="wipe(left)">
                                      <p:cBhvr>
                                        <p:cTn id="7" dur="1000"/>
                                        <p:tgtEl>
                                          <p:spTgt spid="28672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6723">
                                            <p:txEl>
                                              <p:pRg st="2" end="2"/>
                                            </p:txEl>
                                          </p:spTgt>
                                        </p:tgtEl>
                                        <p:attrNameLst>
                                          <p:attrName>style.visibility</p:attrName>
                                        </p:attrNameLst>
                                      </p:cBhvr>
                                      <p:to>
                                        <p:strVal val="visible"/>
                                      </p:to>
                                    </p:set>
                                    <p:animEffect transition="in" filter="wipe(left)">
                                      <p:cBhvr>
                                        <p:cTn id="12" dur="1000"/>
                                        <p:tgtEl>
                                          <p:spTgt spid="28672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86723">
                                            <p:txEl>
                                              <p:pRg st="3" end="3"/>
                                            </p:txEl>
                                          </p:spTgt>
                                        </p:tgtEl>
                                        <p:attrNameLst>
                                          <p:attrName>style.visibility</p:attrName>
                                        </p:attrNameLst>
                                      </p:cBhvr>
                                      <p:to>
                                        <p:strVal val="visible"/>
                                      </p:to>
                                    </p:set>
                                    <p:animEffect transition="in" filter="wipe(left)">
                                      <p:cBhvr>
                                        <p:cTn id="17" dur="1000"/>
                                        <p:tgtEl>
                                          <p:spTgt spid="28672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86723">
                                            <p:txEl>
                                              <p:pRg st="4" end="4"/>
                                            </p:txEl>
                                          </p:spTgt>
                                        </p:tgtEl>
                                        <p:attrNameLst>
                                          <p:attrName>style.visibility</p:attrName>
                                        </p:attrNameLst>
                                      </p:cBhvr>
                                      <p:to>
                                        <p:strVal val="visible"/>
                                      </p:to>
                                    </p:set>
                                    <p:animEffect transition="in" filter="wipe(left)">
                                      <p:cBhvr>
                                        <p:cTn id="22" dur="1000"/>
                                        <p:tgtEl>
                                          <p:spTgt spid="2867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3" grpId="0" build="p" bldLvl="3"/>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title"/>
          </p:nvPr>
        </p:nvSpPr>
        <p:spPr>
          <a:noFill/>
        </p:spPr>
        <p:txBody>
          <a:bodyPr/>
          <a:lstStyle/>
          <a:p>
            <a:pPr eaLnBrk="1" hangingPunct="1"/>
            <a:r>
              <a:rPr lang="en-US" altLang="en-US"/>
              <a:t>Gross Domestic Product </a:t>
            </a:r>
          </a:p>
        </p:txBody>
      </p:sp>
      <p:pic>
        <p:nvPicPr>
          <p:cNvPr id="30723" name="Picture 5" descr="fig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0225" y="1584325"/>
            <a:ext cx="5678488" cy="472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4" name="Picture 6" descr="fig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0225" y="1584325"/>
            <a:ext cx="5678488" cy="472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0311" name="Picture 7" descr="fig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0225" y="1584325"/>
            <a:ext cx="5678488" cy="472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610311"/>
                                        </p:tgtEl>
                                        <p:attrNameLst>
                                          <p:attrName>style.visibility</p:attrName>
                                        </p:attrNameLst>
                                      </p:cBhvr>
                                      <p:to>
                                        <p:strVal val="visible"/>
                                      </p:to>
                                    </p:set>
                                    <p:animEffect transition="in" filter="wipe(down)">
                                      <p:cBhvr>
                                        <p:cTn id="7" dur="1000"/>
                                        <p:tgtEl>
                                          <p:spTgt spid="6103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7747" name="Rectangle 3"/>
          <p:cNvSpPr>
            <a:spLocks noGrp="1" noChangeArrowheads="1"/>
          </p:cNvSpPr>
          <p:nvPr>
            <p:ph idx="1"/>
          </p:nvPr>
        </p:nvSpPr>
        <p:spPr>
          <a:xfrm>
            <a:off x="360363" y="1584325"/>
            <a:ext cx="8097837" cy="4525963"/>
          </a:xfrm>
        </p:spPr>
        <p:txBody>
          <a:bodyPr/>
          <a:lstStyle/>
          <a:p>
            <a:pPr marL="107950" lvl="1" eaLnBrk="1" hangingPunct="1"/>
            <a:r>
              <a:rPr dirty="0"/>
              <a:t>Firms sell and households buy consumer goods and services in the </a:t>
            </a:r>
            <a:r>
              <a:rPr b="1" dirty="0"/>
              <a:t>goods market</a:t>
            </a:r>
            <a:r>
              <a:rPr dirty="0"/>
              <a:t>. </a:t>
            </a:r>
          </a:p>
          <a:p>
            <a:pPr marL="107950" lvl="1" eaLnBrk="1" hangingPunct="1"/>
            <a:r>
              <a:rPr b="1" dirty="0"/>
              <a:t>Consumption expenditure</a:t>
            </a:r>
            <a:r>
              <a:rPr dirty="0"/>
              <a:t> is the total payment for consumer goods and services, shown by the red flow labeled </a:t>
            </a:r>
            <a:r>
              <a:rPr i="1" dirty="0"/>
              <a:t>C</a:t>
            </a:r>
            <a:r>
              <a:rPr dirty="0"/>
              <a:t> .</a:t>
            </a:r>
          </a:p>
          <a:p>
            <a:pPr marL="107950" lvl="1" eaLnBrk="1" hangingPunct="1"/>
            <a:r>
              <a:rPr dirty="0"/>
              <a:t>Firms buy and sell new capital equipment in the goods market and put unsold output into inventory.</a:t>
            </a:r>
          </a:p>
          <a:p>
            <a:pPr marL="107950" lvl="1" eaLnBrk="1" hangingPunct="1"/>
            <a:r>
              <a:rPr dirty="0"/>
              <a:t>These purchases od new capital equipment and the additions to inventories are </a:t>
            </a:r>
            <a:r>
              <a:rPr b="1" dirty="0"/>
              <a:t>investment</a:t>
            </a:r>
            <a:r>
              <a:rPr dirty="0"/>
              <a:t>, shown by the red flow labeled </a:t>
            </a:r>
            <a:r>
              <a:rPr i="1" dirty="0"/>
              <a:t>I.</a:t>
            </a:r>
          </a:p>
        </p:txBody>
      </p:sp>
      <p:sp>
        <p:nvSpPr>
          <p:cNvPr id="32770" name="Rectangle 50"/>
          <p:cNvSpPr>
            <a:spLocks noGrp="1" noChangeArrowheads="1"/>
          </p:cNvSpPr>
          <p:nvPr>
            <p:ph type="title"/>
          </p:nvPr>
        </p:nvSpPr>
        <p:spPr>
          <a:noFill/>
        </p:spPr>
        <p:txBody>
          <a:bodyPr/>
          <a:lstStyle/>
          <a:p>
            <a:pPr eaLnBrk="1" hangingPunct="1"/>
            <a:r>
              <a:rPr lang="en-US" altLang="en-US"/>
              <a:t>Gross Domestic Product </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7747">
                                            <p:txEl>
                                              <p:pRg st="1" end="1"/>
                                            </p:txEl>
                                          </p:spTgt>
                                        </p:tgtEl>
                                        <p:attrNameLst>
                                          <p:attrName>style.visibility</p:attrName>
                                        </p:attrNameLst>
                                      </p:cBhvr>
                                      <p:to>
                                        <p:strVal val="visible"/>
                                      </p:to>
                                    </p:set>
                                    <p:animEffect transition="in" filter="wipe(left)">
                                      <p:cBhvr>
                                        <p:cTn id="7" dur="1000"/>
                                        <p:tgtEl>
                                          <p:spTgt spid="28774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7747">
                                            <p:txEl>
                                              <p:pRg st="2" end="2"/>
                                            </p:txEl>
                                          </p:spTgt>
                                        </p:tgtEl>
                                        <p:attrNameLst>
                                          <p:attrName>style.visibility</p:attrName>
                                        </p:attrNameLst>
                                      </p:cBhvr>
                                      <p:to>
                                        <p:strVal val="visible"/>
                                      </p:to>
                                    </p:set>
                                    <p:animEffect transition="in" filter="wipe(left)">
                                      <p:cBhvr>
                                        <p:cTn id="12" dur="1000"/>
                                        <p:tgtEl>
                                          <p:spTgt spid="28774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87747">
                                            <p:txEl>
                                              <p:pRg st="3" end="3"/>
                                            </p:txEl>
                                          </p:spTgt>
                                        </p:tgtEl>
                                        <p:attrNameLst>
                                          <p:attrName>style.visibility</p:attrName>
                                        </p:attrNameLst>
                                      </p:cBhvr>
                                      <p:to>
                                        <p:strVal val="visible"/>
                                      </p:to>
                                    </p:set>
                                    <p:animEffect transition="in" filter="wipe(left)">
                                      <p:cBhvr>
                                        <p:cTn id="17" dur="1000"/>
                                        <p:tgtEl>
                                          <p:spTgt spid="2877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47" grpId="0" build="p" bldLvl="3"/>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9"/>
          <p:cNvSpPr>
            <a:spLocks noGrp="1" noChangeArrowheads="1"/>
          </p:cNvSpPr>
          <p:nvPr>
            <p:ph type="title"/>
          </p:nvPr>
        </p:nvSpPr>
        <p:spPr>
          <a:noFill/>
        </p:spPr>
        <p:txBody>
          <a:bodyPr/>
          <a:lstStyle/>
          <a:p>
            <a:pPr eaLnBrk="1" hangingPunct="1"/>
            <a:r>
              <a:rPr lang="en-US" altLang="en-US"/>
              <a:t>Gross Domestic Product </a:t>
            </a:r>
          </a:p>
        </p:txBody>
      </p:sp>
      <p:pic>
        <p:nvPicPr>
          <p:cNvPr id="34819" name="Picture 41" descr="fig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0225" y="1584325"/>
            <a:ext cx="5678488" cy="472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0" name="Picture 42" descr="fig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0225" y="1584325"/>
            <a:ext cx="5678488" cy="472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1" name="Picture 43" descr="fig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0225" y="1584325"/>
            <a:ext cx="5678488" cy="472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9836" name="Picture 44" descr="fig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00225" y="1584325"/>
            <a:ext cx="5678488" cy="472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9837" name="Picture 45" descr="fig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00225" y="1584325"/>
            <a:ext cx="5678488" cy="472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9838" name="Picture 46" descr="fig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00225" y="1584325"/>
            <a:ext cx="5678488" cy="472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89836"/>
                                        </p:tgtEl>
                                        <p:attrNameLst>
                                          <p:attrName>style.visibility</p:attrName>
                                        </p:attrNameLst>
                                      </p:cBhvr>
                                      <p:to>
                                        <p:strVal val="visible"/>
                                      </p:to>
                                    </p:set>
                                    <p:animEffect transition="in" filter="wipe(up)">
                                      <p:cBhvr>
                                        <p:cTn id="7" dur="1000"/>
                                        <p:tgtEl>
                                          <p:spTgt spid="2898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289837"/>
                                        </p:tgtEl>
                                        <p:attrNameLst>
                                          <p:attrName>style.visibility</p:attrName>
                                        </p:attrNameLst>
                                      </p:cBhvr>
                                      <p:to>
                                        <p:strVal val="visible"/>
                                      </p:to>
                                    </p:set>
                                    <p:animEffect transition="in" filter="wipe(down)">
                                      <p:cBhvr>
                                        <p:cTn id="12" dur="1000"/>
                                        <p:tgtEl>
                                          <p:spTgt spid="289837"/>
                                        </p:tgtEl>
                                      </p:cBhvr>
                                    </p:animEffect>
                                  </p:childTnLst>
                                </p:cTn>
                              </p:par>
                            </p:childTnLst>
                          </p:cTn>
                        </p:par>
                        <p:par>
                          <p:cTn id="13" fill="hold" nodeType="afterGroup">
                            <p:stCondLst>
                              <p:cond delay="1000"/>
                            </p:stCondLst>
                            <p:childTnLst>
                              <p:par>
                                <p:cTn id="14" presetID="22" presetClass="entr" presetSubtype="2" fill="hold" nodeType="afterEffect">
                                  <p:stCondLst>
                                    <p:cond delay="0"/>
                                  </p:stCondLst>
                                  <p:childTnLst>
                                    <p:set>
                                      <p:cBhvr>
                                        <p:cTn id="15" dur="1" fill="hold">
                                          <p:stCondLst>
                                            <p:cond delay="0"/>
                                          </p:stCondLst>
                                        </p:cTn>
                                        <p:tgtEl>
                                          <p:spTgt spid="289838"/>
                                        </p:tgtEl>
                                        <p:attrNameLst>
                                          <p:attrName>style.visibility</p:attrName>
                                        </p:attrNameLst>
                                      </p:cBhvr>
                                      <p:to>
                                        <p:strVal val="visible"/>
                                      </p:to>
                                    </p:set>
                                    <p:animEffect transition="in" filter="wipe(right)">
                                      <p:cBhvr>
                                        <p:cTn id="16" dur="1000"/>
                                        <p:tgtEl>
                                          <p:spTgt spid="2898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0819" name="Rectangle 3"/>
          <p:cNvSpPr>
            <a:spLocks noGrp="1" noChangeArrowheads="1"/>
          </p:cNvSpPr>
          <p:nvPr>
            <p:ph idx="1"/>
          </p:nvPr>
        </p:nvSpPr>
        <p:spPr/>
        <p:txBody>
          <a:bodyPr/>
          <a:lstStyle/>
          <a:p>
            <a:pPr marL="107950" lvl="1" eaLnBrk="1" hangingPunct="1"/>
            <a:r>
              <a:rPr b="1" dirty="0">
                <a:solidFill>
                  <a:srgbClr val="7030A0"/>
                </a:solidFill>
              </a:rPr>
              <a:t>Governments</a:t>
            </a:r>
          </a:p>
          <a:p>
            <a:pPr marL="107950" lvl="1" eaLnBrk="1" hangingPunct="1"/>
            <a:r>
              <a:rPr dirty="0"/>
              <a:t>Governments buy goods and services from firms and their expenditure on goods and services is called </a:t>
            </a:r>
            <a:r>
              <a:rPr b="1" dirty="0"/>
              <a:t>government expenditure</a:t>
            </a:r>
            <a:r>
              <a:rPr dirty="0"/>
              <a:t>.</a:t>
            </a:r>
          </a:p>
          <a:p>
            <a:pPr marL="107950" lvl="1" eaLnBrk="1" hangingPunct="1"/>
            <a:r>
              <a:rPr dirty="0"/>
              <a:t>Government expenditure is shown as the red flow </a:t>
            </a:r>
            <a:r>
              <a:rPr i="1" dirty="0"/>
              <a:t>G</a:t>
            </a:r>
            <a:r>
              <a:rPr dirty="0"/>
              <a:t>.</a:t>
            </a:r>
          </a:p>
          <a:p>
            <a:pPr marL="107950" lvl="1" eaLnBrk="1" hangingPunct="1"/>
            <a:r>
              <a:rPr dirty="0"/>
              <a:t>Governments finance their expenditure with taxes and pay financial transfers to households, such as unemployment benefits, and pay subsidies to firms.</a:t>
            </a:r>
          </a:p>
          <a:p>
            <a:pPr marL="107950" lvl="1" eaLnBrk="1" hangingPunct="1"/>
            <a:r>
              <a:rPr dirty="0"/>
              <a:t>These financial transfers are </a:t>
            </a:r>
            <a:r>
              <a:rPr i="1" dirty="0"/>
              <a:t>not</a:t>
            </a:r>
            <a:r>
              <a:rPr dirty="0"/>
              <a:t> part of the circular flow of expenditure and income.</a:t>
            </a:r>
          </a:p>
        </p:txBody>
      </p:sp>
      <p:sp>
        <p:nvSpPr>
          <p:cNvPr id="36866" name="Rectangle 39"/>
          <p:cNvSpPr>
            <a:spLocks noGrp="1" noChangeArrowheads="1"/>
          </p:cNvSpPr>
          <p:nvPr>
            <p:ph type="title"/>
          </p:nvPr>
        </p:nvSpPr>
        <p:spPr>
          <a:noFill/>
        </p:spPr>
        <p:txBody>
          <a:bodyPr/>
          <a:lstStyle/>
          <a:p>
            <a:pPr eaLnBrk="1" hangingPunct="1"/>
            <a:r>
              <a:rPr lang="en-US" altLang="en-US"/>
              <a:t>Gross Domestic Product </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0819">
                                            <p:txEl>
                                              <p:pRg st="1" end="1"/>
                                            </p:txEl>
                                          </p:spTgt>
                                        </p:tgtEl>
                                        <p:attrNameLst>
                                          <p:attrName>style.visibility</p:attrName>
                                        </p:attrNameLst>
                                      </p:cBhvr>
                                      <p:to>
                                        <p:strVal val="visible"/>
                                      </p:to>
                                    </p:set>
                                    <p:animEffect transition="in" filter="wipe(left)">
                                      <p:cBhvr>
                                        <p:cTn id="7" dur="1000"/>
                                        <p:tgtEl>
                                          <p:spTgt spid="29081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0819">
                                            <p:txEl>
                                              <p:pRg st="2" end="2"/>
                                            </p:txEl>
                                          </p:spTgt>
                                        </p:tgtEl>
                                        <p:attrNameLst>
                                          <p:attrName>style.visibility</p:attrName>
                                        </p:attrNameLst>
                                      </p:cBhvr>
                                      <p:to>
                                        <p:strVal val="visible"/>
                                      </p:to>
                                    </p:set>
                                    <p:animEffect transition="in" filter="wipe(left)">
                                      <p:cBhvr>
                                        <p:cTn id="12" dur="1000"/>
                                        <p:tgtEl>
                                          <p:spTgt spid="29081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90819">
                                            <p:txEl>
                                              <p:pRg st="3" end="3"/>
                                            </p:txEl>
                                          </p:spTgt>
                                        </p:tgtEl>
                                        <p:attrNameLst>
                                          <p:attrName>style.visibility</p:attrName>
                                        </p:attrNameLst>
                                      </p:cBhvr>
                                      <p:to>
                                        <p:strVal val="visible"/>
                                      </p:to>
                                    </p:set>
                                    <p:animEffect transition="in" filter="wipe(left)">
                                      <p:cBhvr>
                                        <p:cTn id="17" dur="1000"/>
                                        <p:tgtEl>
                                          <p:spTgt spid="29081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90819">
                                            <p:txEl>
                                              <p:pRg st="4" end="4"/>
                                            </p:txEl>
                                          </p:spTgt>
                                        </p:tgtEl>
                                        <p:attrNameLst>
                                          <p:attrName>style.visibility</p:attrName>
                                        </p:attrNameLst>
                                      </p:cBhvr>
                                      <p:to>
                                        <p:strVal val="visible"/>
                                      </p:to>
                                    </p:set>
                                    <p:animEffect transition="in" filter="wipe(left)">
                                      <p:cBhvr>
                                        <p:cTn id="22" dur="1000"/>
                                        <p:tgtEl>
                                          <p:spTgt spid="2908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19" grpId="0" build="p" bldLvl="3"/>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noFill/>
        </p:spPr>
        <p:txBody>
          <a:bodyPr/>
          <a:lstStyle/>
          <a:p>
            <a:pPr eaLnBrk="1" hangingPunct="1"/>
            <a:r>
              <a:rPr lang="en-US" altLang="en-US"/>
              <a:t>Gross Domestic Product </a:t>
            </a:r>
          </a:p>
        </p:txBody>
      </p:sp>
      <p:pic>
        <p:nvPicPr>
          <p:cNvPr id="38915" name="Picture 3" descr="fig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0225" y="1584325"/>
            <a:ext cx="5678488" cy="472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6" name="Picture 4" descr="fig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0225" y="1584325"/>
            <a:ext cx="5678488" cy="472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7" name="Picture 5" descr="fig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0225" y="1584325"/>
            <a:ext cx="5678488" cy="472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8" name="Picture 6" descr="fig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00225" y="1584325"/>
            <a:ext cx="5678488" cy="472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9" name="Picture 7" descr="fig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00225" y="1584325"/>
            <a:ext cx="5678488" cy="472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0" name="Picture 8" descr="fig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00225" y="1584325"/>
            <a:ext cx="5678488" cy="472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09" name="Picture 9" descr="fig2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00225" y="1584325"/>
            <a:ext cx="5678488" cy="472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614409"/>
                                        </p:tgtEl>
                                        <p:attrNameLst>
                                          <p:attrName>style.visibility</p:attrName>
                                        </p:attrNameLst>
                                      </p:cBhvr>
                                      <p:to>
                                        <p:strVal val="visible"/>
                                      </p:to>
                                    </p:set>
                                    <p:animEffect transition="in" filter="wipe(up)">
                                      <p:cBhvr>
                                        <p:cTn id="7" dur="1000"/>
                                        <p:tgtEl>
                                          <p:spTgt spid="6144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1843" name="Rectangle 3"/>
          <p:cNvSpPr>
            <a:spLocks noGrp="1" noChangeArrowheads="1"/>
          </p:cNvSpPr>
          <p:nvPr>
            <p:ph idx="1"/>
          </p:nvPr>
        </p:nvSpPr>
        <p:spPr/>
        <p:txBody>
          <a:bodyPr/>
          <a:lstStyle/>
          <a:p>
            <a:pPr marL="107950" lvl="1" eaLnBrk="1" hangingPunct="1"/>
            <a:r>
              <a:rPr b="1" dirty="0">
                <a:solidFill>
                  <a:srgbClr val="7030A0"/>
                </a:solidFill>
              </a:rPr>
              <a:t>Rest of the World </a:t>
            </a:r>
          </a:p>
          <a:p>
            <a:pPr marL="107950" lvl="1" eaLnBrk="1" hangingPunct="1"/>
            <a:r>
              <a:rPr dirty="0"/>
              <a:t>Firms in the United States sell goods and services to the rest of the world—</a:t>
            </a:r>
            <a:r>
              <a:rPr b="1" dirty="0"/>
              <a:t>exports</a:t>
            </a:r>
            <a:r>
              <a:rPr dirty="0"/>
              <a:t>—and buy goods and services from the rest of the world—</a:t>
            </a:r>
            <a:r>
              <a:rPr b="1" dirty="0"/>
              <a:t>imports</a:t>
            </a:r>
            <a:r>
              <a:rPr dirty="0"/>
              <a:t>. </a:t>
            </a:r>
          </a:p>
          <a:p>
            <a:pPr marL="107950" lvl="1" eaLnBrk="1" hangingPunct="1"/>
            <a:r>
              <a:rPr dirty="0"/>
              <a:t>The value of exports (</a:t>
            </a:r>
            <a:r>
              <a:rPr i="1" dirty="0"/>
              <a:t>X </a:t>
            </a:r>
            <a:r>
              <a:rPr dirty="0"/>
              <a:t>) minus the value of imports (</a:t>
            </a:r>
            <a:r>
              <a:rPr i="1" dirty="0"/>
              <a:t>M</a:t>
            </a:r>
            <a:r>
              <a:rPr dirty="0"/>
              <a:t>) is called </a:t>
            </a:r>
            <a:r>
              <a:rPr b="1" dirty="0"/>
              <a:t>net exports</a:t>
            </a:r>
            <a:r>
              <a:rPr dirty="0"/>
              <a:t>, the red flow (</a:t>
            </a:r>
            <a:r>
              <a:rPr i="1" dirty="0"/>
              <a:t>X </a:t>
            </a:r>
            <a:r>
              <a:rPr dirty="0"/>
              <a:t>– </a:t>
            </a:r>
            <a:r>
              <a:rPr i="1" dirty="0"/>
              <a:t>M).</a:t>
            </a:r>
          </a:p>
          <a:p>
            <a:pPr marL="107950" lvl="1" eaLnBrk="1" hangingPunct="1"/>
            <a:r>
              <a:rPr dirty="0"/>
              <a:t>If net exports are </a:t>
            </a:r>
            <a:r>
              <a:rPr i="1" dirty="0"/>
              <a:t>positive</a:t>
            </a:r>
            <a:r>
              <a:rPr dirty="0"/>
              <a:t>, the net flow of goods and services is from U.S. firms to the rest of the world.</a:t>
            </a:r>
          </a:p>
          <a:p>
            <a:pPr marL="107950" lvl="1" eaLnBrk="1" hangingPunct="1"/>
            <a:r>
              <a:rPr dirty="0"/>
              <a:t>If net exports are </a:t>
            </a:r>
            <a:r>
              <a:rPr i="1" dirty="0"/>
              <a:t>negative</a:t>
            </a:r>
            <a:r>
              <a:rPr dirty="0"/>
              <a:t>, the net flow of goods and services is from the rest of the world to U.S. firms.</a:t>
            </a:r>
          </a:p>
        </p:txBody>
      </p:sp>
      <p:sp>
        <p:nvSpPr>
          <p:cNvPr id="40962" name="Rectangle 61"/>
          <p:cNvSpPr>
            <a:spLocks noGrp="1" noChangeArrowheads="1"/>
          </p:cNvSpPr>
          <p:nvPr>
            <p:ph type="title"/>
          </p:nvPr>
        </p:nvSpPr>
        <p:spPr>
          <a:noFill/>
        </p:spPr>
        <p:txBody>
          <a:bodyPr/>
          <a:lstStyle/>
          <a:p>
            <a:pPr eaLnBrk="1" hangingPunct="1"/>
            <a:r>
              <a:rPr lang="en-US" altLang="en-US"/>
              <a:t>Gross Domestic Product </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1843">
                                            <p:txEl>
                                              <p:pRg st="1" end="1"/>
                                            </p:txEl>
                                          </p:spTgt>
                                        </p:tgtEl>
                                        <p:attrNameLst>
                                          <p:attrName>style.visibility</p:attrName>
                                        </p:attrNameLst>
                                      </p:cBhvr>
                                      <p:to>
                                        <p:strVal val="visible"/>
                                      </p:to>
                                    </p:set>
                                    <p:animEffect transition="in" filter="wipe(left)">
                                      <p:cBhvr>
                                        <p:cTn id="7" dur="1000"/>
                                        <p:tgtEl>
                                          <p:spTgt spid="29184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1843">
                                            <p:txEl>
                                              <p:pRg st="2" end="2"/>
                                            </p:txEl>
                                          </p:spTgt>
                                        </p:tgtEl>
                                        <p:attrNameLst>
                                          <p:attrName>style.visibility</p:attrName>
                                        </p:attrNameLst>
                                      </p:cBhvr>
                                      <p:to>
                                        <p:strVal val="visible"/>
                                      </p:to>
                                    </p:set>
                                    <p:animEffect transition="in" filter="wipe(left)">
                                      <p:cBhvr>
                                        <p:cTn id="12" dur="1000"/>
                                        <p:tgtEl>
                                          <p:spTgt spid="29184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91843">
                                            <p:txEl>
                                              <p:pRg st="3" end="3"/>
                                            </p:txEl>
                                          </p:spTgt>
                                        </p:tgtEl>
                                        <p:attrNameLst>
                                          <p:attrName>style.visibility</p:attrName>
                                        </p:attrNameLst>
                                      </p:cBhvr>
                                      <p:to>
                                        <p:strVal val="visible"/>
                                      </p:to>
                                    </p:set>
                                    <p:animEffect transition="in" filter="wipe(left)">
                                      <p:cBhvr>
                                        <p:cTn id="17" dur="1000"/>
                                        <p:tgtEl>
                                          <p:spTgt spid="29184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91843">
                                            <p:txEl>
                                              <p:pRg st="4" end="4"/>
                                            </p:txEl>
                                          </p:spTgt>
                                        </p:tgtEl>
                                        <p:attrNameLst>
                                          <p:attrName>style.visibility</p:attrName>
                                        </p:attrNameLst>
                                      </p:cBhvr>
                                      <p:to>
                                        <p:strVal val="visible"/>
                                      </p:to>
                                    </p:set>
                                    <p:animEffect transition="in" filter="wipe(left)">
                                      <p:cBhvr>
                                        <p:cTn id="22" dur="1000"/>
                                        <p:tgtEl>
                                          <p:spTgt spid="2918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3" grpId="0" build="p" bldLvl="3"/>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39"/>
          <p:cNvSpPr>
            <a:spLocks noGrp="1" noChangeArrowheads="1"/>
          </p:cNvSpPr>
          <p:nvPr>
            <p:ph type="title"/>
          </p:nvPr>
        </p:nvSpPr>
        <p:spPr>
          <a:noFill/>
        </p:spPr>
        <p:txBody>
          <a:bodyPr/>
          <a:lstStyle/>
          <a:p>
            <a:pPr eaLnBrk="1" hangingPunct="1"/>
            <a:r>
              <a:rPr lang="en-US" altLang="en-US"/>
              <a:t>Gross Domestic Product </a:t>
            </a:r>
          </a:p>
        </p:txBody>
      </p:sp>
      <p:pic>
        <p:nvPicPr>
          <p:cNvPr id="43011" name="Picture 41" descr="fig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613" y="2087563"/>
            <a:ext cx="5300662" cy="440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2" name="Picture 42" descr="fig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2087563"/>
            <a:ext cx="5300662" cy="440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3" name="Picture 43" descr="fig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9613" y="2087563"/>
            <a:ext cx="5300662" cy="440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4" name="Picture 44" descr="fig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9613" y="2087563"/>
            <a:ext cx="5300662" cy="440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5" name="Picture 45" descr="fig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79613" y="2087563"/>
            <a:ext cx="5300662" cy="440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6" name="Picture 46" descr="fig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79613" y="2087563"/>
            <a:ext cx="5300662" cy="440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7" name="Picture 47" descr="fig2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79613" y="2087563"/>
            <a:ext cx="5300662" cy="440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2912" name="Picture 48" descr="fig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79613" y="2087563"/>
            <a:ext cx="5300662" cy="440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2913" name="Picture 49" descr="fig2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79613" y="2087563"/>
            <a:ext cx="5300662" cy="440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92912"/>
                                        </p:tgtEl>
                                        <p:attrNameLst>
                                          <p:attrName>style.visibility</p:attrName>
                                        </p:attrNameLst>
                                      </p:cBhvr>
                                      <p:to>
                                        <p:strVal val="visible"/>
                                      </p:to>
                                    </p:set>
                                    <p:animEffect transition="in" filter="wipe(down)">
                                      <p:cBhvr>
                                        <p:cTn id="7" dur="1000"/>
                                        <p:tgtEl>
                                          <p:spTgt spid="292912"/>
                                        </p:tgtEl>
                                      </p:cBhvr>
                                    </p:animEffect>
                                  </p:childTnLst>
                                </p:cTn>
                              </p:par>
                            </p:childTnLst>
                          </p:cTn>
                        </p:par>
                        <p:par>
                          <p:cTn id="8" fill="hold" nodeType="afterGroup">
                            <p:stCondLst>
                              <p:cond delay="1000"/>
                            </p:stCondLst>
                            <p:childTnLst>
                              <p:par>
                                <p:cTn id="9" presetID="22" presetClass="entr" presetSubtype="2" fill="hold" nodeType="afterEffect">
                                  <p:stCondLst>
                                    <p:cond delay="0"/>
                                  </p:stCondLst>
                                  <p:childTnLst>
                                    <p:set>
                                      <p:cBhvr>
                                        <p:cTn id="10" dur="1" fill="hold">
                                          <p:stCondLst>
                                            <p:cond delay="0"/>
                                          </p:stCondLst>
                                        </p:cTn>
                                        <p:tgtEl>
                                          <p:spTgt spid="292913"/>
                                        </p:tgtEl>
                                        <p:attrNameLst>
                                          <p:attrName>style.visibility</p:attrName>
                                        </p:attrNameLst>
                                      </p:cBhvr>
                                      <p:to>
                                        <p:strVal val="visible"/>
                                      </p:to>
                                    </p:set>
                                    <p:animEffect transition="in" filter="wipe(right)">
                                      <p:cBhvr>
                                        <p:cTn id="11" dur="1000"/>
                                        <p:tgtEl>
                                          <p:spTgt spid="2929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68" name="Rectangle 3"/>
          <p:cNvSpPr>
            <a:spLocks noGrp="1" noChangeArrowheads="1"/>
          </p:cNvSpPr>
          <p:nvPr>
            <p:ph idx="1"/>
          </p:nvPr>
        </p:nvSpPr>
        <p:spPr/>
        <p:txBody>
          <a:bodyPr/>
          <a:lstStyle/>
          <a:p>
            <a:pPr marL="107950" lvl="1" eaLnBrk="1" hangingPunct="1"/>
            <a:r>
              <a:t>The blue and red flows are the circular flow of expenditure  and income. </a:t>
            </a:r>
          </a:p>
        </p:txBody>
      </p:sp>
      <p:sp>
        <p:nvSpPr>
          <p:cNvPr id="45058" name="Rectangle 50"/>
          <p:cNvSpPr>
            <a:spLocks noGrp="1" noChangeArrowheads="1"/>
          </p:cNvSpPr>
          <p:nvPr>
            <p:ph type="title"/>
          </p:nvPr>
        </p:nvSpPr>
        <p:spPr>
          <a:noFill/>
        </p:spPr>
        <p:txBody>
          <a:bodyPr/>
          <a:lstStyle/>
          <a:p>
            <a:pPr eaLnBrk="1" hangingPunct="1"/>
            <a:r>
              <a:rPr lang="en-US" altLang="en-US"/>
              <a:t>Gross Domestic Product </a:t>
            </a:r>
          </a:p>
        </p:txBody>
      </p:sp>
      <p:pic>
        <p:nvPicPr>
          <p:cNvPr id="45059" name="Picture 51" descr="fig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613" y="2087563"/>
            <a:ext cx="5300662" cy="440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0" name="Picture 52" descr="fig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2087563"/>
            <a:ext cx="5300662" cy="440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1" name="Picture 53" descr="fig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9613" y="2087563"/>
            <a:ext cx="5300662" cy="440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2" name="Picture 54" descr="fig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9613" y="2087563"/>
            <a:ext cx="5300662" cy="440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3" name="Picture 55" descr="fig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79613" y="2087563"/>
            <a:ext cx="5300662" cy="440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4" name="Picture 56" descr="fig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79613" y="2087563"/>
            <a:ext cx="5300662" cy="440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5" name="Picture 57" descr="fig2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79613" y="2087563"/>
            <a:ext cx="5300662" cy="440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6" name="Picture 58" descr="fig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79613" y="2087563"/>
            <a:ext cx="5300662" cy="440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7" name="Picture 59" descr="fig2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79613" y="2087563"/>
            <a:ext cx="5300662" cy="440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txBox="1">
            <a:spLocks/>
          </p:cNvSpPr>
          <p:nvPr/>
        </p:nvSpPr>
        <p:spPr bwMode="auto">
          <a:xfrm>
            <a:off x="2772000" y="4644000"/>
            <a:ext cx="5410200" cy="1084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indent="0" eaLnBrk="1" hangingPunct="1">
              <a:spcBef>
                <a:spcPts val="0"/>
              </a:spcBef>
            </a:pPr>
            <a:r>
              <a:rPr lang="en-CA" altLang="en-US" sz="3200" b="1" dirty="0">
                <a:solidFill>
                  <a:srgbClr val="009A82"/>
                </a:solidFill>
                <a:latin typeface="Futura Condensed" pitchFamily="34" charset="0"/>
              </a:rPr>
              <a:t>MONITORING THE VALUE OF PRODUCTION: GDP</a:t>
            </a:r>
            <a:endParaRPr lang="en-CA" altLang="en-US" sz="3200" dirty="0">
              <a:solidFill>
                <a:srgbClr val="009A82"/>
              </a:solidFill>
              <a:latin typeface="Futura Condensed" pitchFamily="34" charset="0"/>
            </a:endParaRPr>
          </a:p>
        </p:txBody>
      </p:sp>
      <p:graphicFrame>
        <p:nvGraphicFramePr>
          <p:cNvPr id="10" name="Object 9"/>
          <p:cNvGraphicFramePr>
            <a:graphicFrameLocks noChangeAspect="1"/>
          </p:cNvGraphicFramePr>
          <p:nvPr>
            <p:extLst>
              <p:ext uri="{D42A27DB-BD31-4B8C-83A1-F6EECF244321}">
                <p14:modId xmlns:p14="http://schemas.microsoft.com/office/powerpoint/2010/main" val="2000527561"/>
              </p:ext>
            </p:extLst>
          </p:nvPr>
        </p:nvGraphicFramePr>
        <p:xfrm>
          <a:off x="238412" y="5728494"/>
          <a:ext cx="8621477" cy="471487"/>
        </p:xfrm>
        <a:graphic>
          <a:graphicData uri="http://schemas.openxmlformats.org/presentationml/2006/ole">
            <mc:AlternateContent xmlns:mc="http://schemas.openxmlformats.org/markup-compatibility/2006">
              <mc:Choice xmlns:v="urn:schemas-microsoft-com:vml" Requires="v">
                <p:oleObj spid="_x0000_s10270" name="Image" r:id="rId4" imgW="14603040" imgH="799920" progId="Photoshop.Image.11">
                  <p:embed/>
                </p:oleObj>
              </mc:Choice>
              <mc:Fallback>
                <p:oleObj name="Image" r:id="rId4" imgW="14603040" imgH="799920" progId="Photoshop.Image.11">
                  <p:embed/>
                  <p:pic>
                    <p:nvPicPr>
                      <p:cNvPr id="0" name=""/>
                      <p:cNvPicPr/>
                      <p:nvPr/>
                    </p:nvPicPr>
                    <p:blipFill>
                      <a:blip r:embed="rId5"/>
                      <a:stretch>
                        <a:fillRect/>
                      </a:stretch>
                    </p:blipFill>
                    <p:spPr>
                      <a:xfrm>
                        <a:off x="238412" y="5728494"/>
                        <a:ext cx="8621477" cy="471487"/>
                      </a:xfrm>
                      <a:prstGeom prst="rect">
                        <a:avLst/>
                      </a:prstGeom>
                    </p:spPr>
                  </p:pic>
                </p:oleObj>
              </mc:Fallback>
            </mc:AlternateContent>
          </a:graphicData>
        </a:graphic>
      </p:graphicFrame>
      <p:sp>
        <p:nvSpPr>
          <p:cNvPr id="11" name="Title 1"/>
          <p:cNvSpPr txBox="1">
            <a:spLocks/>
          </p:cNvSpPr>
          <p:nvPr/>
        </p:nvSpPr>
        <p:spPr bwMode="auto">
          <a:xfrm>
            <a:off x="792000" y="4320000"/>
            <a:ext cx="1891522"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r>
              <a:rPr lang="en-CA" altLang="en-US" sz="12000" dirty="0">
                <a:solidFill>
                  <a:srgbClr val="9B2590"/>
                </a:solidFill>
                <a:latin typeface="Mundo Sans Std Light" panose="02000302020104020303" pitchFamily="50" charset="0"/>
              </a:rPr>
              <a:t>4</a:t>
            </a:r>
          </a:p>
        </p:txBody>
      </p:sp>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2005" y="0"/>
            <a:ext cx="7189470" cy="4503420"/>
          </a:xfrm>
          <a:prstGeom prst="rect">
            <a:avLst/>
          </a:prstGeom>
        </p:spPr>
      </p:pic>
    </p:spTree>
  </p:cSld>
  <p:clrMapOvr>
    <a:masterClrMapping/>
  </p:clrMapOvr>
  <p:transition spd="slow">
    <p:wipe dir="r"/>
  </p:transition>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7" name="Rectangle 3"/>
          <p:cNvSpPr>
            <a:spLocks noGrp="1" noChangeArrowheads="1"/>
          </p:cNvSpPr>
          <p:nvPr>
            <p:ph idx="1"/>
          </p:nvPr>
        </p:nvSpPr>
        <p:spPr/>
        <p:txBody>
          <a:bodyPr/>
          <a:lstStyle/>
          <a:p>
            <a:pPr marL="107950" lvl="1" eaLnBrk="1" hangingPunct="1"/>
            <a:r>
              <a:t>The sum of the red flows equals the blue flow.</a:t>
            </a:r>
            <a:endParaRPr i="1"/>
          </a:p>
        </p:txBody>
      </p:sp>
      <p:sp>
        <p:nvSpPr>
          <p:cNvPr id="47106" name="Rectangle 50"/>
          <p:cNvSpPr>
            <a:spLocks noGrp="1" noChangeArrowheads="1"/>
          </p:cNvSpPr>
          <p:nvPr>
            <p:ph type="title"/>
          </p:nvPr>
        </p:nvSpPr>
        <p:spPr>
          <a:noFill/>
        </p:spPr>
        <p:txBody>
          <a:bodyPr/>
          <a:lstStyle/>
          <a:p>
            <a:pPr eaLnBrk="1" hangingPunct="1"/>
            <a:r>
              <a:rPr lang="en-US" altLang="en-US"/>
              <a:t>Gross Domestic Product </a:t>
            </a:r>
          </a:p>
        </p:txBody>
      </p:sp>
      <p:pic>
        <p:nvPicPr>
          <p:cNvPr id="47108" name="Picture 51" descr="fig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613" y="2087563"/>
            <a:ext cx="5300662" cy="440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9" name="Picture 52" descr="fig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2087563"/>
            <a:ext cx="5300662" cy="440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0" name="Picture 53" descr="fig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9613" y="2087563"/>
            <a:ext cx="5300662" cy="440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1" name="Picture 54" descr="fig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9613" y="2087563"/>
            <a:ext cx="5300662" cy="440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2" name="Picture 55" descr="fig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79613" y="2087563"/>
            <a:ext cx="5300662" cy="440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3" name="Picture 56" descr="fig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79613" y="2087563"/>
            <a:ext cx="5300662" cy="440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4" name="Picture 57" descr="fig2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79613" y="2087563"/>
            <a:ext cx="5300662" cy="440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5" name="Picture 58" descr="fig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79613" y="2087563"/>
            <a:ext cx="5300662" cy="440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6" name="Picture 59" descr="fig2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79613" y="2087563"/>
            <a:ext cx="5300662" cy="440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5" name="Rectangle 3"/>
          <p:cNvSpPr>
            <a:spLocks noGrp="1" noChangeArrowheads="1"/>
          </p:cNvSpPr>
          <p:nvPr>
            <p:ph idx="1"/>
          </p:nvPr>
        </p:nvSpPr>
        <p:spPr/>
        <p:txBody>
          <a:bodyPr/>
          <a:lstStyle/>
          <a:p>
            <a:pPr marL="107950" lvl="1" eaLnBrk="1" hangingPunct="1"/>
            <a:r>
              <a:rPr dirty="0"/>
              <a:t>That is: </a:t>
            </a:r>
            <a:r>
              <a:rPr i="1" dirty="0"/>
              <a:t>Y</a:t>
            </a:r>
            <a:r>
              <a:rPr dirty="0"/>
              <a:t> = </a:t>
            </a:r>
            <a:r>
              <a:rPr i="1" dirty="0"/>
              <a:t>C</a:t>
            </a:r>
            <a:r>
              <a:rPr dirty="0"/>
              <a:t> + </a:t>
            </a:r>
            <a:r>
              <a:rPr i="1" dirty="0"/>
              <a:t>I</a:t>
            </a:r>
            <a:r>
              <a:rPr dirty="0"/>
              <a:t> + </a:t>
            </a:r>
            <a:r>
              <a:rPr i="1" dirty="0"/>
              <a:t>G</a:t>
            </a:r>
            <a:r>
              <a:rPr dirty="0"/>
              <a:t> + </a:t>
            </a:r>
            <a:r>
              <a:rPr i="1" dirty="0"/>
              <a:t>X</a:t>
            </a:r>
            <a:r>
              <a:rPr dirty="0"/>
              <a:t> – </a:t>
            </a:r>
            <a:r>
              <a:rPr i="1" dirty="0"/>
              <a:t>M</a:t>
            </a:r>
          </a:p>
        </p:txBody>
      </p:sp>
      <p:sp>
        <p:nvSpPr>
          <p:cNvPr id="49154" name="Rectangle 39"/>
          <p:cNvSpPr>
            <a:spLocks noGrp="1" noChangeArrowheads="1"/>
          </p:cNvSpPr>
          <p:nvPr>
            <p:ph type="title"/>
          </p:nvPr>
        </p:nvSpPr>
        <p:spPr>
          <a:noFill/>
        </p:spPr>
        <p:txBody>
          <a:bodyPr/>
          <a:lstStyle/>
          <a:p>
            <a:pPr eaLnBrk="1" hangingPunct="1"/>
            <a:r>
              <a:rPr lang="en-US" altLang="en-US"/>
              <a:t>Gross Domestic Product </a:t>
            </a:r>
          </a:p>
        </p:txBody>
      </p:sp>
      <p:pic>
        <p:nvPicPr>
          <p:cNvPr id="49156" name="Picture 40" descr="fig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613" y="2087563"/>
            <a:ext cx="5300662" cy="440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7" name="Picture 41" descr="fig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2087563"/>
            <a:ext cx="5300662" cy="440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8" name="Picture 42" descr="fig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9613" y="2087563"/>
            <a:ext cx="5300662" cy="440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9" name="Picture 43" descr="fig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9613" y="2087563"/>
            <a:ext cx="5300662" cy="440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60" name="Picture 44" descr="fig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79613" y="2087563"/>
            <a:ext cx="5300662" cy="440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61" name="Picture 45" descr="fig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79613" y="2087563"/>
            <a:ext cx="5300662" cy="440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62" name="Picture 46" descr="fig2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79613" y="2087563"/>
            <a:ext cx="5300662" cy="440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63" name="Picture 47" descr="fig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79613" y="2087563"/>
            <a:ext cx="5300662" cy="440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64" name="Picture 48" descr="fig2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79613" y="2087563"/>
            <a:ext cx="5300662" cy="440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3" name="Rectangle 3"/>
          <p:cNvSpPr>
            <a:spLocks noGrp="1" noChangeArrowheads="1"/>
          </p:cNvSpPr>
          <p:nvPr>
            <p:ph idx="1"/>
          </p:nvPr>
        </p:nvSpPr>
        <p:spPr>
          <a:xfrm>
            <a:off x="360363" y="1584325"/>
            <a:ext cx="8229600" cy="4816475"/>
          </a:xfrm>
        </p:spPr>
        <p:txBody>
          <a:bodyPr/>
          <a:lstStyle/>
          <a:p>
            <a:pPr marL="107950" lvl="1" eaLnBrk="1" hangingPunct="1"/>
            <a:r>
              <a:rPr dirty="0"/>
              <a:t>The circular flow shows two ways of measuring GDP.</a:t>
            </a:r>
          </a:p>
          <a:p>
            <a:pPr marL="107950" lvl="1" eaLnBrk="1" hangingPunct="1"/>
            <a:r>
              <a:rPr b="1" dirty="0">
                <a:solidFill>
                  <a:srgbClr val="7030A0"/>
                </a:solidFill>
              </a:rPr>
              <a:t>GDP Equals Expenditure Equals Income</a:t>
            </a:r>
          </a:p>
          <a:p>
            <a:pPr marL="107950" lvl="1" eaLnBrk="1" hangingPunct="1"/>
            <a:r>
              <a:rPr dirty="0"/>
              <a:t>Total expenditure on final goods and services equals GDP.</a:t>
            </a:r>
          </a:p>
          <a:p>
            <a:pPr marL="107950" lvl="1" algn="ctr" eaLnBrk="1" hangingPunct="1"/>
            <a:r>
              <a:rPr dirty="0"/>
              <a:t>GDP</a:t>
            </a:r>
            <a:r>
              <a:rPr i="1" dirty="0"/>
              <a:t> = C</a:t>
            </a:r>
            <a:r>
              <a:rPr dirty="0"/>
              <a:t> + </a:t>
            </a:r>
            <a:r>
              <a:rPr i="1" dirty="0"/>
              <a:t>I</a:t>
            </a:r>
            <a:r>
              <a:rPr dirty="0"/>
              <a:t> + </a:t>
            </a:r>
            <a:r>
              <a:rPr i="1" dirty="0"/>
              <a:t>G</a:t>
            </a:r>
            <a:r>
              <a:rPr dirty="0"/>
              <a:t> + </a:t>
            </a:r>
            <a:r>
              <a:rPr i="1" dirty="0"/>
              <a:t>X</a:t>
            </a:r>
            <a:r>
              <a:rPr dirty="0"/>
              <a:t> – </a:t>
            </a:r>
            <a:r>
              <a:rPr i="1" dirty="0"/>
              <a:t>M</a:t>
            </a:r>
            <a:r>
              <a:rPr dirty="0"/>
              <a:t>.</a:t>
            </a:r>
          </a:p>
          <a:p>
            <a:pPr marL="107950" lvl="1" eaLnBrk="1" hangingPunct="1"/>
            <a:r>
              <a:rPr dirty="0"/>
              <a:t>Aggregate income equals the total amount paid for the use of factors of production: wages, interest, rent, and profit.</a:t>
            </a:r>
          </a:p>
          <a:p>
            <a:pPr marL="107950" lvl="1" eaLnBrk="1" hangingPunct="1"/>
            <a:r>
              <a:rPr dirty="0"/>
              <a:t>Firms pay out all their receipts from the sale of final goods, so income equals expenditure,</a:t>
            </a:r>
          </a:p>
          <a:p>
            <a:pPr marL="107950" lvl="1" algn="ctr" eaLnBrk="1" hangingPunct="1"/>
            <a:r>
              <a:rPr i="1" dirty="0"/>
              <a:t>Y</a:t>
            </a:r>
            <a:r>
              <a:rPr dirty="0"/>
              <a:t> = </a:t>
            </a:r>
            <a:r>
              <a:rPr i="1" dirty="0"/>
              <a:t>C</a:t>
            </a:r>
            <a:r>
              <a:rPr dirty="0"/>
              <a:t> + </a:t>
            </a:r>
            <a:r>
              <a:rPr i="1" dirty="0"/>
              <a:t>I</a:t>
            </a:r>
            <a:r>
              <a:rPr dirty="0"/>
              <a:t> + </a:t>
            </a:r>
            <a:r>
              <a:rPr i="1" dirty="0"/>
              <a:t>G</a:t>
            </a:r>
            <a:r>
              <a:rPr dirty="0"/>
              <a:t> + (</a:t>
            </a:r>
            <a:r>
              <a:rPr i="1" dirty="0"/>
              <a:t>X</a:t>
            </a:r>
            <a:r>
              <a:rPr dirty="0"/>
              <a:t> – </a:t>
            </a:r>
            <a:r>
              <a:rPr i="1" dirty="0"/>
              <a:t>M</a:t>
            </a:r>
            <a:r>
              <a:rPr dirty="0"/>
              <a:t>).</a:t>
            </a:r>
          </a:p>
        </p:txBody>
      </p:sp>
      <p:sp>
        <p:nvSpPr>
          <p:cNvPr id="51202" name="Rectangle 5"/>
          <p:cNvSpPr>
            <a:spLocks noGrp="1" noChangeArrowheads="1"/>
          </p:cNvSpPr>
          <p:nvPr>
            <p:ph type="title"/>
          </p:nvPr>
        </p:nvSpPr>
        <p:spPr>
          <a:noFill/>
        </p:spPr>
        <p:txBody>
          <a:bodyPr/>
          <a:lstStyle/>
          <a:p>
            <a:pPr eaLnBrk="1" hangingPunct="1"/>
            <a:r>
              <a:rPr lang="en-US" altLang="en-US"/>
              <a:t>Gross Domestic Product </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5043">
                                            <p:txEl>
                                              <p:pRg st="1" end="1"/>
                                            </p:txEl>
                                          </p:spTgt>
                                        </p:tgtEl>
                                        <p:attrNameLst>
                                          <p:attrName>style.visibility</p:attrName>
                                        </p:attrNameLst>
                                      </p:cBhvr>
                                      <p:to>
                                        <p:strVal val="visible"/>
                                      </p:to>
                                    </p:set>
                                    <p:animEffect transition="in" filter="wipe(left)">
                                      <p:cBhvr>
                                        <p:cTn id="7" dur="1000"/>
                                        <p:tgtEl>
                                          <p:spTgt spid="21504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5043">
                                            <p:txEl>
                                              <p:pRg st="2" end="2"/>
                                            </p:txEl>
                                          </p:spTgt>
                                        </p:tgtEl>
                                        <p:attrNameLst>
                                          <p:attrName>style.visibility</p:attrName>
                                        </p:attrNameLst>
                                      </p:cBhvr>
                                      <p:to>
                                        <p:strVal val="visible"/>
                                      </p:to>
                                    </p:set>
                                    <p:animEffect transition="in" filter="wipe(left)">
                                      <p:cBhvr>
                                        <p:cTn id="12" dur="1000"/>
                                        <p:tgtEl>
                                          <p:spTgt spid="21504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5043">
                                            <p:txEl>
                                              <p:pRg st="3" end="3"/>
                                            </p:txEl>
                                          </p:spTgt>
                                        </p:tgtEl>
                                        <p:attrNameLst>
                                          <p:attrName>style.visibility</p:attrName>
                                        </p:attrNameLst>
                                      </p:cBhvr>
                                      <p:to>
                                        <p:strVal val="visible"/>
                                      </p:to>
                                    </p:set>
                                    <p:animEffect transition="in" filter="wipe(left)">
                                      <p:cBhvr>
                                        <p:cTn id="17" dur="1000"/>
                                        <p:tgtEl>
                                          <p:spTgt spid="21504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15043">
                                            <p:txEl>
                                              <p:pRg st="4" end="4"/>
                                            </p:txEl>
                                          </p:spTgt>
                                        </p:tgtEl>
                                        <p:attrNameLst>
                                          <p:attrName>style.visibility</p:attrName>
                                        </p:attrNameLst>
                                      </p:cBhvr>
                                      <p:to>
                                        <p:strVal val="visible"/>
                                      </p:to>
                                    </p:set>
                                    <p:animEffect transition="in" filter="wipe(left)">
                                      <p:cBhvr>
                                        <p:cTn id="22" dur="1000"/>
                                        <p:tgtEl>
                                          <p:spTgt spid="21504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15043">
                                            <p:txEl>
                                              <p:pRg st="5" end="5"/>
                                            </p:txEl>
                                          </p:spTgt>
                                        </p:tgtEl>
                                        <p:attrNameLst>
                                          <p:attrName>style.visibility</p:attrName>
                                        </p:attrNameLst>
                                      </p:cBhvr>
                                      <p:to>
                                        <p:strVal val="visible"/>
                                      </p:to>
                                    </p:set>
                                    <p:animEffect transition="in" filter="wipe(left)">
                                      <p:cBhvr>
                                        <p:cTn id="27" dur="1000"/>
                                        <p:tgtEl>
                                          <p:spTgt spid="215043">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15043">
                                            <p:txEl>
                                              <p:pRg st="6" end="6"/>
                                            </p:txEl>
                                          </p:spTgt>
                                        </p:tgtEl>
                                        <p:attrNameLst>
                                          <p:attrName>style.visibility</p:attrName>
                                        </p:attrNameLst>
                                      </p:cBhvr>
                                      <p:to>
                                        <p:strVal val="visible"/>
                                      </p:to>
                                    </p:set>
                                    <p:animEffect transition="in" filter="wipe(left)">
                                      <p:cBhvr>
                                        <p:cTn id="32" dur="1000"/>
                                        <p:tgtEl>
                                          <p:spTgt spid="21504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3" grpId="0" build="p" bldLvl="3"/>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1187" name="Rectangle 3"/>
          <p:cNvSpPr>
            <a:spLocks noGrp="1" noChangeArrowheads="1"/>
          </p:cNvSpPr>
          <p:nvPr>
            <p:ph idx="1"/>
          </p:nvPr>
        </p:nvSpPr>
        <p:spPr>
          <a:xfrm>
            <a:off x="360363" y="1584325"/>
            <a:ext cx="8229600" cy="4740275"/>
          </a:xfrm>
        </p:spPr>
        <p:txBody>
          <a:bodyPr/>
          <a:lstStyle/>
          <a:p>
            <a:pPr marL="107950" eaLnBrk="1" hangingPunct="1"/>
            <a:r>
              <a:rPr lang="en-US" altLang="en-US" dirty="0"/>
              <a:t>Why “Domestic” and Why “Gross”?</a:t>
            </a:r>
          </a:p>
          <a:p>
            <a:pPr marL="107950" lvl="1" eaLnBrk="1" hangingPunct="1"/>
            <a:r>
              <a:rPr b="1" dirty="0">
                <a:solidFill>
                  <a:srgbClr val="7030A0"/>
                </a:solidFill>
              </a:rPr>
              <a:t>Domestic</a:t>
            </a:r>
          </a:p>
          <a:p>
            <a:pPr marL="107950" lvl="1"/>
            <a:r>
              <a:rPr lang="en-GB" i="1" dirty="0"/>
              <a:t>Domestic </a:t>
            </a:r>
            <a:r>
              <a:rPr lang="en-GB" dirty="0"/>
              <a:t>product is production </a:t>
            </a:r>
            <a:r>
              <a:rPr lang="en-GB" i="1" dirty="0"/>
              <a:t>within a country</a:t>
            </a:r>
            <a:r>
              <a:rPr lang="en-GB" dirty="0"/>
              <a:t>. </a:t>
            </a:r>
          </a:p>
          <a:p>
            <a:pPr marL="107950" lvl="1"/>
            <a:r>
              <a:rPr lang="en-GB" dirty="0"/>
              <a:t>It contrasts with </a:t>
            </a:r>
            <a:r>
              <a:rPr lang="en-GB" i="1" dirty="0"/>
              <a:t>national </a:t>
            </a:r>
            <a:r>
              <a:rPr lang="en-GB" dirty="0"/>
              <a:t>product, which is the value of goods and services produced anywhere in the world by the residents of a nation.</a:t>
            </a:r>
          </a:p>
          <a:p>
            <a:pPr marL="107950" lvl="1"/>
            <a:r>
              <a:rPr b="1" dirty="0">
                <a:solidFill>
                  <a:srgbClr val="7030A0"/>
                </a:solidFill>
              </a:rPr>
              <a:t>Gross</a:t>
            </a:r>
          </a:p>
          <a:p>
            <a:pPr marL="107950" lvl="1" eaLnBrk="1" hangingPunct="1"/>
            <a:r>
              <a:rPr i="1" dirty="0"/>
              <a:t>Gross</a:t>
            </a:r>
            <a:r>
              <a:rPr dirty="0"/>
              <a:t> means </a:t>
            </a:r>
            <a:r>
              <a:rPr i="1" dirty="0"/>
              <a:t>before</a:t>
            </a:r>
            <a:r>
              <a:rPr dirty="0"/>
              <a:t> deducting the depreciation of capital. </a:t>
            </a:r>
          </a:p>
          <a:p>
            <a:pPr marL="107950" lvl="1" eaLnBrk="1" hangingPunct="1"/>
            <a:r>
              <a:rPr dirty="0"/>
              <a:t>The opposite of </a:t>
            </a:r>
            <a:r>
              <a:rPr i="1" dirty="0"/>
              <a:t>gross</a:t>
            </a:r>
            <a:r>
              <a:rPr dirty="0"/>
              <a:t> is </a:t>
            </a:r>
            <a:r>
              <a:rPr i="1" dirty="0"/>
              <a:t>net</a:t>
            </a:r>
            <a:r>
              <a:rPr dirty="0"/>
              <a:t>, which means after deducting the depreciation of capital.</a:t>
            </a:r>
          </a:p>
        </p:txBody>
      </p:sp>
      <p:sp>
        <p:nvSpPr>
          <p:cNvPr id="53250" name="Rectangle 5"/>
          <p:cNvSpPr>
            <a:spLocks noGrp="1" noChangeArrowheads="1"/>
          </p:cNvSpPr>
          <p:nvPr>
            <p:ph type="title"/>
          </p:nvPr>
        </p:nvSpPr>
        <p:spPr>
          <a:noFill/>
        </p:spPr>
        <p:txBody>
          <a:bodyPr/>
          <a:lstStyle/>
          <a:p>
            <a:pPr eaLnBrk="1" hangingPunct="1"/>
            <a:r>
              <a:rPr lang="en-US" altLang="en-US"/>
              <a:t>Gross Domestic Product </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21187">
                                            <p:txEl>
                                              <p:pRg st="1" end="1"/>
                                            </p:txEl>
                                          </p:spTgt>
                                        </p:tgtEl>
                                        <p:attrNameLst>
                                          <p:attrName>style.visibility</p:attrName>
                                        </p:attrNameLst>
                                      </p:cBhvr>
                                      <p:to>
                                        <p:strVal val="visible"/>
                                      </p:to>
                                    </p:set>
                                    <p:animEffect transition="in" filter="wipe(left)">
                                      <p:cBhvr>
                                        <p:cTn id="7" dur="1000"/>
                                        <p:tgtEl>
                                          <p:spTgt spid="22118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21187">
                                            <p:txEl>
                                              <p:pRg st="2" end="2"/>
                                            </p:txEl>
                                          </p:spTgt>
                                        </p:tgtEl>
                                        <p:attrNameLst>
                                          <p:attrName>style.visibility</p:attrName>
                                        </p:attrNameLst>
                                      </p:cBhvr>
                                      <p:to>
                                        <p:strVal val="visible"/>
                                      </p:to>
                                    </p:set>
                                    <p:animEffect transition="in" filter="wipe(left)">
                                      <p:cBhvr>
                                        <p:cTn id="12" dur="1000"/>
                                        <p:tgtEl>
                                          <p:spTgt spid="22118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21187">
                                            <p:txEl>
                                              <p:pRg st="3" end="3"/>
                                            </p:txEl>
                                          </p:spTgt>
                                        </p:tgtEl>
                                        <p:attrNameLst>
                                          <p:attrName>style.visibility</p:attrName>
                                        </p:attrNameLst>
                                      </p:cBhvr>
                                      <p:to>
                                        <p:strVal val="visible"/>
                                      </p:to>
                                    </p:set>
                                    <p:animEffect transition="in" filter="wipe(left)">
                                      <p:cBhvr>
                                        <p:cTn id="17" dur="1000"/>
                                        <p:tgtEl>
                                          <p:spTgt spid="22118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21187">
                                            <p:txEl>
                                              <p:pRg st="4" end="4"/>
                                            </p:txEl>
                                          </p:spTgt>
                                        </p:tgtEl>
                                        <p:attrNameLst>
                                          <p:attrName>style.visibility</p:attrName>
                                        </p:attrNameLst>
                                      </p:cBhvr>
                                      <p:to>
                                        <p:strVal val="visible"/>
                                      </p:to>
                                    </p:set>
                                    <p:animEffect transition="in" filter="wipe(left)">
                                      <p:cBhvr>
                                        <p:cTn id="22" dur="1000"/>
                                        <p:tgtEl>
                                          <p:spTgt spid="221187">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1187">
                                            <p:txEl>
                                              <p:pRg st="5" end="5"/>
                                            </p:txEl>
                                          </p:spTgt>
                                        </p:tgtEl>
                                        <p:attrNameLst>
                                          <p:attrName>style.visibility</p:attrName>
                                        </p:attrNameLst>
                                      </p:cBhvr>
                                      <p:to>
                                        <p:strVal val="visible"/>
                                      </p:to>
                                    </p:set>
                                    <p:animEffect transition="in" filter="wipe(left)">
                                      <p:cBhvr>
                                        <p:cTn id="27" dur="1000"/>
                                        <p:tgtEl>
                                          <p:spTgt spid="221187">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21187">
                                            <p:txEl>
                                              <p:pRg st="6" end="6"/>
                                            </p:txEl>
                                          </p:spTgt>
                                        </p:tgtEl>
                                        <p:attrNameLst>
                                          <p:attrName>style.visibility</p:attrName>
                                        </p:attrNameLst>
                                      </p:cBhvr>
                                      <p:to>
                                        <p:strVal val="visible"/>
                                      </p:to>
                                    </p:set>
                                    <p:animEffect transition="in" filter="wipe(left)">
                                      <p:cBhvr>
                                        <p:cTn id="32" dur="1000"/>
                                        <p:tgtEl>
                                          <p:spTgt spid="22118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7" grpId="0" build="p" bldLvl="3"/>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6450" name="Rectangle 2"/>
          <p:cNvSpPr>
            <a:spLocks noGrp="1" noChangeArrowheads="1"/>
          </p:cNvSpPr>
          <p:nvPr>
            <p:ph idx="1"/>
          </p:nvPr>
        </p:nvSpPr>
        <p:spPr/>
        <p:txBody>
          <a:bodyPr/>
          <a:lstStyle/>
          <a:p>
            <a:pPr marL="107950" lvl="1" eaLnBrk="1" hangingPunct="1"/>
            <a:r>
              <a:rPr b="1"/>
              <a:t>Depreciation</a:t>
            </a:r>
            <a:r>
              <a:t> is the decrease in the value of a firm’s capital that results from wear and tear and obsolescence.</a:t>
            </a:r>
          </a:p>
          <a:p>
            <a:pPr marL="107950" lvl="1" eaLnBrk="1" hangingPunct="1"/>
            <a:r>
              <a:rPr b="1"/>
              <a:t>Gross investment</a:t>
            </a:r>
            <a:r>
              <a:t> is the total amount spent on purchases of new capital and on replacing depreciated capital.</a:t>
            </a:r>
          </a:p>
          <a:p>
            <a:pPr marL="107950" lvl="1" eaLnBrk="1" hangingPunct="1"/>
            <a:r>
              <a:rPr b="1"/>
              <a:t>Net investment</a:t>
            </a:r>
            <a:r>
              <a:t> is the increase in the value of the firm’s capital.</a:t>
            </a:r>
          </a:p>
          <a:p>
            <a:pPr marL="107950" lvl="1" algn="ctr" eaLnBrk="1" hangingPunct="1"/>
            <a:r>
              <a:t>Net investment = Gross investment </a:t>
            </a:r>
            <a:r>
              <a:rPr>
                <a:sym typeface="Symbol" panose="05050102010706020507" pitchFamily="18" charset="2"/>
              </a:rPr>
              <a:t> Depreciation.</a:t>
            </a:r>
          </a:p>
        </p:txBody>
      </p:sp>
      <p:sp>
        <p:nvSpPr>
          <p:cNvPr id="55298" name="Rectangle 3"/>
          <p:cNvSpPr>
            <a:spLocks noGrp="1" noChangeArrowheads="1"/>
          </p:cNvSpPr>
          <p:nvPr>
            <p:ph type="title"/>
          </p:nvPr>
        </p:nvSpPr>
        <p:spPr>
          <a:noFill/>
        </p:spPr>
        <p:txBody>
          <a:bodyPr/>
          <a:lstStyle/>
          <a:p>
            <a:pPr eaLnBrk="1" hangingPunct="1"/>
            <a:r>
              <a:rPr lang="en-US" altLang="en-US"/>
              <a:t>Gross Domestic Product </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6450">
                                            <p:txEl>
                                              <p:pRg st="1" end="1"/>
                                            </p:txEl>
                                          </p:spTgt>
                                        </p:tgtEl>
                                        <p:attrNameLst>
                                          <p:attrName>style.visibility</p:attrName>
                                        </p:attrNameLst>
                                      </p:cBhvr>
                                      <p:to>
                                        <p:strVal val="visible"/>
                                      </p:to>
                                    </p:set>
                                    <p:animEffect transition="in" filter="wipe(left)">
                                      <p:cBhvr>
                                        <p:cTn id="7" dur="1000"/>
                                        <p:tgtEl>
                                          <p:spTgt spid="616450">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16450">
                                            <p:txEl>
                                              <p:pRg st="2" end="2"/>
                                            </p:txEl>
                                          </p:spTgt>
                                        </p:tgtEl>
                                        <p:attrNameLst>
                                          <p:attrName>style.visibility</p:attrName>
                                        </p:attrNameLst>
                                      </p:cBhvr>
                                      <p:to>
                                        <p:strVal val="visible"/>
                                      </p:to>
                                    </p:set>
                                    <p:animEffect transition="in" filter="wipe(left)">
                                      <p:cBhvr>
                                        <p:cTn id="12" dur="1000"/>
                                        <p:tgtEl>
                                          <p:spTgt spid="616450">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16450">
                                            <p:txEl>
                                              <p:pRg st="3" end="3"/>
                                            </p:txEl>
                                          </p:spTgt>
                                        </p:tgtEl>
                                        <p:attrNameLst>
                                          <p:attrName>style.visibility</p:attrName>
                                        </p:attrNameLst>
                                      </p:cBhvr>
                                      <p:to>
                                        <p:strVal val="visible"/>
                                      </p:to>
                                    </p:set>
                                    <p:animEffect transition="in" filter="wipe(left)">
                                      <p:cBhvr>
                                        <p:cTn id="17" dur="1000"/>
                                        <p:tgtEl>
                                          <p:spTgt spid="61645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450" grpId="0" build="p" bldLvl="3"/>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2211" name="Rectangle 3"/>
          <p:cNvSpPr>
            <a:spLocks noGrp="1" noChangeArrowheads="1"/>
          </p:cNvSpPr>
          <p:nvPr>
            <p:ph idx="1"/>
          </p:nvPr>
        </p:nvSpPr>
        <p:spPr/>
        <p:txBody>
          <a:bodyPr/>
          <a:lstStyle/>
          <a:p>
            <a:pPr marL="107950" lvl="1" eaLnBrk="1" hangingPunct="1"/>
            <a:r>
              <a:rPr i="1"/>
              <a:t>Gross investment </a:t>
            </a:r>
            <a:r>
              <a:t>is one of the expenditures included in the expenditure approach to measuring GDP.</a:t>
            </a:r>
          </a:p>
          <a:p>
            <a:pPr marL="107950" lvl="1" eaLnBrk="1" hangingPunct="1"/>
            <a:r>
              <a:t>So total product measured by the expenditure approach is a gross measure.</a:t>
            </a:r>
          </a:p>
          <a:p>
            <a:pPr marL="107950" lvl="1" eaLnBrk="1" hangingPunct="1"/>
            <a:r>
              <a:rPr i="1"/>
              <a:t>Gross profit</a:t>
            </a:r>
            <a:r>
              <a:t>, which is a firm’s profit before subtracting depreciation, is one of the incomes included in the income approach to measuring GDP.</a:t>
            </a:r>
          </a:p>
          <a:p>
            <a:pPr marL="107950" lvl="1" eaLnBrk="1" hangingPunct="1"/>
            <a:r>
              <a:t>So total product measured by the income approach is a gross measure.</a:t>
            </a:r>
          </a:p>
        </p:txBody>
      </p:sp>
      <p:sp>
        <p:nvSpPr>
          <p:cNvPr id="57346" name="Rectangle 5"/>
          <p:cNvSpPr>
            <a:spLocks noGrp="1" noChangeArrowheads="1"/>
          </p:cNvSpPr>
          <p:nvPr>
            <p:ph type="title"/>
          </p:nvPr>
        </p:nvSpPr>
        <p:spPr>
          <a:noFill/>
        </p:spPr>
        <p:txBody>
          <a:bodyPr/>
          <a:lstStyle/>
          <a:p>
            <a:pPr eaLnBrk="1" hangingPunct="1"/>
            <a:r>
              <a:rPr lang="en-US" altLang="en-US"/>
              <a:t>Gross Domestic Product </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22211">
                                            <p:txEl>
                                              <p:pRg st="1" end="1"/>
                                            </p:txEl>
                                          </p:spTgt>
                                        </p:tgtEl>
                                        <p:attrNameLst>
                                          <p:attrName>style.visibility</p:attrName>
                                        </p:attrNameLst>
                                      </p:cBhvr>
                                      <p:to>
                                        <p:strVal val="visible"/>
                                      </p:to>
                                    </p:set>
                                    <p:animEffect transition="in" filter="wipe(left)">
                                      <p:cBhvr>
                                        <p:cTn id="7" dur="1000"/>
                                        <p:tgtEl>
                                          <p:spTgt spid="22221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22211">
                                            <p:txEl>
                                              <p:pRg st="2" end="2"/>
                                            </p:txEl>
                                          </p:spTgt>
                                        </p:tgtEl>
                                        <p:attrNameLst>
                                          <p:attrName>style.visibility</p:attrName>
                                        </p:attrNameLst>
                                      </p:cBhvr>
                                      <p:to>
                                        <p:strVal val="visible"/>
                                      </p:to>
                                    </p:set>
                                    <p:animEffect transition="in" filter="wipe(left)">
                                      <p:cBhvr>
                                        <p:cTn id="12" dur="1000"/>
                                        <p:tgtEl>
                                          <p:spTgt spid="22221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22211">
                                            <p:txEl>
                                              <p:pRg st="3" end="3"/>
                                            </p:txEl>
                                          </p:spTgt>
                                        </p:tgtEl>
                                        <p:attrNameLst>
                                          <p:attrName>style.visibility</p:attrName>
                                        </p:attrNameLst>
                                      </p:cBhvr>
                                      <p:to>
                                        <p:strVal val="visible"/>
                                      </p:to>
                                    </p:set>
                                    <p:animEffect transition="in" filter="wipe(left)">
                                      <p:cBhvr>
                                        <p:cTn id="17" dur="1000"/>
                                        <p:tgtEl>
                                          <p:spTgt spid="2222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3" name="Rectangle 3"/>
          <p:cNvSpPr>
            <a:spLocks noGrp="1" noChangeArrowheads="1"/>
          </p:cNvSpPr>
          <p:nvPr>
            <p:ph idx="1"/>
          </p:nvPr>
        </p:nvSpPr>
        <p:spPr/>
        <p:txBody>
          <a:bodyPr/>
          <a:lstStyle/>
          <a:p>
            <a:pPr marL="107950" lvl="1" eaLnBrk="1" hangingPunct="1">
              <a:defRPr/>
            </a:pPr>
            <a:r>
              <a:rPr dirty="0"/>
              <a:t>The Bureau of Economic Analysis uses two approaches to measure GDP:</a:t>
            </a:r>
          </a:p>
          <a:p>
            <a:pPr marL="107950" lvl="1" indent="342000" eaLnBrk="1" hangingPunct="1">
              <a:buClr>
                <a:srgbClr val="1A71B7"/>
              </a:buClr>
              <a:buSzPct val="120000"/>
              <a:buFont typeface="Wingdings" panose="05000000000000000000" pitchFamily="2" charset="2"/>
              <a:buChar char="§"/>
              <a:defRPr/>
            </a:pPr>
            <a:r>
              <a:rPr dirty="0"/>
              <a:t>The expenditure approach</a:t>
            </a:r>
          </a:p>
          <a:p>
            <a:pPr marL="107950" lvl="1" indent="342000" eaLnBrk="1" hangingPunct="1">
              <a:buClr>
                <a:srgbClr val="1A71B7"/>
              </a:buClr>
              <a:buSzPct val="120000"/>
              <a:buFont typeface="Wingdings" panose="05000000000000000000" pitchFamily="2" charset="2"/>
              <a:buChar char="§"/>
              <a:defRPr/>
            </a:pPr>
            <a:r>
              <a:rPr dirty="0"/>
              <a:t>The income approach </a:t>
            </a:r>
          </a:p>
        </p:txBody>
      </p:sp>
      <p:sp>
        <p:nvSpPr>
          <p:cNvPr id="59394" name="Rectangle 2"/>
          <p:cNvSpPr>
            <a:spLocks noGrp="1" noChangeArrowheads="1"/>
          </p:cNvSpPr>
          <p:nvPr>
            <p:ph type="title"/>
          </p:nvPr>
        </p:nvSpPr>
        <p:spPr/>
        <p:txBody>
          <a:bodyPr/>
          <a:lstStyle/>
          <a:p>
            <a:pPr eaLnBrk="1" hangingPunct="1"/>
            <a:r>
              <a:rPr lang="en-US" altLang="en-US"/>
              <a:t>Measuring U.S. GDP</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animEffect transition="in" filter="wipe(left)">
                                      <p:cBhvr>
                                        <p:cTn id="7" dur="1000"/>
                                        <p:tgtEl>
                                          <p:spTgt spid="614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1443">
                                            <p:txEl>
                                              <p:pRg st="1" end="1"/>
                                            </p:txEl>
                                          </p:spTgt>
                                        </p:tgtEl>
                                        <p:attrNameLst>
                                          <p:attrName>style.visibility</p:attrName>
                                        </p:attrNameLst>
                                      </p:cBhvr>
                                      <p:to>
                                        <p:strVal val="visible"/>
                                      </p:to>
                                    </p:set>
                                    <p:animEffect transition="in" filter="wipe(left)">
                                      <p:cBhvr>
                                        <p:cTn id="12" dur="1000"/>
                                        <p:tgtEl>
                                          <p:spTgt spid="614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1443">
                                            <p:txEl>
                                              <p:pRg st="2" end="2"/>
                                            </p:txEl>
                                          </p:spTgt>
                                        </p:tgtEl>
                                        <p:attrNameLst>
                                          <p:attrName>style.visibility</p:attrName>
                                        </p:attrNameLst>
                                      </p:cBhvr>
                                      <p:to>
                                        <p:strVal val="visible"/>
                                      </p:to>
                                    </p:set>
                                    <p:animEffect transition="in" filter="wipe(left)">
                                      <p:cBhvr>
                                        <p:cTn id="17" dur="1000"/>
                                        <p:tgtEl>
                                          <p:spTgt spid="614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uild="p" bldLvl="3"/>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6307" name="Rectangle 3"/>
          <p:cNvSpPr>
            <a:spLocks noGrp="1" noChangeArrowheads="1"/>
          </p:cNvSpPr>
          <p:nvPr>
            <p:ph idx="1"/>
          </p:nvPr>
        </p:nvSpPr>
        <p:spPr/>
        <p:txBody>
          <a:bodyPr/>
          <a:lstStyle/>
          <a:p>
            <a:pPr marL="107950" eaLnBrk="1" hangingPunct="1">
              <a:tabLst>
                <a:tab pos="1603375" algn="l"/>
                <a:tab pos="2339975" algn="l"/>
              </a:tabLst>
            </a:pPr>
            <a:r>
              <a:rPr lang="en-US" altLang="en-US" dirty="0"/>
              <a:t>The Expenditure Approach</a:t>
            </a:r>
          </a:p>
          <a:p>
            <a:pPr marL="107950" lvl="1" eaLnBrk="1" hangingPunct="1">
              <a:tabLst>
                <a:tab pos="1603375" algn="l"/>
                <a:tab pos="2339975" algn="l"/>
              </a:tabLst>
            </a:pPr>
            <a:r>
              <a:rPr dirty="0"/>
              <a:t>The </a:t>
            </a:r>
            <a:r>
              <a:rPr i="1" dirty="0"/>
              <a:t>expenditure approach</a:t>
            </a:r>
            <a:r>
              <a:rPr dirty="0"/>
              <a:t> measures GDP as the sum of consumption expenditure, investment, government expenditure on goods and services, and net exports. </a:t>
            </a:r>
          </a:p>
          <a:p>
            <a:pPr marL="107950" lvl="1" algn="ctr" eaLnBrk="1" hangingPunct="1">
              <a:tabLst>
                <a:tab pos="1603375" algn="l"/>
                <a:tab pos="2339975" algn="l"/>
              </a:tabLst>
            </a:pPr>
            <a:r>
              <a:rPr dirty="0"/>
              <a:t>GDP = </a:t>
            </a:r>
            <a:r>
              <a:rPr i="1" dirty="0"/>
              <a:t>C</a:t>
            </a:r>
            <a:r>
              <a:rPr dirty="0"/>
              <a:t> + </a:t>
            </a:r>
            <a:r>
              <a:rPr i="1" dirty="0"/>
              <a:t>I</a:t>
            </a:r>
            <a:r>
              <a:rPr dirty="0"/>
              <a:t> + </a:t>
            </a:r>
            <a:r>
              <a:rPr i="1" dirty="0"/>
              <a:t>G</a:t>
            </a:r>
            <a:r>
              <a:rPr dirty="0"/>
              <a:t> +</a:t>
            </a:r>
            <a:r>
              <a:rPr i="1" dirty="0"/>
              <a:t> (X</a:t>
            </a:r>
            <a:r>
              <a:rPr dirty="0"/>
              <a:t> </a:t>
            </a:r>
            <a:r>
              <a:rPr dirty="0">
                <a:sym typeface="Symbol" panose="05050102010706020507" pitchFamily="18" charset="2"/>
              </a:rPr>
              <a:t> </a:t>
            </a:r>
            <a:r>
              <a:rPr i="1" dirty="0">
                <a:cs typeface="Arial" panose="020B0604020202020204" pitchFamily="34" charset="0"/>
              </a:rPr>
              <a:t>M</a:t>
            </a:r>
            <a:r>
              <a:rPr dirty="0">
                <a:cs typeface="Arial" panose="020B0604020202020204" pitchFamily="34" charset="0"/>
              </a:rPr>
              <a:t>)</a:t>
            </a:r>
          </a:p>
          <a:p>
            <a:pPr marL="107950" lvl="1" eaLnBrk="1" hangingPunct="1">
              <a:tabLst>
                <a:tab pos="1603375" algn="l"/>
                <a:tab pos="2339975" algn="l"/>
              </a:tabLst>
            </a:pPr>
            <a:r>
              <a:rPr lang="en-GB" dirty="0"/>
              <a:t>Figure 4.2 illustrates the </a:t>
            </a:r>
            <a:r>
              <a:rPr dirty="0"/>
              <a:t>expenditure approach</a:t>
            </a:r>
            <a:r>
              <a:rPr lang="en-GB" dirty="0"/>
              <a:t>.</a:t>
            </a:r>
            <a:endParaRPr dirty="0">
              <a:sym typeface="Symbol" panose="05050102010706020507" pitchFamily="18" charset="2"/>
            </a:endParaRPr>
          </a:p>
        </p:txBody>
      </p:sp>
      <p:sp>
        <p:nvSpPr>
          <p:cNvPr id="61442" name="Rectangle 6"/>
          <p:cNvSpPr>
            <a:spLocks noGrp="1" noChangeArrowheads="1"/>
          </p:cNvSpPr>
          <p:nvPr>
            <p:ph type="title"/>
          </p:nvPr>
        </p:nvSpPr>
        <p:spPr>
          <a:noFill/>
        </p:spPr>
        <p:txBody>
          <a:bodyPr/>
          <a:lstStyle/>
          <a:p>
            <a:pPr eaLnBrk="1" hangingPunct="1"/>
            <a:r>
              <a:rPr lang="en-US" altLang="en-US"/>
              <a:t>Measuring U.S. GDP</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6307">
                                            <p:txEl>
                                              <p:pRg st="1" end="1"/>
                                            </p:txEl>
                                          </p:spTgt>
                                        </p:tgtEl>
                                        <p:attrNameLst>
                                          <p:attrName>style.visibility</p:attrName>
                                        </p:attrNameLst>
                                      </p:cBhvr>
                                      <p:to>
                                        <p:strVal val="visible"/>
                                      </p:to>
                                    </p:set>
                                    <p:animEffect transition="in" filter="wipe(left)">
                                      <p:cBhvr>
                                        <p:cTn id="7" dur="1000"/>
                                        <p:tgtEl>
                                          <p:spTgt spid="226307">
                                            <p:txEl>
                                              <p:pRg st="1" end="1"/>
                                            </p:txEl>
                                          </p:spTgt>
                                        </p:tgtEl>
                                      </p:cBhvr>
                                    </p:animEffect>
                                  </p:childTnLst>
                                </p:cTn>
                              </p:par>
                            </p:childTnLst>
                          </p:cTn>
                        </p:par>
                        <p:par>
                          <p:cTn id="8" fill="hold" nodeType="afterGroup">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226307">
                                            <p:txEl>
                                              <p:pRg st="2" end="2"/>
                                            </p:txEl>
                                          </p:spTgt>
                                        </p:tgtEl>
                                        <p:attrNameLst>
                                          <p:attrName>style.visibility</p:attrName>
                                        </p:attrNameLst>
                                      </p:cBhvr>
                                      <p:to>
                                        <p:strVal val="visible"/>
                                      </p:to>
                                    </p:set>
                                    <p:animEffect transition="in" filter="wipe(left)">
                                      <p:cBhvr>
                                        <p:cTn id="11" dur="1000"/>
                                        <p:tgtEl>
                                          <p:spTgt spid="226307">
                                            <p:txEl>
                                              <p:pRg st="2" end="2"/>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26307">
                                            <p:txEl>
                                              <p:pRg st="3" end="3"/>
                                            </p:txEl>
                                          </p:spTgt>
                                        </p:tgtEl>
                                        <p:attrNameLst>
                                          <p:attrName>style.visibility</p:attrName>
                                        </p:attrNameLst>
                                      </p:cBhvr>
                                      <p:to>
                                        <p:strVal val="visible"/>
                                      </p:to>
                                    </p:set>
                                    <p:animEffect transition="in" filter="wipe(left)">
                                      <p:cBhvr>
                                        <p:cTn id="16" dur="1000"/>
                                        <p:tgtEl>
                                          <p:spTgt spid="2263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07" grpId="0" build="p" bldLvl="3"/>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3492" name="Picture 3" descr="fig20.02a.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99999" y="1655998"/>
            <a:ext cx="4469130" cy="3335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fig20.02b.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499999" y="1655998"/>
            <a:ext cx="4469130" cy="3335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fig20.02c.g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499999" y="1655998"/>
            <a:ext cx="4469130" cy="3335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fig20.02d.gif"/>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499999" y="1655998"/>
            <a:ext cx="4469130" cy="3335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fig20.02e.gif"/>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499999" y="1655998"/>
            <a:ext cx="4469130" cy="3335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descr="fig20.02f.gif"/>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4499999" y="1655998"/>
            <a:ext cx="4469130" cy="3335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fig20.02g.gif"/>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4499999" y="1655998"/>
            <a:ext cx="4469130" cy="3335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6307" name="Rectangle 3"/>
          <p:cNvSpPr>
            <a:spLocks noGrp="1" noChangeArrowheads="1"/>
          </p:cNvSpPr>
          <p:nvPr>
            <p:ph idx="1"/>
          </p:nvPr>
        </p:nvSpPr>
        <p:spPr>
          <a:xfrm>
            <a:off x="360363" y="1584325"/>
            <a:ext cx="4287837" cy="4968875"/>
          </a:xfrm>
        </p:spPr>
        <p:txBody>
          <a:bodyPr/>
          <a:lstStyle/>
          <a:p>
            <a:pPr marL="108000" lvl="1" eaLnBrk="1" hangingPunct="1">
              <a:tabLst>
                <a:tab pos="1603375" algn="l"/>
                <a:tab pos="2339975" algn="l"/>
              </a:tabLst>
              <a:defRPr/>
            </a:pPr>
            <a:r>
              <a:rPr lang="en-US" altLang="en-US" dirty="0"/>
              <a:t>The </a:t>
            </a:r>
            <a:r>
              <a:rPr lang="en-US" altLang="en-US" i="1" dirty="0"/>
              <a:t>expenditure approach</a:t>
            </a:r>
            <a:r>
              <a:rPr lang="en-US" altLang="en-US" dirty="0"/>
              <a:t> measures GDP as the sum of the red flows: consumption expenditure, investment, government expenditure on goods and services, and net exports. </a:t>
            </a:r>
          </a:p>
          <a:p>
            <a:pPr marL="108000" lvl="1" algn="ctr" eaLnBrk="1" hangingPunct="1">
              <a:tabLst>
                <a:tab pos="1603375" algn="l"/>
                <a:tab pos="2339975" algn="l"/>
              </a:tabLst>
              <a:defRPr/>
            </a:pPr>
            <a:r>
              <a:rPr lang="en-US" altLang="en-US" dirty="0"/>
              <a:t>GDP = </a:t>
            </a:r>
            <a:r>
              <a:rPr lang="en-US" altLang="en-US" i="1" dirty="0"/>
              <a:t>C</a:t>
            </a:r>
            <a:r>
              <a:rPr lang="en-US" altLang="en-US" dirty="0"/>
              <a:t> + </a:t>
            </a:r>
            <a:r>
              <a:rPr lang="en-US" altLang="en-US" i="1" dirty="0"/>
              <a:t>I</a:t>
            </a:r>
            <a:r>
              <a:rPr lang="en-US" altLang="en-US" dirty="0"/>
              <a:t> + </a:t>
            </a:r>
            <a:r>
              <a:rPr lang="en-US" altLang="en-US" i="1" dirty="0"/>
              <a:t>G</a:t>
            </a:r>
            <a:r>
              <a:rPr lang="en-US" altLang="en-US" dirty="0"/>
              <a:t> +</a:t>
            </a:r>
            <a:r>
              <a:rPr lang="en-US" altLang="en-US" i="1" dirty="0"/>
              <a:t> (X</a:t>
            </a:r>
            <a:r>
              <a:rPr lang="en-US" altLang="en-US" dirty="0"/>
              <a:t> </a:t>
            </a:r>
            <a:r>
              <a:rPr lang="en-US" altLang="en-US" dirty="0">
                <a:sym typeface="Symbol" panose="05050102010706020507" pitchFamily="18" charset="2"/>
              </a:rPr>
              <a:t> </a:t>
            </a:r>
            <a:r>
              <a:rPr lang="en-US" altLang="en-US" i="1" dirty="0">
                <a:cs typeface="Arial" panose="020B0604020202020204" pitchFamily="34" charset="0"/>
              </a:rPr>
              <a:t>M</a:t>
            </a:r>
            <a:r>
              <a:rPr lang="en-US" altLang="en-US" dirty="0">
                <a:cs typeface="Arial" panose="020B0604020202020204" pitchFamily="34" charset="0"/>
              </a:rPr>
              <a:t>)</a:t>
            </a:r>
          </a:p>
          <a:p>
            <a:pPr marL="108000" lvl="1" eaLnBrk="1" hangingPunct="1">
              <a:tabLst>
                <a:tab pos="1603375" algn="l"/>
                <a:tab pos="2339975" algn="l"/>
              </a:tabLst>
              <a:defRPr/>
            </a:pPr>
            <a:r>
              <a:rPr lang="en-US" altLang="en-US" dirty="0"/>
              <a:t>Table 4.1 on the next slide shows the expenditure approach with 2016 data.</a:t>
            </a:r>
          </a:p>
          <a:p>
            <a:pPr marL="117475" lvl="1" eaLnBrk="1" hangingPunct="1">
              <a:tabLst>
                <a:tab pos="1603375" algn="l"/>
                <a:tab pos="2339975" algn="l"/>
              </a:tabLst>
              <a:defRPr/>
            </a:pPr>
            <a:r>
              <a:rPr lang="en-US" altLang="en-US" dirty="0"/>
              <a:t>	</a:t>
            </a:r>
            <a:endParaRPr lang="en-US" altLang="en-US" dirty="0">
              <a:sym typeface="Symbol" panose="05050102010706020507" pitchFamily="18" charset="2"/>
            </a:endParaRPr>
          </a:p>
        </p:txBody>
      </p:sp>
      <p:sp>
        <p:nvSpPr>
          <p:cNvPr id="63491" name="Rectangle 6"/>
          <p:cNvSpPr>
            <a:spLocks noGrp="1" noChangeArrowheads="1"/>
          </p:cNvSpPr>
          <p:nvPr>
            <p:ph type="title"/>
          </p:nvPr>
        </p:nvSpPr>
        <p:spPr>
          <a:noFill/>
          <a:ln/>
        </p:spPr>
        <p:txBody>
          <a:bodyPr/>
          <a:lstStyle/>
          <a:p>
            <a:pPr eaLnBrk="1" hangingPunct="1"/>
            <a:r>
              <a:rPr lang="en-US" altLang="en-US"/>
              <a:t>Measuring U.S. GDP</a:t>
            </a:r>
          </a:p>
        </p:txBody>
      </p:sp>
      <p:pic>
        <p:nvPicPr>
          <p:cNvPr id="11" name="Picture 10">
            <a:hlinkClick r:id="rId10" action="ppaction://hlinksldjump" tooltip="Click to expand the figure"/>
          </p:cNvPr>
          <p:cNvPicPr>
            <a:picLocks noChangeAspect="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6307">
                                            <p:txEl>
                                              <p:pRg st="0" end="0"/>
                                            </p:txEl>
                                          </p:spTgt>
                                        </p:tgtEl>
                                        <p:attrNameLst>
                                          <p:attrName>style.visibility</p:attrName>
                                        </p:attrNameLst>
                                      </p:cBhvr>
                                      <p:to>
                                        <p:strVal val="visible"/>
                                      </p:to>
                                    </p:set>
                                    <p:animEffect transition="in" filter="wipe(left)">
                                      <p:cBhvr>
                                        <p:cTn id="7" dur="1000"/>
                                        <p:tgtEl>
                                          <p:spTgt spid="2263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10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1000"/>
                                        <p:tgtEl>
                                          <p:spTgt spid="6"/>
                                        </p:tgtEl>
                                      </p:cBhvr>
                                    </p:animEffect>
                                  </p:childTnLst>
                                </p:cTn>
                              </p:par>
                            </p:childTnLst>
                          </p:cTn>
                        </p:par>
                        <p:par>
                          <p:cTn id="18" fill="hold" nodeType="afterGroup">
                            <p:stCondLst>
                              <p:cond delay="1000"/>
                            </p:stCondLst>
                            <p:childTnLst>
                              <p:par>
                                <p:cTn id="19" presetID="22" presetClass="entr" presetSubtype="1"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up)">
                                      <p:cBhvr>
                                        <p:cTn id="21" dur="1000"/>
                                        <p:tgtEl>
                                          <p:spTgt spid="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up)">
                                      <p:cBhvr>
                                        <p:cTn id="26" dur="1000"/>
                                        <p:tgtEl>
                                          <p:spTgt spid="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4"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down)">
                                      <p:cBhvr>
                                        <p:cTn id="31" dur="1000"/>
                                        <p:tgtEl>
                                          <p:spTgt spid="9"/>
                                        </p:tgtEl>
                                      </p:cBhvr>
                                    </p:animEffect>
                                  </p:childTnLst>
                                </p:cTn>
                              </p:par>
                            </p:childTnLst>
                          </p:cTn>
                        </p:par>
                        <p:par>
                          <p:cTn id="32" fill="hold" nodeType="afterGroup">
                            <p:stCondLst>
                              <p:cond delay="1000"/>
                            </p:stCondLst>
                            <p:childTnLst>
                              <p:par>
                                <p:cTn id="33" presetID="22" presetClass="entr" presetSubtype="1" fill="hold"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up)">
                                      <p:cBhvr>
                                        <p:cTn id="35" dur="1000"/>
                                        <p:tgtEl>
                                          <p:spTgt spid="10"/>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26307">
                                            <p:txEl>
                                              <p:pRg st="1" end="1"/>
                                            </p:txEl>
                                          </p:spTgt>
                                        </p:tgtEl>
                                        <p:attrNameLst>
                                          <p:attrName>style.visibility</p:attrName>
                                        </p:attrNameLst>
                                      </p:cBhvr>
                                      <p:to>
                                        <p:strVal val="visible"/>
                                      </p:to>
                                    </p:set>
                                    <p:animEffect transition="in" filter="wipe(left)">
                                      <p:cBhvr>
                                        <p:cTn id="40" dur="1000"/>
                                        <p:tgtEl>
                                          <p:spTgt spid="226307">
                                            <p:txEl>
                                              <p:pRg st="1" end="1"/>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226307">
                                            <p:txEl>
                                              <p:pRg st="2" end="2"/>
                                            </p:txEl>
                                          </p:spTgt>
                                        </p:tgtEl>
                                        <p:attrNameLst>
                                          <p:attrName>style.visibility</p:attrName>
                                        </p:attrNameLst>
                                      </p:cBhvr>
                                      <p:to>
                                        <p:strVal val="visible"/>
                                      </p:to>
                                    </p:set>
                                    <p:animEffect transition="in" filter="wipe(left)">
                                      <p:cBhvr>
                                        <p:cTn id="45" dur="1000"/>
                                        <p:tgtEl>
                                          <p:spTgt spid="226307">
                                            <p:txEl>
                                              <p:pRg st="2" end="2"/>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26307">
                                            <p:txEl>
                                              <p:pRg st="3" end="3"/>
                                            </p:txEl>
                                          </p:spTgt>
                                        </p:tgtEl>
                                        <p:attrNameLst>
                                          <p:attrName>style.visibility</p:attrName>
                                        </p:attrNameLst>
                                      </p:cBhvr>
                                      <p:to>
                                        <p:strVal val="visible"/>
                                      </p:to>
                                    </p:set>
                                    <p:animEffect transition="in" filter="wipe(left)">
                                      <p:cBhvr>
                                        <p:cTn id="50" dur="1000"/>
                                        <p:tgtEl>
                                          <p:spTgt spid="2263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07" grpId="0" uiExpand="1" build="p" bldLvl="3"/>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5538" name="Picture 1" descr="fig20.02a.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43100" y="1466850"/>
            <a:ext cx="5257800" cy="392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descr="fig20.02b.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43100" y="1466850"/>
            <a:ext cx="5257800" cy="392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descr="fig20.02c.g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943100" y="1466850"/>
            <a:ext cx="5257800" cy="392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fig20.02d.gif"/>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943100" y="1466850"/>
            <a:ext cx="5257800" cy="392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fig20.02e.gif"/>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943100" y="1466850"/>
            <a:ext cx="5257800" cy="392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fig20.02f.gif"/>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943100" y="1466850"/>
            <a:ext cx="5257800" cy="392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descr="fig20.02g.gif"/>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1943100" y="1466850"/>
            <a:ext cx="5257800" cy="392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10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1000"/>
                                        <p:tgtEl>
                                          <p:spTgt spid="4"/>
                                        </p:tgtEl>
                                      </p:cBhvr>
                                    </p:animEffect>
                                  </p:childTnLst>
                                </p:cTn>
                              </p:par>
                            </p:childTnLst>
                          </p:cTn>
                        </p:par>
                        <p:par>
                          <p:cTn id="13" fill="hold" nodeType="afterGroup">
                            <p:stCondLst>
                              <p:cond delay="1000"/>
                            </p:stCondLst>
                            <p:childTnLst>
                              <p:par>
                                <p:cTn id="14" presetID="22" presetClass="entr" presetSubtype="1"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up)">
                                      <p:cBhvr>
                                        <p:cTn id="16" dur="1000"/>
                                        <p:tgtEl>
                                          <p:spTgt spid="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up)">
                                      <p:cBhvr>
                                        <p:cTn id="21" dur="1000"/>
                                        <p:tgtEl>
                                          <p:spTgt spid="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4"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down)">
                                      <p:cBhvr>
                                        <p:cTn id="26" dur="1000"/>
                                        <p:tgtEl>
                                          <p:spTgt spid="8"/>
                                        </p:tgtEl>
                                      </p:cBhvr>
                                    </p:animEffect>
                                  </p:childTnLst>
                                </p:cTn>
                              </p:par>
                            </p:childTnLst>
                          </p:cTn>
                        </p:par>
                        <p:par>
                          <p:cTn id="27" fill="hold" nodeType="afterGroup">
                            <p:stCondLst>
                              <p:cond delay="1000"/>
                            </p:stCondLst>
                            <p:childTnLst>
                              <p:par>
                                <p:cTn id="28" presetID="22" presetClass="entr" presetSubtype="1" fill="hold"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up)">
                                      <p:cBhvr>
                                        <p:cTn id="3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bwMode="auto">
          <a:xfrm>
            <a:off x="684213" y="914400"/>
            <a:ext cx="8229600" cy="622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en-US" altLang="en-US" sz="2500" b="1" dirty="0">
                <a:solidFill>
                  <a:srgbClr val="F04B22"/>
                </a:solidFill>
                <a:cs typeface="Arial" panose="020B0604020202020204" pitchFamily="34" charset="0"/>
              </a:rPr>
              <a:t>After studying this chapter, you will be able to:</a:t>
            </a:r>
            <a:endParaRPr lang="en-US" altLang="en-US" sz="2500" b="1" dirty="0">
              <a:solidFill>
                <a:srgbClr val="F04B22"/>
              </a:solidFill>
            </a:endParaRPr>
          </a:p>
        </p:txBody>
      </p:sp>
      <p:sp>
        <p:nvSpPr>
          <p:cNvPr id="386051" name="Rectangle 3"/>
          <p:cNvSpPr>
            <a:spLocks noGrp="1" noChangeArrowheads="1"/>
          </p:cNvSpPr>
          <p:nvPr>
            <p:ph idx="4294967295"/>
          </p:nvPr>
        </p:nvSpPr>
        <p:spPr bwMode="auto">
          <a:xfrm>
            <a:off x="684213" y="1600200"/>
            <a:ext cx="8078787" cy="47466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ts val="1400"/>
              </a:spcBef>
              <a:spcAft>
                <a:spcPts val="600"/>
              </a:spcAft>
              <a:buClr>
                <a:srgbClr val="F04B22"/>
              </a:buClr>
              <a:buSzPct val="80000"/>
              <a:buFont typeface="Wingdings" panose="05000000000000000000" pitchFamily="2" charset="2"/>
              <a:buChar char="u"/>
            </a:pPr>
            <a:r>
              <a:rPr lang="en-CA" altLang="en-US" sz="2400" dirty="0">
                <a:cs typeface="Arial" panose="020B0604020202020204" pitchFamily="34" charset="0"/>
              </a:rPr>
              <a:t>Define GDP and explain why GDP equals aggregate expenditure and aggregate income</a:t>
            </a:r>
          </a:p>
          <a:p>
            <a:pPr>
              <a:spcBef>
                <a:spcPts val="1400"/>
              </a:spcBef>
              <a:spcAft>
                <a:spcPts val="600"/>
              </a:spcAft>
              <a:buClr>
                <a:srgbClr val="F04B22"/>
              </a:buClr>
              <a:buSzPct val="80000"/>
              <a:buFont typeface="Wingdings" panose="05000000000000000000" pitchFamily="2" charset="2"/>
              <a:buChar char="u"/>
            </a:pPr>
            <a:r>
              <a:rPr lang="en-CA" altLang="en-US" sz="2400" dirty="0">
                <a:cs typeface="Arial" panose="020B0604020202020204" pitchFamily="34" charset="0"/>
              </a:rPr>
              <a:t>Explain how the Bureau of Economic Analysis measures U.S. GDP and real GDP</a:t>
            </a:r>
          </a:p>
          <a:p>
            <a:pPr>
              <a:spcBef>
                <a:spcPts val="1400"/>
              </a:spcBef>
              <a:spcAft>
                <a:spcPts val="600"/>
              </a:spcAft>
              <a:buClr>
                <a:srgbClr val="F04B22"/>
              </a:buClr>
              <a:buSzPct val="80000"/>
              <a:buFont typeface="Wingdings" panose="05000000000000000000" pitchFamily="2" charset="2"/>
              <a:buChar char="u"/>
            </a:pPr>
            <a:r>
              <a:rPr lang="en-CA" altLang="en-US" sz="2400" dirty="0">
                <a:cs typeface="Arial" panose="020B0604020202020204" pitchFamily="34" charset="0"/>
              </a:rPr>
              <a:t>Explain the uses and limitations of real GDP as a measure of economic well-being</a:t>
            </a:r>
          </a:p>
        </p:txBody>
      </p:sp>
    </p:spTree>
    <p:extLst>
      <p:ext uri="{BB962C8B-B14F-4D97-AF65-F5344CB8AC3E}">
        <p14:creationId xmlns:p14="http://schemas.microsoft.com/office/powerpoint/2010/main" val="2849827192"/>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86051">
                                            <p:txEl>
                                              <p:pRg st="0" end="0"/>
                                            </p:txEl>
                                          </p:spTgt>
                                        </p:tgtEl>
                                        <p:attrNameLst>
                                          <p:attrName>style.visibility</p:attrName>
                                        </p:attrNameLst>
                                      </p:cBhvr>
                                      <p:to>
                                        <p:strVal val="visible"/>
                                      </p:to>
                                    </p:set>
                                    <p:animEffect transition="in" filter="wipe(left)">
                                      <p:cBhvr>
                                        <p:cTn id="7" dur="750"/>
                                        <p:tgtEl>
                                          <p:spTgt spid="3860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86051">
                                            <p:txEl>
                                              <p:pRg st="1" end="1"/>
                                            </p:txEl>
                                          </p:spTgt>
                                        </p:tgtEl>
                                        <p:attrNameLst>
                                          <p:attrName>style.visibility</p:attrName>
                                        </p:attrNameLst>
                                      </p:cBhvr>
                                      <p:to>
                                        <p:strVal val="visible"/>
                                      </p:to>
                                    </p:set>
                                    <p:animEffect transition="in" filter="wipe(left)">
                                      <p:cBhvr>
                                        <p:cTn id="12" dur="750"/>
                                        <p:tgtEl>
                                          <p:spTgt spid="3860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86051">
                                            <p:txEl>
                                              <p:pRg st="2" end="2"/>
                                            </p:txEl>
                                          </p:spTgt>
                                        </p:tgtEl>
                                        <p:attrNameLst>
                                          <p:attrName>style.visibility</p:attrName>
                                        </p:attrNameLst>
                                      </p:cBhvr>
                                      <p:to>
                                        <p:strVal val="visible"/>
                                      </p:to>
                                    </p:set>
                                    <p:animEffect transition="in" filter="wipe(left)">
                                      <p:cBhvr>
                                        <p:cTn id="17" dur="750"/>
                                        <p:tgtEl>
                                          <p:spTgt spid="38605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3587" y="1014412"/>
            <a:ext cx="5076825" cy="4829175"/>
          </a:xfrm>
          <a:prstGeom prst="rect">
            <a:avLst/>
          </a:prstGeom>
        </p:spPr>
      </p:pic>
    </p:spTree>
    <p:extLst>
      <p:ext uri="{BB962C8B-B14F-4D97-AF65-F5344CB8AC3E}">
        <p14:creationId xmlns:p14="http://schemas.microsoft.com/office/powerpoint/2010/main" val="132642941"/>
      </p:ext>
    </p:extLst>
  </p:cSld>
  <p:clrMapOvr>
    <a:masterClrMapping/>
  </p:clrMapOvr>
  <p:transition spd="slow">
    <p:wipe dir="r"/>
  </p:transition>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7331" name="Rectangle 3"/>
          <p:cNvSpPr>
            <a:spLocks noGrp="1" noChangeArrowheads="1"/>
          </p:cNvSpPr>
          <p:nvPr>
            <p:ph idx="1"/>
          </p:nvPr>
        </p:nvSpPr>
        <p:spPr/>
        <p:txBody>
          <a:bodyPr/>
          <a:lstStyle/>
          <a:p>
            <a:pPr marL="107950" eaLnBrk="1" hangingPunct="1"/>
            <a:r>
              <a:rPr lang="en-US" altLang="en-US" dirty="0"/>
              <a:t>The Income Approach</a:t>
            </a:r>
          </a:p>
          <a:p>
            <a:pPr marL="107950" lvl="1" eaLnBrk="1" hangingPunct="1"/>
            <a:r>
              <a:rPr dirty="0"/>
              <a:t>The </a:t>
            </a:r>
            <a:r>
              <a:rPr i="1" dirty="0"/>
              <a:t>income approach</a:t>
            </a:r>
            <a:r>
              <a:rPr dirty="0"/>
              <a:t> measures GDP by summing the incomes that firms pay households for the factors of production they hire—wages for labor, interest for capital, rent for land, and profit for entrepreneurship.</a:t>
            </a:r>
            <a:endParaRPr lang="en-GB" dirty="0"/>
          </a:p>
          <a:p>
            <a:pPr marL="107950" lvl="1" eaLnBrk="1" hangingPunct="1"/>
            <a:r>
              <a:rPr lang="en-US" altLang="en-US" dirty="0"/>
              <a:t>Figure 4.3 illustrates the income approach.</a:t>
            </a:r>
          </a:p>
          <a:p>
            <a:pPr marL="107950" lvl="1" eaLnBrk="1" hangingPunct="1"/>
            <a:endParaRPr lang="en-US" altLang="en-US" dirty="0"/>
          </a:p>
          <a:p>
            <a:pPr marL="107950" lvl="1" eaLnBrk="1" hangingPunct="1"/>
            <a:r>
              <a:rPr dirty="0"/>
              <a:t> </a:t>
            </a:r>
          </a:p>
        </p:txBody>
      </p:sp>
      <p:sp>
        <p:nvSpPr>
          <p:cNvPr id="75778" name="Rectangle 5"/>
          <p:cNvSpPr>
            <a:spLocks noGrp="1" noChangeArrowheads="1"/>
          </p:cNvSpPr>
          <p:nvPr>
            <p:ph type="title"/>
          </p:nvPr>
        </p:nvSpPr>
        <p:spPr>
          <a:noFill/>
        </p:spPr>
        <p:txBody>
          <a:bodyPr/>
          <a:lstStyle/>
          <a:p>
            <a:pPr eaLnBrk="1" hangingPunct="1"/>
            <a:r>
              <a:rPr lang="en-US" altLang="en-US"/>
              <a:t>Measuring U.S. GDP</a:t>
            </a:r>
          </a:p>
        </p:txBody>
      </p:sp>
    </p:spTree>
    <p:extLst>
      <p:ext uri="{BB962C8B-B14F-4D97-AF65-F5344CB8AC3E}">
        <p14:creationId xmlns:p14="http://schemas.microsoft.com/office/powerpoint/2010/main" val="249466566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7331">
                                            <p:txEl>
                                              <p:pRg st="1" end="1"/>
                                            </p:txEl>
                                          </p:spTgt>
                                        </p:tgtEl>
                                        <p:attrNameLst>
                                          <p:attrName>style.visibility</p:attrName>
                                        </p:attrNameLst>
                                      </p:cBhvr>
                                      <p:to>
                                        <p:strVal val="visible"/>
                                      </p:to>
                                    </p:set>
                                    <p:animEffect transition="in" filter="wipe(left)">
                                      <p:cBhvr>
                                        <p:cTn id="7" dur="1000"/>
                                        <p:tgtEl>
                                          <p:spTgt spid="22733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7331">
                                            <p:txEl>
                                              <p:pRg st="2" end="2"/>
                                            </p:txEl>
                                          </p:spTgt>
                                        </p:tgtEl>
                                        <p:attrNameLst>
                                          <p:attrName>style.visibility</p:attrName>
                                        </p:attrNameLst>
                                      </p:cBhvr>
                                      <p:to>
                                        <p:strVal val="visible"/>
                                      </p:to>
                                    </p:set>
                                    <p:animEffect transition="in" filter="wipe(left)">
                                      <p:cBhvr>
                                        <p:cTn id="12" dur="1000"/>
                                        <p:tgtEl>
                                          <p:spTgt spid="22733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7331">
                                            <p:txEl>
                                              <p:pRg st="4" end="4"/>
                                            </p:txEl>
                                          </p:spTgt>
                                        </p:tgtEl>
                                        <p:attrNameLst>
                                          <p:attrName>style.visibility</p:attrName>
                                        </p:attrNameLst>
                                      </p:cBhvr>
                                      <p:to>
                                        <p:strVal val="visible"/>
                                      </p:to>
                                    </p:set>
                                    <p:animEffect transition="in" filter="wipe(left)">
                                      <p:cBhvr>
                                        <p:cTn id="17" dur="1000"/>
                                        <p:tgtEl>
                                          <p:spTgt spid="2273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1" grpId="0" build="p" bldLvl="3"/>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73732" name="Picture 3" descr="fig20.03a.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99998" y="1655998"/>
            <a:ext cx="4396264" cy="3489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fig20.03b.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499998" y="1655998"/>
            <a:ext cx="4396264" cy="3489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fig20.03c.g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499998" y="1655998"/>
            <a:ext cx="4396264" cy="3489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8355" name="Rectangle 3"/>
          <p:cNvSpPr>
            <a:spLocks noGrp="1" noChangeArrowheads="1"/>
          </p:cNvSpPr>
          <p:nvPr>
            <p:ph idx="1"/>
          </p:nvPr>
        </p:nvSpPr>
        <p:spPr>
          <a:xfrm>
            <a:off x="360000" y="1584000"/>
            <a:ext cx="4321175" cy="4800600"/>
          </a:xfrm>
        </p:spPr>
        <p:txBody>
          <a:bodyPr/>
          <a:lstStyle/>
          <a:p>
            <a:pPr marL="108000"/>
            <a:r>
              <a:rPr lang="en-US" altLang="en-US" b="0" dirty="0">
                <a:solidFill>
                  <a:schemeClr val="tx1"/>
                </a:solidFill>
              </a:rPr>
              <a:t>The payment for labor services is the sum of net wages plus benefits such as pension contributions and is shown by the blue flow </a:t>
            </a:r>
            <a:r>
              <a:rPr lang="en-US" altLang="en-US" b="0" i="1" dirty="0">
                <a:solidFill>
                  <a:schemeClr val="tx1"/>
                </a:solidFill>
              </a:rPr>
              <a:t>W.</a:t>
            </a:r>
            <a:endParaRPr lang="en-US" altLang="en-US" b="0" dirty="0">
              <a:solidFill>
                <a:schemeClr val="tx1"/>
              </a:solidFill>
            </a:endParaRPr>
          </a:p>
          <a:p>
            <a:pPr marL="108000"/>
            <a:r>
              <a:rPr lang="en-US" altLang="en-US" b="0" dirty="0">
                <a:solidFill>
                  <a:schemeClr val="tx1"/>
                </a:solidFill>
              </a:rPr>
              <a:t>Other factor incomes include</a:t>
            </a:r>
            <a:br>
              <a:rPr lang="en-US" altLang="en-US" b="0" dirty="0">
                <a:solidFill>
                  <a:schemeClr val="tx1"/>
                </a:solidFill>
              </a:rPr>
            </a:br>
            <a:r>
              <a:rPr lang="en-US" altLang="en-US" b="0" dirty="0">
                <a:solidFill>
                  <a:schemeClr val="tx1"/>
                </a:solidFill>
              </a:rPr>
              <a:t>interest, rent, and profit and some labor income from self-employment. </a:t>
            </a:r>
          </a:p>
          <a:p>
            <a:pPr marL="108000"/>
            <a:r>
              <a:rPr lang="en-US" altLang="en-US" b="0" dirty="0">
                <a:solidFill>
                  <a:schemeClr val="tx1"/>
                </a:solidFill>
              </a:rPr>
              <a:t>They are included in the blue flow </a:t>
            </a:r>
            <a:r>
              <a:rPr lang="en-US" altLang="en-US" b="0" i="1" dirty="0">
                <a:solidFill>
                  <a:schemeClr val="tx1"/>
                </a:solidFill>
              </a:rPr>
              <a:t>OFI</a:t>
            </a:r>
            <a:r>
              <a:rPr lang="en-US" altLang="en-US" b="0" dirty="0">
                <a:solidFill>
                  <a:schemeClr val="tx1"/>
                </a:solidFill>
              </a:rPr>
              <a:t>. </a:t>
            </a:r>
          </a:p>
        </p:txBody>
      </p:sp>
      <p:sp>
        <p:nvSpPr>
          <p:cNvPr id="2" name="Title 1"/>
          <p:cNvSpPr>
            <a:spLocks noGrp="1"/>
          </p:cNvSpPr>
          <p:nvPr>
            <p:ph type="title"/>
          </p:nvPr>
        </p:nvSpPr>
        <p:spPr/>
        <p:txBody>
          <a:bodyPr/>
          <a:lstStyle/>
          <a:p>
            <a:r>
              <a:rPr lang="en-GB" dirty="0"/>
              <a:t>Measuring U.S. GDP</a:t>
            </a:r>
          </a:p>
        </p:txBody>
      </p:sp>
      <p:pic>
        <p:nvPicPr>
          <p:cNvPr id="7" name="Picture 6">
            <a:hlinkClick r:id="rId6" action="ppaction://hlinksldjump" tooltip="Click to expand the figure"/>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77806192"/>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10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8355">
                                            <p:txEl>
                                              <p:pRg st="1" end="1"/>
                                            </p:txEl>
                                          </p:spTgt>
                                        </p:tgtEl>
                                        <p:attrNameLst>
                                          <p:attrName>style.visibility</p:attrName>
                                        </p:attrNameLst>
                                      </p:cBhvr>
                                      <p:to>
                                        <p:strVal val="visible"/>
                                      </p:to>
                                    </p:set>
                                    <p:animEffect transition="in" filter="wipe(left)">
                                      <p:cBhvr>
                                        <p:cTn id="12" dur="1000"/>
                                        <p:tgtEl>
                                          <p:spTgt spid="2283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8355">
                                            <p:txEl>
                                              <p:pRg st="2" end="2"/>
                                            </p:txEl>
                                          </p:spTgt>
                                        </p:tgtEl>
                                        <p:attrNameLst>
                                          <p:attrName>style.visibility</p:attrName>
                                        </p:attrNameLst>
                                      </p:cBhvr>
                                      <p:to>
                                        <p:strVal val="visible"/>
                                      </p:to>
                                    </p:set>
                                    <p:animEffect transition="in" filter="wipe(left)">
                                      <p:cBhvr>
                                        <p:cTn id="17" dur="1000"/>
                                        <p:tgtEl>
                                          <p:spTgt spid="228355">
                                            <p:txEl>
                                              <p:pRg st="2" end="2"/>
                                            </p:txEl>
                                          </p:spTgt>
                                        </p:tgtEl>
                                      </p:cBhvr>
                                    </p:animEffect>
                                  </p:childTnLst>
                                </p:cTn>
                              </p:par>
                            </p:childTnLst>
                          </p:cTn>
                        </p:par>
                        <p:par>
                          <p:cTn id="18" fill="hold" nodeType="afterGroup">
                            <p:stCondLst>
                              <p:cond delay="1000"/>
                            </p:stCondLst>
                            <p:childTnLst>
                              <p:par>
                                <p:cTn id="19" presetID="22" presetClass="entr" presetSubtype="4"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down)">
                                      <p:cBhvr>
                                        <p:cTn id="21"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5" grpId="0" build="p" bldLvl="3"/>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1682" name="Picture 4" descr="fig20.03a.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79613" y="1268413"/>
            <a:ext cx="5172075" cy="410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fig20.03b.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1268413"/>
            <a:ext cx="5172075" cy="410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fig20.03c.g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979613" y="1268413"/>
            <a:ext cx="5172075" cy="410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10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8355" name="Rectangle 3"/>
          <p:cNvSpPr>
            <a:spLocks noGrp="1" noChangeArrowheads="1"/>
          </p:cNvSpPr>
          <p:nvPr>
            <p:ph idx="1"/>
          </p:nvPr>
        </p:nvSpPr>
        <p:spPr>
          <a:xfrm>
            <a:off x="360363" y="1584325"/>
            <a:ext cx="8229600" cy="4816475"/>
          </a:xfrm>
        </p:spPr>
        <p:txBody>
          <a:bodyPr/>
          <a:lstStyle/>
          <a:p>
            <a:pPr marL="107950" lvl="1" eaLnBrk="1" hangingPunct="1"/>
            <a:r>
              <a:rPr dirty="0"/>
              <a:t>The </a:t>
            </a:r>
            <a:r>
              <a:rPr i="1" dirty="0"/>
              <a:t>National Income and Expenditure Accounts</a:t>
            </a:r>
            <a:r>
              <a:rPr dirty="0"/>
              <a:t> divide incomes into two broad categories:</a:t>
            </a:r>
          </a:p>
          <a:p>
            <a:pPr marL="107950" lvl="1" eaLnBrk="1" hangingPunct="1"/>
            <a:r>
              <a:rPr i="1" dirty="0"/>
              <a:t>Compensation of employees </a:t>
            </a:r>
            <a:r>
              <a:rPr dirty="0"/>
              <a:t>is the payments for labor services. It is the sum of net wages plus taxes withheld plus Social Security and pension fund contributions.</a:t>
            </a:r>
          </a:p>
          <a:p>
            <a:pPr marL="107950" lvl="1" eaLnBrk="1" hangingPunct="1"/>
            <a:r>
              <a:rPr i="1" dirty="0"/>
              <a:t>Net interest, rental income, corporate profits, and proprietors' income </a:t>
            </a:r>
            <a:r>
              <a:rPr dirty="0"/>
              <a:t>earned by capital and land. </a:t>
            </a:r>
          </a:p>
        </p:txBody>
      </p:sp>
      <p:sp>
        <p:nvSpPr>
          <p:cNvPr id="77826" name="Rectangle 5"/>
          <p:cNvSpPr>
            <a:spLocks noGrp="1" noChangeArrowheads="1"/>
          </p:cNvSpPr>
          <p:nvPr>
            <p:ph type="title"/>
          </p:nvPr>
        </p:nvSpPr>
        <p:spPr>
          <a:noFill/>
        </p:spPr>
        <p:txBody>
          <a:bodyPr/>
          <a:lstStyle/>
          <a:p>
            <a:pPr eaLnBrk="1" hangingPunct="1"/>
            <a:r>
              <a:rPr lang="en-US" altLang="en-US"/>
              <a:t>Measuring U.S. GDP</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8355">
                                            <p:txEl>
                                              <p:pRg st="1" end="1"/>
                                            </p:txEl>
                                          </p:spTgt>
                                        </p:tgtEl>
                                        <p:attrNameLst>
                                          <p:attrName>style.visibility</p:attrName>
                                        </p:attrNameLst>
                                      </p:cBhvr>
                                      <p:to>
                                        <p:strVal val="visible"/>
                                      </p:to>
                                    </p:set>
                                    <p:animEffect transition="in" filter="wipe(left)">
                                      <p:cBhvr>
                                        <p:cTn id="7" dur="1000"/>
                                        <p:tgtEl>
                                          <p:spTgt spid="22835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8355">
                                            <p:txEl>
                                              <p:pRg st="2" end="2"/>
                                            </p:txEl>
                                          </p:spTgt>
                                        </p:tgtEl>
                                        <p:attrNameLst>
                                          <p:attrName>style.visibility</p:attrName>
                                        </p:attrNameLst>
                                      </p:cBhvr>
                                      <p:to>
                                        <p:strVal val="visible"/>
                                      </p:to>
                                    </p:set>
                                    <p:animEffect transition="in" filter="wipe(left)">
                                      <p:cBhvr>
                                        <p:cTn id="12" dur="1000"/>
                                        <p:tgtEl>
                                          <p:spTgt spid="2283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5" grpId="0" build="p" bldLvl="3"/>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Rectangle 3"/>
          <p:cNvSpPr>
            <a:spLocks noGrp="1" noChangeArrowheads="1"/>
          </p:cNvSpPr>
          <p:nvPr>
            <p:ph idx="1"/>
          </p:nvPr>
        </p:nvSpPr>
        <p:spPr>
          <a:xfrm>
            <a:off x="360363" y="1584325"/>
            <a:ext cx="8229600" cy="4892675"/>
          </a:xfrm>
        </p:spPr>
        <p:txBody>
          <a:bodyPr/>
          <a:lstStyle/>
          <a:p>
            <a:pPr marL="108000" lvl="1" defTabSz="461963" eaLnBrk="1" hangingPunct="1">
              <a:defRPr/>
            </a:pPr>
            <a:r>
              <a:rPr lang="en-AU" dirty="0"/>
              <a:t>The sum of all factor incomes is </a:t>
            </a:r>
            <a:r>
              <a:rPr lang="en-AU" i="1" dirty="0"/>
              <a:t>net domestic income at factor cost</a:t>
            </a:r>
            <a:r>
              <a:rPr lang="en-AU" dirty="0"/>
              <a:t>.</a:t>
            </a:r>
          </a:p>
          <a:p>
            <a:pPr marL="108000" lvl="1" defTabSz="461963" eaLnBrk="1" hangingPunct="1">
              <a:defRPr/>
            </a:pPr>
            <a:r>
              <a:rPr lang="en-AU" dirty="0"/>
              <a:t>The expenditure on final goods is valued at </a:t>
            </a:r>
            <a:r>
              <a:rPr lang="en-AU" i="1" dirty="0"/>
              <a:t>market prices</a:t>
            </a:r>
            <a:r>
              <a:rPr lang="en-AU" dirty="0"/>
              <a:t>.</a:t>
            </a:r>
            <a:endParaRPr dirty="0"/>
          </a:p>
          <a:p>
            <a:pPr marL="108000" lvl="1" defTabSz="461963" eaLnBrk="1" hangingPunct="1">
              <a:defRPr/>
            </a:pPr>
            <a:r>
              <a:rPr dirty="0"/>
              <a:t>Two adjustments must be made to the net domestic income get GDP:</a:t>
            </a:r>
          </a:p>
          <a:p>
            <a:pPr marL="565200" lvl="1" indent="-457200" defTabSz="461963" eaLnBrk="1" hangingPunct="1">
              <a:buClr>
                <a:schemeClr val="tx1"/>
              </a:buClr>
              <a:buFont typeface="+mj-lt"/>
              <a:buAutoNum type="arabicPeriod"/>
              <a:defRPr/>
            </a:pPr>
            <a:r>
              <a:rPr dirty="0"/>
              <a:t>Indirect taxes less subsidies are added to get from </a:t>
            </a:r>
            <a:r>
              <a:rPr i="1" dirty="0"/>
              <a:t>factor cost</a:t>
            </a:r>
            <a:r>
              <a:rPr dirty="0"/>
              <a:t> to </a:t>
            </a:r>
            <a:r>
              <a:rPr i="1" dirty="0"/>
              <a:t>market prices</a:t>
            </a:r>
            <a:r>
              <a:rPr dirty="0"/>
              <a:t>.</a:t>
            </a:r>
          </a:p>
          <a:p>
            <a:pPr marL="565200" lvl="1" indent="-457200" defTabSz="461963" eaLnBrk="1" hangingPunct="1">
              <a:buClr>
                <a:schemeClr val="tx1"/>
              </a:buClr>
              <a:buFont typeface="+mj-lt"/>
              <a:buAutoNum type="arabicPeriod"/>
              <a:defRPr/>
            </a:pPr>
            <a:r>
              <a:rPr dirty="0"/>
              <a:t>Depreciation is added to get from </a:t>
            </a:r>
            <a:r>
              <a:rPr i="1" dirty="0"/>
              <a:t>net</a:t>
            </a:r>
            <a:r>
              <a:rPr dirty="0"/>
              <a:t> domestic income to </a:t>
            </a:r>
            <a:r>
              <a:rPr i="1" dirty="0"/>
              <a:t>gross</a:t>
            </a:r>
            <a:r>
              <a:rPr dirty="0"/>
              <a:t> domestic income.</a:t>
            </a:r>
          </a:p>
          <a:p>
            <a:pPr marL="108000" lvl="1" defTabSz="461963" eaLnBrk="1" hangingPunct="1">
              <a:defRPr/>
            </a:pPr>
            <a:r>
              <a:rPr dirty="0"/>
              <a:t>Table </a:t>
            </a:r>
            <a:r>
              <a:rPr lang="en-AU" dirty="0"/>
              <a:t>4.</a:t>
            </a:r>
            <a:r>
              <a:rPr dirty="0"/>
              <a:t>2 on the next slide shows the income approach with data for 201</a:t>
            </a:r>
            <a:r>
              <a:rPr lang="en-GB" dirty="0"/>
              <a:t>6</a:t>
            </a:r>
            <a:r>
              <a:rPr dirty="0"/>
              <a:t>.</a:t>
            </a:r>
          </a:p>
        </p:txBody>
      </p:sp>
      <p:sp>
        <p:nvSpPr>
          <p:cNvPr id="79874" name="Rectangle 5"/>
          <p:cNvSpPr>
            <a:spLocks noGrp="1" noChangeArrowheads="1"/>
          </p:cNvSpPr>
          <p:nvPr>
            <p:ph type="title"/>
          </p:nvPr>
        </p:nvSpPr>
        <p:spPr>
          <a:noFill/>
        </p:spPr>
        <p:txBody>
          <a:bodyPr/>
          <a:lstStyle/>
          <a:p>
            <a:pPr eaLnBrk="1" hangingPunct="1"/>
            <a:r>
              <a:rPr lang="en-US" altLang="en-US"/>
              <a:t>Measuring U.S. GDP</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left)">
                                      <p:cBhvr>
                                        <p:cTn id="7" dur="1000"/>
                                        <p:tgtEl>
                                          <p:spTgt spid="2">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left)">
                                      <p:cBhvr>
                                        <p:cTn id="12" dur="1000"/>
                                        <p:tgtEl>
                                          <p:spTgt spid="2">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ipe(left)">
                                      <p:cBhvr>
                                        <p:cTn id="17" dur="1000"/>
                                        <p:tgtEl>
                                          <p:spTgt spid="2">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1000"/>
                                        <p:tgtEl>
                                          <p:spTgt spid="2">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wipe(left)">
                                      <p:cBhvr>
                                        <p:cTn id="27" dur="10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3"/>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2162" y="476250"/>
            <a:ext cx="5019675" cy="5905500"/>
          </a:xfrm>
          <a:prstGeom prst="rect">
            <a:avLst/>
          </a:prstGeom>
        </p:spPr>
      </p:pic>
    </p:spTree>
    <p:extLst>
      <p:ext uri="{BB962C8B-B14F-4D97-AF65-F5344CB8AC3E}">
        <p14:creationId xmlns:p14="http://schemas.microsoft.com/office/powerpoint/2010/main" val="2883897031"/>
      </p:ext>
    </p:extLst>
  </p:cSld>
  <p:clrMapOvr>
    <a:masterClrMapping/>
  </p:clrMapOvr>
  <p:transition spd="slow">
    <p:wipe dir="r"/>
  </p:transition>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6851" name="Rectangle 3"/>
          <p:cNvSpPr>
            <a:spLocks noGrp="1" noChangeArrowheads="1"/>
          </p:cNvSpPr>
          <p:nvPr>
            <p:ph idx="1"/>
          </p:nvPr>
        </p:nvSpPr>
        <p:spPr/>
        <p:txBody>
          <a:bodyPr/>
          <a:lstStyle/>
          <a:p>
            <a:pPr marL="107950" eaLnBrk="1" hangingPunct="1"/>
            <a:r>
              <a:rPr lang="en-US" altLang="en-US"/>
              <a:t>Nominal GDP and Real GDP</a:t>
            </a:r>
          </a:p>
          <a:p>
            <a:pPr marL="107950" lvl="1" eaLnBrk="1" hangingPunct="1"/>
            <a:r>
              <a:rPr b="1"/>
              <a:t>Real GDP</a:t>
            </a:r>
            <a:r>
              <a:t> is the value of final goods and services produced in a given year when </a:t>
            </a:r>
            <a:r>
              <a:rPr i="1"/>
              <a:t>valued at the prices of a reference base year</a:t>
            </a:r>
            <a:r>
              <a:t>.</a:t>
            </a:r>
          </a:p>
          <a:p>
            <a:pPr marL="107950" lvl="1" eaLnBrk="1" hangingPunct="1"/>
            <a:r>
              <a:t>Currently, the reference base year is 2009 and we describe real GDP as measured in 2009 dollars.</a:t>
            </a:r>
          </a:p>
          <a:p>
            <a:pPr marL="107950" lvl="1" eaLnBrk="1" hangingPunct="1"/>
            <a:r>
              <a:rPr b="1"/>
              <a:t>Nominal GDP</a:t>
            </a:r>
            <a:r>
              <a:t> is the value of goods and services produced during a given year valued at the prices that prevailed in that same year.</a:t>
            </a:r>
          </a:p>
          <a:p>
            <a:pPr marL="107950" lvl="1" eaLnBrk="1" hangingPunct="1"/>
            <a:r>
              <a:t>Nominal GDP is just a more precise name for GDP.</a:t>
            </a:r>
          </a:p>
        </p:txBody>
      </p:sp>
      <p:sp>
        <p:nvSpPr>
          <p:cNvPr id="83970" name="Rectangle 5"/>
          <p:cNvSpPr>
            <a:spLocks noGrp="1" noChangeArrowheads="1"/>
          </p:cNvSpPr>
          <p:nvPr>
            <p:ph type="title"/>
          </p:nvPr>
        </p:nvSpPr>
        <p:spPr>
          <a:noFill/>
        </p:spPr>
        <p:txBody>
          <a:bodyPr/>
          <a:lstStyle/>
          <a:p>
            <a:pPr eaLnBrk="1" hangingPunct="1"/>
            <a:r>
              <a:rPr lang="en-US" altLang="en-US"/>
              <a:t>Measuring U.S. GDP</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6851">
                                            <p:txEl>
                                              <p:pRg st="1" end="1"/>
                                            </p:txEl>
                                          </p:spTgt>
                                        </p:tgtEl>
                                        <p:attrNameLst>
                                          <p:attrName>style.visibility</p:attrName>
                                        </p:attrNameLst>
                                      </p:cBhvr>
                                      <p:to>
                                        <p:strVal val="visible"/>
                                      </p:to>
                                    </p:set>
                                    <p:animEffect transition="in" filter="wipe(left)">
                                      <p:cBhvr>
                                        <p:cTn id="7" dur="1000"/>
                                        <p:tgtEl>
                                          <p:spTgt spid="20685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6851">
                                            <p:txEl>
                                              <p:pRg st="2" end="2"/>
                                            </p:txEl>
                                          </p:spTgt>
                                        </p:tgtEl>
                                        <p:attrNameLst>
                                          <p:attrName>style.visibility</p:attrName>
                                        </p:attrNameLst>
                                      </p:cBhvr>
                                      <p:to>
                                        <p:strVal val="visible"/>
                                      </p:to>
                                    </p:set>
                                    <p:animEffect transition="in" filter="wipe(left)">
                                      <p:cBhvr>
                                        <p:cTn id="12" dur="1000"/>
                                        <p:tgtEl>
                                          <p:spTgt spid="20685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6851">
                                            <p:txEl>
                                              <p:pRg st="3" end="3"/>
                                            </p:txEl>
                                          </p:spTgt>
                                        </p:tgtEl>
                                        <p:attrNameLst>
                                          <p:attrName>style.visibility</p:attrName>
                                        </p:attrNameLst>
                                      </p:cBhvr>
                                      <p:to>
                                        <p:strVal val="visible"/>
                                      </p:to>
                                    </p:set>
                                    <p:animEffect transition="in" filter="wipe(left)">
                                      <p:cBhvr>
                                        <p:cTn id="17" dur="1000"/>
                                        <p:tgtEl>
                                          <p:spTgt spid="20685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6851">
                                            <p:txEl>
                                              <p:pRg st="4" end="4"/>
                                            </p:txEl>
                                          </p:spTgt>
                                        </p:tgtEl>
                                        <p:attrNameLst>
                                          <p:attrName>style.visibility</p:attrName>
                                        </p:attrNameLst>
                                      </p:cBhvr>
                                      <p:to>
                                        <p:strVal val="visible"/>
                                      </p:to>
                                    </p:set>
                                    <p:animEffect transition="in" filter="wipe(left)">
                                      <p:cBhvr>
                                        <p:cTn id="22" dur="1000"/>
                                        <p:tgtEl>
                                          <p:spTgt spid="2068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1" grpId="0" build="p" bldLvl="3"/>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6690" name="Rectangle 2"/>
          <p:cNvSpPr>
            <a:spLocks noGrp="1" noChangeArrowheads="1"/>
          </p:cNvSpPr>
          <p:nvPr>
            <p:ph idx="1"/>
          </p:nvPr>
        </p:nvSpPr>
        <p:spPr>
          <a:xfrm>
            <a:off x="360363" y="1584325"/>
            <a:ext cx="3887787" cy="4706938"/>
          </a:xfrm>
        </p:spPr>
        <p:txBody>
          <a:bodyPr/>
          <a:lstStyle/>
          <a:p>
            <a:pPr marL="107950" eaLnBrk="1" hangingPunct="1"/>
            <a:r>
              <a:rPr lang="en-US" altLang="en-US" dirty="0"/>
              <a:t>Calculating Real GDP</a:t>
            </a:r>
          </a:p>
          <a:p>
            <a:pPr marL="107950" lvl="1" eaLnBrk="1" hangingPunct="1"/>
            <a:r>
              <a:rPr lang="en-US" altLang="en-US" dirty="0"/>
              <a:t>Table 4.3(a) shows the quantities produced and the prices in 2009 (the base year). </a:t>
            </a:r>
          </a:p>
          <a:p>
            <a:pPr marL="107950" lvl="1" eaLnBrk="1" hangingPunct="1"/>
            <a:r>
              <a:rPr lang="en-US" altLang="en-US" dirty="0"/>
              <a:t>Nominal GDP in 2009 is $100 million.</a:t>
            </a:r>
          </a:p>
          <a:p>
            <a:pPr marL="107950" lvl="1" eaLnBrk="1" hangingPunct="1"/>
            <a:r>
              <a:rPr lang="en-US" altLang="en-US" dirty="0"/>
              <a:t>Because 2009 is the base year, real GDP equals nominal GDP and is </a:t>
            </a:r>
            <a:br>
              <a:rPr lang="en-US" altLang="en-US" dirty="0"/>
            </a:br>
            <a:r>
              <a:rPr lang="en-US" altLang="en-US" dirty="0"/>
              <a:t>$100 million.</a:t>
            </a:r>
          </a:p>
        </p:txBody>
      </p:sp>
      <p:sp>
        <p:nvSpPr>
          <p:cNvPr id="86019" name="Rectangle 3"/>
          <p:cNvSpPr>
            <a:spLocks noGrp="1" noChangeArrowheads="1"/>
          </p:cNvSpPr>
          <p:nvPr>
            <p:ph type="title"/>
          </p:nvPr>
        </p:nvSpPr>
        <p:spPr>
          <a:noFill/>
          <a:ln/>
        </p:spPr>
        <p:txBody>
          <a:bodyPr/>
          <a:lstStyle/>
          <a:p>
            <a:pPr eaLnBrk="1" hangingPunct="1"/>
            <a:r>
              <a:rPr lang="en-US" altLang="en-US"/>
              <a:t>Measuring U.S. GDP</a:t>
            </a:r>
          </a:p>
        </p:txBody>
      </p:sp>
      <p:pic>
        <p:nvPicPr>
          <p:cNvPr id="8" name="Picture 7">
            <a:extLst>
              <a:ext uri="{FF2B5EF4-FFF2-40B4-BE49-F238E27FC236}">
                <a16:creationId xmlns:a16="http://schemas.microsoft.com/office/drawing/2014/main" id="{08F2CAC7-7794-40A6-9CF8-58E11B7B66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00" y="1727775"/>
            <a:ext cx="4096333" cy="4596825"/>
          </a:xfrm>
          <a:prstGeom prst="rect">
            <a:avLst/>
          </a:prstGeom>
        </p:spPr>
      </p:pic>
      <p:pic>
        <p:nvPicPr>
          <p:cNvPr id="9" name="Picture 8">
            <a:extLst>
              <a:ext uri="{FF2B5EF4-FFF2-40B4-BE49-F238E27FC236}">
                <a16:creationId xmlns:a16="http://schemas.microsoft.com/office/drawing/2014/main" id="{F6CA2760-09B3-496F-AC8C-80BF06810A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8200" y="1727775"/>
            <a:ext cx="4096333" cy="4596825"/>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26690">
                                            <p:txEl>
                                              <p:pRg st="1" end="1"/>
                                            </p:txEl>
                                          </p:spTgt>
                                        </p:tgtEl>
                                        <p:attrNameLst>
                                          <p:attrName>style.visibility</p:attrName>
                                        </p:attrNameLst>
                                      </p:cBhvr>
                                      <p:to>
                                        <p:strVal val="visible"/>
                                      </p:to>
                                    </p:set>
                                    <p:animEffect transition="in" filter="wipe(left)">
                                      <p:cBhvr>
                                        <p:cTn id="7" dur="1000"/>
                                        <p:tgtEl>
                                          <p:spTgt spid="62669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26690">
                                            <p:txEl>
                                              <p:pRg st="2" end="2"/>
                                            </p:txEl>
                                          </p:spTgt>
                                        </p:tgtEl>
                                        <p:attrNameLst>
                                          <p:attrName>style.visibility</p:attrName>
                                        </p:attrNameLst>
                                      </p:cBhvr>
                                      <p:to>
                                        <p:strVal val="visible"/>
                                      </p:to>
                                    </p:set>
                                    <p:animEffect transition="in" filter="wipe(left)">
                                      <p:cBhvr>
                                        <p:cTn id="17" dur="1000"/>
                                        <p:tgtEl>
                                          <p:spTgt spid="62669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26690">
                                            <p:txEl>
                                              <p:pRg st="3" end="3"/>
                                            </p:txEl>
                                          </p:spTgt>
                                        </p:tgtEl>
                                        <p:attrNameLst>
                                          <p:attrName>style.visibility</p:attrName>
                                        </p:attrNameLst>
                                      </p:cBhvr>
                                      <p:to>
                                        <p:strVal val="visible"/>
                                      </p:to>
                                    </p:set>
                                    <p:animEffect transition="in" filter="wipe(left)">
                                      <p:cBhvr>
                                        <p:cTn id="22" dur="1000"/>
                                        <p:tgtEl>
                                          <p:spTgt spid="62669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6690" grpId="0" uiExpand="1" build="p" bldLvl="3"/>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8738" name="Rectangle 2"/>
          <p:cNvSpPr>
            <a:spLocks noGrp="1" noChangeArrowheads="1"/>
          </p:cNvSpPr>
          <p:nvPr>
            <p:ph idx="1"/>
          </p:nvPr>
        </p:nvSpPr>
        <p:spPr>
          <a:xfrm>
            <a:off x="360363" y="1584325"/>
            <a:ext cx="3678237" cy="4525963"/>
          </a:xfrm>
        </p:spPr>
        <p:txBody>
          <a:bodyPr/>
          <a:lstStyle/>
          <a:p>
            <a:pPr marL="107950" eaLnBrk="1" hangingPunct="1"/>
            <a:r>
              <a:rPr lang="en-US" altLang="en-US" b="0" dirty="0">
                <a:solidFill>
                  <a:schemeClr val="tx1"/>
                </a:solidFill>
              </a:rPr>
              <a:t>Table 4.3(b) shows the quantities produced and the prices in 2016.</a:t>
            </a:r>
            <a:r>
              <a:rPr lang="en-US" altLang="en-US" sz="2800" dirty="0"/>
              <a:t> </a:t>
            </a:r>
            <a:endParaRPr lang="en-US" altLang="en-US" b="0" dirty="0">
              <a:solidFill>
                <a:schemeClr val="tx1"/>
              </a:solidFill>
            </a:endParaRPr>
          </a:p>
          <a:p>
            <a:pPr marL="107950" eaLnBrk="1" hangingPunct="1"/>
            <a:r>
              <a:rPr lang="en-US" altLang="en-US" b="0" dirty="0">
                <a:solidFill>
                  <a:schemeClr val="tx1"/>
                </a:solidFill>
              </a:rPr>
              <a:t>Nominal GDP in 2016 is $300 million. </a:t>
            </a:r>
          </a:p>
          <a:p>
            <a:pPr marL="107950" eaLnBrk="1" hangingPunct="1"/>
            <a:r>
              <a:rPr lang="en-US" altLang="en-US" b="0" dirty="0">
                <a:solidFill>
                  <a:schemeClr val="tx1"/>
                </a:solidFill>
              </a:rPr>
              <a:t>Nominal GDP in 2016 is three times its value in 2009.</a:t>
            </a:r>
          </a:p>
        </p:txBody>
      </p:sp>
      <p:sp>
        <p:nvSpPr>
          <p:cNvPr id="88067" name="Rectangle 3"/>
          <p:cNvSpPr>
            <a:spLocks noGrp="1" noChangeArrowheads="1"/>
          </p:cNvSpPr>
          <p:nvPr>
            <p:ph type="title"/>
          </p:nvPr>
        </p:nvSpPr>
        <p:spPr>
          <a:noFill/>
          <a:ln/>
        </p:spPr>
        <p:txBody>
          <a:bodyPr/>
          <a:lstStyle/>
          <a:p>
            <a:pPr eaLnBrk="1" hangingPunct="1"/>
            <a:r>
              <a:rPr lang="en-US" altLang="en-US"/>
              <a:t>Measuring U.S. GDP</a:t>
            </a:r>
          </a:p>
        </p:txBody>
      </p:sp>
      <p:pic>
        <p:nvPicPr>
          <p:cNvPr id="9" name="Picture 8">
            <a:extLst>
              <a:ext uri="{FF2B5EF4-FFF2-40B4-BE49-F238E27FC236}">
                <a16:creationId xmlns:a16="http://schemas.microsoft.com/office/drawing/2014/main" id="{40D13628-0CB4-4A1F-8B26-C085EE7D6A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00" y="1727775"/>
            <a:ext cx="4096333" cy="4596825"/>
          </a:xfrm>
          <a:prstGeom prst="rect">
            <a:avLst/>
          </a:prstGeom>
        </p:spPr>
      </p:pic>
      <p:pic>
        <p:nvPicPr>
          <p:cNvPr id="11" name="Picture 10">
            <a:extLst>
              <a:ext uri="{FF2B5EF4-FFF2-40B4-BE49-F238E27FC236}">
                <a16:creationId xmlns:a16="http://schemas.microsoft.com/office/drawing/2014/main" id="{E95D6B03-9B75-4A82-98AE-6F4A1FD3DA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8200" y="1727775"/>
            <a:ext cx="4096333" cy="4596825"/>
          </a:xfrm>
          <a:prstGeom prst="rect">
            <a:avLst/>
          </a:prstGeom>
        </p:spPr>
      </p:pic>
      <p:pic>
        <p:nvPicPr>
          <p:cNvPr id="12" name="Picture 11">
            <a:extLst>
              <a:ext uri="{FF2B5EF4-FFF2-40B4-BE49-F238E27FC236}">
                <a16:creationId xmlns:a16="http://schemas.microsoft.com/office/drawing/2014/main" id="{5CFCF32B-07C2-4A64-A22F-C07FE38CFF9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48200" y="1727775"/>
            <a:ext cx="4096333" cy="4596825"/>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28738">
                                            <p:txEl>
                                              <p:pRg st="1" end="1"/>
                                            </p:txEl>
                                          </p:spTgt>
                                        </p:tgtEl>
                                        <p:attrNameLst>
                                          <p:attrName>style.visibility</p:attrName>
                                        </p:attrNameLst>
                                      </p:cBhvr>
                                      <p:to>
                                        <p:strVal val="visible"/>
                                      </p:to>
                                    </p:set>
                                    <p:animEffect transition="in" filter="wipe(left)">
                                      <p:cBhvr>
                                        <p:cTn id="12" dur="1000"/>
                                        <p:tgtEl>
                                          <p:spTgt spid="62873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28738">
                                            <p:txEl>
                                              <p:pRg st="2" end="2"/>
                                            </p:txEl>
                                          </p:spTgt>
                                        </p:tgtEl>
                                        <p:attrNameLst>
                                          <p:attrName>style.visibility</p:attrName>
                                        </p:attrNameLst>
                                      </p:cBhvr>
                                      <p:to>
                                        <p:strVal val="visible"/>
                                      </p:to>
                                    </p:set>
                                    <p:animEffect transition="in" filter="wipe(left)">
                                      <p:cBhvr>
                                        <p:cTn id="17" dur="1000"/>
                                        <p:tgtEl>
                                          <p:spTgt spid="62873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738" grpId="0" build="p" bldLvl="3"/>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03" name="Rectangle 3"/>
          <p:cNvSpPr>
            <a:spLocks noGrp="1" noChangeArrowheads="1"/>
          </p:cNvSpPr>
          <p:nvPr>
            <p:ph idx="1"/>
          </p:nvPr>
        </p:nvSpPr>
        <p:spPr/>
        <p:txBody>
          <a:bodyPr/>
          <a:lstStyle/>
          <a:p>
            <a:pPr marL="107950" eaLnBrk="1" hangingPunct="1">
              <a:defRPr/>
            </a:pPr>
            <a:r>
              <a:rPr lang="en-US" altLang="en-US" dirty="0"/>
              <a:t>GDP Defined</a:t>
            </a:r>
          </a:p>
          <a:p>
            <a:pPr marL="107950" lvl="1" eaLnBrk="1" hangingPunct="1">
              <a:defRPr/>
            </a:pPr>
            <a:r>
              <a:rPr b="1" dirty="0"/>
              <a:t>GDP</a:t>
            </a:r>
            <a:r>
              <a:rPr dirty="0"/>
              <a:t> or </a:t>
            </a:r>
            <a:r>
              <a:rPr b="1" dirty="0"/>
              <a:t>gross domestic product</a:t>
            </a:r>
            <a:r>
              <a:rPr dirty="0"/>
              <a:t> is the market value of all final goods and services produced in a country in a given time period.</a:t>
            </a:r>
          </a:p>
          <a:p>
            <a:pPr marL="107950" lvl="1" eaLnBrk="1" hangingPunct="1">
              <a:defRPr/>
            </a:pPr>
            <a:r>
              <a:rPr dirty="0"/>
              <a:t>This definition has four parts:</a:t>
            </a:r>
          </a:p>
          <a:p>
            <a:pPr marL="107950" lvl="1" indent="342000" eaLnBrk="1" hangingPunct="1">
              <a:buClr>
                <a:srgbClr val="7030A0"/>
              </a:buClr>
              <a:buSzPct val="120000"/>
              <a:buFont typeface="Wingdings" panose="05000000000000000000" pitchFamily="2" charset="2"/>
              <a:buChar char="§"/>
              <a:defRPr/>
            </a:pPr>
            <a:r>
              <a:rPr dirty="0"/>
              <a:t>Market value</a:t>
            </a:r>
          </a:p>
          <a:p>
            <a:pPr marL="107950" lvl="1" indent="342000" eaLnBrk="1" hangingPunct="1">
              <a:buClr>
                <a:srgbClr val="7030A0"/>
              </a:buClr>
              <a:buSzPct val="120000"/>
              <a:buFont typeface="Wingdings" panose="05000000000000000000" pitchFamily="2" charset="2"/>
              <a:buChar char="§"/>
              <a:defRPr/>
            </a:pPr>
            <a:r>
              <a:rPr dirty="0"/>
              <a:t>Final goods and services</a:t>
            </a:r>
          </a:p>
          <a:p>
            <a:pPr marL="107950" lvl="1" indent="342000" eaLnBrk="1" hangingPunct="1">
              <a:buClr>
                <a:srgbClr val="7030A0"/>
              </a:buClr>
              <a:buSzPct val="120000"/>
              <a:buFont typeface="Wingdings" panose="05000000000000000000" pitchFamily="2" charset="2"/>
              <a:buChar char="§"/>
              <a:defRPr/>
            </a:pPr>
            <a:r>
              <a:rPr dirty="0"/>
              <a:t>Produced within a country</a:t>
            </a:r>
          </a:p>
          <a:p>
            <a:pPr marL="107950" lvl="1" indent="342000" eaLnBrk="1" hangingPunct="1">
              <a:buClr>
                <a:srgbClr val="7030A0"/>
              </a:buClr>
              <a:buSzPct val="120000"/>
              <a:buFont typeface="Wingdings" panose="05000000000000000000" pitchFamily="2" charset="2"/>
              <a:buChar char="§"/>
              <a:defRPr/>
            </a:pPr>
            <a:r>
              <a:rPr dirty="0"/>
              <a:t>In a given time period</a:t>
            </a:r>
          </a:p>
        </p:txBody>
      </p:sp>
      <p:sp>
        <p:nvSpPr>
          <p:cNvPr id="14338" name="Rectangle 2"/>
          <p:cNvSpPr>
            <a:spLocks noGrp="1" noChangeArrowheads="1"/>
          </p:cNvSpPr>
          <p:nvPr>
            <p:ph type="title"/>
          </p:nvPr>
        </p:nvSpPr>
        <p:spPr/>
        <p:txBody>
          <a:bodyPr/>
          <a:lstStyle/>
          <a:p>
            <a:pPr eaLnBrk="1" hangingPunct="1"/>
            <a:r>
              <a:rPr lang="en-US" altLang="en-US"/>
              <a:t>Gross Domestic Product </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04803">
                                            <p:txEl>
                                              <p:pRg st="0" end="0"/>
                                            </p:txEl>
                                          </p:spTgt>
                                        </p:tgtEl>
                                        <p:attrNameLst>
                                          <p:attrName>style.visibility</p:attrName>
                                        </p:attrNameLst>
                                      </p:cBhvr>
                                      <p:to>
                                        <p:strVal val="visible"/>
                                      </p:to>
                                    </p:set>
                                    <p:animEffect transition="in" filter="wipe(left)">
                                      <p:cBhvr>
                                        <p:cTn id="7" dur="500"/>
                                        <p:tgtEl>
                                          <p:spTgt spid="2048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4803">
                                            <p:txEl>
                                              <p:pRg st="1" end="1"/>
                                            </p:txEl>
                                          </p:spTgt>
                                        </p:tgtEl>
                                        <p:attrNameLst>
                                          <p:attrName>style.visibility</p:attrName>
                                        </p:attrNameLst>
                                      </p:cBhvr>
                                      <p:to>
                                        <p:strVal val="visible"/>
                                      </p:to>
                                    </p:set>
                                    <p:animEffect transition="in" filter="wipe(left)">
                                      <p:cBhvr>
                                        <p:cTn id="12" dur="1000"/>
                                        <p:tgtEl>
                                          <p:spTgt spid="2048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4803">
                                            <p:txEl>
                                              <p:pRg st="2" end="2"/>
                                            </p:txEl>
                                          </p:spTgt>
                                        </p:tgtEl>
                                        <p:attrNameLst>
                                          <p:attrName>style.visibility</p:attrName>
                                        </p:attrNameLst>
                                      </p:cBhvr>
                                      <p:to>
                                        <p:strVal val="visible"/>
                                      </p:to>
                                    </p:set>
                                    <p:animEffect transition="in" filter="wipe(left)">
                                      <p:cBhvr>
                                        <p:cTn id="17" dur="1000"/>
                                        <p:tgtEl>
                                          <p:spTgt spid="20480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4803">
                                            <p:txEl>
                                              <p:pRg st="3" end="3"/>
                                            </p:txEl>
                                          </p:spTgt>
                                        </p:tgtEl>
                                        <p:attrNameLst>
                                          <p:attrName>style.visibility</p:attrName>
                                        </p:attrNameLst>
                                      </p:cBhvr>
                                      <p:to>
                                        <p:strVal val="visible"/>
                                      </p:to>
                                    </p:set>
                                    <p:animEffect transition="in" filter="wipe(left)">
                                      <p:cBhvr>
                                        <p:cTn id="22" dur="1000"/>
                                        <p:tgtEl>
                                          <p:spTgt spid="20480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04803">
                                            <p:txEl>
                                              <p:pRg st="4" end="4"/>
                                            </p:txEl>
                                          </p:spTgt>
                                        </p:tgtEl>
                                        <p:attrNameLst>
                                          <p:attrName>style.visibility</p:attrName>
                                        </p:attrNameLst>
                                      </p:cBhvr>
                                      <p:to>
                                        <p:strVal val="visible"/>
                                      </p:to>
                                    </p:set>
                                    <p:animEffect transition="in" filter="wipe(left)">
                                      <p:cBhvr>
                                        <p:cTn id="27" dur="1000"/>
                                        <p:tgtEl>
                                          <p:spTgt spid="20480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04803">
                                            <p:txEl>
                                              <p:pRg st="5" end="5"/>
                                            </p:txEl>
                                          </p:spTgt>
                                        </p:tgtEl>
                                        <p:attrNameLst>
                                          <p:attrName>style.visibility</p:attrName>
                                        </p:attrNameLst>
                                      </p:cBhvr>
                                      <p:to>
                                        <p:strVal val="visible"/>
                                      </p:to>
                                    </p:set>
                                    <p:animEffect transition="in" filter="wipe(left)">
                                      <p:cBhvr>
                                        <p:cTn id="32" dur="1000"/>
                                        <p:tgtEl>
                                          <p:spTgt spid="20480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04803">
                                            <p:txEl>
                                              <p:pRg st="6" end="6"/>
                                            </p:txEl>
                                          </p:spTgt>
                                        </p:tgtEl>
                                        <p:attrNameLst>
                                          <p:attrName>style.visibility</p:attrName>
                                        </p:attrNameLst>
                                      </p:cBhvr>
                                      <p:to>
                                        <p:strVal val="visible"/>
                                      </p:to>
                                    </p:set>
                                    <p:animEffect transition="in" filter="wipe(left)">
                                      <p:cBhvr>
                                        <p:cTn id="37" dur="1000"/>
                                        <p:tgtEl>
                                          <p:spTgt spid="20480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3" grpId="0" build="p" bldLvl="3"/>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0786" name="Rectangle 2"/>
          <p:cNvSpPr>
            <a:spLocks noGrp="1" noChangeArrowheads="1"/>
          </p:cNvSpPr>
          <p:nvPr>
            <p:ph idx="1"/>
          </p:nvPr>
        </p:nvSpPr>
        <p:spPr>
          <a:xfrm>
            <a:off x="360363" y="1584325"/>
            <a:ext cx="4031637" cy="5045075"/>
          </a:xfrm>
        </p:spPr>
        <p:txBody>
          <a:bodyPr/>
          <a:lstStyle/>
          <a:p>
            <a:pPr marL="107950" eaLnBrk="1" hangingPunct="1"/>
            <a:r>
              <a:rPr lang="en-US" altLang="en-US" b="0" dirty="0">
                <a:solidFill>
                  <a:schemeClr val="tx1"/>
                </a:solidFill>
              </a:rPr>
              <a:t>In Table 4.3(c), we calculate real GDP in 2016. </a:t>
            </a:r>
          </a:p>
          <a:p>
            <a:pPr marL="107950" eaLnBrk="1" hangingPunct="1"/>
            <a:r>
              <a:rPr lang="en-US" altLang="en-US" b="0" dirty="0">
                <a:solidFill>
                  <a:schemeClr val="tx1"/>
                </a:solidFill>
              </a:rPr>
              <a:t>The quantities are those   of 2016, as in part (b). </a:t>
            </a:r>
          </a:p>
          <a:p>
            <a:pPr marL="107950" eaLnBrk="1" hangingPunct="1"/>
            <a:r>
              <a:rPr lang="en-US" altLang="en-US" b="0" dirty="0">
                <a:solidFill>
                  <a:schemeClr val="tx1"/>
                </a:solidFill>
              </a:rPr>
              <a:t>The prices are those in </a:t>
            </a:r>
            <a:br>
              <a:rPr lang="en-US" altLang="en-US" b="0" dirty="0">
                <a:solidFill>
                  <a:schemeClr val="tx1"/>
                </a:solidFill>
              </a:rPr>
            </a:br>
            <a:r>
              <a:rPr lang="en-US" altLang="en-US" b="0" dirty="0">
                <a:solidFill>
                  <a:schemeClr val="tx1"/>
                </a:solidFill>
              </a:rPr>
              <a:t>the base year (2009), as   in part (a).</a:t>
            </a:r>
          </a:p>
          <a:p>
            <a:pPr marL="107950" eaLnBrk="1" hangingPunct="1"/>
            <a:r>
              <a:rPr lang="en-US" altLang="en-US" b="0" dirty="0">
                <a:solidFill>
                  <a:schemeClr val="tx1"/>
                </a:solidFill>
              </a:rPr>
              <a:t>The sum of these expenditures is real GDP  in 2016, which equals</a:t>
            </a:r>
            <a:br>
              <a:rPr lang="en-US" altLang="en-US" b="0" dirty="0">
                <a:solidFill>
                  <a:schemeClr val="tx1"/>
                </a:solidFill>
              </a:rPr>
            </a:br>
            <a:r>
              <a:rPr lang="en-US" altLang="en-US" b="0" dirty="0">
                <a:solidFill>
                  <a:schemeClr val="tx1"/>
                </a:solidFill>
              </a:rPr>
              <a:t>$160 million.</a:t>
            </a:r>
          </a:p>
        </p:txBody>
      </p:sp>
      <p:sp>
        <p:nvSpPr>
          <p:cNvPr id="90115" name="Rectangle 3"/>
          <p:cNvSpPr>
            <a:spLocks noGrp="1" noChangeArrowheads="1"/>
          </p:cNvSpPr>
          <p:nvPr>
            <p:ph type="title"/>
          </p:nvPr>
        </p:nvSpPr>
        <p:spPr>
          <a:noFill/>
          <a:ln/>
        </p:spPr>
        <p:txBody>
          <a:bodyPr/>
          <a:lstStyle/>
          <a:p>
            <a:pPr eaLnBrk="1" hangingPunct="1"/>
            <a:r>
              <a:rPr lang="en-US" altLang="en-US"/>
              <a:t>Measuring U.S. GDP</a:t>
            </a:r>
          </a:p>
        </p:txBody>
      </p:sp>
      <p:pic>
        <p:nvPicPr>
          <p:cNvPr id="11" name="Picture 10">
            <a:extLst>
              <a:ext uri="{FF2B5EF4-FFF2-40B4-BE49-F238E27FC236}">
                <a16:creationId xmlns:a16="http://schemas.microsoft.com/office/drawing/2014/main" id="{2A131A08-2605-46E9-874A-34084EC21E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00" y="1727775"/>
            <a:ext cx="4096333" cy="4596825"/>
          </a:xfrm>
          <a:prstGeom prst="rect">
            <a:avLst/>
          </a:prstGeom>
        </p:spPr>
      </p:pic>
      <p:pic>
        <p:nvPicPr>
          <p:cNvPr id="13" name="Picture 12">
            <a:extLst>
              <a:ext uri="{FF2B5EF4-FFF2-40B4-BE49-F238E27FC236}">
                <a16:creationId xmlns:a16="http://schemas.microsoft.com/office/drawing/2014/main" id="{07B9F23B-516D-4FEE-A8FF-52C8C52BB7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8200" y="1727775"/>
            <a:ext cx="4096333" cy="4596825"/>
          </a:xfrm>
          <a:prstGeom prst="rect">
            <a:avLst/>
          </a:prstGeom>
        </p:spPr>
      </p:pic>
      <p:pic>
        <p:nvPicPr>
          <p:cNvPr id="14" name="Picture 13">
            <a:extLst>
              <a:ext uri="{FF2B5EF4-FFF2-40B4-BE49-F238E27FC236}">
                <a16:creationId xmlns:a16="http://schemas.microsoft.com/office/drawing/2014/main" id="{D3CB9D32-89C5-4057-89B0-6623614DA1D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48200" y="1727775"/>
            <a:ext cx="4096333" cy="4596825"/>
          </a:xfrm>
          <a:prstGeom prst="rect">
            <a:avLst/>
          </a:prstGeom>
        </p:spPr>
      </p:pic>
      <p:pic>
        <p:nvPicPr>
          <p:cNvPr id="15" name="Picture 14">
            <a:extLst>
              <a:ext uri="{FF2B5EF4-FFF2-40B4-BE49-F238E27FC236}">
                <a16:creationId xmlns:a16="http://schemas.microsoft.com/office/drawing/2014/main" id="{D00009EF-95B1-479A-B455-FB3B087F9FB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48200" y="1727775"/>
            <a:ext cx="4096333" cy="4596825"/>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30786">
                                            <p:txEl>
                                              <p:pRg st="1" end="1"/>
                                            </p:txEl>
                                          </p:spTgt>
                                        </p:tgtEl>
                                        <p:attrNameLst>
                                          <p:attrName>style.visibility</p:attrName>
                                        </p:attrNameLst>
                                      </p:cBhvr>
                                      <p:to>
                                        <p:strVal val="visible"/>
                                      </p:to>
                                    </p:set>
                                    <p:animEffect transition="in" filter="wipe(left)">
                                      <p:cBhvr>
                                        <p:cTn id="12" dur="1000"/>
                                        <p:tgtEl>
                                          <p:spTgt spid="63078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30786">
                                            <p:txEl>
                                              <p:pRg st="2" end="2"/>
                                            </p:txEl>
                                          </p:spTgt>
                                        </p:tgtEl>
                                        <p:attrNameLst>
                                          <p:attrName>style.visibility</p:attrName>
                                        </p:attrNameLst>
                                      </p:cBhvr>
                                      <p:to>
                                        <p:strVal val="visible"/>
                                      </p:to>
                                    </p:set>
                                    <p:animEffect transition="in" filter="wipe(left)">
                                      <p:cBhvr>
                                        <p:cTn id="17" dur="1000"/>
                                        <p:tgtEl>
                                          <p:spTgt spid="63078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30786">
                                            <p:txEl>
                                              <p:pRg st="3" end="3"/>
                                            </p:txEl>
                                          </p:spTgt>
                                        </p:tgtEl>
                                        <p:attrNameLst>
                                          <p:attrName>style.visibility</p:attrName>
                                        </p:attrNameLst>
                                      </p:cBhvr>
                                      <p:to>
                                        <p:strVal val="visible"/>
                                      </p:to>
                                    </p:set>
                                    <p:animEffect transition="in" filter="wipe(left)">
                                      <p:cBhvr>
                                        <p:cTn id="22" dur="1000"/>
                                        <p:tgtEl>
                                          <p:spTgt spid="63078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0786" grpId="0" uiExpand="1" build="p" bldLvl="3"/>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2835" name="Rectangle 3"/>
          <p:cNvSpPr>
            <a:spLocks noGrp="1" noChangeArrowheads="1"/>
          </p:cNvSpPr>
          <p:nvPr>
            <p:ph idx="1"/>
          </p:nvPr>
        </p:nvSpPr>
        <p:spPr/>
        <p:txBody>
          <a:bodyPr/>
          <a:lstStyle/>
          <a:p>
            <a:pPr marL="107950" lvl="1" eaLnBrk="1" hangingPunct="1">
              <a:defRPr/>
            </a:pPr>
            <a:r>
              <a:rPr dirty="0"/>
              <a:t>Economists use estimates of real GDP for two main purposes:</a:t>
            </a:r>
          </a:p>
          <a:p>
            <a:pPr marL="107950" lvl="1" indent="342000" eaLnBrk="1" hangingPunct="1">
              <a:buClr>
                <a:srgbClr val="1A71B7"/>
              </a:buClr>
              <a:buSzPct val="120000"/>
              <a:buFont typeface="Wingdings" panose="05000000000000000000" pitchFamily="2" charset="2"/>
              <a:buChar char="§"/>
              <a:defRPr/>
            </a:pPr>
            <a:r>
              <a:rPr dirty="0"/>
              <a:t>To compare the standard of living over time</a:t>
            </a:r>
          </a:p>
          <a:p>
            <a:pPr marL="107950" lvl="1" indent="342000" eaLnBrk="1" hangingPunct="1">
              <a:buClr>
                <a:srgbClr val="1A71B7"/>
              </a:buClr>
              <a:buSzPct val="120000"/>
              <a:buFont typeface="Wingdings" panose="05000000000000000000" pitchFamily="2" charset="2"/>
              <a:buChar char="§"/>
              <a:defRPr/>
            </a:pPr>
            <a:r>
              <a:rPr dirty="0"/>
              <a:t>To compare the standard of living across countries</a:t>
            </a:r>
          </a:p>
        </p:txBody>
      </p:sp>
      <p:sp>
        <p:nvSpPr>
          <p:cNvPr id="92162" name="Rectangle 2"/>
          <p:cNvSpPr>
            <a:spLocks noGrp="1" noChangeArrowheads="1"/>
          </p:cNvSpPr>
          <p:nvPr>
            <p:ph type="title"/>
          </p:nvPr>
        </p:nvSpPr>
        <p:spPr>
          <a:xfrm>
            <a:off x="1152000" y="304800"/>
            <a:ext cx="7611000" cy="1133475"/>
          </a:xfrm>
        </p:spPr>
        <p:txBody>
          <a:bodyPr/>
          <a:lstStyle/>
          <a:p>
            <a:pPr eaLnBrk="1" hangingPunct="1"/>
            <a:r>
              <a:rPr lang="en-US" altLang="en-US" dirty="0"/>
              <a:t>The Uses and Limitations of Real GDP</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32835">
                                            <p:txEl>
                                              <p:pRg st="0" end="0"/>
                                            </p:txEl>
                                          </p:spTgt>
                                        </p:tgtEl>
                                        <p:attrNameLst>
                                          <p:attrName>style.visibility</p:attrName>
                                        </p:attrNameLst>
                                      </p:cBhvr>
                                      <p:to>
                                        <p:strVal val="visible"/>
                                      </p:to>
                                    </p:set>
                                    <p:animEffect transition="in" filter="wipe(left)">
                                      <p:cBhvr>
                                        <p:cTn id="7" dur="1000"/>
                                        <p:tgtEl>
                                          <p:spTgt spid="6328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32835">
                                            <p:txEl>
                                              <p:pRg st="1" end="1"/>
                                            </p:txEl>
                                          </p:spTgt>
                                        </p:tgtEl>
                                        <p:attrNameLst>
                                          <p:attrName>style.visibility</p:attrName>
                                        </p:attrNameLst>
                                      </p:cBhvr>
                                      <p:to>
                                        <p:strVal val="visible"/>
                                      </p:to>
                                    </p:set>
                                    <p:animEffect transition="in" filter="wipe(left)">
                                      <p:cBhvr>
                                        <p:cTn id="12" dur="1000"/>
                                        <p:tgtEl>
                                          <p:spTgt spid="6328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32835">
                                            <p:txEl>
                                              <p:pRg st="2" end="2"/>
                                            </p:txEl>
                                          </p:spTgt>
                                        </p:tgtEl>
                                        <p:attrNameLst>
                                          <p:attrName>style.visibility</p:attrName>
                                        </p:attrNameLst>
                                      </p:cBhvr>
                                      <p:to>
                                        <p:strVal val="visible"/>
                                      </p:to>
                                    </p:set>
                                    <p:animEffect transition="in" filter="wipe(left)">
                                      <p:cBhvr>
                                        <p:cTn id="17" dur="1000"/>
                                        <p:tgtEl>
                                          <p:spTgt spid="6328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2835" grpId="0" uiExpand="1" build="p" bldLvl="3"/>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883" name="Rectangle 3"/>
          <p:cNvSpPr>
            <a:spLocks noGrp="1" noChangeArrowheads="1"/>
          </p:cNvSpPr>
          <p:nvPr>
            <p:ph idx="1"/>
          </p:nvPr>
        </p:nvSpPr>
        <p:spPr/>
        <p:txBody>
          <a:bodyPr/>
          <a:lstStyle/>
          <a:p>
            <a:pPr marL="107950" defTabSz="457200" eaLnBrk="1" hangingPunct="1"/>
            <a:r>
              <a:rPr lang="en-US" altLang="en-US"/>
              <a:t>The Standard of Living Over Time</a:t>
            </a:r>
          </a:p>
          <a:p>
            <a:pPr marL="107950" lvl="1" defTabSz="457200" eaLnBrk="1" hangingPunct="1"/>
            <a:r>
              <a:rPr b="1"/>
              <a:t>Real GDP per person </a:t>
            </a:r>
            <a:r>
              <a:t>is real GDP divided by the population. </a:t>
            </a:r>
          </a:p>
          <a:p>
            <a:pPr marL="107950" lvl="1" defTabSz="457200" eaLnBrk="1" hangingPunct="1"/>
            <a:r>
              <a:t>Real GDP per person tells us the value of goods and services that the average person can enjoy.</a:t>
            </a:r>
          </a:p>
          <a:p>
            <a:pPr marL="107950" lvl="1" defTabSz="457200" eaLnBrk="1" hangingPunct="1"/>
            <a:r>
              <a:t>By using </a:t>
            </a:r>
            <a:r>
              <a:rPr i="1"/>
              <a:t>real </a:t>
            </a:r>
            <a:r>
              <a:t>GDP, we remove any influence that rising prices and a rising cost of living might have had on our comparison.</a:t>
            </a:r>
          </a:p>
        </p:txBody>
      </p:sp>
      <p:sp>
        <p:nvSpPr>
          <p:cNvPr id="94210" name="Rectangle 5"/>
          <p:cNvSpPr>
            <a:spLocks noGrp="1" noChangeArrowheads="1"/>
          </p:cNvSpPr>
          <p:nvPr>
            <p:ph type="title"/>
          </p:nvPr>
        </p:nvSpPr>
        <p:spPr>
          <a:xfrm>
            <a:off x="1152000" y="304800"/>
            <a:ext cx="7763400" cy="1133475"/>
          </a:xfrm>
          <a:noFill/>
        </p:spPr>
        <p:txBody>
          <a:bodyPr/>
          <a:lstStyle/>
          <a:p>
            <a:pPr eaLnBrk="1" hangingPunct="1"/>
            <a:r>
              <a:rPr lang="en-US" altLang="en-US" dirty="0"/>
              <a:t>The Uses and Limitations of Real GDP</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34883">
                                            <p:txEl>
                                              <p:pRg st="1" end="1"/>
                                            </p:txEl>
                                          </p:spTgt>
                                        </p:tgtEl>
                                        <p:attrNameLst>
                                          <p:attrName>style.visibility</p:attrName>
                                        </p:attrNameLst>
                                      </p:cBhvr>
                                      <p:to>
                                        <p:strVal val="visible"/>
                                      </p:to>
                                    </p:set>
                                    <p:animEffect transition="in" filter="wipe(left)">
                                      <p:cBhvr>
                                        <p:cTn id="7" dur="1000"/>
                                        <p:tgtEl>
                                          <p:spTgt spid="63488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34883">
                                            <p:txEl>
                                              <p:pRg st="2" end="2"/>
                                            </p:txEl>
                                          </p:spTgt>
                                        </p:tgtEl>
                                        <p:attrNameLst>
                                          <p:attrName>style.visibility</p:attrName>
                                        </p:attrNameLst>
                                      </p:cBhvr>
                                      <p:to>
                                        <p:strVal val="visible"/>
                                      </p:to>
                                    </p:set>
                                    <p:animEffect transition="in" filter="wipe(left)">
                                      <p:cBhvr>
                                        <p:cTn id="12" dur="1000"/>
                                        <p:tgtEl>
                                          <p:spTgt spid="63488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34883">
                                            <p:txEl>
                                              <p:pRg st="3" end="3"/>
                                            </p:txEl>
                                          </p:spTgt>
                                        </p:tgtEl>
                                        <p:attrNameLst>
                                          <p:attrName>style.visibility</p:attrName>
                                        </p:attrNameLst>
                                      </p:cBhvr>
                                      <p:to>
                                        <p:strVal val="visible"/>
                                      </p:to>
                                    </p:set>
                                    <p:animEffect transition="in" filter="wipe(left)">
                                      <p:cBhvr>
                                        <p:cTn id="17" dur="1000"/>
                                        <p:tgtEl>
                                          <p:spTgt spid="6348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883" grpId="0" build="p" bldLvl="3"/>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6931" name="Rectangle 3"/>
          <p:cNvSpPr>
            <a:spLocks noGrp="1" noChangeArrowheads="1"/>
          </p:cNvSpPr>
          <p:nvPr>
            <p:ph idx="1"/>
          </p:nvPr>
        </p:nvSpPr>
        <p:spPr/>
        <p:txBody>
          <a:bodyPr/>
          <a:lstStyle/>
          <a:p>
            <a:pPr marL="107950" lvl="1" eaLnBrk="1" hangingPunct="1"/>
            <a:r>
              <a:rPr b="1" dirty="0">
                <a:solidFill>
                  <a:srgbClr val="7030A0"/>
                </a:solidFill>
              </a:rPr>
              <a:t>Long-Term Trend</a:t>
            </a:r>
          </a:p>
          <a:p>
            <a:pPr marL="107950" lvl="1" eaLnBrk="1" hangingPunct="1"/>
            <a:r>
              <a:rPr dirty="0"/>
              <a:t>A handy way of comparing real GDP per person over time is to express it as a ratio of some reference year. </a:t>
            </a:r>
          </a:p>
          <a:p>
            <a:pPr marL="107950" lvl="1" eaLnBrk="1" hangingPunct="1"/>
            <a:r>
              <a:rPr dirty="0"/>
              <a:t>For example, in 1960, real GDP per person was $17,210 and in 201</a:t>
            </a:r>
            <a:r>
              <a:rPr lang="en-GB" dirty="0"/>
              <a:t>6</a:t>
            </a:r>
            <a:r>
              <a:rPr dirty="0"/>
              <a:t>, it was $</a:t>
            </a:r>
            <a:r>
              <a:rPr lang="en-GB" dirty="0"/>
              <a:t>51</a:t>
            </a:r>
            <a:r>
              <a:rPr dirty="0"/>
              <a:t>,</a:t>
            </a:r>
            <a:r>
              <a:rPr lang="en-GB" dirty="0"/>
              <a:t>53</a:t>
            </a:r>
            <a:r>
              <a:rPr dirty="0"/>
              <a:t>8.</a:t>
            </a:r>
          </a:p>
          <a:p>
            <a:pPr marL="107950" lvl="1" eaLnBrk="1" hangingPunct="1"/>
            <a:r>
              <a:rPr dirty="0"/>
              <a:t>So real GDP per person in 201</a:t>
            </a:r>
            <a:r>
              <a:rPr lang="en-GB" dirty="0"/>
              <a:t>6</a:t>
            </a:r>
            <a:r>
              <a:rPr dirty="0"/>
              <a:t> was </a:t>
            </a:r>
            <a:r>
              <a:rPr lang="en-GB" dirty="0"/>
              <a:t>3</a:t>
            </a:r>
            <a:r>
              <a:rPr dirty="0"/>
              <a:t> times its 1960 level—that is, $</a:t>
            </a:r>
            <a:r>
              <a:rPr lang="en-GB" dirty="0"/>
              <a:t>51</a:t>
            </a:r>
            <a:r>
              <a:rPr dirty="0"/>
              <a:t>,5</a:t>
            </a:r>
            <a:r>
              <a:rPr lang="en-GB" dirty="0"/>
              <a:t>3</a:t>
            </a:r>
            <a:r>
              <a:rPr dirty="0"/>
              <a:t>8 ÷ $17,210 = </a:t>
            </a:r>
            <a:r>
              <a:rPr lang="en-GB" dirty="0"/>
              <a:t>3.</a:t>
            </a:r>
            <a:endParaRPr dirty="0"/>
          </a:p>
          <a:p>
            <a:pPr marL="107950"/>
            <a:endParaRPr lang="en-US" altLang="en-US" dirty="0"/>
          </a:p>
        </p:txBody>
      </p:sp>
      <p:sp>
        <p:nvSpPr>
          <p:cNvPr id="96258" name="Rectangle 5"/>
          <p:cNvSpPr>
            <a:spLocks noGrp="1" noChangeArrowheads="1"/>
          </p:cNvSpPr>
          <p:nvPr>
            <p:ph type="title"/>
          </p:nvPr>
        </p:nvSpPr>
        <p:spPr>
          <a:xfrm>
            <a:off x="1152000" y="304800"/>
            <a:ext cx="7687200" cy="1133475"/>
          </a:xfrm>
          <a:noFill/>
        </p:spPr>
        <p:txBody>
          <a:bodyPr/>
          <a:lstStyle/>
          <a:p>
            <a:pPr eaLnBrk="1" hangingPunct="1"/>
            <a:r>
              <a:rPr lang="en-US" altLang="en-US" dirty="0"/>
              <a:t>The Uses and Limitations of Real GDP</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36931">
                                            <p:txEl>
                                              <p:pRg st="1" end="1"/>
                                            </p:txEl>
                                          </p:spTgt>
                                        </p:tgtEl>
                                        <p:attrNameLst>
                                          <p:attrName>style.visibility</p:attrName>
                                        </p:attrNameLst>
                                      </p:cBhvr>
                                      <p:to>
                                        <p:strVal val="visible"/>
                                      </p:to>
                                    </p:set>
                                    <p:animEffect transition="in" filter="wipe(left)">
                                      <p:cBhvr>
                                        <p:cTn id="7" dur="1000"/>
                                        <p:tgtEl>
                                          <p:spTgt spid="63693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36931">
                                            <p:txEl>
                                              <p:pRg st="2" end="2"/>
                                            </p:txEl>
                                          </p:spTgt>
                                        </p:tgtEl>
                                        <p:attrNameLst>
                                          <p:attrName>style.visibility</p:attrName>
                                        </p:attrNameLst>
                                      </p:cBhvr>
                                      <p:to>
                                        <p:strVal val="visible"/>
                                      </p:to>
                                    </p:set>
                                    <p:animEffect transition="in" filter="wipe(left)">
                                      <p:cBhvr>
                                        <p:cTn id="12" dur="1000"/>
                                        <p:tgtEl>
                                          <p:spTgt spid="63693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36931">
                                            <p:txEl>
                                              <p:pRg st="3" end="3"/>
                                            </p:txEl>
                                          </p:spTgt>
                                        </p:tgtEl>
                                        <p:attrNameLst>
                                          <p:attrName>style.visibility</p:attrName>
                                        </p:attrNameLst>
                                      </p:cBhvr>
                                      <p:to>
                                        <p:strVal val="visible"/>
                                      </p:to>
                                    </p:set>
                                    <p:animEffect transition="in" filter="wipe(left)">
                                      <p:cBhvr>
                                        <p:cTn id="17" dur="1000"/>
                                        <p:tgtEl>
                                          <p:spTgt spid="63693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6931" grpId="0" build="p" bldLvl="3"/>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1266" name="Rectangle 2"/>
          <p:cNvSpPr>
            <a:spLocks noGrp="1" noChangeArrowheads="1"/>
          </p:cNvSpPr>
          <p:nvPr>
            <p:ph idx="1"/>
          </p:nvPr>
        </p:nvSpPr>
        <p:spPr/>
        <p:txBody>
          <a:bodyPr/>
          <a:lstStyle/>
          <a:p>
            <a:pPr marL="107950" lvl="1" eaLnBrk="1" hangingPunct="1">
              <a:tabLst>
                <a:tab pos="461963" algn="l"/>
              </a:tabLst>
              <a:defRPr/>
            </a:pPr>
            <a:r>
              <a:rPr dirty="0"/>
              <a:t>Two features of our expanding living standard are</a:t>
            </a:r>
          </a:p>
          <a:p>
            <a:pPr marL="107950" lvl="1" indent="342000" eaLnBrk="1" hangingPunct="1">
              <a:buClr>
                <a:schemeClr val="tx1"/>
              </a:buClr>
              <a:buFont typeface="Wingdings" panose="05000000000000000000" pitchFamily="2" charset="2"/>
              <a:buChar char="§"/>
              <a:tabLst>
                <a:tab pos="461963" algn="l"/>
              </a:tabLst>
              <a:defRPr/>
            </a:pPr>
            <a:r>
              <a:rPr dirty="0"/>
              <a:t>The growth of potential GDP per person</a:t>
            </a:r>
          </a:p>
          <a:p>
            <a:pPr marL="107950" lvl="1" indent="342000" eaLnBrk="1" hangingPunct="1">
              <a:buClr>
                <a:schemeClr val="tx1"/>
              </a:buClr>
              <a:buFont typeface="Wingdings" panose="05000000000000000000" pitchFamily="2" charset="2"/>
              <a:buChar char="§"/>
              <a:tabLst>
                <a:tab pos="461963" algn="l"/>
              </a:tabLst>
              <a:defRPr/>
            </a:pPr>
            <a:r>
              <a:rPr dirty="0"/>
              <a:t>Fluctuations of real GDP around potential GDP</a:t>
            </a:r>
          </a:p>
          <a:p>
            <a:pPr marL="107950" lvl="1" eaLnBrk="1" hangingPunct="1">
              <a:tabLst>
                <a:tab pos="461963" algn="l"/>
              </a:tabLst>
              <a:defRPr/>
            </a:pPr>
            <a:r>
              <a:rPr dirty="0"/>
              <a:t>The value of real GDP when all the economy’s labor, capital, land, and entrepreneurial ability are fully employed is called </a:t>
            </a:r>
            <a:r>
              <a:rPr b="1" dirty="0"/>
              <a:t>potential GDP</a:t>
            </a:r>
            <a:r>
              <a:rPr dirty="0"/>
              <a:t>.</a:t>
            </a:r>
          </a:p>
        </p:txBody>
      </p:sp>
      <p:sp>
        <p:nvSpPr>
          <p:cNvPr id="98306" name="Rectangle 3"/>
          <p:cNvSpPr>
            <a:spLocks noGrp="1" noChangeArrowheads="1"/>
          </p:cNvSpPr>
          <p:nvPr>
            <p:ph type="title"/>
          </p:nvPr>
        </p:nvSpPr>
        <p:spPr>
          <a:xfrm>
            <a:off x="1152000" y="304800"/>
            <a:ext cx="7687200" cy="1133475"/>
          </a:xfrm>
          <a:noFill/>
        </p:spPr>
        <p:txBody>
          <a:bodyPr/>
          <a:lstStyle/>
          <a:p>
            <a:pPr eaLnBrk="1" hangingPunct="1"/>
            <a:r>
              <a:rPr lang="en-US" altLang="en-US" dirty="0"/>
              <a:t>The Uses and Limitations of Real GDP</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51266">
                                            <p:txEl>
                                              <p:pRg st="1" end="1"/>
                                            </p:txEl>
                                          </p:spTgt>
                                        </p:tgtEl>
                                        <p:attrNameLst>
                                          <p:attrName>style.visibility</p:attrName>
                                        </p:attrNameLst>
                                      </p:cBhvr>
                                      <p:to>
                                        <p:strVal val="visible"/>
                                      </p:to>
                                    </p:set>
                                    <p:animEffect transition="in" filter="wipe(left)">
                                      <p:cBhvr>
                                        <p:cTn id="7" dur="1000"/>
                                        <p:tgtEl>
                                          <p:spTgt spid="651266">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51266">
                                            <p:txEl>
                                              <p:pRg st="2" end="2"/>
                                            </p:txEl>
                                          </p:spTgt>
                                        </p:tgtEl>
                                        <p:attrNameLst>
                                          <p:attrName>style.visibility</p:attrName>
                                        </p:attrNameLst>
                                      </p:cBhvr>
                                      <p:to>
                                        <p:strVal val="visible"/>
                                      </p:to>
                                    </p:set>
                                    <p:animEffect transition="in" filter="wipe(left)">
                                      <p:cBhvr>
                                        <p:cTn id="12" dur="1000"/>
                                        <p:tgtEl>
                                          <p:spTgt spid="651266">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51266">
                                            <p:txEl>
                                              <p:pRg st="3" end="3"/>
                                            </p:txEl>
                                          </p:spTgt>
                                        </p:tgtEl>
                                        <p:attrNameLst>
                                          <p:attrName>style.visibility</p:attrName>
                                        </p:attrNameLst>
                                      </p:cBhvr>
                                      <p:to>
                                        <p:strVal val="visible"/>
                                      </p:to>
                                    </p:set>
                                    <p:animEffect transition="in" filter="wipe(left)">
                                      <p:cBhvr>
                                        <p:cTn id="17" dur="1000"/>
                                        <p:tgtEl>
                                          <p:spTgt spid="65126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1266" grpId="0" build="p" bldLvl="3"/>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3314" name="Rectangle 2"/>
          <p:cNvSpPr>
            <a:spLocks noGrp="1" noChangeArrowheads="1"/>
          </p:cNvSpPr>
          <p:nvPr>
            <p:ph idx="1"/>
          </p:nvPr>
        </p:nvSpPr>
        <p:spPr>
          <a:xfrm>
            <a:off x="360363" y="1584325"/>
            <a:ext cx="4059237" cy="4525963"/>
          </a:xfrm>
        </p:spPr>
        <p:txBody>
          <a:bodyPr/>
          <a:lstStyle/>
          <a:p>
            <a:pPr marL="107950" lvl="1" eaLnBrk="1" hangingPunct="1">
              <a:tabLst>
                <a:tab pos="461963" algn="l"/>
              </a:tabLst>
            </a:pPr>
            <a:r>
              <a:rPr lang="en-US" altLang="en-US" dirty="0"/>
              <a:t>Figure 4.4 shows U.S. potential GDP per person.</a:t>
            </a:r>
          </a:p>
          <a:p>
            <a:pPr marL="107950" lvl="1" eaLnBrk="1" hangingPunct="1">
              <a:tabLst>
                <a:tab pos="461963" algn="l"/>
              </a:tabLst>
            </a:pPr>
            <a:r>
              <a:rPr lang="en-US" altLang="en-US" dirty="0"/>
              <a:t>Potential GDP per person grows at a steady pace because the quantities of the factors of production and their productivity grow at a steady pace.</a:t>
            </a:r>
          </a:p>
          <a:p>
            <a:pPr marL="107950" lvl="1" eaLnBrk="1" hangingPunct="1">
              <a:tabLst>
                <a:tab pos="461963" algn="l"/>
              </a:tabLst>
            </a:pPr>
            <a:r>
              <a:rPr lang="en-US" altLang="en-US" dirty="0"/>
              <a:t>U.S. real GDP per person fluctuates around potential GDP per person.</a:t>
            </a:r>
          </a:p>
          <a:p>
            <a:pPr marL="107950" lvl="1" eaLnBrk="1" hangingPunct="1">
              <a:tabLst>
                <a:tab pos="461963" algn="l"/>
              </a:tabLst>
            </a:pPr>
            <a:endParaRPr lang="en-US" altLang="en-US" dirty="0"/>
          </a:p>
        </p:txBody>
      </p:sp>
      <p:sp>
        <p:nvSpPr>
          <p:cNvPr id="100355" name="Rectangle 3"/>
          <p:cNvSpPr>
            <a:spLocks noGrp="1" noChangeArrowheads="1"/>
          </p:cNvSpPr>
          <p:nvPr>
            <p:ph type="title"/>
          </p:nvPr>
        </p:nvSpPr>
        <p:spPr>
          <a:xfrm>
            <a:off x="1152000" y="304800"/>
            <a:ext cx="7733238" cy="1133475"/>
          </a:xfrm>
          <a:noFill/>
          <a:ln/>
        </p:spPr>
        <p:txBody>
          <a:bodyPr/>
          <a:lstStyle/>
          <a:p>
            <a:pPr eaLnBrk="1" hangingPunct="1"/>
            <a:r>
              <a:rPr lang="en-US" altLang="en-US" dirty="0"/>
              <a:t>The Uses and Limitations of Real GDP</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0000" y="1584000"/>
            <a:ext cx="4404360" cy="3771900"/>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0000" y="1584000"/>
            <a:ext cx="4404360" cy="3771900"/>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20000" y="1584000"/>
            <a:ext cx="4404360" cy="3771900"/>
          </a:xfrm>
          <a:prstGeom prst="rect">
            <a:avLst/>
          </a:prstGeom>
        </p:spPr>
      </p:pic>
      <p:pic>
        <p:nvPicPr>
          <p:cNvPr id="7" name="Picture 6">
            <a:hlinkClick r:id="rId6" action="ppaction://hlinksldjump" tooltip="Click to expand the figure"/>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1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53314">
                                            <p:txEl>
                                              <p:pRg st="1" end="1"/>
                                            </p:txEl>
                                          </p:spTgt>
                                        </p:tgtEl>
                                        <p:attrNameLst>
                                          <p:attrName>style.visibility</p:attrName>
                                        </p:attrNameLst>
                                      </p:cBhvr>
                                      <p:to>
                                        <p:strVal val="visible"/>
                                      </p:to>
                                    </p:set>
                                    <p:animEffect transition="in" filter="wipe(left)">
                                      <p:cBhvr>
                                        <p:cTn id="12" dur="1000"/>
                                        <p:tgtEl>
                                          <p:spTgt spid="6533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53314">
                                            <p:txEl>
                                              <p:pRg st="2" end="2"/>
                                            </p:txEl>
                                          </p:spTgt>
                                        </p:tgtEl>
                                        <p:attrNameLst>
                                          <p:attrName>style.visibility</p:attrName>
                                        </p:attrNameLst>
                                      </p:cBhvr>
                                      <p:to>
                                        <p:strVal val="visible"/>
                                      </p:to>
                                    </p:set>
                                    <p:animEffect transition="in" filter="wipe(left)">
                                      <p:cBhvr>
                                        <p:cTn id="17" dur="1000"/>
                                        <p:tgtEl>
                                          <p:spTgt spid="653314">
                                            <p:txEl>
                                              <p:pRg st="2" end="2"/>
                                            </p:txEl>
                                          </p:spTgt>
                                        </p:tgtEl>
                                      </p:cBhvr>
                                    </p:animEffect>
                                  </p:childTnLst>
                                </p:cTn>
                              </p:par>
                              <p:par>
                                <p:cTn id="18" presetID="22" presetClass="entr" presetSubtype="8" fill="hold"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left)">
                                      <p:cBhvr>
                                        <p:cTn id="20" dur="1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3314" grpId="0" uiExpand="1" build="p" bldLvl="3"/>
    </p:bld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600" y="1066800"/>
            <a:ext cx="5505450" cy="4714875"/>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0" y="1066800"/>
            <a:ext cx="5505450" cy="4714875"/>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52600" y="1066800"/>
            <a:ext cx="5505450" cy="4714875"/>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52600" y="1066800"/>
            <a:ext cx="5505450" cy="4714875"/>
          </a:xfrm>
          <a:prstGeom prst="rect">
            <a:avLst/>
          </a:prstGeom>
        </p:spPr>
      </p:pic>
      <p:pic>
        <p:nvPicPr>
          <p:cNvPr id="15" name="Picture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52600" y="1066800"/>
            <a:ext cx="5505450" cy="4714875"/>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1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1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22" name="Rectangle 2"/>
          <p:cNvSpPr>
            <a:spLocks noGrp="1" noChangeArrowheads="1"/>
          </p:cNvSpPr>
          <p:nvPr>
            <p:ph idx="1"/>
          </p:nvPr>
        </p:nvSpPr>
        <p:spPr>
          <a:xfrm>
            <a:off x="360363" y="1584000"/>
            <a:ext cx="3983037" cy="5191125"/>
          </a:xfrm>
        </p:spPr>
        <p:txBody>
          <a:bodyPr/>
          <a:lstStyle/>
          <a:p>
            <a:pPr marL="107950" lvl="1" eaLnBrk="1" hangingPunct="1">
              <a:tabLst>
                <a:tab pos="461963" algn="l"/>
              </a:tabLst>
            </a:pPr>
            <a:r>
              <a:rPr lang="en-GB" dirty="0"/>
              <a:t>Potential GDP per person growth rate is not </a:t>
            </a:r>
            <a:r>
              <a:rPr lang="en-GB" i="1" dirty="0"/>
              <a:t>constant</a:t>
            </a:r>
            <a:r>
              <a:rPr lang="en-GB" dirty="0"/>
              <a:t>.</a:t>
            </a:r>
          </a:p>
          <a:p>
            <a:pPr marL="107950" lvl="1" eaLnBrk="1" hangingPunct="1">
              <a:tabLst>
                <a:tab pos="461963" algn="l"/>
              </a:tabLst>
            </a:pPr>
            <a:r>
              <a:rPr lang="en-GB" dirty="0"/>
              <a:t>It slowed from 2.8 percent per year in the 1960s to 2.3 percent per year in the 1970s.</a:t>
            </a:r>
          </a:p>
          <a:p>
            <a:pPr marL="107950" lvl="1" eaLnBrk="1" hangingPunct="1">
              <a:tabLst>
                <a:tab pos="461963" algn="l"/>
              </a:tabLst>
            </a:pPr>
            <a:r>
              <a:rPr lang="en-GB" dirty="0"/>
              <a:t>R</a:t>
            </a:r>
            <a:r>
              <a:rPr lang="en-US" altLang="en-US" dirty="0" err="1"/>
              <a:t>eal</a:t>
            </a:r>
            <a:r>
              <a:rPr lang="en-US" altLang="en-US" dirty="0"/>
              <a:t> GDP per person:</a:t>
            </a:r>
          </a:p>
          <a:p>
            <a:pPr marL="107950" lvl="1" eaLnBrk="1" hangingPunct="1">
              <a:tabLst>
                <a:tab pos="461963" algn="l"/>
              </a:tabLst>
            </a:pPr>
            <a:r>
              <a:rPr lang="en-US" altLang="en-US" dirty="0"/>
              <a:t>Doubled between 1960 and 1988.</a:t>
            </a:r>
          </a:p>
          <a:p>
            <a:pPr marL="107950" lvl="1" eaLnBrk="1" hangingPunct="1">
              <a:tabLst>
                <a:tab pos="461963" algn="l"/>
              </a:tabLst>
            </a:pPr>
            <a:r>
              <a:rPr lang="en-US" altLang="en-US" dirty="0"/>
              <a:t>Was 3 times its 1960 level in 2016.</a:t>
            </a:r>
          </a:p>
          <a:p>
            <a:pPr marL="107950" lvl="1" eaLnBrk="1" hangingPunct="1">
              <a:tabLst>
                <a:tab pos="461963" algn="l"/>
              </a:tabLst>
            </a:pPr>
            <a:endParaRPr lang="en-US" altLang="en-US" dirty="0"/>
          </a:p>
        </p:txBody>
      </p:sp>
      <p:sp>
        <p:nvSpPr>
          <p:cNvPr id="104451" name="Rectangle 3"/>
          <p:cNvSpPr>
            <a:spLocks noGrp="1" noChangeArrowheads="1"/>
          </p:cNvSpPr>
          <p:nvPr>
            <p:ph type="title"/>
          </p:nvPr>
        </p:nvSpPr>
        <p:spPr>
          <a:xfrm>
            <a:off x="1152000" y="304800"/>
            <a:ext cx="7611000" cy="1133475"/>
          </a:xfrm>
          <a:noFill/>
          <a:ln/>
        </p:spPr>
        <p:txBody>
          <a:bodyPr/>
          <a:lstStyle/>
          <a:p>
            <a:pPr eaLnBrk="1" hangingPunct="1"/>
            <a:r>
              <a:rPr lang="en-US" altLang="en-US" dirty="0"/>
              <a:t>The Uses and Limitations of Real GDP</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0005" y="1584007"/>
            <a:ext cx="4404360" cy="377190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0005" y="1584007"/>
            <a:ext cx="4404360" cy="3771900"/>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20005" y="1584007"/>
            <a:ext cx="4404360" cy="3771900"/>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20005" y="1584007"/>
            <a:ext cx="4404360" cy="3771900"/>
          </a:xfrm>
          <a:prstGeom prst="rect">
            <a:avLst/>
          </a:prstGeom>
        </p:spPr>
      </p:pic>
      <p:pic>
        <p:nvPicPr>
          <p:cNvPr id="15" name="Picture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20005" y="1584007"/>
            <a:ext cx="4404360" cy="3771900"/>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96322">
                                            <p:txEl>
                                              <p:pRg st="0" end="0"/>
                                            </p:txEl>
                                          </p:spTgt>
                                        </p:tgtEl>
                                        <p:attrNameLst>
                                          <p:attrName>style.visibility</p:attrName>
                                        </p:attrNameLst>
                                      </p:cBhvr>
                                      <p:to>
                                        <p:strVal val="visible"/>
                                      </p:to>
                                    </p:set>
                                    <p:animEffect transition="in" filter="wipe(left)">
                                      <p:cBhvr>
                                        <p:cTn id="7" dur="500"/>
                                        <p:tgtEl>
                                          <p:spTgt spid="6963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96322">
                                            <p:txEl>
                                              <p:pRg st="1" end="1"/>
                                            </p:txEl>
                                          </p:spTgt>
                                        </p:tgtEl>
                                        <p:attrNameLst>
                                          <p:attrName>style.visibility</p:attrName>
                                        </p:attrNameLst>
                                      </p:cBhvr>
                                      <p:to>
                                        <p:strVal val="visible"/>
                                      </p:to>
                                    </p:set>
                                    <p:animEffect transition="in" filter="wipe(left)">
                                      <p:cBhvr>
                                        <p:cTn id="12" dur="500"/>
                                        <p:tgtEl>
                                          <p:spTgt spid="69632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96322">
                                            <p:txEl>
                                              <p:pRg st="2" end="2"/>
                                            </p:txEl>
                                          </p:spTgt>
                                        </p:tgtEl>
                                        <p:attrNameLst>
                                          <p:attrName>style.visibility</p:attrName>
                                        </p:attrNameLst>
                                      </p:cBhvr>
                                      <p:to>
                                        <p:strVal val="visible"/>
                                      </p:to>
                                    </p:set>
                                    <p:animEffect transition="in" filter="wipe(left)">
                                      <p:cBhvr>
                                        <p:cTn id="17" dur="500"/>
                                        <p:tgtEl>
                                          <p:spTgt spid="69632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96322">
                                            <p:txEl>
                                              <p:pRg st="3" end="3"/>
                                            </p:txEl>
                                          </p:spTgt>
                                        </p:tgtEl>
                                        <p:attrNameLst>
                                          <p:attrName>style.visibility</p:attrName>
                                        </p:attrNameLst>
                                      </p:cBhvr>
                                      <p:to>
                                        <p:strVal val="visible"/>
                                      </p:to>
                                    </p:set>
                                    <p:animEffect transition="in" filter="wipe(left)">
                                      <p:cBhvr>
                                        <p:cTn id="22" dur="1000"/>
                                        <p:tgtEl>
                                          <p:spTgt spid="696322">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696322">
                                            <p:txEl>
                                              <p:pRg st="4" end="4"/>
                                            </p:txEl>
                                          </p:spTgt>
                                        </p:tgtEl>
                                        <p:attrNameLst>
                                          <p:attrName>style.visibility</p:attrName>
                                        </p:attrNameLst>
                                      </p:cBhvr>
                                      <p:to>
                                        <p:strVal val="visible"/>
                                      </p:to>
                                    </p:set>
                                    <p:animEffect transition="in" filter="wipe(left)">
                                      <p:cBhvr>
                                        <p:cTn id="30" dur="1000"/>
                                        <p:tgtEl>
                                          <p:spTgt spid="696322">
                                            <p:txEl>
                                              <p:pRg st="4" end="4"/>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62" name="Rectangle 2"/>
          <p:cNvSpPr>
            <a:spLocks noGrp="1" noChangeArrowheads="1"/>
          </p:cNvSpPr>
          <p:nvPr>
            <p:ph idx="1"/>
          </p:nvPr>
        </p:nvSpPr>
        <p:spPr/>
        <p:txBody>
          <a:bodyPr/>
          <a:lstStyle/>
          <a:p>
            <a:pPr marL="107950" lvl="1" eaLnBrk="1" hangingPunct="1">
              <a:tabLst>
                <a:tab pos="461963" algn="l"/>
              </a:tabLst>
            </a:pPr>
            <a:r>
              <a:rPr b="1" dirty="0">
                <a:solidFill>
                  <a:srgbClr val="7030A0"/>
                </a:solidFill>
              </a:rPr>
              <a:t>Productivity Growth Slowdown </a:t>
            </a:r>
          </a:p>
          <a:p>
            <a:pPr marL="107950" lvl="1" eaLnBrk="1" hangingPunct="1">
              <a:tabLst>
                <a:tab pos="461963" algn="l"/>
              </a:tabLst>
            </a:pPr>
            <a:r>
              <a:rPr dirty="0"/>
              <a:t>The growth rate of real GDP per person slowed after 1970. How costly was that slowdown? </a:t>
            </a:r>
          </a:p>
          <a:p>
            <a:pPr marL="107950" lvl="1" eaLnBrk="1" hangingPunct="1">
              <a:tabLst>
                <a:tab pos="461963" algn="l"/>
              </a:tabLst>
            </a:pPr>
            <a:r>
              <a:rPr dirty="0"/>
              <a:t>The answer is provided by a number that we’ll call the Lucas wedge.</a:t>
            </a:r>
          </a:p>
          <a:p>
            <a:pPr marL="107950" lvl="1" eaLnBrk="1" hangingPunct="1">
              <a:tabLst>
                <a:tab pos="461963" algn="l"/>
              </a:tabLst>
            </a:pPr>
            <a:r>
              <a:rPr dirty="0"/>
              <a:t>The</a:t>
            </a:r>
            <a:r>
              <a:rPr i="1" dirty="0"/>
              <a:t> Lucas wedge </a:t>
            </a:r>
            <a:r>
              <a:rPr dirty="0"/>
              <a:t>is the dollar value of the accumulated gap between what real GDP per person would have been if the 1960s growth rate had persisted and what real GDP per person turned out to be.</a:t>
            </a:r>
          </a:p>
        </p:txBody>
      </p:sp>
      <p:sp>
        <p:nvSpPr>
          <p:cNvPr id="106498" name="Rectangle 3"/>
          <p:cNvSpPr>
            <a:spLocks noGrp="1" noChangeArrowheads="1"/>
          </p:cNvSpPr>
          <p:nvPr>
            <p:ph type="title"/>
          </p:nvPr>
        </p:nvSpPr>
        <p:spPr>
          <a:xfrm>
            <a:off x="1152000" y="304800"/>
            <a:ext cx="7763400" cy="1133475"/>
          </a:xfrm>
          <a:noFill/>
        </p:spPr>
        <p:txBody>
          <a:bodyPr/>
          <a:lstStyle/>
          <a:p>
            <a:pPr eaLnBrk="1" hangingPunct="1"/>
            <a:r>
              <a:rPr lang="en-US" altLang="en-US" dirty="0"/>
              <a:t>The Uses and Limitations of Real GDP</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55362">
                                            <p:txEl>
                                              <p:pRg st="1" end="1"/>
                                            </p:txEl>
                                          </p:spTgt>
                                        </p:tgtEl>
                                        <p:attrNameLst>
                                          <p:attrName>style.visibility</p:attrName>
                                        </p:attrNameLst>
                                      </p:cBhvr>
                                      <p:to>
                                        <p:strVal val="visible"/>
                                      </p:to>
                                    </p:set>
                                    <p:animEffect transition="in" filter="wipe(left)">
                                      <p:cBhvr>
                                        <p:cTn id="7" dur="1000"/>
                                        <p:tgtEl>
                                          <p:spTgt spid="655362">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55362">
                                            <p:txEl>
                                              <p:pRg st="2" end="2"/>
                                            </p:txEl>
                                          </p:spTgt>
                                        </p:tgtEl>
                                        <p:attrNameLst>
                                          <p:attrName>style.visibility</p:attrName>
                                        </p:attrNameLst>
                                      </p:cBhvr>
                                      <p:to>
                                        <p:strVal val="visible"/>
                                      </p:to>
                                    </p:set>
                                    <p:animEffect transition="in" filter="wipe(left)">
                                      <p:cBhvr>
                                        <p:cTn id="12" dur="1000"/>
                                        <p:tgtEl>
                                          <p:spTgt spid="655362">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55362">
                                            <p:txEl>
                                              <p:pRg st="3" end="3"/>
                                            </p:txEl>
                                          </p:spTgt>
                                        </p:tgtEl>
                                        <p:attrNameLst>
                                          <p:attrName>style.visibility</p:attrName>
                                        </p:attrNameLst>
                                      </p:cBhvr>
                                      <p:to>
                                        <p:strVal val="visible"/>
                                      </p:to>
                                    </p:set>
                                    <p:animEffect transition="in" filter="wipe(left)">
                                      <p:cBhvr>
                                        <p:cTn id="17" dur="1000"/>
                                        <p:tgtEl>
                                          <p:spTgt spid="65536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62" grpId="0" build="p" bldLvl="3"/>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7410" name="Rectangle 2"/>
          <p:cNvSpPr>
            <a:spLocks noGrp="1" noChangeArrowheads="1"/>
          </p:cNvSpPr>
          <p:nvPr>
            <p:ph idx="1"/>
          </p:nvPr>
        </p:nvSpPr>
        <p:spPr>
          <a:xfrm>
            <a:off x="360363" y="1584325"/>
            <a:ext cx="3983037" cy="4968875"/>
          </a:xfrm>
        </p:spPr>
        <p:txBody>
          <a:bodyPr/>
          <a:lstStyle/>
          <a:p>
            <a:pPr marL="107950" lvl="1" eaLnBrk="1" hangingPunct="1">
              <a:tabLst>
                <a:tab pos="461963" algn="l"/>
              </a:tabLst>
            </a:pPr>
            <a:r>
              <a:rPr lang="en-US" altLang="en-US" dirty="0"/>
              <a:t>Figure 4.5 illustrates the Lucas wedge. </a:t>
            </a:r>
          </a:p>
          <a:p>
            <a:pPr marL="107950" lvl="1" eaLnBrk="1" hangingPunct="1">
              <a:tabLst>
                <a:tab pos="461963" algn="l"/>
              </a:tabLst>
            </a:pPr>
            <a:r>
              <a:rPr lang="en-US" altLang="en-US" dirty="0"/>
              <a:t>The red line is actual real GDP per person.</a:t>
            </a:r>
          </a:p>
          <a:p>
            <a:pPr marL="107950" lvl="1" eaLnBrk="1" hangingPunct="1">
              <a:tabLst>
                <a:tab pos="461963" algn="l"/>
              </a:tabLst>
            </a:pPr>
            <a:r>
              <a:rPr lang="en-US" altLang="en-US" dirty="0"/>
              <a:t>The thin black line is the trend that real GDP per person would have followed if the 1960s growth rate of potential GDP had persisted.</a:t>
            </a:r>
          </a:p>
          <a:p>
            <a:pPr marL="107950" lvl="1" eaLnBrk="1" hangingPunct="1">
              <a:tabLst>
                <a:tab pos="461963" algn="l"/>
              </a:tabLst>
            </a:pPr>
            <a:r>
              <a:rPr lang="en-US" altLang="en-US" dirty="0"/>
              <a:t>The shaded area is the Lucas wedge.</a:t>
            </a:r>
          </a:p>
        </p:txBody>
      </p:sp>
      <p:sp>
        <p:nvSpPr>
          <p:cNvPr id="108547" name="Rectangle 3"/>
          <p:cNvSpPr>
            <a:spLocks noGrp="1" noChangeArrowheads="1"/>
          </p:cNvSpPr>
          <p:nvPr>
            <p:ph type="title"/>
          </p:nvPr>
        </p:nvSpPr>
        <p:spPr>
          <a:xfrm>
            <a:off x="1152000" y="304800"/>
            <a:ext cx="7733238" cy="1133475"/>
          </a:xfrm>
          <a:noFill/>
          <a:ln/>
        </p:spPr>
        <p:txBody>
          <a:bodyPr/>
          <a:lstStyle/>
          <a:p>
            <a:pPr eaLnBrk="1" hangingPunct="1"/>
            <a:r>
              <a:rPr lang="en-US" altLang="en-US" dirty="0"/>
              <a:t>The Uses and Limitations of Real GDP</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0000" y="1584002"/>
            <a:ext cx="4411980" cy="3749040"/>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0000" y="1584002"/>
            <a:ext cx="4411980" cy="3749040"/>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20000" y="1584002"/>
            <a:ext cx="4411980" cy="3749040"/>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20000" y="1584002"/>
            <a:ext cx="4411980" cy="3749040"/>
          </a:xfrm>
          <a:prstGeom prst="rect">
            <a:avLst/>
          </a:prstGeom>
        </p:spPr>
      </p:pic>
      <p:pic>
        <p:nvPicPr>
          <p:cNvPr id="9" name="Picture 8">
            <a:hlinkClick r:id="rId7" action="ppaction://hlinksldjump" tooltip="Click to expand the figure"/>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57410">
                                            <p:txEl>
                                              <p:pRg st="1" end="1"/>
                                            </p:txEl>
                                          </p:spTgt>
                                        </p:tgtEl>
                                        <p:attrNameLst>
                                          <p:attrName>style.visibility</p:attrName>
                                        </p:attrNameLst>
                                      </p:cBhvr>
                                      <p:to>
                                        <p:strVal val="visible"/>
                                      </p:to>
                                    </p:set>
                                    <p:animEffect transition="in" filter="wipe(left)">
                                      <p:cBhvr>
                                        <p:cTn id="7" dur="1000"/>
                                        <p:tgtEl>
                                          <p:spTgt spid="657410">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175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57410">
                                            <p:txEl>
                                              <p:pRg st="2" end="2"/>
                                            </p:txEl>
                                          </p:spTgt>
                                        </p:tgtEl>
                                        <p:attrNameLst>
                                          <p:attrName>style.visibility</p:attrName>
                                        </p:attrNameLst>
                                      </p:cBhvr>
                                      <p:to>
                                        <p:strVal val="visible"/>
                                      </p:to>
                                    </p:set>
                                    <p:animEffect transition="in" filter="wipe(left)">
                                      <p:cBhvr>
                                        <p:cTn id="15" dur="1000"/>
                                        <p:tgtEl>
                                          <p:spTgt spid="657410">
                                            <p:txEl>
                                              <p:pRg st="2" end="2"/>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left)">
                                      <p:cBhvr>
                                        <p:cTn id="18" dur="175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657410">
                                            <p:txEl>
                                              <p:pRg st="3" end="3"/>
                                            </p:txEl>
                                          </p:spTgt>
                                        </p:tgtEl>
                                        <p:attrNameLst>
                                          <p:attrName>style.visibility</p:attrName>
                                        </p:attrNameLst>
                                      </p:cBhvr>
                                      <p:to>
                                        <p:strVal val="visible"/>
                                      </p:to>
                                    </p:set>
                                    <p:animEffect transition="in" filter="wipe(left)">
                                      <p:cBhvr>
                                        <p:cTn id="23" dur="1000"/>
                                        <p:tgtEl>
                                          <p:spTgt spid="657410">
                                            <p:txEl>
                                              <p:pRg st="3" end="3"/>
                                            </p:txEl>
                                          </p:spTgt>
                                        </p:tgtEl>
                                      </p:cBhvr>
                                    </p:animEffect>
                                  </p:childTnLst>
                                </p:cTn>
                              </p:par>
                              <p:par>
                                <p:cTn id="24" presetID="22" presetClass="entr" presetSubtype="8"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left)">
                                      <p:cBhvr>
                                        <p:cTn id="26" dur="1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7410" grpId="0" uiExpand="1" build="p" bldLvl="3"/>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8899" name="Rectangle 3"/>
          <p:cNvSpPr>
            <a:spLocks noGrp="1" noChangeArrowheads="1"/>
          </p:cNvSpPr>
          <p:nvPr>
            <p:ph idx="1"/>
          </p:nvPr>
        </p:nvSpPr>
        <p:spPr/>
        <p:txBody>
          <a:bodyPr/>
          <a:lstStyle/>
          <a:p>
            <a:pPr marL="107950" lvl="1" eaLnBrk="1" hangingPunct="1"/>
            <a:r>
              <a:rPr b="1" dirty="0">
                <a:solidFill>
                  <a:srgbClr val="7030A0"/>
                </a:solidFill>
              </a:rPr>
              <a:t>Market Value</a:t>
            </a:r>
          </a:p>
          <a:p>
            <a:pPr marL="107950" lvl="1" eaLnBrk="1" hangingPunct="1"/>
            <a:r>
              <a:rPr dirty="0"/>
              <a:t>GDP is a market value—goods and services are valued at their market prices. </a:t>
            </a:r>
          </a:p>
          <a:p>
            <a:pPr marL="107950" lvl="1" eaLnBrk="1" hangingPunct="1"/>
            <a:r>
              <a:rPr dirty="0"/>
              <a:t>To add apples and oranges, computers and popcorn, we add the market values so we have a total value of output in dollars.</a:t>
            </a:r>
          </a:p>
        </p:txBody>
      </p:sp>
      <p:sp>
        <p:nvSpPr>
          <p:cNvPr id="16386" name="Rectangle 5"/>
          <p:cNvSpPr>
            <a:spLocks noGrp="1" noChangeArrowheads="1"/>
          </p:cNvSpPr>
          <p:nvPr>
            <p:ph type="title"/>
          </p:nvPr>
        </p:nvSpPr>
        <p:spPr>
          <a:noFill/>
        </p:spPr>
        <p:txBody>
          <a:bodyPr/>
          <a:lstStyle/>
          <a:p>
            <a:pPr eaLnBrk="1" hangingPunct="1"/>
            <a:r>
              <a:rPr lang="en-US" altLang="en-US"/>
              <a:t>Gross Domestic Product </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8899">
                                            <p:txEl>
                                              <p:pRg st="1" end="1"/>
                                            </p:txEl>
                                          </p:spTgt>
                                        </p:tgtEl>
                                        <p:attrNameLst>
                                          <p:attrName>style.visibility</p:attrName>
                                        </p:attrNameLst>
                                      </p:cBhvr>
                                      <p:to>
                                        <p:strVal val="visible"/>
                                      </p:to>
                                    </p:set>
                                    <p:animEffect transition="in" filter="wipe(left)">
                                      <p:cBhvr>
                                        <p:cTn id="7" dur="1000"/>
                                        <p:tgtEl>
                                          <p:spTgt spid="20889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8899">
                                            <p:txEl>
                                              <p:pRg st="2" end="2"/>
                                            </p:txEl>
                                          </p:spTgt>
                                        </p:tgtEl>
                                        <p:attrNameLst>
                                          <p:attrName>style.visibility</p:attrName>
                                        </p:attrNameLst>
                                      </p:cBhvr>
                                      <p:to>
                                        <p:strVal val="visible"/>
                                      </p:to>
                                    </p:set>
                                    <p:animEffect transition="in" filter="wipe(left)">
                                      <p:cBhvr>
                                        <p:cTn id="12" dur="1000"/>
                                        <p:tgtEl>
                                          <p:spTgt spid="2088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899" grpId="0" build="p" bldLvl="3"/>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0000" y="1008000"/>
            <a:ext cx="5514975" cy="46863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00000" y="1008000"/>
            <a:ext cx="5514975" cy="468630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00000" y="1008000"/>
            <a:ext cx="5514975" cy="4686300"/>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00000" y="1008000"/>
            <a:ext cx="5514975" cy="4686300"/>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175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175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1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1506" name="Rectangle 2"/>
          <p:cNvSpPr>
            <a:spLocks noGrp="1" noChangeArrowheads="1"/>
          </p:cNvSpPr>
          <p:nvPr>
            <p:ph idx="1"/>
          </p:nvPr>
        </p:nvSpPr>
        <p:spPr/>
        <p:txBody>
          <a:bodyPr/>
          <a:lstStyle/>
          <a:p>
            <a:pPr marL="107950" lvl="1" eaLnBrk="1" hangingPunct="1">
              <a:tabLst>
                <a:tab pos="461963" algn="l"/>
              </a:tabLst>
            </a:pPr>
            <a:r>
              <a:rPr b="1" dirty="0">
                <a:solidFill>
                  <a:srgbClr val="7030A0"/>
                </a:solidFill>
              </a:rPr>
              <a:t>Real GDP Fluctuations—The Business Cycle </a:t>
            </a:r>
          </a:p>
          <a:p>
            <a:pPr marL="107950" lvl="1" eaLnBrk="1" hangingPunct="1">
              <a:tabLst>
                <a:tab pos="461963" algn="l"/>
              </a:tabLst>
            </a:pPr>
            <a:r>
              <a:rPr dirty="0"/>
              <a:t>A </a:t>
            </a:r>
            <a:r>
              <a:rPr b="1" dirty="0"/>
              <a:t>business cycle </a:t>
            </a:r>
            <a:r>
              <a:rPr dirty="0"/>
              <a:t>is a periodic but irregular up-and-down movement of total production and other measures of economic activity. </a:t>
            </a:r>
          </a:p>
          <a:p>
            <a:pPr marL="107950" lvl="1" eaLnBrk="1" hangingPunct="1">
              <a:tabLst>
                <a:tab pos="461963" algn="l"/>
              </a:tabLst>
            </a:pPr>
            <a:r>
              <a:rPr dirty="0"/>
              <a:t>Every cycle has two phases:</a:t>
            </a:r>
            <a:br>
              <a:rPr dirty="0"/>
            </a:br>
            <a:r>
              <a:rPr dirty="0"/>
              <a:t>1. Expansion</a:t>
            </a:r>
            <a:br>
              <a:rPr dirty="0"/>
            </a:br>
            <a:r>
              <a:rPr dirty="0"/>
              <a:t>2. Recession</a:t>
            </a:r>
          </a:p>
          <a:p>
            <a:pPr marL="107950" lvl="1" eaLnBrk="1" hangingPunct="1">
              <a:tabLst>
                <a:tab pos="461963" algn="l"/>
              </a:tabLst>
            </a:pPr>
            <a:r>
              <a:rPr dirty="0"/>
              <a:t>and two turning points:</a:t>
            </a:r>
            <a:br>
              <a:rPr dirty="0"/>
            </a:br>
            <a:r>
              <a:rPr dirty="0"/>
              <a:t>1. Peak</a:t>
            </a:r>
            <a:br>
              <a:rPr dirty="0"/>
            </a:br>
            <a:r>
              <a:rPr dirty="0"/>
              <a:t>2. Trough</a:t>
            </a:r>
          </a:p>
        </p:txBody>
      </p:sp>
      <p:sp>
        <p:nvSpPr>
          <p:cNvPr id="112642" name="Rectangle 3"/>
          <p:cNvSpPr>
            <a:spLocks noGrp="1" noChangeArrowheads="1"/>
          </p:cNvSpPr>
          <p:nvPr>
            <p:ph type="title"/>
          </p:nvPr>
        </p:nvSpPr>
        <p:spPr>
          <a:xfrm>
            <a:off x="1152000" y="304800"/>
            <a:ext cx="7839600" cy="1133475"/>
          </a:xfrm>
          <a:noFill/>
        </p:spPr>
        <p:txBody>
          <a:bodyPr/>
          <a:lstStyle/>
          <a:p>
            <a:pPr eaLnBrk="1" hangingPunct="1"/>
            <a:r>
              <a:rPr lang="en-US" altLang="en-US" dirty="0"/>
              <a:t>The Uses and Limitations of Real GDP</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61506">
                                            <p:txEl>
                                              <p:pRg st="1" end="1"/>
                                            </p:txEl>
                                          </p:spTgt>
                                        </p:tgtEl>
                                        <p:attrNameLst>
                                          <p:attrName>style.visibility</p:attrName>
                                        </p:attrNameLst>
                                      </p:cBhvr>
                                      <p:to>
                                        <p:strVal val="visible"/>
                                      </p:to>
                                    </p:set>
                                    <p:animEffect transition="in" filter="wipe(left)">
                                      <p:cBhvr>
                                        <p:cTn id="7" dur="1000"/>
                                        <p:tgtEl>
                                          <p:spTgt spid="661506">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61506">
                                            <p:txEl>
                                              <p:pRg st="2" end="2"/>
                                            </p:txEl>
                                          </p:spTgt>
                                        </p:tgtEl>
                                        <p:attrNameLst>
                                          <p:attrName>style.visibility</p:attrName>
                                        </p:attrNameLst>
                                      </p:cBhvr>
                                      <p:to>
                                        <p:strVal val="visible"/>
                                      </p:to>
                                    </p:set>
                                    <p:animEffect transition="in" filter="wipe(left)">
                                      <p:cBhvr>
                                        <p:cTn id="12" dur="1000"/>
                                        <p:tgtEl>
                                          <p:spTgt spid="661506">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61506">
                                            <p:txEl>
                                              <p:pRg st="3" end="3"/>
                                            </p:txEl>
                                          </p:spTgt>
                                        </p:tgtEl>
                                        <p:attrNameLst>
                                          <p:attrName>style.visibility</p:attrName>
                                        </p:attrNameLst>
                                      </p:cBhvr>
                                      <p:to>
                                        <p:strVal val="visible"/>
                                      </p:to>
                                    </p:set>
                                    <p:animEffect transition="in" filter="wipe(left)">
                                      <p:cBhvr>
                                        <p:cTn id="17" dur="1000"/>
                                        <p:tgtEl>
                                          <p:spTgt spid="66150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1506" grpId="0" build="p" bldLvl="3"/>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9458" name="Rectangle 2"/>
          <p:cNvSpPr>
            <a:spLocks noGrp="1" noChangeArrowheads="1"/>
          </p:cNvSpPr>
          <p:nvPr>
            <p:ph idx="1"/>
          </p:nvPr>
        </p:nvSpPr>
        <p:spPr>
          <a:xfrm>
            <a:off x="360363" y="1584325"/>
            <a:ext cx="3983037" cy="4525963"/>
          </a:xfrm>
        </p:spPr>
        <p:txBody>
          <a:bodyPr/>
          <a:lstStyle/>
          <a:p>
            <a:pPr marL="107950" lvl="1" eaLnBrk="1" hangingPunct="1">
              <a:tabLst>
                <a:tab pos="461963" algn="l"/>
              </a:tabLst>
            </a:pPr>
            <a:r>
              <a:rPr lang="en-US" altLang="en-US" dirty="0"/>
              <a:t>Figure 4.6 illustrates the business cycle. </a:t>
            </a:r>
          </a:p>
          <a:p>
            <a:pPr marL="107950" lvl="1" eaLnBrk="1" hangingPunct="1">
              <a:tabLst>
                <a:tab pos="461963" algn="l"/>
              </a:tabLst>
            </a:pPr>
            <a:r>
              <a:rPr lang="en-US" altLang="en-US" dirty="0"/>
              <a:t>An </a:t>
            </a:r>
            <a:r>
              <a:rPr lang="en-US" altLang="en-US" b="1" dirty="0"/>
              <a:t>expansion </a:t>
            </a:r>
            <a:r>
              <a:rPr lang="en-US" altLang="en-US" dirty="0"/>
              <a:t>is a period during which real GDP increases—from a trough to a peak. </a:t>
            </a:r>
          </a:p>
          <a:p>
            <a:pPr marL="107950" lvl="1" eaLnBrk="1" hangingPunct="1">
              <a:tabLst>
                <a:tab pos="461963" algn="l"/>
              </a:tabLst>
            </a:pPr>
            <a:r>
              <a:rPr lang="en-US" altLang="en-US" b="1" dirty="0"/>
              <a:t>Recession </a:t>
            </a:r>
            <a:r>
              <a:rPr lang="en-US" altLang="en-US" dirty="0"/>
              <a:t>is a period during which real GDP decreases—its growth rate is negative for at least two successive quarters.</a:t>
            </a:r>
          </a:p>
        </p:txBody>
      </p:sp>
      <p:sp>
        <p:nvSpPr>
          <p:cNvPr id="114691" name="Rectangle 3"/>
          <p:cNvSpPr>
            <a:spLocks noGrp="1" noChangeArrowheads="1"/>
          </p:cNvSpPr>
          <p:nvPr>
            <p:ph type="title"/>
          </p:nvPr>
        </p:nvSpPr>
        <p:spPr>
          <a:xfrm>
            <a:off x="1152000" y="304800"/>
            <a:ext cx="7687200" cy="1133475"/>
          </a:xfrm>
          <a:noFill/>
          <a:ln/>
        </p:spPr>
        <p:txBody>
          <a:bodyPr/>
          <a:lstStyle/>
          <a:p>
            <a:pPr eaLnBrk="1" hangingPunct="1"/>
            <a:r>
              <a:rPr lang="en-US" altLang="en-US" dirty="0"/>
              <a:t>The Uses and Limitations of Real GDP</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0007" y="1584330"/>
            <a:ext cx="4213860" cy="3825240"/>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00007" y="1584330"/>
            <a:ext cx="4213860" cy="3825240"/>
          </a:xfrm>
          <a:prstGeom prst="rect">
            <a:avLst/>
          </a:prstGeom>
        </p:spPr>
      </p:pic>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00007" y="1584330"/>
            <a:ext cx="4213860" cy="3825240"/>
          </a:xfrm>
          <a:prstGeom prst="rect">
            <a:avLst/>
          </a:prstGeom>
        </p:spPr>
      </p:pic>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00007" y="1584330"/>
            <a:ext cx="4213860" cy="3825240"/>
          </a:xfrm>
          <a:prstGeom prst="rect">
            <a:avLst/>
          </a:prstGeom>
        </p:spPr>
      </p:pic>
      <p:pic>
        <p:nvPicPr>
          <p:cNvPr id="21" name="Picture 2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00007" y="1584330"/>
            <a:ext cx="4213860" cy="3825240"/>
          </a:xfrm>
          <a:prstGeom prst="rect">
            <a:avLst/>
          </a:prstGeom>
        </p:spPr>
      </p:pic>
      <p:pic>
        <p:nvPicPr>
          <p:cNvPr id="22" name="Picture 2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500007" y="1584330"/>
            <a:ext cx="4213860" cy="3825240"/>
          </a:xfrm>
          <a:prstGeom prst="rect">
            <a:avLst/>
          </a:prstGeom>
        </p:spPr>
      </p:pic>
      <p:pic>
        <p:nvPicPr>
          <p:cNvPr id="23" name="Picture 2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500007" y="1584330"/>
            <a:ext cx="4213860" cy="3825240"/>
          </a:xfrm>
          <a:prstGeom prst="rect">
            <a:avLst/>
          </a:prstGeom>
        </p:spPr>
      </p:pic>
      <p:pic>
        <p:nvPicPr>
          <p:cNvPr id="13" name="Picture 12">
            <a:hlinkClick r:id="rId10" action="ppaction://hlinksldjump" tooltip="Click to expand the figure"/>
          </p:cNvPr>
          <p:cNvPicPr>
            <a:picLocks noChangeAspect="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2000"/>
                                        <p:tgtEl>
                                          <p:spTgt spid="12"/>
                                        </p:tgtEl>
                                      </p:cBhvr>
                                    </p:animEffect>
                                  </p:childTnLst>
                                </p:cTn>
                              </p:par>
                              <p:par>
                                <p:cTn id="8" presetID="22" presetClass="entr" presetSubtype="8" fill="hold" nodeType="withEffect">
                                  <p:stCondLst>
                                    <p:cond delay="1400"/>
                                  </p:stCondLst>
                                  <p:childTnLst>
                                    <p:set>
                                      <p:cBhvr>
                                        <p:cTn id="9" dur="1" fill="hold">
                                          <p:stCondLst>
                                            <p:cond delay="0"/>
                                          </p:stCondLst>
                                        </p:cTn>
                                        <p:tgtEl>
                                          <p:spTgt spid="19"/>
                                        </p:tgtEl>
                                        <p:attrNameLst>
                                          <p:attrName>style.visibility</p:attrName>
                                        </p:attrNameLst>
                                      </p:cBhvr>
                                      <p:to>
                                        <p:strVal val="visible"/>
                                      </p:to>
                                    </p:set>
                                    <p:animEffect transition="in" filter="wipe(left)">
                                      <p:cBhvr>
                                        <p:cTn id="10" dur="20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59458">
                                            <p:txEl>
                                              <p:pRg st="1" end="1"/>
                                            </p:txEl>
                                          </p:spTgt>
                                        </p:tgtEl>
                                        <p:attrNameLst>
                                          <p:attrName>style.visibility</p:attrName>
                                        </p:attrNameLst>
                                      </p:cBhvr>
                                      <p:to>
                                        <p:strVal val="visible"/>
                                      </p:to>
                                    </p:set>
                                    <p:animEffect transition="in" filter="wipe(left)">
                                      <p:cBhvr>
                                        <p:cTn id="15" dur="1000"/>
                                        <p:tgtEl>
                                          <p:spTgt spid="659458">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nodeType="withEffect">
                                  <p:stCondLst>
                                    <p:cond delay="50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par>
                                <p:cTn id="22" presetID="10" presetClass="entr" presetSubtype="0" fill="hold" nodeType="withEffect">
                                  <p:stCondLst>
                                    <p:cond delay="100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500"/>
                                        <p:tgtEl>
                                          <p:spTgt spid="2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659458">
                                            <p:txEl>
                                              <p:pRg st="2" end="2"/>
                                            </p:txEl>
                                          </p:spTgt>
                                        </p:tgtEl>
                                        <p:attrNameLst>
                                          <p:attrName>style.visibility</p:attrName>
                                        </p:attrNameLst>
                                      </p:cBhvr>
                                      <p:to>
                                        <p:strVal val="visible"/>
                                      </p:to>
                                    </p:set>
                                    <p:animEffect transition="in" filter="wipe(left)">
                                      <p:cBhvr>
                                        <p:cTn id="29" dur="1000"/>
                                        <p:tgtEl>
                                          <p:spTgt spid="659458">
                                            <p:txEl>
                                              <p:pRg st="2" end="2"/>
                                            </p:txEl>
                                          </p:spTgt>
                                        </p:tgtEl>
                                      </p:cBhvr>
                                    </p:animEffect>
                                  </p:childTnLst>
                                </p:cTn>
                              </p:par>
                              <p:par>
                                <p:cTn id="30" presetID="22" presetClass="entr" presetSubtype="8" fill="hold"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left)">
                                      <p:cBhvr>
                                        <p:cTn id="32" dur="175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9458" grpId="0" uiExpand="1" build="p" bldLvl="3"/>
    </p:bld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0000" y="828000"/>
            <a:ext cx="5267325" cy="478155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00000" y="828000"/>
            <a:ext cx="5267325" cy="4781550"/>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00000" y="828000"/>
            <a:ext cx="5267325" cy="4781550"/>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00000" y="828000"/>
            <a:ext cx="5267325" cy="4781550"/>
          </a:xfrm>
          <a:prstGeom prst="rect">
            <a:avLst/>
          </a:prstGeom>
        </p:spPr>
      </p:pic>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00000" y="828000"/>
            <a:ext cx="5267325" cy="4781550"/>
          </a:xfrm>
          <a:prstGeom prst="rect">
            <a:avLst/>
          </a:prstGeom>
        </p:spPr>
      </p:pic>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00000" y="828000"/>
            <a:ext cx="5267325" cy="4781550"/>
          </a:xfrm>
          <a:prstGeom prst="rect">
            <a:avLst/>
          </a:prstGeom>
        </p:spPr>
      </p:pic>
      <p:pic>
        <p:nvPicPr>
          <p:cNvPr id="15" name="Picture 1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800000" y="828000"/>
            <a:ext cx="5267325" cy="4781550"/>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2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left)">
                                      <p:cBhvr>
                                        <p:cTn id="32" dur="175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8979" name="Rectangle 3"/>
          <p:cNvSpPr>
            <a:spLocks noGrp="1" noChangeArrowheads="1"/>
          </p:cNvSpPr>
          <p:nvPr>
            <p:ph idx="1"/>
          </p:nvPr>
        </p:nvSpPr>
        <p:spPr/>
        <p:txBody>
          <a:bodyPr/>
          <a:lstStyle/>
          <a:p>
            <a:pPr defTabSz="515938" eaLnBrk="1" hangingPunct="1">
              <a:defRPr/>
            </a:pPr>
            <a:r>
              <a:rPr lang="en-US" altLang="en-US" dirty="0"/>
              <a:t>The Standard of Living Across Countries</a:t>
            </a:r>
          </a:p>
          <a:p>
            <a:pPr lvl="1" defTabSz="515938" eaLnBrk="1" hangingPunct="1">
              <a:defRPr/>
            </a:pPr>
            <a:r>
              <a:rPr dirty="0"/>
              <a:t>Two problems arise in using real GDP to compare living standards across countries:</a:t>
            </a:r>
          </a:p>
          <a:p>
            <a:pPr marL="540000" lvl="1" indent="-360000" defTabSz="515938" eaLnBrk="1" hangingPunct="1">
              <a:defRPr/>
            </a:pPr>
            <a:r>
              <a:rPr dirty="0"/>
              <a:t>1. The real GDP of one country must be converted into the same currency units as the real GDP of the other country.</a:t>
            </a:r>
          </a:p>
          <a:p>
            <a:pPr marL="540000" lvl="1" indent="-360000" defTabSz="515938" eaLnBrk="1" hangingPunct="1">
              <a:defRPr/>
            </a:pPr>
            <a:r>
              <a:rPr dirty="0"/>
              <a:t>2. The goods and services in both countries must be valued at the same prices.</a:t>
            </a:r>
          </a:p>
        </p:txBody>
      </p:sp>
      <p:sp>
        <p:nvSpPr>
          <p:cNvPr id="118786" name="Rectangle 5"/>
          <p:cNvSpPr>
            <a:spLocks noGrp="1" noChangeArrowheads="1"/>
          </p:cNvSpPr>
          <p:nvPr>
            <p:ph type="title"/>
          </p:nvPr>
        </p:nvSpPr>
        <p:spPr>
          <a:xfrm>
            <a:off x="1152000" y="304800"/>
            <a:ext cx="7687200" cy="1133475"/>
          </a:xfrm>
          <a:noFill/>
        </p:spPr>
        <p:txBody>
          <a:bodyPr/>
          <a:lstStyle/>
          <a:p>
            <a:pPr eaLnBrk="1" hangingPunct="1"/>
            <a:r>
              <a:rPr lang="en-US" altLang="en-US" dirty="0"/>
              <a:t>The Uses and Limitations of Real GDP</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38979">
                                            <p:txEl>
                                              <p:pRg st="1" end="1"/>
                                            </p:txEl>
                                          </p:spTgt>
                                        </p:tgtEl>
                                        <p:attrNameLst>
                                          <p:attrName>style.visibility</p:attrName>
                                        </p:attrNameLst>
                                      </p:cBhvr>
                                      <p:to>
                                        <p:strVal val="visible"/>
                                      </p:to>
                                    </p:set>
                                    <p:animEffect transition="in" filter="wipe(left)">
                                      <p:cBhvr>
                                        <p:cTn id="7" dur="1000"/>
                                        <p:tgtEl>
                                          <p:spTgt spid="63897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38979">
                                            <p:txEl>
                                              <p:pRg st="2" end="2"/>
                                            </p:txEl>
                                          </p:spTgt>
                                        </p:tgtEl>
                                        <p:attrNameLst>
                                          <p:attrName>style.visibility</p:attrName>
                                        </p:attrNameLst>
                                      </p:cBhvr>
                                      <p:to>
                                        <p:strVal val="visible"/>
                                      </p:to>
                                    </p:set>
                                    <p:animEffect transition="in" filter="wipe(left)">
                                      <p:cBhvr>
                                        <p:cTn id="12" dur="1000"/>
                                        <p:tgtEl>
                                          <p:spTgt spid="63897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38979">
                                            <p:txEl>
                                              <p:pRg st="3" end="3"/>
                                            </p:txEl>
                                          </p:spTgt>
                                        </p:tgtEl>
                                        <p:attrNameLst>
                                          <p:attrName>style.visibility</p:attrName>
                                        </p:attrNameLst>
                                      </p:cBhvr>
                                      <p:to>
                                        <p:strVal val="visible"/>
                                      </p:to>
                                    </p:set>
                                    <p:animEffect transition="in" filter="wipe(left)">
                                      <p:cBhvr>
                                        <p:cTn id="17" dur="1000"/>
                                        <p:tgtEl>
                                          <p:spTgt spid="6389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8979" grpId="0" build="p" bldLvl="3"/>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1027" name="Rectangle 3"/>
          <p:cNvSpPr>
            <a:spLocks noGrp="1" noChangeArrowheads="1"/>
          </p:cNvSpPr>
          <p:nvPr>
            <p:ph idx="1"/>
          </p:nvPr>
        </p:nvSpPr>
        <p:spPr/>
        <p:txBody>
          <a:bodyPr/>
          <a:lstStyle/>
          <a:p>
            <a:pPr marL="107950" lvl="1" eaLnBrk="1" hangingPunct="1"/>
            <a:r>
              <a:rPr dirty="0"/>
              <a:t>Using the exchange rate to compare GDP in one country with GDP in another country is problematic because …</a:t>
            </a:r>
          </a:p>
          <a:p>
            <a:pPr marL="107950" lvl="1" eaLnBrk="1" hangingPunct="1"/>
            <a:r>
              <a:rPr dirty="0"/>
              <a:t>prices of particular products in one country may be </a:t>
            </a:r>
            <a:r>
              <a:rPr lang="en-GB" dirty="0"/>
              <a:t>higher</a:t>
            </a:r>
            <a:r>
              <a:rPr dirty="0"/>
              <a:t> or </a:t>
            </a:r>
            <a:r>
              <a:rPr lang="en-GB" dirty="0"/>
              <a:t>lower</a:t>
            </a:r>
            <a:r>
              <a:rPr dirty="0"/>
              <a:t> more than in the other country.</a:t>
            </a:r>
          </a:p>
          <a:p>
            <a:pPr marL="107950" lvl="1" eaLnBrk="1" hangingPunct="1"/>
            <a:r>
              <a:rPr dirty="0"/>
              <a:t>For example, using the </a:t>
            </a:r>
            <a:r>
              <a:rPr i="1" dirty="0"/>
              <a:t>market exchange rate </a:t>
            </a:r>
            <a:r>
              <a:rPr dirty="0"/>
              <a:t>to value China’s GDP in U.S. dollars leads to an estimate that in 201</a:t>
            </a:r>
            <a:r>
              <a:rPr lang="en-GB" dirty="0"/>
              <a:t>6</a:t>
            </a:r>
            <a:r>
              <a:rPr dirty="0"/>
              <a:t>, GDP per person in the United States was </a:t>
            </a:r>
            <a:r>
              <a:rPr lang="en-GB" dirty="0"/>
              <a:t>6.3</a:t>
            </a:r>
            <a:r>
              <a:rPr dirty="0"/>
              <a:t> times  GDP per person in China.</a:t>
            </a:r>
          </a:p>
        </p:txBody>
      </p:sp>
      <p:sp>
        <p:nvSpPr>
          <p:cNvPr id="120834" name="Rectangle 5"/>
          <p:cNvSpPr>
            <a:spLocks noGrp="1" noChangeArrowheads="1"/>
          </p:cNvSpPr>
          <p:nvPr>
            <p:ph type="title"/>
          </p:nvPr>
        </p:nvSpPr>
        <p:spPr>
          <a:xfrm>
            <a:off x="1152000" y="304800"/>
            <a:ext cx="7611000" cy="1133475"/>
          </a:xfrm>
          <a:noFill/>
        </p:spPr>
        <p:txBody>
          <a:bodyPr/>
          <a:lstStyle/>
          <a:p>
            <a:pPr eaLnBrk="1" hangingPunct="1"/>
            <a:r>
              <a:rPr lang="en-US" altLang="en-US" dirty="0"/>
              <a:t>The Uses and Limitations of Real GDP</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41027">
                                            <p:txEl>
                                              <p:pRg st="1" end="1"/>
                                            </p:txEl>
                                          </p:spTgt>
                                        </p:tgtEl>
                                        <p:attrNameLst>
                                          <p:attrName>style.visibility</p:attrName>
                                        </p:attrNameLst>
                                      </p:cBhvr>
                                      <p:to>
                                        <p:strVal val="visible"/>
                                      </p:to>
                                    </p:set>
                                    <p:animEffect transition="in" filter="wipe(left)">
                                      <p:cBhvr>
                                        <p:cTn id="7" dur="1000"/>
                                        <p:tgtEl>
                                          <p:spTgt spid="64102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41027">
                                            <p:txEl>
                                              <p:pRg st="2" end="2"/>
                                            </p:txEl>
                                          </p:spTgt>
                                        </p:tgtEl>
                                        <p:attrNameLst>
                                          <p:attrName>style.visibility</p:attrName>
                                        </p:attrNameLst>
                                      </p:cBhvr>
                                      <p:to>
                                        <p:strVal val="visible"/>
                                      </p:to>
                                    </p:set>
                                    <p:animEffect transition="in" filter="wipe(left)">
                                      <p:cBhvr>
                                        <p:cTn id="12" dur="1000"/>
                                        <p:tgtEl>
                                          <p:spTgt spid="6410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1027" grpId="0" build="p" bldLvl="3"/>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3075" name="Rectangle 3"/>
          <p:cNvSpPr>
            <a:spLocks noGrp="1" noChangeArrowheads="1"/>
          </p:cNvSpPr>
          <p:nvPr>
            <p:ph idx="1"/>
          </p:nvPr>
        </p:nvSpPr>
        <p:spPr>
          <a:xfrm>
            <a:off x="360363" y="1584325"/>
            <a:ext cx="3887787" cy="4816475"/>
          </a:xfrm>
        </p:spPr>
        <p:txBody>
          <a:bodyPr/>
          <a:lstStyle/>
          <a:p>
            <a:pPr marL="107950" lvl="1" eaLnBrk="1" hangingPunct="1"/>
            <a:r>
              <a:rPr lang="en-US" altLang="en-US" dirty="0"/>
              <a:t>Figure 4.7 illustrates the problem.</a:t>
            </a:r>
          </a:p>
          <a:p>
            <a:pPr marL="107950" lvl="1" eaLnBrk="1" hangingPunct="1"/>
            <a:r>
              <a:rPr lang="en-US" altLang="en-US" dirty="0"/>
              <a:t>Using the market exchange rate and domestic prices makes China look like a poor developing country.</a:t>
            </a:r>
          </a:p>
          <a:p>
            <a:pPr marL="107950" lvl="1"/>
            <a:r>
              <a:rPr lang="en-US" altLang="en-US" dirty="0"/>
              <a:t>But when GDP is valued </a:t>
            </a:r>
            <a:r>
              <a:rPr lang="en-GB" altLang="en-US" dirty="0"/>
              <a:t>at purchasing power parity prices, U.S. income per person is only 3.8 times that in China.</a:t>
            </a:r>
            <a:endParaRPr lang="en-US" altLang="en-US" dirty="0"/>
          </a:p>
        </p:txBody>
      </p:sp>
      <p:sp>
        <p:nvSpPr>
          <p:cNvPr id="122883" name="Rectangle 7"/>
          <p:cNvSpPr>
            <a:spLocks noGrp="1" noChangeArrowheads="1"/>
          </p:cNvSpPr>
          <p:nvPr>
            <p:ph type="title"/>
          </p:nvPr>
        </p:nvSpPr>
        <p:spPr>
          <a:xfrm>
            <a:off x="1152000" y="304800"/>
            <a:ext cx="7763400" cy="1133475"/>
          </a:xfrm>
          <a:noFill/>
          <a:ln/>
        </p:spPr>
        <p:txBody>
          <a:bodyPr/>
          <a:lstStyle/>
          <a:p>
            <a:pPr eaLnBrk="1" hangingPunct="1"/>
            <a:r>
              <a:rPr lang="en-US" altLang="en-US" dirty="0"/>
              <a:t>The Uses and Limitations of Real GDP</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0000" y="1692000"/>
            <a:ext cx="4351020" cy="2994660"/>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0000" y="1692000"/>
            <a:ext cx="4351020" cy="2994660"/>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20000" y="1692000"/>
            <a:ext cx="4351020" cy="2994660"/>
          </a:xfrm>
          <a:prstGeom prst="rect">
            <a:avLst/>
          </a:prstGeom>
        </p:spPr>
      </p:pic>
      <p:pic>
        <p:nvPicPr>
          <p:cNvPr id="7" name="Picture 6">
            <a:hlinkClick r:id="rId6" action="ppaction://hlinksldjump" tooltip="Click to expand the figure"/>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43075">
                                            <p:txEl>
                                              <p:pRg st="1" end="1"/>
                                            </p:txEl>
                                          </p:spTgt>
                                        </p:tgtEl>
                                        <p:attrNameLst>
                                          <p:attrName>style.visibility</p:attrName>
                                        </p:attrNameLst>
                                      </p:cBhvr>
                                      <p:to>
                                        <p:strVal val="visible"/>
                                      </p:to>
                                    </p:set>
                                    <p:animEffect transition="in" filter="wipe(left)">
                                      <p:cBhvr>
                                        <p:cTn id="7" dur="1000"/>
                                        <p:tgtEl>
                                          <p:spTgt spid="643075">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left)">
                                      <p:cBhvr>
                                        <p:cTn id="10" dur="10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43075">
                                            <p:txEl>
                                              <p:pRg st="2" end="2"/>
                                            </p:txEl>
                                          </p:spTgt>
                                        </p:tgtEl>
                                        <p:attrNameLst>
                                          <p:attrName>style.visibility</p:attrName>
                                        </p:attrNameLst>
                                      </p:cBhvr>
                                      <p:to>
                                        <p:strVal val="visible"/>
                                      </p:to>
                                    </p:set>
                                    <p:animEffect transition="in" filter="wipe(left)">
                                      <p:cBhvr>
                                        <p:cTn id="15" dur="1000"/>
                                        <p:tgtEl>
                                          <p:spTgt spid="643075">
                                            <p:txEl>
                                              <p:pRg st="2" end="2"/>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3075" grpId="0" uiExpand="1" build="p" bldLvl="3"/>
    </p:bld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1524000"/>
            <a:ext cx="5438775" cy="3743325"/>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8800" y="1524000"/>
            <a:ext cx="5438775" cy="3743325"/>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28800" y="1524000"/>
            <a:ext cx="5438775" cy="3743325"/>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3555" name="Rectangle 3"/>
          <p:cNvSpPr>
            <a:spLocks noGrp="1" noChangeArrowheads="1"/>
          </p:cNvSpPr>
          <p:nvPr>
            <p:ph idx="1"/>
          </p:nvPr>
        </p:nvSpPr>
        <p:spPr/>
        <p:txBody>
          <a:bodyPr/>
          <a:lstStyle/>
          <a:p>
            <a:pPr marL="107950" defTabSz="457200" eaLnBrk="1" hangingPunct="1">
              <a:defRPr/>
            </a:pPr>
            <a:r>
              <a:rPr lang="en-US" altLang="en-US" dirty="0"/>
              <a:t>Limitations of Real GDP</a:t>
            </a:r>
          </a:p>
          <a:p>
            <a:pPr marL="107950" lvl="1" defTabSz="457200" eaLnBrk="1" hangingPunct="1">
              <a:defRPr/>
            </a:pPr>
            <a:r>
              <a:rPr dirty="0"/>
              <a:t>Real GDP measures the value of goods and services that are bought in markets. </a:t>
            </a:r>
          </a:p>
          <a:p>
            <a:pPr marL="107950" lvl="1" defTabSz="457200" eaLnBrk="1" hangingPunct="1">
              <a:defRPr/>
            </a:pPr>
            <a:r>
              <a:rPr dirty="0"/>
              <a:t>Some of the factors that influence the standard of living and that are not part of GDP are</a:t>
            </a:r>
          </a:p>
          <a:p>
            <a:pPr marL="107950" lvl="1" indent="342000" defTabSz="457200" eaLnBrk="1" hangingPunct="1">
              <a:buClr>
                <a:srgbClr val="7030A0"/>
              </a:buClr>
              <a:buSzPct val="120000"/>
              <a:buFont typeface="Wingdings" panose="05000000000000000000" pitchFamily="2" charset="2"/>
              <a:buChar char="§"/>
              <a:defRPr/>
            </a:pPr>
            <a:r>
              <a:rPr dirty="0"/>
              <a:t>Household production</a:t>
            </a:r>
          </a:p>
          <a:p>
            <a:pPr marL="107950" lvl="1" indent="342000" defTabSz="457200" eaLnBrk="1" hangingPunct="1">
              <a:buClr>
                <a:srgbClr val="7030A0"/>
              </a:buClr>
              <a:buSzPct val="120000"/>
              <a:buFont typeface="Wingdings" panose="05000000000000000000" pitchFamily="2" charset="2"/>
              <a:buChar char="§"/>
              <a:defRPr/>
            </a:pPr>
            <a:r>
              <a:rPr dirty="0"/>
              <a:t>Underground economic activity</a:t>
            </a:r>
          </a:p>
          <a:p>
            <a:pPr marL="107950" lvl="1" indent="342000" defTabSz="457200" eaLnBrk="1" hangingPunct="1">
              <a:buClr>
                <a:srgbClr val="7030A0"/>
              </a:buClr>
              <a:buSzPct val="120000"/>
              <a:buFont typeface="Wingdings" panose="05000000000000000000" pitchFamily="2" charset="2"/>
              <a:buChar char="§"/>
              <a:defRPr/>
            </a:pPr>
            <a:r>
              <a:rPr dirty="0"/>
              <a:t>Leisure time</a:t>
            </a:r>
          </a:p>
          <a:p>
            <a:pPr marL="107950" lvl="1" indent="342000" defTabSz="457200" eaLnBrk="1" hangingPunct="1">
              <a:buClr>
                <a:srgbClr val="7030A0"/>
              </a:buClr>
              <a:buSzPct val="120000"/>
              <a:buFont typeface="Wingdings" panose="05000000000000000000" pitchFamily="2" charset="2"/>
              <a:buChar char="§"/>
              <a:defRPr/>
            </a:pPr>
            <a:r>
              <a:rPr dirty="0"/>
              <a:t>Environmental quality</a:t>
            </a:r>
          </a:p>
          <a:p>
            <a:pPr marL="107950" lvl="1" defTabSz="457200" eaLnBrk="1" hangingPunct="1">
              <a:spcBef>
                <a:spcPct val="0"/>
              </a:spcBef>
              <a:spcAft>
                <a:spcPct val="20000"/>
              </a:spcAft>
              <a:buClr>
                <a:srgbClr val="DB8657"/>
              </a:buClr>
              <a:buSzPct val="120000"/>
              <a:defRPr/>
            </a:pPr>
            <a:endParaRPr dirty="0"/>
          </a:p>
        </p:txBody>
      </p:sp>
      <p:sp>
        <p:nvSpPr>
          <p:cNvPr id="126978" name="Rectangle 5"/>
          <p:cNvSpPr>
            <a:spLocks noGrp="1" noChangeArrowheads="1"/>
          </p:cNvSpPr>
          <p:nvPr>
            <p:ph type="title"/>
          </p:nvPr>
        </p:nvSpPr>
        <p:spPr>
          <a:xfrm>
            <a:off x="1152000" y="304800"/>
            <a:ext cx="7611000" cy="1133475"/>
          </a:xfrm>
          <a:noFill/>
        </p:spPr>
        <p:txBody>
          <a:bodyPr/>
          <a:lstStyle/>
          <a:p>
            <a:pPr eaLnBrk="1" hangingPunct="1"/>
            <a:r>
              <a:rPr lang="en-US" altLang="en-US" dirty="0"/>
              <a:t>The Uses and Limitations of Real GDP</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63555">
                                            <p:txEl>
                                              <p:pRg st="1" end="1"/>
                                            </p:txEl>
                                          </p:spTgt>
                                        </p:tgtEl>
                                        <p:attrNameLst>
                                          <p:attrName>style.visibility</p:attrName>
                                        </p:attrNameLst>
                                      </p:cBhvr>
                                      <p:to>
                                        <p:strVal val="visible"/>
                                      </p:to>
                                    </p:set>
                                    <p:animEffect transition="in" filter="wipe(left)">
                                      <p:cBhvr>
                                        <p:cTn id="7" dur="1000"/>
                                        <p:tgtEl>
                                          <p:spTgt spid="66355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63555">
                                            <p:txEl>
                                              <p:pRg st="2" end="2"/>
                                            </p:txEl>
                                          </p:spTgt>
                                        </p:tgtEl>
                                        <p:attrNameLst>
                                          <p:attrName>style.visibility</p:attrName>
                                        </p:attrNameLst>
                                      </p:cBhvr>
                                      <p:to>
                                        <p:strVal val="visible"/>
                                      </p:to>
                                    </p:set>
                                    <p:animEffect transition="in" filter="wipe(left)">
                                      <p:cBhvr>
                                        <p:cTn id="12" dur="1000"/>
                                        <p:tgtEl>
                                          <p:spTgt spid="66355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63555">
                                            <p:txEl>
                                              <p:pRg st="3" end="3"/>
                                            </p:txEl>
                                          </p:spTgt>
                                        </p:tgtEl>
                                        <p:attrNameLst>
                                          <p:attrName>style.visibility</p:attrName>
                                        </p:attrNameLst>
                                      </p:cBhvr>
                                      <p:to>
                                        <p:strVal val="visible"/>
                                      </p:to>
                                    </p:set>
                                    <p:animEffect transition="in" filter="wipe(left)">
                                      <p:cBhvr>
                                        <p:cTn id="17" dur="1000"/>
                                        <p:tgtEl>
                                          <p:spTgt spid="66355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63555">
                                            <p:txEl>
                                              <p:pRg st="4" end="4"/>
                                            </p:txEl>
                                          </p:spTgt>
                                        </p:tgtEl>
                                        <p:attrNameLst>
                                          <p:attrName>style.visibility</p:attrName>
                                        </p:attrNameLst>
                                      </p:cBhvr>
                                      <p:to>
                                        <p:strVal val="visible"/>
                                      </p:to>
                                    </p:set>
                                    <p:animEffect transition="in" filter="wipe(left)">
                                      <p:cBhvr>
                                        <p:cTn id="22" dur="1000"/>
                                        <p:tgtEl>
                                          <p:spTgt spid="663555">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63555">
                                            <p:txEl>
                                              <p:pRg st="5" end="5"/>
                                            </p:txEl>
                                          </p:spTgt>
                                        </p:tgtEl>
                                        <p:attrNameLst>
                                          <p:attrName>style.visibility</p:attrName>
                                        </p:attrNameLst>
                                      </p:cBhvr>
                                      <p:to>
                                        <p:strVal val="visible"/>
                                      </p:to>
                                    </p:set>
                                    <p:animEffect transition="in" filter="wipe(left)">
                                      <p:cBhvr>
                                        <p:cTn id="27" dur="1000"/>
                                        <p:tgtEl>
                                          <p:spTgt spid="663555">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63555">
                                            <p:txEl>
                                              <p:pRg st="6" end="6"/>
                                            </p:txEl>
                                          </p:spTgt>
                                        </p:tgtEl>
                                        <p:attrNameLst>
                                          <p:attrName>style.visibility</p:attrName>
                                        </p:attrNameLst>
                                      </p:cBhvr>
                                      <p:to>
                                        <p:strVal val="visible"/>
                                      </p:to>
                                    </p:set>
                                    <p:animEffect transition="in" filter="wipe(left)">
                                      <p:cBhvr>
                                        <p:cTn id="32" dur="1000"/>
                                        <p:tgtEl>
                                          <p:spTgt spid="66355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3555" grpId="0" build="p" bldLvl="3"/>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3555" name="Rectangle 3"/>
          <p:cNvSpPr>
            <a:spLocks noGrp="1" noChangeArrowheads="1"/>
          </p:cNvSpPr>
          <p:nvPr>
            <p:ph idx="1"/>
          </p:nvPr>
        </p:nvSpPr>
        <p:spPr/>
        <p:txBody>
          <a:bodyPr/>
          <a:lstStyle/>
          <a:p>
            <a:pPr marL="107950" defTabSz="457200" eaLnBrk="1" hangingPunct="1"/>
            <a:r>
              <a:rPr lang="en-US" altLang="en-US" dirty="0">
                <a:solidFill>
                  <a:srgbClr val="7030A0"/>
                </a:solidFill>
              </a:rPr>
              <a:t>The Bottom Line</a:t>
            </a:r>
          </a:p>
          <a:p>
            <a:pPr marL="107950" lvl="1" defTabSz="457200"/>
            <a:r>
              <a:rPr lang="en-GB" dirty="0"/>
              <a:t>Do we get the wrong message about the level and growth of economic well-being and the standard of living by looking at the growth of real GDP?</a:t>
            </a:r>
            <a:r>
              <a:rPr dirty="0"/>
              <a:t> </a:t>
            </a:r>
          </a:p>
          <a:p>
            <a:pPr marL="107950" lvl="1" defTabSz="457200"/>
            <a:r>
              <a:rPr lang="en-GB" dirty="0"/>
              <a:t>The influences that are omitted from real GDP are probably large.</a:t>
            </a:r>
            <a:r>
              <a:rPr dirty="0"/>
              <a:t> </a:t>
            </a:r>
          </a:p>
          <a:p>
            <a:pPr marL="107950" lvl="1" defTabSz="457200"/>
            <a:r>
              <a:rPr lang="en-GB" dirty="0"/>
              <a:t>It is possible to construct broader measures that combine the many influences that contribute to human happiness.</a:t>
            </a:r>
          </a:p>
          <a:p>
            <a:pPr marL="107950" lvl="1" defTabSz="457200"/>
            <a:r>
              <a:rPr lang="en-GB" dirty="0"/>
              <a:t>Despite all the alternatives, real GDP per person remains the most widely used indicator of economic well-being.</a:t>
            </a:r>
            <a:endParaRPr dirty="0"/>
          </a:p>
        </p:txBody>
      </p:sp>
      <p:sp>
        <p:nvSpPr>
          <p:cNvPr id="129026" name="Rectangle 5"/>
          <p:cNvSpPr>
            <a:spLocks noGrp="1" noChangeArrowheads="1"/>
          </p:cNvSpPr>
          <p:nvPr>
            <p:ph type="title"/>
          </p:nvPr>
        </p:nvSpPr>
        <p:spPr>
          <a:xfrm>
            <a:off x="1152000" y="304800"/>
            <a:ext cx="7687200" cy="1133475"/>
          </a:xfrm>
          <a:noFill/>
        </p:spPr>
        <p:txBody>
          <a:bodyPr/>
          <a:lstStyle/>
          <a:p>
            <a:pPr eaLnBrk="1" hangingPunct="1"/>
            <a:r>
              <a:rPr lang="en-US" altLang="en-US" dirty="0"/>
              <a:t>The Uses and Limitations of Real GDP</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63555">
                                            <p:txEl>
                                              <p:pRg st="1" end="1"/>
                                            </p:txEl>
                                          </p:spTgt>
                                        </p:tgtEl>
                                        <p:attrNameLst>
                                          <p:attrName>style.visibility</p:attrName>
                                        </p:attrNameLst>
                                      </p:cBhvr>
                                      <p:to>
                                        <p:strVal val="visible"/>
                                      </p:to>
                                    </p:set>
                                    <p:animEffect transition="in" filter="wipe(left)">
                                      <p:cBhvr>
                                        <p:cTn id="7" dur="1000"/>
                                        <p:tgtEl>
                                          <p:spTgt spid="66355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63555">
                                            <p:txEl>
                                              <p:pRg st="2" end="2"/>
                                            </p:txEl>
                                          </p:spTgt>
                                        </p:tgtEl>
                                        <p:attrNameLst>
                                          <p:attrName>style.visibility</p:attrName>
                                        </p:attrNameLst>
                                      </p:cBhvr>
                                      <p:to>
                                        <p:strVal val="visible"/>
                                      </p:to>
                                    </p:set>
                                    <p:animEffect transition="in" filter="wipe(left)">
                                      <p:cBhvr>
                                        <p:cTn id="12" dur="1000"/>
                                        <p:tgtEl>
                                          <p:spTgt spid="66355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63555">
                                            <p:txEl>
                                              <p:pRg st="3" end="3"/>
                                            </p:txEl>
                                          </p:spTgt>
                                        </p:tgtEl>
                                        <p:attrNameLst>
                                          <p:attrName>style.visibility</p:attrName>
                                        </p:attrNameLst>
                                      </p:cBhvr>
                                      <p:to>
                                        <p:strVal val="visible"/>
                                      </p:to>
                                    </p:set>
                                    <p:animEffect transition="in" filter="wipe(left)">
                                      <p:cBhvr>
                                        <p:cTn id="17" dur="1000"/>
                                        <p:tgtEl>
                                          <p:spTgt spid="66355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63555">
                                            <p:txEl>
                                              <p:pRg st="4" end="4"/>
                                            </p:txEl>
                                          </p:spTgt>
                                        </p:tgtEl>
                                        <p:attrNameLst>
                                          <p:attrName>style.visibility</p:attrName>
                                        </p:attrNameLst>
                                      </p:cBhvr>
                                      <p:to>
                                        <p:strVal val="visible"/>
                                      </p:to>
                                    </p:set>
                                    <p:animEffect transition="in" filter="wipe(left)">
                                      <p:cBhvr>
                                        <p:cTn id="22" dur="1000"/>
                                        <p:tgtEl>
                                          <p:spTgt spid="66355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3555" grpId="0" build="p" bldLvl="3"/>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9923" name="Rectangle 3"/>
          <p:cNvSpPr>
            <a:spLocks noGrp="1" noChangeArrowheads="1"/>
          </p:cNvSpPr>
          <p:nvPr>
            <p:ph idx="1"/>
          </p:nvPr>
        </p:nvSpPr>
        <p:spPr/>
        <p:txBody>
          <a:bodyPr/>
          <a:lstStyle/>
          <a:p>
            <a:pPr marL="107950" lvl="1" eaLnBrk="1" hangingPunct="1"/>
            <a:r>
              <a:rPr b="1" dirty="0">
                <a:solidFill>
                  <a:srgbClr val="7030A0"/>
                </a:solidFill>
              </a:rPr>
              <a:t>Final Goods and Services</a:t>
            </a:r>
          </a:p>
          <a:p>
            <a:pPr marL="107950" lvl="1" eaLnBrk="1" hangingPunct="1"/>
            <a:r>
              <a:rPr dirty="0"/>
              <a:t>GDP is the value of the </a:t>
            </a:r>
            <a:r>
              <a:rPr i="1" dirty="0"/>
              <a:t>final goods and services</a:t>
            </a:r>
            <a:r>
              <a:rPr dirty="0"/>
              <a:t> produced. </a:t>
            </a:r>
          </a:p>
          <a:p>
            <a:pPr marL="107950" lvl="1" eaLnBrk="1" hangingPunct="1"/>
            <a:r>
              <a:rPr dirty="0"/>
              <a:t>A </a:t>
            </a:r>
            <a:r>
              <a:rPr b="1" dirty="0"/>
              <a:t>final good</a:t>
            </a:r>
            <a:r>
              <a:rPr dirty="0"/>
              <a:t> (or service) is an item bought by its final user during a specified time period. </a:t>
            </a:r>
          </a:p>
          <a:p>
            <a:pPr marL="107950" lvl="1" eaLnBrk="1" hangingPunct="1"/>
            <a:r>
              <a:rPr dirty="0"/>
              <a:t>A final good contrasts with an </a:t>
            </a:r>
            <a:r>
              <a:rPr b="1" dirty="0"/>
              <a:t>intermediate good</a:t>
            </a:r>
            <a:r>
              <a:rPr dirty="0"/>
              <a:t>, which is an item that is produced by one firm, bought by another firm, and used as a component of a final good or service.</a:t>
            </a:r>
          </a:p>
          <a:p>
            <a:pPr marL="107950" lvl="1" eaLnBrk="1" hangingPunct="1"/>
            <a:r>
              <a:rPr dirty="0"/>
              <a:t>Excluding the value of intermediate goods and services avoids counting the same value more than once. </a:t>
            </a:r>
          </a:p>
        </p:txBody>
      </p:sp>
      <p:sp>
        <p:nvSpPr>
          <p:cNvPr id="18434" name="Rectangle 5"/>
          <p:cNvSpPr>
            <a:spLocks noGrp="1" noChangeArrowheads="1"/>
          </p:cNvSpPr>
          <p:nvPr>
            <p:ph type="title"/>
          </p:nvPr>
        </p:nvSpPr>
        <p:spPr>
          <a:noFill/>
        </p:spPr>
        <p:txBody>
          <a:bodyPr/>
          <a:lstStyle/>
          <a:p>
            <a:pPr eaLnBrk="1" hangingPunct="1"/>
            <a:r>
              <a:rPr lang="en-US" altLang="en-US"/>
              <a:t>Gross Domestic Product </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9923">
                                            <p:txEl>
                                              <p:pRg st="1" end="1"/>
                                            </p:txEl>
                                          </p:spTgt>
                                        </p:tgtEl>
                                        <p:attrNameLst>
                                          <p:attrName>style.visibility</p:attrName>
                                        </p:attrNameLst>
                                      </p:cBhvr>
                                      <p:to>
                                        <p:strVal val="visible"/>
                                      </p:to>
                                    </p:set>
                                    <p:animEffect transition="in" filter="wipe(left)">
                                      <p:cBhvr>
                                        <p:cTn id="7" dur="1000"/>
                                        <p:tgtEl>
                                          <p:spTgt spid="20992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9923">
                                            <p:txEl>
                                              <p:pRg st="2" end="2"/>
                                            </p:txEl>
                                          </p:spTgt>
                                        </p:tgtEl>
                                        <p:attrNameLst>
                                          <p:attrName>style.visibility</p:attrName>
                                        </p:attrNameLst>
                                      </p:cBhvr>
                                      <p:to>
                                        <p:strVal val="visible"/>
                                      </p:to>
                                    </p:set>
                                    <p:animEffect transition="in" filter="wipe(left)">
                                      <p:cBhvr>
                                        <p:cTn id="12" dur="1000"/>
                                        <p:tgtEl>
                                          <p:spTgt spid="20992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9923">
                                            <p:txEl>
                                              <p:pRg st="3" end="3"/>
                                            </p:txEl>
                                          </p:spTgt>
                                        </p:tgtEl>
                                        <p:attrNameLst>
                                          <p:attrName>style.visibility</p:attrName>
                                        </p:attrNameLst>
                                      </p:cBhvr>
                                      <p:to>
                                        <p:strVal val="visible"/>
                                      </p:to>
                                    </p:set>
                                    <p:animEffect transition="in" filter="wipe(left)">
                                      <p:cBhvr>
                                        <p:cTn id="17" dur="1000"/>
                                        <p:tgtEl>
                                          <p:spTgt spid="20992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9923">
                                            <p:txEl>
                                              <p:pRg st="4" end="4"/>
                                            </p:txEl>
                                          </p:spTgt>
                                        </p:tgtEl>
                                        <p:attrNameLst>
                                          <p:attrName>style.visibility</p:attrName>
                                        </p:attrNameLst>
                                      </p:cBhvr>
                                      <p:to>
                                        <p:strVal val="visible"/>
                                      </p:to>
                                    </p:set>
                                    <p:animEffect transition="in" filter="wipe(left)">
                                      <p:cBhvr>
                                        <p:cTn id="22" dur="1000"/>
                                        <p:tgtEl>
                                          <p:spTgt spid="2099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3" grpId="0" build="p" bldLvl="3"/>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3" name="Rectangle 3"/>
          <p:cNvSpPr>
            <a:spLocks noGrp="1" noChangeArrowheads="1"/>
          </p:cNvSpPr>
          <p:nvPr>
            <p:ph idx="1"/>
          </p:nvPr>
        </p:nvSpPr>
        <p:spPr/>
        <p:txBody>
          <a:bodyPr/>
          <a:lstStyle/>
          <a:p>
            <a:pPr marL="107950" eaLnBrk="1" hangingPunct="1">
              <a:defRPr/>
            </a:pPr>
            <a:r>
              <a:rPr lang="en-AU" altLang="en-US" b="0" dirty="0">
                <a:solidFill>
                  <a:schemeClr val="tx1"/>
                </a:solidFill>
              </a:rPr>
              <a:t>The BLS uses a measure of real GDP called </a:t>
            </a:r>
            <a:r>
              <a:rPr lang="en-AU" altLang="en-US" dirty="0">
                <a:solidFill>
                  <a:schemeClr val="tx1"/>
                </a:solidFill>
              </a:rPr>
              <a:t>chained-dollar real GDP</a:t>
            </a:r>
            <a:r>
              <a:rPr lang="en-AU" altLang="en-US" b="0" dirty="0">
                <a:solidFill>
                  <a:schemeClr val="tx1"/>
                </a:solidFill>
              </a:rPr>
              <a:t>.</a:t>
            </a:r>
          </a:p>
          <a:p>
            <a:pPr marL="107950" eaLnBrk="1" hangingPunct="1">
              <a:defRPr/>
            </a:pPr>
            <a:r>
              <a:rPr lang="en-AU" altLang="en-US" b="0" dirty="0">
                <a:solidFill>
                  <a:schemeClr val="tx1"/>
                </a:solidFill>
              </a:rPr>
              <a:t>Three steps are needed to calculate this measure:</a:t>
            </a:r>
          </a:p>
          <a:p>
            <a:pPr marL="107950" indent="342000" eaLnBrk="1" hangingPunct="1">
              <a:buClr>
                <a:srgbClr val="7030A0"/>
              </a:buClr>
              <a:buSzPct val="120000"/>
              <a:buFont typeface="Wingdings" panose="05000000000000000000" pitchFamily="2" charset="2"/>
              <a:buChar char="§"/>
              <a:defRPr/>
            </a:pPr>
            <a:r>
              <a:rPr lang="en-AU" altLang="en-US" b="0" dirty="0">
                <a:solidFill>
                  <a:schemeClr val="tx1"/>
                </a:solidFill>
              </a:rPr>
              <a:t>Value production in the prices of adjacent years</a:t>
            </a:r>
          </a:p>
          <a:p>
            <a:pPr marL="107950" indent="342000" eaLnBrk="1" hangingPunct="1">
              <a:buClr>
                <a:srgbClr val="7030A0"/>
              </a:buClr>
              <a:buSzPct val="120000"/>
              <a:buFont typeface="Wingdings" panose="05000000000000000000" pitchFamily="2" charset="2"/>
              <a:buChar char="§"/>
              <a:defRPr/>
            </a:pPr>
            <a:r>
              <a:rPr lang="en-AU" altLang="en-US" b="0" dirty="0">
                <a:solidFill>
                  <a:schemeClr val="tx1"/>
                </a:solidFill>
              </a:rPr>
              <a:t>Find the average of two percentage changes</a:t>
            </a:r>
          </a:p>
          <a:p>
            <a:pPr marL="107950" indent="342000" eaLnBrk="1" hangingPunct="1">
              <a:buClr>
                <a:srgbClr val="7030A0"/>
              </a:buClr>
              <a:buSzPct val="120000"/>
              <a:buFont typeface="Wingdings" panose="05000000000000000000" pitchFamily="2" charset="2"/>
              <a:buChar char="§"/>
              <a:defRPr/>
            </a:pPr>
            <a:r>
              <a:rPr lang="en-AU" altLang="en-US" b="0" dirty="0">
                <a:solidFill>
                  <a:schemeClr val="tx1"/>
                </a:solidFill>
              </a:rPr>
              <a:t>Link (chain) back to the reference year</a:t>
            </a:r>
          </a:p>
        </p:txBody>
      </p:sp>
      <p:sp>
        <p:nvSpPr>
          <p:cNvPr id="131074" name="Rectangle 2"/>
          <p:cNvSpPr>
            <a:spLocks noGrp="1" noChangeArrowheads="1"/>
          </p:cNvSpPr>
          <p:nvPr>
            <p:ph type="title"/>
          </p:nvPr>
        </p:nvSpPr>
        <p:spPr/>
        <p:txBody>
          <a:bodyPr/>
          <a:lstStyle/>
          <a:p>
            <a:pPr eaLnBrk="1" hangingPunct="1"/>
            <a:r>
              <a:rPr lang="en-US" altLang="en-US"/>
              <a:t>Mathematical Note: </a:t>
            </a:r>
            <a:br>
              <a:rPr lang="en-US" altLang="en-US"/>
            </a:br>
            <a:r>
              <a:rPr lang="en-US" altLang="en-US"/>
              <a:t>Chained-Dollar Real GDP</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33123">
                                            <p:txEl>
                                              <p:pRg st="0" end="0"/>
                                            </p:txEl>
                                          </p:spTgt>
                                        </p:tgtEl>
                                        <p:attrNameLst>
                                          <p:attrName>style.visibility</p:attrName>
                                        </p:attrNameLst>
                                      </p:cBhvr>
                                      <p:to>
                                        <p:strVal val="visible"/>
                                      </p:to>
                                    </p:set>
                                    <p:animEffect transition="in" filter="wipe(left)">
                                      <p:cBhvr>
                                        <p:cTn id="7" dur="500"/>
                                        <p:tgtEl>
                                          <p:spTgt spid="1331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33123">
                                            <p:txEl>
                                              <p:pRg st="1" end="1"/>
                                            </p:txEl>
                                          </p:spTgt>
                                        </p:tgtEl>
                                        <p:attrNameLst>
                                          <p:attrName>style.visibility</p:attrName>
                                        </p:attrNameLst>
                                      </p:cBhvr>
                                      <p:to>
                                        <p:strVal val="visible"/>
                                      </p:to>
                                    </p:set>
                                    <p:animEffect transition="in" filter="wipe(left)">
                                      <p:cBhvr>
                                        <p:cTn id="12" dur="500"/>
                                        <p:tgtEl>
                                          <p:spTgt spid="1331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33123">
                                            <p:txEl>
                                              <p:pRg st="2" end="2"/>
                                            </p:txEl>
                                          </p:spTgt>
                                        </p:tgtEl>
                                        <p:attrNameLst>
                                          <p:attrName>style.visibility</p:attrName>
                                        </p:attrNameLst>
                                      </p:cBhvr>
                                      <p:to>
                                        <p:strVal val="visible"/>
                                      </p:to>
                                    </p:set>
                                    <p:animEffect transition="in" filter="wipe(left)">
                                      <p:cBhvr>
                                        <p:cTn id="17" dur="500"/>
                                        <p:tgtEl>
                                          <p:spTgt spid="13312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33123">
                                            <p:txEl>
                                              <p:pRg st="3" end="3"/>
                                            </p:txEl>
                                          </p:spTgt>
                                        </p:tgtEl>
                                        <p:attrNameLst>
                                          <p:attrName>style.visibility</p:attrName>
                                        </p:attrNameLst>
                                      </p:cBhvr>
                                      <p:to>
                                        <p:strVal val="visible"/>
                                      </p:to>
                                    </p:set>
                                    <p:animEffect transition="in" filter="wipe(left)">
                                      <p:cBhvr>
                                        <p:cTn id="22" dur="500"/>
                                        <p:tgtEl>
                                          <p:spTgt spid="13312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33123">
                                            <p:txEl>
                                              <p:pRg st="4" end="4"/>
                                            </p:txEl>
                                          </p:spTgt>
                                        </p:tgtEl>
                                        <p:attrNameLst>
                                          <p:attrName>style.visibility</p:attrName>
                                        </p:attrNameLst>
                                      </p:cBhvr>
                                      <p:to>
                                        <p:strVal val="visible"/>
                                      </p:to>
                                    </p:set>
                                    <p:animEffect transition="in" filter="wipe(left)">
                                      <p:cBhvr>
                                        <p:cTn id="27" dur="500"/>
                                        <p:tgtEl>
                                          <p:spTgt spid="1331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03" name="Rectangle 3"/>
          <p:cNvSpPr>
            <a:spLocks noGrp="1" noChangeArrowheads="1"/>
          </p:cNvSpPr>
          <p:nvPr>
            <p:ph idx="1"/>
          </p:nvPr>
        </p:nvSpPr>
        <p:spPr>
          <a:xfrm>
            <a:off x="360363" y="1584325"/>
            <a:ext cx="4440237" cy="4816475"/>
          </a:xfrm>
        </p:spPr>
        <p:txBody>
          <a:bodyPr/>
          <a:lstStyle/>
          <a:p>
            <a:pPr marL="107950" eaLnBrk="1" hangingPunct="1"/>
            <a:r>
              <a:rPr lang="en-US" altLang="en-US" dirty="0">
                <a:solidFill>
                  <a:srgbClr val="7030A0"/>
                </a:solidFill>
              </a:rPr>
              <a:t>Value Production in Prices of Adjacent Years</a:t>
            </a:r>
          </a:p>
          <a:p>
            <a:pPr marL="107950" lvl="1" eaLnBrk="1" hangingPunct="1"/>
            <a:r>
              <a:rPr lang="en-US" altLang="en-US" dirty="0"/>
              <a:t>Part (a) shows the quantities and prices in 2015.</a:t>
            </a:r>
          </a:p>
          <a:p>
            <a:pPr marL="107950" lvl="1" eaLnBrk="1" hangingPunct="1"/>
            <a:r>
              <a:rPr lang="en-US" altLang="en-US" dirty="0"/>
              <a:t>Part (b) shows the quantities and prices in 2016.</a:t>
            </a:r>
          </a:p>
          <a:p>
            <a:pPr marL="107950" lvl="1" eaLnBrk="1" hangingPunct="1"/>
            <a:r>
              <a:rPr lang="en-AU" altLang="en-US" dirty="0"/>
              <a:t>Part (c) the quantities of 2016 valued at 2015 prices.</a:t>
            </a:r>
          </a:p>
          <a:p>
            <a:pPr marL="107950" lvl="1" eaLnBrk="1" hangingPunct="1"/>
            <a:r>
              <a:rPr lang="en-AU" altLang="en-US" dirty="0"/>
              <a:t>Part (d) the quantities of 2015 valued at prices of 2016.</a:t>
            </a:r>
            <a:endParaRPr lang="en-US" altLang="en-US" dirty="0"/>
          </a:p>
        </p:txBody>
      </p:sp>
      <p:sp>
        <p:nvSpPr>
          <p:cNvPr id="133123" name="Rectangle 2"/>
          <p:cNvSpPr>
            <a:spLocks noGrp="1" noChangeArrowheads="1"/>
          </p:cNvSpPr>
          <p:nvPr>
            <p:ph type="title"/>
          </p:nvPr>
        </p:nvSpPr>
        <p:spPr>
          <a:ln/>
        </p:spPr>
        <p:txBody>
          <a:bodyPr/>
          <a:lstStyle/>
          <a:p>
            <a:pPr eaLnBrk="1" hangingPunct="1"/>
            <a:r>
              <a:rPr lang="en-US" altLang="en-US"/>
              <a:t>Mathematical Note: </a:t>
            </a:r>
            <a:br>
              <a:rPr lang="en-US" altLang="en-US"/>
            </a:br>
            <a:r>
              <a:rPr lang="en-US" altLang="en-US"/>
              <a:t>Chained-Dollar Real GDP</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0000" y="1656005"/>
            <a:ext cx="3096863" cy="4706303"/>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20000" y="1656005"/>
            <a:ext cx="3096863" cy="4706303"/>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20000" y="1656005"/>
            <a:ext cx="3096863" cy="4706303"/>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20000" y="1656005"/>
            <a:ext cx="3096863" cy="4706303"/>
          </a:xfrm>
          <a:prstGeom prst="rect">
            <a:avLst/>
          </a:prstGeom>
        </p:spPr>
      </p:pic>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19999" y="1656004"/>
            <a:ext cx="3299936" cy="5014913"/>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4803">
                                            <p:txEl>
                                              <p:pRg st="1" end="1"/>
                                            </p:txEl>
                                          </p:spTgt>
                                        </p:tgtEl>
                                        <p:attrNameLst>
                                          <p:attrName>style.visibility</p:attrName>
                                        </p:attrNameLst>
                                      </p:cBhvr>
                                      <p:to>
                                        <p:strVal val="visible"/>
                                      </p:to>
                                    </p:set>
                                    <p:animEffect transition="in" filter="wipe(left)">
                                      <p:cBhvr>
                                        <p:cTn id="7" dur="1000"/>
                                        <p:tgtEl>
                                          <p:spTgt spid="20480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04803">
                                            <p:txEl>
                                              <p:pRg st="2" end="2"/>
                                            </p:txEl>
                                          </p:spTgt>
                                        </p:tgtEl>
                                        <p:attrNameLst>
                                          <p:attrName>style.visibility</p:attrName>
                                        </p:attrNameLst>
                                      </p:cBhvr>
                                      <p:to>
                                        <p:strVal val="visible"/>
                                      </p:to>
                                    </p:set>
                                    <p:animEffect transition="in" filter="wipe(left)">
                                      <p:cBhvr>
                                        <p:cTn id="15" dur="1000"/>
                                        <p:tgtEl>
                                          <p:spTgt spid="20480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04803">
                                            <p:txEl>
                                              <p:pRg st="3" end="3"/>
                                            </p:txEl>
                                          </p:spTgt>
                                        </p:tgtEl>
                                        <p:attrNameLst>
                                          <p:attrName>style.visibility</p:attrName>
                                        </p:attrNameLst>
                                      </p:cBhvr>
                                      <p:to>
                                        <p:strVal val="visible"/>
                                      </p:to>
                                    </p:set>
                                    <p:animEffect transition="in" filter="wipe(left)">
                                      <p:cBhvr>
                                        <p:cTn id="23" dur="1000"/>
                                        <p:tgtEl>
                                          <p:spTgt spid="204803">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04803">
                                            <p:txEl>
                                              <p:pRg st="4" end="4"/>
                                            </p:txEl>
                                          </p:spTgt>
                                        </p:tgtEl>
                                        <p:attrNameLst>
                                          <p:attrName>style.visibility</p:attrName>
                                        </p:attrNameLst>
                                      </p:cBhvr>
                                      <p:to>
                                        <p:strVal val="visible"/>
                                      </p:to>
                                    </p:set>
                                    <p:animEffect transition="in" filter="wipe(left)">
                                      <p:cBhvr>
                                        <p:cTn id="31" dur="1000"/>
                                        <p:tgtEl>
                                          <p:spTgt spid="204803">
                                            <p:txEl>
                                              <p:pRg st="4" end="4"/>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3" grpId="0" uiExpand="1" build="p" bldLvl="3"/>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03" name="Rectangle 3"/>
          <p:cNvSpPr>
            <a:spLocks noGrp="1" noChangeArrowheads="1"/>
          </p:cNvSpPr>
          <p:nvPr>
            <p:ph idx="1"/>
          </p:nvPr>
        </p:nvSpPr>
        <p:spPr>
          <a:xfrm>
            <a:off x="360363" y="1584325"/>
            <a:ext cx="4135437" cy="4144963"/>
          </a:xfrm>
        </p:spPr>
        <p:txBody>
          <a:bodyPr/>
          <a:lstStyle/>
          <a:p>
            <a:pPr marL="107950" lvl="1" eaLnBrk="1" hangingPunct="1"/>
            <a:r>
              <a:rPr lang="en-US" altLang="en-US" dirty="0"/>
              <a:t>Parts (a) and (c) value the quantities of both years at 2015 prices.</a:t>
            </a:r>
          </a:p>
          <a:p>
            <a:pPr marL="107950" lvl="1" eaLnBrk="1" hangingPunct="1"/>
            <a:r>
              <a:rPr lang="en-US" altLang="en-US" dirty="0"/>
              <a:t>That is, in 2015 prices, </a:t>
            </a:r>
            <a:br>
              <a:rPr lang="en-US" altLang="en-US" dirty="0"/>
            </a:br>
            <a:r>
              <a:rPr lang="en-US" altLang="en-US" dirty="0"/>
              <a:t>real GDP increased from $145 million to $160 million.</a:t>
            </a:r>
          </a:p>
        </p:txBody>
      </p:sp>
      <p:sp>
        <p:nvSpPr>
          <p:cNvPr id="135171" name="Rectangle 2"/>
          <p:cNvSpPr>
            <a:spLocks noGrp="1" noChangeArrowheads="1"/>
          </p:cNvSpPr>
          <p:nvPr>
            <p:ph type="title"/>
          </p:nvPr>
        </p:nvSpPr>
        <p:spPr>
          <a:ln/>
        </p:spPr>
        <p:txBody>
          <a:bodyPr/>
          <a:lstStyle/>
          <a:p>
            <a:pPr eaLnBrk="1" hangingPunct="1"/>
            <a:r>
              <a:rPr lang="en-US" altLang="en-US"/>
              <a:t>Mathematical Note: </a:t>
            </a:r>
            <a:br>
              <a:rPr lang="en-US" altLang="en-US"/>
            </a:br>
            <a:r>
              <a:rPr lang="en-US" altLang="en-US"/>
              <a:t>Chained-Dollar Real GDP</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0000" y="1656000"/>
            <a:ext cx="3299936" cy="5014913"/>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4803">
                                            <p:txEl>
                                              <p:pRg st="1" end="1"/>
                                            </p:txEl>
                                          </p:spTgt>
                                        </p:tgtEl>
                                        <p:attrNameLst>
                                          <p:attrName>style.visibility</p:attrName>
                                        </p:attrNameLst>
                                      </p:cBhvr>
                                      <p:to>
                                        <p:strVal val="visible"/>
                                      </p:to>
                                    </p:set>
                                    <p:animEffect transition="in" filter="wipe(left)">
                                      <p:cBhvr>
                                        <p:cTn id="7" dur="1000"/>
                                        <p:tgtEl>
                                          <p:spTgt spid="20480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3" grpId="0" build="p" bldLvl="3"/>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7" name="Rectangle 3"/>
          <p:cNvSpPr>
            <a:spLocks noGrp="1" noChangeArrowheads="1"/>
          </p:cNvSpPr>
          <p:nvPr>
            <p:ph idx="1"/>
          </p:nvPr>
        </p:nvSpPr>
        <p:spPr/>
        <p:txBody>
          <a:bodyPr/>
          <a:lstStyle/>
          <a:p>
            <a:pPr marL="107950" lvl="1" eaLnBrk="1" hangingPunct="1"/>
            <a:r>
              <a:rPr lang="en-US" altLang="en-US" dirty="0"/>
              <a:t>Parts (d) and (b) value the quantities in both years at 2016 prices.</a:t>
            </a:r>
          </a:p>
          <a:p>
            <a:pPr marL="107950" lvl="1" eaLnBrk="1" hangingPunct="1"/>
            <a:r>
              <a:rPr lang="en-US" altLang="en-US" dirty="0"/>
              <a:t>That is, in 2016 prices, </a:t>
            </a:r>
            <a:br>
              <a:rPr lang="en-US" altLang="en-US" dirty="0"/>
            </a:br>
            <a:r>
              <a:rPr lang="en-US" altLang="en-US" dirty="0"/>
              <a:t>real GDP increased from $275 million to $300 million.</a:t>
            </a:r>
          </a:p>
        </p:txBody>
      </p:sp>
      <p:sp>
        <p:nvSpPr>
          <p:cNvPr id="137219" name="Rectangle 2"/>
          <p:cNvSpPr>
            <a:spLocks noGrp="1" noChangeArrowheads="1"/>
          </p:cNvSpPr>
          <p:nvPr>
            <p:ph type="title"/>
          </p:nvPr>
        </p:nvSpPr>
        <p:spPr>
          <a:ln/>
        </p:spPr>
        <p:txBody>
          <a:bodyPr/>
          <a:lstStyle/>
          <a:p>
            <a:pPr eaLnBrk="1" hangingPunct="1"/>
            <a:r>
              <a:rPr lang="en-US" altLang="en-US"/>
              <a:t>Mathematical Note: </a:t>
            </a:r>
            <a:br>
              <a:rPr lang="en-US" altLang="en-US"/>
            </a:br>
            <a:r>
              <a:rPr lang="en-US" altLang="en-US"/>
              <a:t>Chained-Dollar Real GDP</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0000" y="1656000"/>
            <a:ext cx="3299936" cy="5014913"/>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7587">
                                            <p:txEl>
                                              <p:pRg st="1" end="1"/>
                                            </p:txEl>
                                          </p:spTgt>
                                        </p:tgtEl>
                                        <p:attrNameLst>
                                          <p:attrName>style.visibility</p:attrName>
                                        </p:attrNameLst>
                                      </p:cBhvr>
                                      <p:to>
                                        <p:strVal val="visible"/>
                                      </p:to>
                                    </p:set>
                                    <p:animEffect transition="in" filter="wipe(left)">
                                      <p:cBhvr>
                                        <p:cTn id="7" dur="1000"/>
                                        <p:tgtEl>
                                          <p:spTgt spid="6758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03" name="Rectangle 3"/>
          <p:cNvSpPr>
            <a:spLocks noGrp="1" noChangeArrowheads="1"/>
          </p:cNvSpPr>
          <p:nvPr>
            <p:ph idx="1"/>
          </p:nvPr>
        </p:nvSpPr>
        <p:spPr>
          <a:xfrm>
            <a:off x="360363" y="1584325"/>
            <a:ext cx="3887787" cy="4740275"/>
          </a:xfrm>
        </p:spPr>
        <p:txBody>
          <a:bodyPr/>
          <a:lstStyle/>
          <a:p>
            <a:pPr marL="107950" eaLnBrk="1" hangingPunct="1"/>
            <a:r>
              <a:rPr lang="en-US" altLang="en-US" dirty="0">
                <a:solidFill>
                  <a:srgbClr val="7030A0"/>
                </a:solidFill>
              </a:rPr>
              <a:t>Find the Average of Two Percentage Changes</a:t>
            </a:r>
          </a:p>
          <a:p>
            <a:pPr marL="107950" lvl="1" eaLnBrk="1" hangingPunct="1"/>
            <a:r>
              <a:rPr lang="en-US" altLang="en-US" dirty="0"/>
              <a:t>Part (a) shows that at 2015 prices, production increased by 10.3%.</a:t>
            </a:r>
          </a:p>
          <a:p>
            <a:pPr marL="107950" lvl="1" eaLnBrk="1" hangingPunct="1"/>
            <a:r>
              <a:rPr lang="en-US" altLang="en-US" dirty="0"/>
              <a:t>Part (b) shows that at 2016 prices, production increased by 9.1%.</a:t>
            </a:r>
          </a:p>
          <a:p>
            <a:pPr marL="107950" lvl="1" eaLnBrk="1" hangingPunct="1"/>
            <a:r>
              <a:rPr lang="en-AU" altLang="en-US" dirty="0"/>
              <a:t>The average increase in production is 9.7%.</a:t>
            </a:r>
            <a:endParaRPr lang="en-US" altLang="en-US" dirty="0"/>
          </a:p>
        </p:txBody>
      </p:sp>
      <p:sp>
        <p:nvSpPr>
          <p:cNvPr id="139267" name="Rectangle 2"/>
          <p:cNvSpPr>
            <a:spLocks noGrp="1" noChangeArrowheads="1"/>
          </p:cNvSpPr>
          <p:nvPr>
            <p:ph type="title"/>
          </p:nvPr>
        </p:nvSpPr>
        <p:spPr>
          <a:ln/>
        </p:spPr>
        <p:txBody>
          <a:bodyPr/>
          <a:lstStyle/>
          <a:p>
            <a:pPr eaLnBrk="1" hangingPunct="1"/>
            <a:r>
              <a:rPr lang="en-US" altLang="en-US"/>
              <a:t>Mathematical Note: </a:t>
            </a:r>
            <a:br>
              <a:rPr lang="en-US" altLang="en-US"/>
            </a:br>
            <a:r>
              <a:rPr lang="en-US" altLang="en-US"/>
              <a:t>Chained-Dollar Real GDP</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0000" y="1656000"/>
            <a:ext cx="4315301" cy="4096703"/>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00000" y="1656000"/>
            <a:ext cx="4315301" cy="4096703"/>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00000" y="1656000"/>
            <a:ext cx="4315301" cy="4096703"/>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00000" y="1656000"/>
            <a:ext cx="4315301" cy="4096703"/>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4803">
                                            <p:txEl>
                                              <p:pRg st="1" end="1"/>
                                            </p:txEl>
                                          </p:spTgt>
                                        </p:tgtEl>
                                        <p:attrNameLst>
                                          <p:attrName>style.visibility</p:attrName>
                                        </p:attrNameLst>
                                      </p:cBhvr>
                                      <p:to>
                                        <p:strVal val="visible"/>
                                      </p:to>
                                    </p:set>
                                    <p:animEffect transition="in" filter="wipe(left)">
                                      <p:cBhvr>
                                        <p:cTn id="7" dur="1000"/>
                                        <p:tgtEl>
                                          <p:spTgt spid="20480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04803">
                                            <p:txEl>
                                              <p:pRg st="2" end="2"/>
                                            </p:txEl>
                                          </p:spTgt>
                                        </p:tgtEl>
                                        <p:attrNameLst>
                                          <p:attrName>style.visibility</p:attrName>
                                        </p:attrNameLst>
                                      </p:cBhvr>
                                      <p:to>
                                        <p:strVal val="visible"/>
                                      </p:to>
                                    </p:set>
                                    <p:animEffect transition="in" filter="wipe(left)">
                                      <p:cBhvr>
                                        <p:cTn id="15" dur="1000"/>
                                        <p:tgtEl>
                                          <p:spTgt spid="204803">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04803">
                                            <p:txEl>
                                              <p:pRg st="3" end="3"/>
                                            </p:txEl>
                                          </p:spTgt>
                                        </p:tgtEl>
                                        <p:attrNameLst>
                                          <p:attrName>style.visibility</p:attrName>
                                        </p:attrNameLst>
                                      </p:cBhvr>
                                      <p:to>
                                        <p:strVal val="visible"/>
                                      </p:to>
                                    </p:set>
                                    <p:animEffect transition="in" filter="wipe(left)">
                                      <p:cBhvr>
                                        <p:cTn id="20" dur="1000"/>
                                        <p:tgtEl>
                                          <p:spTgt spid="20480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3" grpId="0" uiExpand="1" build="p" bldLvl="3"/>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03" name="Rectangle 3"/>
          <p:cNvSpPr>
            <a:spLocks noGrp="1" noChangeArrowheads="1"/>
          </p:cNvSpPr>
          <p:nvPr>
            <p:ph idx="1"/>
          </p:nvPr>
        </p:nvSpPr>
        <p:spPr>
          <a:xfrm>
            <a:off x="360363" y="1584325"/>
            <a:ext cx="8229600" cy="4892675"/>
          </a:xfrm>
        </p:spPr>
        <p:txBody>
          <a:bodyPr/>
          <a:lstStyle/>
          <a:p>
            <a:pPr marL="107950" eaLnBrk="1" hangingPunct="1"/>
            <a:r>
              <a:rPr lang="en-US" altLang="en-US" dirty="0">
                <a:solidFill>
                  <a:srgbClr val="7030A0"/>
                </a:solidFill>
              </a:rPr>
              <a:t>Link (Chain) to the Base Year</a:t>
            </a:r>
          </a:p>
          <a:p>
            <a:pPr marL="107950" lvl="1" eaLnBrk="1" hangingPunct="1"/>
            <a:r>
              <a:rPr dirty="0"/>
              <a:t>To find real GDP in 201</a:t>
            </a:r>
            <a:r>
              <a:rPr lang="en-GB" dirty="0"/>
              <a:t>6</a:t>
            </a:r>
            <a:r>
              <a:rPr dirty="0"/>
              <a:t> in  base-year prices (2009), we need to know</a:t>
            </a:r>
          </a:p>
          <a:p>
            <a:pPr marL="107950" lvl="1" eaLnBrk="1" hangingPunct="1"/>
            <a:r>
              <a:rPr dirty="0"/>
              <a:t>1. Real GDP in 2009</a:t>
            </a:r>
          </a:p>
          <a:p>
            <a:pPr marL="107950" lvl="1" eaLnBrk="1" hangingPunct="1"/>
            <a:r>
              <a:rPr dirty="0"/>
              <a:t>2. Average growth rate each year from 2009 to 201</a:t>
            </a:r>
            <a:r>
              <a:rPr lang="en-GB" dirty="0"/>
              <a:t>6</a:t>
            </a:r>
            <a:r>
              <a:rPr dirty="0"/>
              <a:t>.</a:t>
            </a:r>
          </a:p>
          <a:p>
            <a:pPr marL="107950" lvl="1"/>
            <a:r>
              <a:rPr lang="en-AU" dirty="0"/>
              <a:t>The BEA must calculate </a:t>
            </a:r>
            <a:r>
              <a:rPr lang="en-GB" dirty="0"/>
              <a:t>the percentage change of the growth rate in real GDP for </a:t>
            </a:r>
            <a:r>
              <a:rPr lang="en-GB" i="1" dirty="0"/>
              <a:t>each </a:t>
            </a:r>
            <a:r>
              <a:rPr lang="en-GB" dirty="0"/>
              <a:t>pair of years from the base year to the most recent year. </a:t>
            </a:r>
          </a:p>
          <a:p>
            <a:pPr marL="107950" lvl="1"/>
            <a:r>
              <a:rPr lang="en-GB" dirty="0"/>
              <a:t>To find real GDP for years before the base year, the BEA must calculate the growth rates for each pair of years back to the earliest one available</a:t>
            </a:r>
            <a:r>
              <a:rPr lang="en-AU" dirty="0"/>
              <a:t>.</a:t>
            </a:r>
            <a:endParaRPr dirty="0"/>
          </a:p>
        </p:txBody>
      </p:sp>
      <p:sp>
        <p:nvSpPr>
          <p:cNvPr id="141314" name="Rectangle 2"/>
          <p:cNvSpPr>
            <a:spLocks noGrp="1" noChangeArrowheads="1"/>
          </p:cNvSpPr>
          <p:nvPr>
            <p:ph type="title"/>
          </p:nvPr>
        </p:nvSpPr>
        <p:spPr/>
        <p:txBody>
          <a:bodyPr/>
          <a:lstStyle/>
          <a:p>
            <a:pPr eaLnBrk="1" hangingPunct="1"/>
            <a:r>
              <a:rPr lang="en-US" altLang="en-US"/>
              <a:t>Mathematical Note: </a:t>
            </a:r>
            <a:br>
              <a:rPr lang="en-US" altLang="en-US"/>
            </a:br>
            <a:r>
              <a:rPr lang="en-US" altLang="en-US"/>
              <a:t>Chained-Dollar Real GDP</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4803">
                                            <p:txEl>
                                              <p:pRg st="1" end="1"/>
                                            </p:txEl>
                                          </p:spTgt>
                                        </p:tgtEl>
                                        <p:attrNameLst>
                                          <p:attrName>style.visibility</p:attrName>
                                        </p:attrNameLst>
                                      </p:cBhvr>
                                      <p:to>
                                        <p:strVal val="visible"/>
                                      </p:to>
                                    </p:set>
                                    <p:animEffect transition="in" filter="wipe(left)">
                                      <p:cBhvr>
                                        <p:cTn id="7" dur="1000"/>
                                        <p:tgtEl>
                                          <p:spTgt spid="20480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4803">
                                            <p:txEl>
                                              <p:pRg st="2" end="2"/>
                                            </p:txEl>
                                          </p:spTgt>
                                        </p:tgtEl>
                                        <p:attrNameLst>
                                          <p:attrName>style.visibility</p:attrName>
                                        </p:attrNameLst>
                                      </p:cBhvr>
                                      <p:to>
                                        <p:strVal val="visible"/>
                                      </p:to>
                                    </p:set>
                                    <p:animEffect transition="in" filter="wipe(left)">
                                      <p:cBhvr>
                                        <p:cTn id="12" dur="1000"/>
                                        <p:tgtEl>
                                          <p:spTgt spid="20480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4803">
                                            <p:txEl>
                                              <p:pRg st="3" end="3"/>
                                            </p:txEl>
                                          </p:spTgt>
                                        </p:tgtEl>
                                        <p:attrNameLst>
                                          <p:attrName>style.visibility</p:attrName>
                                        </p:attrNameLst>
                                      </p:cBhvr>
                                      <p:to>
                                        <p:strVal val="visible"/>
                                      </p:to>
                                    </p:set>
                                    <p:animEffect transition="in" filter="wipe(left)">
                                      <p:cBhvr>
                                        <p:cTn id="17" dur="1000"/>
                                        <p:tgtEl>
                                          <p:spTgt spid="20480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4803">
                                            <p:txEl>
                                              <p:pRg st="4" end="4"/>
                                            </p:txEl>
                                          </p:spTgt>
                                        </p:tgtEl>
                                        <p:attrNameLst>
                                          <p:attrName>style.visibility</p:attrName>
                                        </p:attrNameLst>
                                      </p:cBhvr>
                                      <p:to>
                                        <p:strVal val="visible"/>
                                      </p:to>
                                    </p:set>
                                    <p:animEffect transition="in" filter="wipe(left)">
                                      <p:cBhvr>
                                        <p:cTn id="22" dur="1000"/>
                                        <p:tgtEl>
                                          <p:spTgt spid="20480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04803">
                                            <p:txEl>
                                              <p:pRg st="5" end="5"/>
                                            </p:txEl>
                                          </p:spTgt>
                                        </p:tgtEl>
                                        <p:attrNameLst>
                                          <p:attrName>style.visibility</p:attrName>
                                        </p:attrNameLst>
                                      </p:cBhvr>
                                      <p:to>
                                        <p:strVal val="visible"/>
                                      </p:to>
                                    </p:set>
                                    <p:animEffect transition="in" filter="wipe(left)">
                                      <p:cBhvr>
                                        <p:cTn id="27" dur="1000"/>
                                        <p:tgtEl>
                                          <p:spTgt spid="20480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3" grpId="0" build="p" bldLvl="3"/>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0" name="Rectangle 3"/>
          <p:cNvSpPr>
            <a:spLocks noGrp="1" noChangeArrowheads="1"/>
          </p:cNvSpPr>
          <p:nvPr>
            <p:ph idx="1"/>
          </p:nvPr>
        </p:nvSpPr>
        <p:spPr>
          <a:xfrm>
            <a:off x="360363" y="1584325"/>
            <a:ext cx="4364037" cy="4144963"/>
          </a:xfrm>
        </p:spPr>
        <p:txBody>
          <a:bodyPr/>
          <a:lstStyle/>
          <a:p>
            <a:pPr lvl="1">
              <a:defRPr/>
            </a:pPr>
            <a:r>
              <a:rPr lang="en-GB" altLang="en-US" dirty="0"/>
              <a:t>Finally, using the average growth rates that it has calculated, the BEA finds the real GDP in each year in 2009 prices by linking them to the real GDP in 2009.</a:t>
            </a:r>
          </a:p>
          <a:p>
            <a:pPr lvl="1">
              <a:defRPr/>
            </a:pPr>
            <a:r>
              <a:rPr lang="en-GB" altLang="en-US" dirty="0"/>
              <a:t>The figure shows an example.</a:t>
            </a:r>
          </a:p>
          <a:p>
            <a:pPr lvl="1" indent="-22225">
              <a:defRPr/>
            </a:pPr>
            <a:endParaRPr lang="en-AU" altLang="en-US" dirty="0"/>
          </a:p>
        </p:txBody>
      </p:sp>
      <p:sp>
        <p:nvSpPr>
          <p:cNvPr id="143363" name="Rectangle 2"/>
          <p:cNvSpPr>
            <a:spLocks noGrp="1" noChangeArrowheads="1"/>
          </p:cNvSpPr>
          <p:nvPr>
            <p:ph type="title"/>
          </p:nvPr>
        </p:nvSpPr>
        <p:spPr>
          <a:ln/>
        </p:spPr>
        <p:txBody>
          <a:bodyPr/>
          <a:lstStyle/>
          <a:p>
            <a:pPr eaLnBrk="1" hangingPunct="1"/>
            <a:r>
              <a:rPr lang="en-US" altLang="en-US"/>
              <a:t>Mathematical Note: </a:t>
            </a:r>
            <a:br>
              <a:rPr lang="en-US" altLang="en-US"/>
            </a:br>
            <a:r>
              <a:rPr lang="en-US" altLang="en-US"/>
              <a:t>Chained-Dollar Real GDP</a:t>
            </a: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0000" y="1584325"/>
            <a:ext cx="3322173" cy="4940300"/>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40000" y="1584325"/>
            <a:ext cx="3322173" cy="4940300"/>
          </a:xfrm>
          <a:prstGeom prst="rect">
            <a:avLst/>
          </a:prstGeom>
        </p:spPr>
      </p:pic>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40000" y="1584325"/>
            <a:ext cx="3322173" cy="4940300"/>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40000" y="1584325"/>
            <a:ext cx="3322173" cy="4940300"/>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40000" y="1584325"/>
            <a:ext cx="3322173" cy="4940300"/>
          </a:xfrm>
          <a:prstGeom prst="rect">
            <a:avLst/>
          </a:prstGeom>
        </p:spPr>
      </p:pic>
      <p:pic>
        <p:nvPicPr>
          <p:cNvPr id="23" name="Picture 2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40000" y="1584325"/>
            <a:ext cx="3322173" cy="4940300"/>
          </a:xfrm>
          <a:prstGeom prst="rect">
            <a:avLst/>
          </a:prstGeom>
        </p:spPr>
      </p:pic>
      <p:pic>
        <p:nvPicPr>
          <p:cNvPr id="24" name="Picture 2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040000" y="1584325"/>
            <a:ext cx="3322173" cy="4940300"/>
          </a:xfrm>
          <a:prstGeom prst="rect">
            <a:avLst/>
          </a:prstGeom>
        </p:spPr>
      </p:pic>
      <p:pic>
        <p:nvPicPr>
          <p:cNvPr id="25" name="Picture 2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040000" y="1584325"/>
            <a:ext cx="3322173" cy="4940300"/>
          </a:xfrm>
          <a:prstGeom prst="rect">
            <a:avLst/>
          </a:prstGeom>
        </p:spPr>
      </p:pic>
      <p:pic>
        <p:nvPicPr>
          <p:cNvPr id="26" name="Picture 2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040000" y="1584325"/>
            <a:ext cx="3322173" cy="4940300"/>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8850">
                                            <p:txEl>
                                              <p:pRg st="1" end="1"/>
                                            </p:txEl>
                                          </p:spTgt>
                                        </p:tgtEl>
                                        <p:attrNameLst>
                                          <p:attrName>style.visibility</p:attrName>
                                        </p:attrNameLst>
                                      </p:cBhvr>
                                      <p:to>
                                        <p:strVal val="visible"/>
                                      </p:to>
                                    </p:set>
                                    <p:animEffect transition="in" filter="wipe(left)">
                                      <p:cBhvr>
                                        <p:cTn id="12" dur="500"/>
                                        <p:tgtEl>
                                          <p:spTgt spid="78850">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childTnLst>
                          </p:cTn>
                        </p:par>
                        <p:par>
                          <p:cTn id="24" fill="hold">
                            <p:stCondLst>
                              <p:cond delay="1500"/>
                            </p:stCondLst>
                            <p:childTnLst>
                              <p:par>
                                <p:cTn id="25" presetID="10" presetClass="entr" presetSubtype="0" fill="hold"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childTnLst>
                          </p:cTn>
                        </p:par>
                        <p:par>
                          <p:cTn id="32" fill="hold">
                            <p:stCondLst>
                              <p:cond delay="2500"/>
                            </p:stCondLst>
                            <p:childTnLst>
                              <p:par>
                                <p:cTn id="33" presetID="10" presetClass="entr" presetSubtype="0" fill="hold" nodeType="after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fade">
                                      <p:cBhvr>
                                        <p:cTn id="35" dur="500"/>
                                        <p:tgtEl>
                                          <p:spTgt spid="25"/>
                                        </p:tgtEl>
                                      </p:cBhvr>
                                    </p:animEffect>
                                  </p:childTnLst>
                                </p:cTn>
                              </p:par>
                            </p:childTnLst>
                          </p:cTn>
                        </p:par>
                        <p:par>
                          <p:cTn id="36" fill="hold">
                            <p:stCondLst>
                              <p:cond delay="3000"/>
                            </p:stCondLst>
                            <p:childTnLst>
                              <p:par>
                                <p:cTn id="37" presetID="10" presetClass="entr" presetSubtype="0" fill="hold" nodeType="after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5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500" y="2438400"/>
            <a:ext cx="850741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ubtitle 2"/>
          <p:cNvSpPr txBox="1">
            <a:spLocks/>
          </p:cNvSpPr>
          <p:nvPr/>
        </p:nvSpPr>
        <p:spPr bwMode="auto">
          <a:xfrm>
            <a:off x="304800" y="3276600"/>
            <a:ext cx="8458200" cy="1447800"/>
          </a:xfrm>
          <a:prstGeom prst="rect">
            <a:avLst/>
          </a:prstGeom>
          <a:noFill/>
          <a:ln>
            <a:miter lim="800000"/>
            <a:headEnd/>
            <a:tailEnd/>
          </a:ln>
        </p:spPr>
        <p:txBody>
          <a:bodyPr/>
          <a:lstStyle/>
          <a:p>
            <a:pPr marL="342900" indent="-342900" eaLnBrk="1" hangingPunct="1">
              <a:spcBef>
                <a:spcPct val="20000"/>
              </a:spcBef>
              <a:defRPr/>
            </a:pPr>
            <a:r>
              <a:rPr lang="en-CA" sz="4800" kern="0" dirty="0">
                <a:solidFill>
                  <a:srgbClr val="6053A0"/>
                </a:solidFill>
                <a:latin typeface="Futura Book" pitchFamily="34" charset="0"/>
              </a:rPr>
              <a:t>Graphs in Macroeconomics</a:t>
            </a:r>
          </a:p>
        </p:txBody>
      </p:sp>
    </p:spTree>
  </p:cSld>
  <p:clrMapOvr>
    <a:masterClrMapping/>
  </p:clrMapOvr>
  <p:transition spd="slow">
    <p:wipe dir="d"/>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bwMode="auto">
          <a:xfrm>
            <a:off x="684213" y="914400"/>
            <a:ext cx="8229600" cy="622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en-US" altLang="en-US" sz="2500" b="1" dirty="0">
                <a:solidFill>
                  <a:srgbClr val="F04B22"/>
                </a:solidFill>
                <a:cs typeface="Arial" panose="020B0604020202020204" pitchFamily="34" charset="0"/>
              </a:rPr>
              <a:t>After studying this chapter, you will be able to:</a:t>
            </a:r>
            <a:endParaRPr lang="en-US" altLang="en-US" sz="2500" b="1" dirty="0">
              <a:solidFill>
                <a:srgbClr val="F04B22"/>
              </a:solidFill>
            </a:endParaRPr>
          </a:p>
        </p:txBody>
      </p:sp>
      <p:sp>
        <p:nvSpPr>
          <p:cNvPr id="386051" name="Rectangle 3"/>
          <p:cNvSpPr>
            <a:spLocks noGrp="1" noChangeArrowheads="1"/>
          </p:cNvSpPr>
          <p:nvPr>
            <p:ph idx="4294967295"/>
          </p:nvPr>
        </p:nvSpPr>
        <p:spPr bwMode="auto">
          <a:xfrm>
            <a:off x="684213" y="1600200"/>
            <a:ext cx="8078787" cy="47466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ts val="1400"/>
              </a:spcBef>
              <a:spcAft>
                <a:spcPts val="600"/>
              </a:spcAft>
              <a:buClr>
                <a:srgbClr val="F04B22"/>
              </a:buClr>
              <a:buSzPct val="80000"/>
              <a:buFont typeface="Wingdings" panose="05000000000000000000" pitchFamily="2" charset="2"/>
              <a:buChar char="u"/>
            </a:pPr>
            <a:r>
              <a:rPr lang="en-CA" altLang="en-US" sz="2400" dirty="0">
                <a:cs typeface="Arial" panose="020B0604020202020204" pitchFamily="34" charset="0"/>
              </a:rPr>
              <a:t>Make and interpret a times-series graph</a:t>
            </a:r>
          </a:p>
          <a:p>
            <a:pPr>
              <a:spcBef>
                <a:spcPts val="1400"/>
              </a:spcBef>
              <a:spcAft>
                <a:spcPts val="600"/>
              </a:spcAft>
              <a:buClr>
                <a:srgbClr val="F04B22"/>
              </a:buClr>
              <a:buSzPct val="80000"/>
              <a:buFont typeface="Wingdings" panose="05000000000000000000" pitchFamily="2" charset="2"/>
              <a:buChar char="u"/>
            </a:pPr>
            <a:r>
              <a:rPr lang="en-CA" altLang="en-US" sz="2400" dirty="0">
                <a:cs typeface="Arial" panose="020B0604020202020204" pitchFamily="34" charset="0"/>
              </a:rPr>
              <a:t>Make and interpret a graph that uses a ratio scale</a:t>
            </a:r>
          </a:p>
        </p:txBody>
      </p:sp>
    </p:spTree>
    <p:extLst>
      <p:ext uri="{BB962C8B-B14F-4D97-AF65-F5344CB8AC3E}">
        <p14:creationId xmlns:p14="http://schemas.microsoft.com/office/powerpoint/2010/main" val="3441070412"/>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86051">
                                            <p:txEl>
                                              <p:pRg st="0" end="0"/>
                                            </p:txEl>
                                          </p:spTgt>
                                        </p:tgtEl>
                                        <p:attrNameLst>
                                          <p:attrName>style.visibility</p:attrName>
                                        </p:attrNameLst>
                                      </p:cBhvr>
                                      <p:to>
                                        <p:strVal val="visible"/>
                                      </p:to>
                                    </p:set>
                                    <p:animEffect transition="in" filter="wipe(left)">
                                      <p:cBhvr>
                                        <p:cTn id="7" dur="750"/>
                                        <p:tgtEl>
                                          <p:spTgt spid="3860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86051">
                                            <p:txEl>
                                              <p:pRg st="1" end="1"/>
                                            </p:txEl>
                                          </p:spTgt>
                                        </p:tgtEl>
                                        <p:attrNameLst>
                                          <p:attrName>style.visibility</p:attrName>
                                        </p:attrNameLst>
                                      </p:cBhvr>
                                      <p:to>
                                        <p:strVal val="visible"/>
                                      </p:to>
                                    </p:set>
                                    <p:animEffect transition="in" filter="wipe(left)">
                                      <p:cBhvr>
                                        <p:cTn id="12" dur="750"/>
                                        <p:tgtEl>
                                          <p:spTgt spid="38605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3891" name="Rectangle 3"/>
          <p:cNvSpPr>
            <a:spLocks noGrp="1" noChangeArrowheads="1"/>
          </p:cNvSpPr>
          <p:nvPr>
            <p:ph idx="1"/>
          </p:nvPr>
        </p:nvSpPr>
        <p:spPr>
          <a:xfrm>
            <a:off x="360363" y="1584325"/>
            <a:ext cx="3449637" cy="4525963"/>
          </a:xfrm>
        </p:spPr>
        <p:txBody>
          <a:bodyPr/>
          <a:lstStyle/>
          <a:p>
            <a:pPr marL="108000" lvl="1" eaLnBrk="1" hangingPunct="1">
              <a:defRPr/>
            </a:pPr>
            <a:r>
              <a:rPr lang="en-US" b="1" dirty="0">
                <a:solidFill>
                  <a:srgbClr val="1A71B7"/>
                </a:solidFill>
              </a:rPr>
              <a:t>Making a Time-Series Graph</a:t>
            </a:r>
          </a:p>
          <a:p>
            <a:pPr marL="108000" lvl="1" eaLnBrk="1" hangingPunct="1">
              <a:defRPr/>
            </a:pPr>
            <a:r>
              <a:rPr lang="en-US" dirty="0"/>
              <a:t>A time-series graph  measures </a:t>
            </a:r>
          </a:p>
          <a:p>
            <a:pPr marL="540000" lvl="1" indent="-360000" eaLnBrk="1" hangingPunct="1">
              <a:buClr>
                <a:schemeClr val="tx1"/>
              </a:buClr>
              <a:buSzPct val="120000"/>
              <a:buFont typeface="Wingdings" panose="05000000000000000000" pitchFamily="2" charset="2"/>
              <a:buChar char="§"/>
              <a:defRPr/>
            </a:pPr>
            <a:r>
              <a:rPr lang="en-US" dirty="0"/>
              <a:t>Time on the </a:t>
            </a:r>
            <a:r>
              <a:rPr lang="en-US" i="1" dirty="0"/>
              <a:t>x</a:t>
            </a:r>
            <a:r>
              <a:rPr lang="en-US" dirty="0"/>
              <a:t>-axis </a:t>
            </a:r>
          </a:p>
          <a:p>
            <a:pPr marL="540000" lvl="1" indent="-360000" eaLnBrk="1" hangingPunct="1">
              <a:buClr>
                <a:schemeClr val="tx1"/>
              </a:buClr>
              <a:buSzPct val="120000"/>
              <a:buFont typeface="Wingdings" panose="05000000000000000000" pitchFamily="2" charset="2"/>
              <a:buChar char="§"/>
              <a:defRPr/>
            </a:pPr>
            <a:r>
              <a:rPr lang="en-US" dirty="0"/>
              <a:t>The variable in which we are interested on the </a:t>
            </a:r>
            <a:br>
              <a:rPr lang="en-US" dirty="0"/>
            </a:br>
            <a:r>
              <a:rPr lang="en-US" i="1" dirty="0"/>
              <a:t>y</a:t>
            </a:r>
            <a:r>
              <a:rPr lang="en-US" dirty="0"/>
              <a:t>-axis.</a:t>
            </a:r>
          </a:p>
        </p:txBody>
      </p:sp>
      <p:sp>
        <p:nvSpPr>
          <p:cNvPr id="149507" name="Title 1"/>
          <p:cNvSpPr>
            <a:spLocks noGrp="1"/>
          </p:cNvSpPr>
          <p:nvPr>
            <p:ph type="title"/>
          </p:nvPr>
        </p:nvSpPr>
        <p:spPr>
          <a:ln/>
        </p:spPr>
        <p:txBody>
          <a:bodyPr/>
          <a:lstStyle/>
          <a:p>
            <a:r>
              <a:rPr lang="en-CA" altLang="en-US"/>
              <a:t>The Time-Series Graph</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0005" y="1692000"/>
            <a:ext cx="4766310" cy="387477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60005" y="1692000"/>
            <a:ext cx="4766310" cy="387477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60005" y="1692000"/>
            <a:ext cx="4766310" cy="3874770"/>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60005" y="1692000"/>
            <a:ext cx="4766310" cy="3874770"/>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60005" y="1692000"/>
            <a:ext cx="4766310" cy="3874770"/>
          </a:xfrm>
          <a:prstGeom prst="rect">
            <a:avLst/>
          </a:prstGeom>
        </p:spPr>
      </p:pic>
      <p:pic>
        <p:nvPicPr>
          <p:cNvPr id="9" name="Picture 8">
            <a:hlinkClick r:id="rId8" action="ppaction://hlinksldjump" tooltip="Click to expand the figure"/>
          </p:cNvPr>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3891">
                                            <p:txEl>
                                              <p:pRg st="1" end="1"/>
                                            </p:txEl>
                                          </p:spTgt>
                                        </p:tgtEl>
                                        <p:attrNameLst>
                                          <p:attrName>style.visibility</p:attrName>
                                        </p:attrNameLst>
                                      </p:cBhvr>
                                      <p:to>
                                        <p:strVal val="visible"/>
                                      </p:to>
                                    </p:set>
                                    <p:animEffect transition="in" filter="wipe(left)">
                                      <p:cBhvr>
                                        <p:cTn id="7" dur="1000"/>
                                        <p:tgtEl>
                                          <p:spTgt spid="29389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3891">
                                            <p:txEl>
                                              <p:pRg st="2" end="2"/>
                                            </p:txEl>
                                          </p:spTgt>
                                        </p:tgtEl>
                                        <p:attrNameLst>
                                          <p:attrName>style.visibility</p:attrName>
                                        </p:attrNameLst>
                                      </p:cBhvr>
                                      <p:to>
                                        <p:strVal val="visible"/>
                                      </p:to>
                                    </p:set>
                                    <p:animEffect transition="in" filter="wipe(left)">
                                      <p:cBhvr>
                                        <p:cTn id="12" dur="1000"/>
                                        <p:tgtEl>
                                          <p:spTgt spid="29389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93891">
                                            <p:txEl>
                                              <p:pRg st="3" end="3"/>
                                            </p:txEl>
                                          </p:spTgt>
                                        </p:tgtEl>
                                        <p:attrNameLst>
                                          <p:attrName>style.visibility</p:attrName>
                                        </p:attrNameLst>
                                      </p:cBhvr>
                                      <p:to>
                                        <p:strVal val="visible"/>
                                      </p:to>
                                    </p:set>
                                    <p:animEffect transition="in" filter="wipe(left)">
                                      <p:cBhvr>
                                        <p:cTn id="17" dur="1000"/>
                                        <p:tgtEl>
                                          <p:spTgt spid="29389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175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1" grpId="0" build="p" bldLvl="3"/>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0947" name="Rectangle 3"/>
          <p:cNvSpPr>
            <a:spLocks noGrp="1" noChangeArrowheads="1"/>
          </p:cNvSpPr>
          <p:nvPr>
            <p:ph idx="1"/>
          </p:nvPr>
        </p:nvSpPr>
        <p:spPr/>
        <p:txBody>
          <a:bodyPr/>
          <a:lstStyle/>
          <a:p>
            <a:pPr marL="107950" lvl="1" eaLnBrk="1" hangingPunct="1"/>
            <a:r>
              <a:rPr b="1" dirty="0">
                <a:solidFill>
                  <a:srgbClr val="7030A0"/>
                </a:solidFill>
              </a:rPr>
              <a:t>Produced Within a Country</a:t>
            </a:r>
          </a:p>
          <a:p>
            <a:pPr marL="107950" lvl="1" eaLnBrk="1" hangingPunct="1"/>
            <a:r>
              <a:rPr dirty="0"/>
              <a:t>GDP measures production within a country—domestic production.</a:t>
            </a:r>
          </a:p>
          <a:p>
            <a:pPr marL="107950" lvl="1" eaLnBrk="1" hangingPunct="1"/>
            <a:r>
              <a:rPr b="1" dirty="0">
                <a:solidFill>
                  <a:srgbClr val="7030A0"/>
                </a:solidFill>
              </a:rPr>
              <a:t>In a Given Time Period</a:t>
            </a:r>
          </a:p>
          <a:p>
            <a:pPr marL="107950" lvl="1" eaLnBrk="1" hangingPunct="1"/>
            <a:r>
              <a:rPr dirty="0"/>
              <a:t>GDP measures production during a specific time period, normally a year or a quarter of a year.</a:t>
            </a:r>
          </a:p>
        </p:txBody>
      </p:sp>
      <p:sp>
        <p:nvSpPr>
          <p:cNvPr id="20482" name="Rectangle 5"/>
          <p:cNvSpPr>
            <a:spLocks noGrp="1" noChangeArrowheads="1"/>
          </p:cNvSpPr>
          <p:nvPr>
            <p:ph type="title"/>
          </p:nvPr>
        </p:nvSpPr>
        <p:spPr>
          <a:noFill/>
        </p:spPr>
        <p:txBody>
          <a:bodyPr/>
          <a:lstStyle/>
          <a:p>
            <a:pPr eaLnBrk="1" hangingPunct="1"/>
            <a:r>
              <a:rPr lang="en-US" altLang="en-US"/>
              <a:t>Gross Domestic Product </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10947">
                                            <p:txEl>
                                              <p:pRg st="1" end="1"/>
                                            </p:txEl>
                                          </p:spTgt>
                                        </p:tgtEl>
                                        <p:attrNameLst>
                                          <p:attrName>style.visibility</p:attrName>
                                        </p:attrNameLst>
                                      </p:cBhvr>
                                      <p:to>
                                        <p:strVal val="visible"/>
                                      </p:to>
                                    </p:set>
                                    <p:animEffect transition="in" filter="wipe(left)">
                                      <p:cBhvr>
                                        <p:cTn id="7" dur="500"/>
                                        <p:tgtEl>
                                          <p:spTgt spid="21094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0947">
                                            <p:txEl>
                                              <p:pRg st="2" end="2"/>
                                            </p:txEl>
                                          </p:spTgt>
                                        </p:tgtEl>
                                        <p:attrNameLst>
                                          <p:attrName>style.visibility</p:attrName>
                                        </p:attrNameLst>
                                      </p:cBhvr>
                                      <p:to>
                                        <p:strVal val="visible"/>
                                      </p:to>
                                    </p:set>
                                    <p:animEffect transition="in" filter="wipe(left)">
                                      <p:cBhvr>
                                        <p:cTn id="12" dur="1000"/>
                                        <p:tgtEl>
                                          <p:spTgt spid="21094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0947">
                                            <p:txEl>
                                              <p:pRg st="3" end="3"/>
                                            </p:txEl>
                                          </p:spTgt>
                                        </p:tgtEl>
                                        <p:attrNameLst>
                                          <p:attrName>style.visibility</p:attrName>
                                        </p:attrNameLst>
                                      </p:cBhvr>
                                      <p:to>
                                        <p:strVal val="visible"/>
                                      </p:to>
                                    </p:set>
                                    <p:animEffect transition="in" filter="wipe(left)">
                                      <p:cBhvr>
                                        <p:cTn id="17" dur="1000"/>
                                        <p:tgtEl>
                                          <p:spTgt spid="2109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7" grpId="0" build="p" bldLvl="3"/>
    </p:bld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0" y="838200"/>
            <a:ext cx="5295900" cy="43053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05000" y="838200"/>
            <a:ext cx="5295900" cy="430530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5000" y="838200"/>
            <a:ext cx="5295900" cy="4305300"/>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05000" y="838200"/>
            <a:ext cx="5295900" cy="4305300"/>
          </a:xfrm>
          <a:prstGeom prst="rect">
            <a:avLst/>
          </a:prstGeom>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05000" y="838200"/>
            <a:ext cx="5295900" cy="4305300"/>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75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3891" name="Rectangle 3"/>
          <p:cNvSpPr>
            <a:spLocks noGrp="1" noChangeArrowheads="1"/>
          </p:cNvSpPr>
          <p:nvPr>
            <p:ph idx="1"/>
          </p:nvPr>
        </p:nvSpPr>
        <p:spPr>
          <a:xfrm>
            <a:off x="360363" y="1584325"/>
            <a:ext cx="3221037" cy="4525963"/>
          </a:xfrm>
        </p:spPr>
        <p:txBody>
          <a:bodyPr/>
          <a:lstStyle/>
          <a:p>
            <a:pPr marL="108000" lvl="1" eaLnBrk="1" hangingPunct="1">
              <a:defRPr/>
            </a:pPr>
            <a:r>
              <a:rPr lang="en-US" b="1" dirty="0">
                <a:solidFill>
                  <a:srgbClr val="1A71B7"/>
                </a:solidFill>
              </a:rPr>
              <a:t>Reading a Time-Series Graph</a:t>
            </a:r>
          </a:p>
          <a:p>
            <a:pPr marL="108000" lvl="1" eaLnBrk="1" hangingPunct="1">
              <a:defRPr/>
            </a:pPr>
            <a:r>
              <a:rPr lang="en-US" dirty="0"/>
              <a:t>A time-series graph  shows the</a:t>
            </a:r>
          </a:p>
          <a:p>
            <a:pPr marL="457200" lvl="1" indent="-342900" eaLnBrk="1" hangingPunct="1">
              <a:buClr>
                <a:schemeClr val="tx1"/>
              </a:buClr>
              <a:buSzPct val="120000"/>
              <a:buFont typeface="Wingdings" panose="05000000000000000000" pitchFamily="2" charset="2"/>
              <a:buChar char="§"/>
              <a:defRPr/>
            </a:pPr>
            <a:r>
              <a:rPr lang="en-US" dirty="0"/>
              <a:t>Level of the variable</a:t>
            </a:r>
          </a:p>
          <a:p>
            <a:pPr marL="457200" lvl="1" indent="-342900" eaLnBrk="1" hangingPunct="1">
              <a:buClr>
                <a:schemeClr val="tx1"/>
              </a:buClr>
              <a:buSzPct val="120000"/>
              <a:buFont typeface="Wingdings" panose="05000000000000000000" pitchFamily="2" charset="2"/>
              <a:buChar char="§"/>
              <a:defRPr/>
            </a:pPr>
            <a:r>
              <a:rPr lang="en-US" dirty="0"/>
              <a:t>Change in the variable</a:t>
            </a:r>
          </a:p>
          <a:p>
            <a:pPr marL="457200" lvl="1" indent="-342900" eaLnBrk="1" hangingPunct="1">
              <a:buClr>
                <a:schemeClr val="tx1"/>
              </a:buClr>
              <a:buSzPct val="120000"/>
              <a:buFont typeface="Wingdings" panose="05000000000000000000" pitchFamily="2" charset="2"/>
              <a:buChar char="§"/>
              <a:defRPr/>
            </a:pPr>
            <a:r>
              <a:rPr lang="en-US" dirty="0"/>
              <a:t>Speed of change in the variable</a:t>
            </a:r>
          </a:p>
        </p:txBody>
      </p:sp>
      <p:sp>
        <p:nvSpPr>
          <p:cNvPr id="153603" name="Title 1"/>
          <p:cNvSpPr>
            <a:spLocks noGrp="1"/>
          </p:cNvSpPr>
          <p:nvPr>
            <p:ph type="title"/>
          </p:nvPr>
        </p:nvSpPr>
        <p:spPr>
          <a:ln/>
        </p:spPr>
        <p:txBody>
          <a:bodyPr/>
          <a:lstStyle/>
          <a:p>
            <a:r>
              <a:rPr lang="en-CA" altLang="en-US"/>
              <a:t>The Time-Series Graph</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0005" y="1692000"/>
            <a:ext cx="4766310" cy="387477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60005" y="1692000"/>
            <a:ext cx="4766310" cy="3874770"/>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60005" y="1692000"/>
            <a:ext cx="4766310" cy="3874770"/>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60005" y="1692000"/>
            <a:ext cx="4766310" cy="3874770"/>
          </a:xfrm>
          <a:prstGeom prst="rect">
            <a:avLst/>
          </a:prstGeom>
        </p:spPr>
      </p:pic>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60005" y="1692000"/>
            <a:ext cx="4766310" cy="3874770"/>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3891">
                                            <p:txEl>
                                              <p:pRg st="1" end="1"/>
                                            </p:txEl>
                                          </p:spTgt>
                                        </p:tgtEl>
                                        <p:attrNameLst>
                                          <p:attrName>style.visibility</p:attrName>
                                        </p:attrNameLst>
                                      </p:cBhvr>
                                      <p:to>
                                        <p:strVal val="visible"/>
                                      </p:to>
                                    </p:set>
                                    <p:animEffect transition="in" filter="wipe(left)">
                                      <p:cBhvr>
                                        <p:cTn id="7" dur="1000"/>
                                        <p:tgtEl>
                                          <p:spTgt spid="29389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3891">
                                            <p:txEl>
                                              <p:pRg st="2" end="2"/>
                                            </p:txEl>
                                          </p:spTgt>
                                        </p:tgtEl>
                                        <p:attrNameLst>
                                          <p:attrName>style.visibility</p:attrName>
                                        </p:attrNameLst>
                                      </p:cBhvr>
                                      <p:to>
                                        <p:strVal val="visible"/>
                                      </p:to>
                                    </p:set>
                                    <p:animEffect transition="in" filter="wipe(left)">
                                      <p:cBhvr>
                                        <p:cTn id="12" dur="1000"/>
                                        <p:tgtEl>
                                          <p:spTgt spid="293891">
                                            <p:txEl>
                                              <p:pRg st="2" end="2"/>
                                            </p:txEl>
                                          </p:spTgt>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93891">
                                            <p:txEl>
                                              <p:pRg st="3" end="3"/>
                                            </p:txEl>
                                          </p:spTgt>
                                        </p:tgtEl>
                                        <p:attrNameLst>
                                          <p:attrName>style.visibility</p:attrName>
                                        </p:attrNameLst>
                                      </p:cBhvr>
                                      <p:to>
                                        <p:strVal val="visible"/>
                                      </p:to>
                                    </p:set>
                                    <p:animEffect transition="in" filter="wipe(left)">
                                      <p:cBhvr>
                                        <p:cTn id="21" dur="1000"/>
                                        <p:tgtEl>
                                          <p:spTgt spid="293891">
                                            <p:txEl>
                                              <p:pRg st="3" end="3"/>
                                            </p:txEl>
                                          </p:spTgt>
                                        </p:tgtEl>
                                      </p:cBhvr>
                                    </p:animEffect>
                                  </p:childTnLst>
                                </p:cTn>
                              </p:par>
                            </p:childTnLst>
                          </p:cTn>
                        </p:par>
                        <p:par>
                          <p:cTn id="22" fill="hold">
                            <p:stCondLst>
                              <p:cond delay="1000"/>
                            </p:stCondLst>
                            <p:childTnLst>
                              <p:par>
                                <p:cTn id="23" presetID="10" presetClass="entr" presetSubtype="0" fill="hold"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93891">
                                            <p:txEl>
                                              <p:pRg st="4" end="4"/>
                                            </p:txEl>
                                          </p:spTgt>
                                        </p:tgtEl>
                                        <p:attrNameLst>
                                          <p:attrName>style.visibility</p:attrName>
                                        </p:attrNameLst>
                                      </p:cBhvr>
                                      <p:to>
                                        <p:strVal val="visible"/>
                                      </p:to>
                                    </p:set>
                                    <p:animEffect transition="in" filter="wipe(left)">
                                      <p:cBhvr>
                                        <p:cTn id="30" dur="1000"/>
                                        <p:tgtEl>
                                          <p:spTgt spid="293891">
                                            <p:txEl>
                                              <p:pRg st="4" end="4"/>
                                            </p:txEl>
                                          </p:spTgt>
                                        </p:tgtEl>
                                      </p:cBhvr>
                                    </p:animEffect>
                                  </p:childTnLst>
                                </p:cTn>
                              </p:par>
                            </p:childTnLst>
                          </p:cTn>
                        </p:par>
                        <p:par>
                          <p:cTn id="31" fill="hold">
                            <p:stCondLst>
                              <p:cond delay="1000"/>
                            </p:stCondLst>
                            <p:childTnLst>
                              <p:par>
                                <p:cTn id="32" presetID="10" presetClass="entr" presetSubtype="0" fill="hold" nodeType="after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1" grpId="0" uiExpand="1" build="p" bldLvl="3"/>
    </p:bld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5155" name="Rectangle 3"/>
          <p:cNvSpPr>
            <a:spLocks noGrp="1" noChangeArrowheads="1"/>
          </p:cNvSpPr>
          <p:nvPr>
            <p:ph idx="1"/>
          </p:nvPr>
        </p:nvSpPr>
        <p:spPr/>
        <p:txBody>
          <a:bodyPr/>
          <a:lstStyle/>
          <a:p>
            <a:pPr marL="108000" eaLnBrk="1" hangingPunct="1">
              <a:defRPr/>
            </a:pPr>
            <a:r>
              <a:rPr lang="en-US" dirty="0"/>
              <a:t>Ratio Scale Reveals Trend</a:t>
            </a:r>
          </a:p>
          <a:p>
            <a:pPr marL="108000">
              <a:defRPr/>
            </a:pPr>
            <a:r>
              <a:rPr lang="en-AU" b="0" dirty="0">
                <a:solidFill>
                  <a:schemeClr val="tx1"/>
                </a:solidFill>
              </a:rPr>
              <a:t>A time-series graph also reveals whether a variable has a </a:t>
            </a:r>
          </a:p>
          <a:p>
            <a:pPr marL="457200" indent="-342000">
              <a:buSzPct val="120000"/>
              <a:buFont typeface="Wingdings" pitchFamily="2" charset="2"/>
              <a:buChar char="§"/>
              <a:defRPr/>
            </a:pPr>
            <a:r>
              <a:rPr lang="en-AU" dirty="0">
                <a:solidFill>
                  <a:schemeClr val="tx1"/>
                </a:solidFill>
              </a:rPr>
              <a:t>Cycle</a:t>
            </a:r>
            <a:r>
              <a:rPr lang="en-US" dirty="0">
                <a:solidFill>
                  <a:schemeClr val="tx1"/>
                </a:solidFill>
              </a:rPr>
              <a:t>—</a:t>
            </a:r>
            <a:r>
              <a:rPr lang="en-AU" b="0" dirty="0">
                <a:solidFill>
                  <a:schemeClr val="tx1"/>
                </a:solidFill>
              </a:rPr>
              <a:t>a tendency for a variable to alternate between upward and downward movements </a:t>
            </a:r>
          </a:p>
          <a:p>
            <a:pPr marL="457200" indent="-342000">
              <a:buSzPct val="120000"/>
              <a:buFont typeface="Wingdings" pitchFamily="2" charset="2"/>
              <a:buChar char="§"/>
              <a:defRPr/>
            </a:pPr>
            <a:r>
              <a:rPr lang="en-AU" dirty="0">
                <a:solidFill>
                  <a:schemeClr val="tx1"/>
                </a:solidFill>
              </a:rPr>
              <a:t>Trend</a:t>
            </a:r>
            <a:r>
              <a:rPr lang="en-US" dirty="0">
                <a:solidFill>
                  <a:schemeClr val="tx1"/>
                </a:solidFill>
              </a:rPr>
              <a:t>—</a:t>
            </a:r>
            <a:r>
              <a:rPr lang="en-AU" b="0" dirty="0">
                <a:solidFill>
                  <a:schemeClr val="tx1"/>
                </a:solidFill>
              </a:rPr>
              <a:t>a tendency for a variable to move in </a:t>
            </a:r>
            <a:r>
              <a:rPr lang="en-US" b="0" dirty="0">
                <a:solidFill>
                  <a:schemeClr val="tx1"/>
                </a:solidFill>
              </a:rPr>
              <a:t>one general direction</a:t>
            </a:r>
            <a:endParaRPr lang="en-US" dirty="0"/>
          </a:p>
        </p:txBody>
      </p:sp>
      <p:sp>
        <p:nvSpPr>
          <p:cNvPr id="155650" name="Title 1"/>
          <p:cNvSpPr>
            <a:spLocks noGrp="1"/>
          </p:cNvSpPr>
          <p:nvPr>
            <p:ph type="title"/>
          </p:nvPr>
        </p:nvSpPr>
        <p:spPr/>
        <p:txBody>
          <a:bodyPr/>
          <a:lstStyle/>
          <a:p>
            <a:r>
              <a:rPr lang="en-CA" altLang="en-US"/>
              <a:t>The Time-Series Graph</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05155">
                                            <p:txEl>
                                              <p:pRg st="1" end="1"/>
                                            </p:txEl>
                                          </p:spTgt>
                                        </p:tgtEl>
                                        <p:attrNameLst>
                                          <p:attrName>style.visibility</p:attrName>
                                        </p:attrNameLst>
                                      </p:cBhvr>
                                      <p:to>
                                        <p:strVal val="visible"/>
                                      </p:to>
                                    </p:set>
                                    <p:animEffect transition="in" filter="wipe(left)">
                                      <p:cBhvr>
                                        <p:cTn id="7" dur="500"/>
                                        <p:tgtEl>
                                          <p:spTgt spid="30515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05155">
                                            <p:txEl>
                                              <p:pRg st="2" end="2"/>
                                            </p:txEl>
                                          </p:spTgt>
                                        </p:tgtEl>
                                        <p:attrNameLst>
                                          <p:attrName>style.visibility</p:attrName>
                                        </p:attrNameLst>
                                      </p:cBhvr>
                                      <p:to>
                                        <p:strVal val="visible"/>
                                      </p:to>
                                    </p:set>
                                    <p:animEffect transition="in" filter="wipe(left)">
                                      <p:cBhvr>
                                        <p:cTn id="12" dur="500"/>
                                        <p:tgtEl>
                                          <p:spTgt spid="30515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05155">
                                            <p:txEl>
                                              <p:pRg st="3" end="3"/>
                                            </p:txEl>
                                          </p:spTgt>
                                        </p:tgtEl>
                                        <p:attrNameLst>
                                          <p:attrName>style.visibility</p:attrName>
                                        </p:attrNameLst>
                                      </p:cBhvr>
                                      <p:to>
                                        <p:strVal val="visible"/>
                                      </p:to>
                                    </p:set>
                                    <p:animEffect transition="in" filter="wipe(left)">
                                      <p:cBhvr>
                                        <p:cTn id="17" dur="500"/>
                                        <p:tgtEl>
                                          <p:spTgt spid="3051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3891" name="Rectangle 3"/>
          <p:cNvSpPr>
            <a:spLocks noGrp="1" noChangeArrowheads="1"/>
          </p:cNvSpPr>
          <p:nvPr>
            <p:ph idx="1"/>
          </p:nvPr>
        </p:nvSpPr>
        <p:spPr>
          <a:xfrm>
            <a:off x="360363" y="1584325"/>
            <a:ext cx="3297237" cy="4525963"/>
          </a:xfrm>
        </p:spPr>
        <p:txBody>
          <a:bodyPr/>
          <a:lstStyle/>
          <a:p>
            <a:pPr marL="108000" lvl="1" eaLnBrk="1" hangingPunct="1">
              <a:defRPr/>
            </a:pPr>
            <a:r>
              <a:rPr lang="en-US" dirty="0"/>
              <a:t>This time-series graph has </a:t>
            </a:r>
          </a:p>
          <a:p>
            <a:pPr marL="457200" lvl="1" indent="-342900" eaLnBrk="1" hangingPunct="1">
              <a:buClr>
                <a:schemeClr val="tx1"/>
              </a:buClr>
              <a:buSzPct val="120000"/>
              <a:buFont typeface="Wingdings" panose="05000000000000000000" pitchFamily="2" charset="2"/>
              <a:buChar char="§"/>
              <a:defRPr/>
            </a:pPr>
            <a:r>
              <a:rPr lang="en-US" dirty="0"/>
              <a:t>A cycle </a:t>
            </a:r>
          </a:p>
          <a:p>
            <a:pPr marL="457200" lvl="1" indent="-342900" eaLnBrk="1" hangingPunct="1">
              <a:buClr>
                <a:schemeClr val="tx1"/>
              </a:buClr>
              <a:buSzPct val="120000"/>
              <a:buFont typeface="Wingdings" panose="05000000000000000000" pitchFamily="2" charset="2"/>
              <a:buChar char="§"/>
              <a:defRPr/>
            </a:pPr>
            <a:r>
              <a:rPr lang="en-US" dirty="0"/>
              <a:t>No trend</a:t>
            </a:r>
          </a:p>
        </p:txBody>
      </p:sp>
      <p:sp>
        <p:nvSpPr>
          <p:cNvPr id="157699" name="Title 1"/>
          <p:cNvSpPr>
            <a:spLocks noGrp="1"/>
          </p:cNvSpPr>
          <p:nvPr>
            <p:ph type="title"/>
          </p:nvPr>
        </p:nvSpPr>
        <p:spPr>
          <a:ln/>
        </p:spPr>
        <p:txBody>
          <a:bodyPr/>
          <a:lstStyle/>
          <a:p>
            <a:r>
              <a:rPr lang="en-CA" altLang="en-US"/>
              <a:t>The Time-Series Graph</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0000" y="1692000"/>
            <a:ext cx="4766310" cy="387477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60000" y="1692000"/>
            <a:ext cx="4766310" cy="3874770"/>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60000" y="1692000"/>
            <a:ext cx="4766310" cy="3874770"/>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3891">
                                            <p:txEl>
                                              <p:pRg st="1" end="1"/>
                                            </p:txEl>
                                          </p:spTgt>
                                        </p:tgtEl>
                                        <p:attrNameLst>
                                          <p:attrName>style.visibility</p:attrName>
                                        </p:attrNameLst>
                                      </p:cBhvr>
                                      <p:to>
                                        <p:strVal val="visible"/>
                                      </p:to>
                                    </p:set>
                                    <p:animEffect transition="in" filter="wipe(left)">
                                      <p:cBhvr>
                                        <p:cTn id="7" dur="1000"/>
                                        <p:tgtEl>
                                          <p:spTgt spid="293891">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1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93891">
                                            <p:txEl>
                                              <p:pRg st="2" end="2"/>
                                            </p:txEl>
                                          </p:spTgt>
                                        </p:tgtEl>
                                        <p:attrNameLst>
                                          <p:attrName>style.visibility</p:attrName>
                                        </p:attrNameLst>
                                      </p:cBhvr>
                                      <p:to>
                                        <p:strVal val="visible"/>
                                      </p:to>
                                    </p:set>
                                    <p:animEffect transition="in" filter="wipe(left)">
                                      <p:cBhvr>
                                        <p:cTn id="15" dur="1000"/>
                                        <p:tgtEl>
                                          <p:spTgt spid="293891">
                                            <p:txEl>
                                              <p:pRg st="2" end="2"/>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1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1" grpId="0" uiExpand="1" build="p" bldLvl="3"/>
    </p:bld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1698" name="Rectangle 2"/>
          <p:cNvSpPr>
            <a:spLocks noGrp="1" noChangeArrowheads="1"/>
          </p:cNvSpPr>
          <p:nvPr>
            <p:ph idx="1"/>
          </p:nvPr>
        </p:nvSpPr>
        <p:spPr>
          <a:xfrm>
            <a:off x="360362" y="1584325"/>
            <a:ext cx="4516438" cy="5059363"/>
          </a:xfrm>
        </p:spPr>
        <p:txBody>
          <a:bodyPr/>
          <a:lstStyle/>
          <a:p>
            <a:pPr marL="107950" eaLnBrk="1" hangingPunct="1"/>
            <a:r>
              <a:rPr lang="en-US" altLang="en-US" dirty="0"/>
              <a:t>A Time-Series with a Trend</a:t>
            </a:r>
          </a:p>
          <a:p>
            <a:pPr marL="107950" lvl="1" eaLnBrk="1" hangingPunct="1"/>
            <a:r>
              <a:rPr lang="en-AU" altLang="en-US" dirty="0"/>
              <a:t>Figure A4.2(a) shows the average prices paid by consumers from1970 to 2016.</a:t>
            </a:r>
          </a:p>
          <a:p>
            <a:pPr marL="107950" lvl="1" eaLnBrk="1" hangingPunct="1"/>
            <a:r>
              <a:rPr lang="en-AU" altLang="en-US" dirty="0"/>
              <a:t>In 1970, the price is set at 100. </a:t>
            </a:r>
          </a:p>
          <a:p>
            <a:pPr marL="107950" lvl="1" eaLnBrk="1" hangingPunct="1"/>
            <a:r>
              <a:rPr lang="en-AU" altLang="en-US" dirty="0"/>
              <a:t>The price in other years is measured as a percentage of the 1970 level.</a:t>
            </a:r>
          </a:p>
          <a:p>
            <a:pPr marL="107950" lvl="1" eaLnBrk="1" hangingPunct="1"/>
            <a:r>
              <a:rPr lang="en-AU" altLang="en-US" dirty="0"/>
              <a:t>Prices look as if they rose at a fairly constant rate.</a:t>
            </a:r>
            <a:endParaRPr lang="en-US" altLang="en-US" dirty="0"/>
          </a:p>
        </p:txBody>
      </p:sp>
      <p:sp>
        <p:nvSpPr>
          <p:cNvPr id="159747" name="Title 1"/>
          <p:cNvSpPr>
            <a:spLocks noGrp="1"/>
          </p:cNvSpPr>
          <p:nvPr>
            <p:ph type="title"/>
          </p:nvPr>
        </p:nvSpPr>
        <p:spPr>
          <a:ln/>
        </p:spPr>
        <p:txBody>
          <a:bodyPr/>
          <a:lstStyle/>
          <a:p>
            <a:r>
              <a:rPr lang="en-CA" altLang="en-US"/>
              <a:t>The Time-Series Graph</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9999" y="1368000"/>
            <a:ext cx="2986088" cy="5207318"/>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19999" y="1368000"/>
            <a:ext cx="2986088" cy="5207318"/>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19999" y="1368000"/>
            <a:ext cx="2986088" cy="5207318"/>
          </a:xfrm>
          <a:prstGeom prst="rect">
            <a:avLst/>
          </a:prstGeom>
        </p:spPr>
      </p:pic>
      <p:pic>
        <p:nvPicPr>
          <p:cNvPr id="7" name="Picture 6">
            <a:hlinkClick r:id="rId6" action="ppaction://hlinksldjump" tooltip="Click to expand the figure"/>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41698">
                                            <p:txEl>
                                              <p:pRg st="1" end="1"/>
                                            </p:txEl>
                                          </p:spTgt>
                                        </p:tgtEl>
                                        <p:attrNameLst>
                                          <p:attrName>style.visibility</p:attrName>
                                        </p:attrNameLst>
                                      </p:cBhvr>
                                      <p:to>
                                        <p:strVal val="visible"/>
                                      </p:to>
                                    </p:set>
                                    <p:animEffect transition="in" filter="wipe(left)">
                                      <p:cBhvr>
                                        <p:cTn id="7" dur="500"/>
                                        <p:tgtEl>
                                          <p:spTgt spid="541698">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41698">
                                            <p:txEl>
                                              <p:pRg st="2" end="2"/>
                                            </p:txEl>
                                          </p:spTgt>
                                        </p:tgtEl>
                                        <p:attrNameLst>
                                          <p:attrName>style.visibility</p:attrName>
                                        </p:attrNameLst>
                                      </p:cBhvr>
                                      <p:to>
                                        <p:strVal val="visible"/>
                                      </p:to>
                                    </p:set>
                                    <p:animEffect transition="in" filter="wipe(left)">
                                      <p:cBhvr>
                                        <p:cTn id="12" dur="500"/>
                                        <p:tgtEl>
                                          <p:spTgt spid="541698">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41698">
                                            <p:txEl>
                                              <p:pRg st="3" end="3"/>
                                            </p:txEl>
                                          </p:spTgt>
                                        </p:tgtEl>
                                        <p:attrNameLst>
                                          <p:attrName>style.visibility</p:attrName>
                                        </p:attrNameLst>
                                      </p:cBhvr>
                                      <p:to>
                                        <p:strVal val="visible"/>
                                      </p:to>
                                    </p:set>
                                    <p:animEffect transition="in" filter="wipe(left)">
                                      <p:cBhvr>
                                        <p:cTn id="17" dur="500"/>
                                        <p:tgtEl>
                                          <p:spTgt spid="541698">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41698">
                                            <p:txEl>
                                              <p:pRg st="4" end="4"/>
                                            </p:txEl>
                                          </p:spTgt>
                                        </p:tgtEl>
                                        <p:attrNameLst>
                                          <p:attrName>style.visibility</p:attrName>
                                        </p:attrNameLst>
                                      </p:cBhvr>
                                      <p:to>
                                        <p:strVal val="visible"/>
                                      </p:to>
                                    </p:set>
                                    <p:animEffect transition="in" filter="wipe(left)">
                                      <p:cBhvr>
                                        <p:cTn id="22" dur="500"/>
                                        <p:tgtEl>
                                          <p:spTgt spid="541698">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1250"/>
                                        <p:tgtEl>
                                          <p:spTgt spid="15"/>
                                        </p:tgtEl>
                                      </p:cBhvr>
                                    </p:animEffect>
                                  </p:childTnLst>
                                </p:cTn>
                              </p:par>
                            </p:childTnLst>
                          </p:cTn>
                        </p:par>
                        <p:par>
                          <p:cTn id="28" fill="hold">
                            <p:stCondLst>
                              <p:cond delay="1250"/>
                            </p:stCondLst>
                            <p:childTnLst>
                              <p:par>
                                <p:cTn id="29" presetID="10" presetClass="entr" presetSubtype="0" fill="hold"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9400" y="228600"/>
            <a:ext cx="3529013" cy="6154103"/>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9400" y="228600"/>
            <a:ext cx="3529013" cy="6154103"/>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19400" y="228600"/>
            <a:ext cx="3529013" cy="6154103"/>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19400" y="228600"/>
            <a:ext cx="3529013" cy="6154103"/>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19400" y="228600"/>
            <a:ext cx="3529013" cy="6154103"/>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250"/>
                                        <p:tgtEl>
                                          <p:spTgt spid="8"/>
                                        </p:tgtEl>
                                      </p:cBhvr>
                                    </p:animEffect>
                                  </p:childTnLst>
                                </p:cTn>
                              </p:par>
                            </p:childTnLst>
                          </p:cTn>
                        </p:par>
                        <p:par>
                          <p:cTn id="8" fill="hold">
                            <p:stCondLst>
                              <p:cond delay="125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left)">
                                      <p:cBhvr>
                                        <p:cTn id="16" dur="1250"/>
                                        <p:tgtEl>
                                          <p:spTgt spid="10"/>
                                        </p:tgtEl>
                                      </p:cBhvr>
                                    </p:animEffect>
                                  </p:childTnLst>
                                </p:cTn>
                              </p:par>
                            </p:childTnLst>
                          </p:cTn>
                        </p:par>
                        <p:par>
                          <p:cTn id="17" fill="hold">
                            <p:stCondLst>
                              <p:cond delay="1250"/>
                            </p:stCondLst>
                            <p:childTnLst>
                              <p:par>
                                <p:cTn id="18" presetID="10" presetClass="entr" presetSubtype="0" fill="hold"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0000" y="1368000"/>
            <a:ext cx="2986088" cy="5207318"/>
          </a:xfrm>
          <a:prstGeom prst="rect">
            <a:avLst/>
          </a:prstGeom>
        </p:spPr>
      </p:pic>
      <p:sp>
        <p:nvSpPr>
          <p:cNvPr id="541698" name="Rectangle 2"/>
          <p:cNvSpPr>
            <a:spLocks noGrp="1" noChangeArrowheads="1"/>
          </p:cNvSpPr>
          <p:nvPr>
            <p:ph idx="1"/>
          </p:nvPr>
        </p:nvSpPr>
        <p:spPr>
          <a:xfrm>
            <a:off x="360363" y="1584325"/>
            <a:ext cx="4135437" cy="5059363"/>
          </a:xfrm>
        </p:spPr>
        <p:txBody>
          <a:bodyPr/>
          <a:lstStyle/>
          <a:p>
            <a:pPr marL="107950" eaLnBrk="1" hangingPunct="1"/>
            <a:r>
              <a:rPr lang="en-US" altLang="en-US"/>
              <a:t>Using a Ratio Scale</a:t>
            </a:r>
          </a:p>
          <a:p>
            <a:pPr marL="107950" lvl="1" eaLnBrk="1" hangingPunct="1"/>
            <a:r>
              <a:rPr lang="en-AU" altLang="en-US"/>
              <a:t>On the </a:t>
            </a:r>
            <a:r>
              <a:rPr lang="en-AU" altLang="en-US" i="1"/>
              <a:t>y</a:t>
            </a:r>
            <a:r>
              <a:rPr lang="en-AU" altLang="en-US"/>
              <a:t>-axis of a normal graph, the gap between 100 and 200 is the same as that between 300 and 400.</a:t>
            </a:r>
          </a:p>
          <a:p>
            <a:pPr marL="107950" lvl="1" eaLnBrk="1" hangingPunct="1"/>
            <a:r>
              <a:rPr lang="en-AU" altLang="en-US"/>
              <a:t>On a graph with a ratio scale, the gap between 100 and 200 is same as that between 200 and 400. </a:t>
            </a:r>
          </a:p>
          <a:p>
            <a:pPr marL="107950" lvl="1" eaLnBrk="1" hangingPunct="1"/>
            <a:r>
              <a:rPr lang="en-AU" altLang="en-US"/>
              <a:t>The ratio of 200 to 100 equals the ratio of 400 to 200—a constant ratio gap.</a:t>
            </a:r>
          </a:p>
        </p:txBody>
      </p:sp>
      <p:sp>
        <p:nvSpPr>
          <p:cNvPr id="163843" name="Title 2"/>
          <p:cNvSpPr>
            <a:spLocks noGrp="1"/>
          </p:cNvSpPr>
          <p:nvPr>
            <p:ph type="title"/>
          </p:nvPr>
        </p:nvSpPr>
        <p:spPr>
          <a:ln/>
        </p:spPr>
        <p:txBody>
          <a:bodyPr/>
          <a:lstStyle/>
          <a:p>
            <a:r>
              <a:rPr lang="en-CA" altLang="en-US"/>
              <a:t>The Time-Series Graph</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20000" y="1368000"/>
            <a:ext cx="2986088" cy="5207318"/>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20000" y="1368000"/>
            <a:ext cx="2986088" cy="5207318"/>
          </a:xfrm>
          <a:prstGeom prst="rect">
            <a:avLst/>
          </a:prstGeom>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20000" y="1368000"/>
            <a:ext cx="2986088" cy="5207318"/>
          </a:xfrm>
          <a:prstGeom prst="rect">
            <a:avLst/>
          </a:prstGeom>
        </p:spPr>
      </p:pic>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20000" y="1368000"/>
            <a:ext cx="2986088" cy="5207318"/>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41698">
                                            <p:txEl>
                                              <p:pRg st="1" end="1"/>
                                            </p:txEl>
                                          </p:spTgt>
                                        </p:tgtEl>
                                        <p:attrNameLst>
                                          <p:attrName>style.visibility</p:attrName>
                                        </p:attrNameLst>
                                      </p:cBhvr>
                                      <p:to>
                                        <p:strVal val="visible"/>
                                      </p:to>
                                    </p:set>
                                    <p:animEffect transition="in" filter="wipe(left)">
                                      <p:cBhvr>
                                        <p:cTn id="7" dur="500"/>
                                        <p:tgtEl>
                                          <p:spTgt spid="541698">
                                            <p:txEl>
                                              <p:pRg st="1" end="1"/>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541698">
                                            <p:txEl>
                                              <p:pRg st="2" end="2"/>
                                            </p:txEl>
                                          </p:spTgt>
                                        </p:tgtEl>
                                        <p:attrNameLst>
                                          <p:attrName>style.visibility</p:attrName>
                                        </p:attrNameLst>
                                      </p:cBhvr>
                                      <p:to>
                                        <p:strVal val="visible"/>
                                      </p:to>
                                    </p:set>
                                    <p:animEffect transition="in" filter="wipe(left)">
                                      <p:cBhvr>
                                        <p:cTn id="20" dur="500"/>
                                        <p:tgtEl>
                                          <p:spTgt spid="541698">
                                            <p:txEl>
                                              <p:pRg st="2" end="2"/>
                                            </p:txEl>
                                          </p:spTgt>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childTnLst>
                                </p:cTn>
                              </p:par>
                            </p:childTnLst>
                          </p:cTn>
                        </p:par>
                        <p:par>
                          <p:cTn id="25" fill="hold">
                            <p:stCondLst>
                              <p:cond delay="1000"/>
                            </p:stCondLst>
                            <p:childTnLst>
                              <p:par>
                                <p:cTn id="26" presetID="10" presetClass="entr" presetSubtype="0" fill="hold"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541698">
                                            <p:txEl>
                                              <p:pRg st="3" end="3"/>
                                            </p:txEl>
                                          </p:spTgt>
                                        </p:tgtEl>
                                        <p:attrNameLst>
                                          <p:attrName>style.visibility</p:attrName>
                                        </p:attrNameLst>
                                      </p:cBhvr>
                                      <p:to>
                                        <p:strVal val="visible"/>
                                      </p:to>
                                    </p:set>
                                    <p:animEffect transition="in" filter="wipe(left)">
                                      <p:cBhvr>
                                        <p:cTn id="33" dur="500"/>
                                        <p:tgtEl>
                                          <p:spTgt spid="54169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1698" name="Rectangle 2"/>
          <p:cNvSpPr>
            <a:spLocks noGrp="1" noChangeArrowheads="1"/>
          </p:cNvSpPr>
          <p:nvPr>
            <p:ph idx="1"/>
          </p:nvPr>
        </p:nvSpPr>
        <p:spPr/>
        <p:txBody>
          <a:bodyPr/>
          <a:lstStyle/>
          <a:p>
            <a:pPr marL="107950" lvl="1" eaLnBrk="1" hangingPunct="1"/>
            <a:r>
              <a:rPr lang="en-AU" altLang="en-US" dirty="0"/>
              <a:t>Graphing data on a ratio scale reveals the trend. </a:t>
            </a:r>
          </a:p>
          <a:p>
            <a:pPr marL="107950" lvl="1" eaLnBrk="1" hangingPunct="1"/>
            <a:r>
              <a:rPr lang="en-AU" altLang="en-US" dirty="0"/>
              <a:t>The steeper the line, the faster is the rate at which prices are rising.</a:t>
            </a:r>
          </a:p>
          <a:p>
            <a:pPr marL="107950" lvl="1" eaLnBrk="1" hangingPunct="1"/>
            <a:r>
              <a:rPr lang="en-AU" altLang="en-US" dirty="0"/>
              <a:t>Prices rose rapidly in the 1970s and early 1980s and more slowly in the late 1980s, 1990s, and 2000s.</a:t>
            </a:r>
          </a:p>
        </p:txBody>
      </p:sp>
      <p:sp>
        <p:nvSpPr>
          <p:cNvPr id="165891" name="Title 3"/>
          <p:cNvSpPr>
            <a:spLocks noGrp="1"/>
          </p:cNvSpPr>
          <p:nvPr>
            <p:ph type="title"/>
          </p:nvPr>
        </p:nvSpPr>
        <p:spPr>
          <a:ln/>
        </p:spPr>
        <p:txBody>
          <a:bodyPr/>
          <a:lstStyle/>
          <a:p>
            <a:r>
              <a:rPr lang="en-CA" altLang="en-US"/>
              <a:t>The Time-Series Graph</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0000" y="1368000"/>
            <a:ext cx="2986088" cy="5207318"/>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20000" y="1368000"/>
            <a:ext cx="2986088" cy="5207318"/>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20000" y="1368000"/>
            <a:ext cx="2986088" cy="5207318"/>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20000" y="1368000"/>
            <a:ext cx="2986088" cy="5207318"/>
          </a:xfrm>
          <a:prstGeom prst="rect">
            <a:avLst/>
          </a:prstGeom>
        </p:spPr>
      </p:pic>
      <p:pic>
        <p:nvPicPr>
          <p:cNvPr id="18" name="Picture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20000" y="1368000"/>
            <a:ext cx="2986088" cy="5207318"/>
          </a:xfrm>
          <a:prstGeom prst="rect">
            <a:avLst/>
          </a:prstGeom>
        </p:spPr>
      </p:pic>
      <p:pic>
        <p:nvPicPr>
          <p:cNvPr id="19" name="Picture 1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220000" y="1368000"/>
            <a:ext cx="2986088" cy="5207318"/>
          </a:xfrm>
          <a:prstGeom prst="rect">
            <a:avLst/>
          </a:prstGeom>
        </p:spPr>
      </p:pic>
      <p:pic>
        <p:nvPicPr>
          <p:cNvPr id="20" name="Picture 1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220000" y="1368000"/>
            <a:ext cx="2986088" cy="5207318"/>
          </a:xfrm>
          <a:prstGeom prst="rect">
            <a:avLst/>
          </a:prstGeom>
        </p:spPr>
      </p:pic>
      <p:pic>
        <p:nvPicPr>
          <p:cNvPr id="21" name="Picture 2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220000" y="1368000"/>
            <a:ext cx="2986088" cy="5207318"/>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1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41698">
                                            <p:txEl>
                                              <p:pRg st="1" end="1"/>
                                            </p:txEl>
                                          </p:spTgt>
                                        </p:tgtEl>
                                        <p:attrNameLst>
                                          <p:attrName>style.visibility</p:attrName>
                                        </p:attrNameLst>
                                      </p:cBhvr>
                                      <p:to>
                                        <p:strVal val="visible"/>
                                      </p:to>
                                    </p:set>
                                    <p:animEffect transition="in" filter="wipe(left)">
                                      <p:cBhvr>
                                        <p:cTn id="12" dur="500"/>
                                        <p:tgtEl>
                                          <p:spTgt spid="54169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41698">
                                            <p:txEl>
                                              <p:pRg st="2" end="2"/>
                                            </p:txEl>
                                          </p:spTgt>
                                        </p:tgtEl>
                                        <p:attrNameLst>
                                          <p:attrName>style.visibility</p:attrName>
                                        </p:attrNameLst>
                                      </p:cBhvr>
                                      <p:to>
                                        <p:strVal val="visible"/>
                                      </p:to>
                                    </p:set>
                                    <p:animEffect transition="in" filter="wipe(left)">
                                      <p:cBhvr>
                                        <p:cTn id="17" dur="500"/>
                                        <p:tgtEl>
                                          <p:spTgt spid="541698">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par>
                                <p:cTn id="21" presetID="22" presetClass="entr" presetSubtype="8"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left)">
                                      <p:cBhvr>
                                        <p:cTn id="23" dur="1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2995" name="Rectangle 3"/>
          <p:cNvSpPr>
            <a:spLocks noGrp="1" noChangeArrowheads="1"/>
          </p:cNvSpPr>
          <p:nvPr>
            <p:ph idx="1"/>
          </p:nvPr>
        </p:nvSpPr>
        <p:spPr/>
        <p:txBody>
          <a:bodyPr/>
          <a:lstStyle/>
          <a:p>
            <a:pPr marL="107950" eaLnBrk="1" hangingPunct="1"/>
            <a:r>
              <a:rPr lang="en-US" altLang="en-US" dirty="0"/>
              <a:t>GDP and the Circular Flow of Expenditure and Income</a:t>
            </a:r>
          </a:p>
          <a:p>
            <a:pPr marL="107950" lvl="1" eaLnBrk="1" hangingPunct="1"/>
            <a:r>
              <a:rPr dirty="0"/>
              <a:t>GDP measures the value of production, which also equals total expenditure on final goods and total income. </a:t>
            </a:r>
          </a:p>
          <a:p>
            <a:pPr marL="107950" lvl="1" eaLnBrk="1" hangingPunct="1"/>
            <a:r>
              <a:rPr dirty="0"/>
              <a:t>The equality of income and value of production shows the link between productivity and living standards.</a:t>
            </a:r>
          </a:p>
          <a:p>
            <a:pPr marL="107950" lvl="1" eaLnBrk="1" hangingPunct="1"/>
            <a:r>
              <a:rPr dirty="0"/>
              <a:t>The circular flow diagram in Figure </a:t>
            </a:r>
            <a:r>
              <a:rPr lang="en-AU" dirty="0"/>
              <a:t>4.</a:t>
            </a:r>
            <a:r>
              <a:rPr dirty="0"/>
              <a:t>1 illustrates the equality of income and expenditure. </a:t>
            </a:r>
          </a:p>
        </p:txBody>
      </p:sp>
      <p:sp>
        <p:nvSpPr>
          <p:cNvPr id="22530" name="Rectangle 5"/>
          <p:cNvSpPr>
            <a:spLocks noGrp="1" noChangeArrowheads="1"/>
          </p:cNvSpPr>
          <p:nvPr>
            <p:ph type="title"/>
          </p:nvPr>
        </p:nvSpPr>
        <p:spPr>
          <a:noFill/>
        </p:spPr>
        <p:txBody>
          <a:bodyPr/>
          <a:lstStyle/>
          <a:p>
            <a:pPr eaLnBrk="1" hangingPunct="1"/>
            <a:r>
              <a:rPr lang="en-US" altLang="en-US"/>
              <a:t>Gross Domestic Product </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2995">
                                            <p:txEl>
                                              <p:pRg st="1" end="1"/>
                                            </p:txEl>
                                          </p:spTgt>
                                        </p:tgtEl>
                                        <p:attrNameLst>
                                          <p:attrName>style.visibility</p:attrName>
                                        </p:attrNameLst>
                                      </p:cBhvr>
                                      <p:to>
                                        <p:strVal val="visible"/>
                                      </p:to>
                                    </p:set>
                                    <p:animEffect transition="in" filter="wipe(left)">
                                      <p:cBhvr>
                                        <p:cTn id="7" dur="1000"/>
                                        <p:tgtEl>
                                          <p:spTgt spid="21299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2995">
                                            <p:txEl>
                                              <p:pRg st="2" end="2"/>
                                            </p:txEl>
                                          </p:spTgt>
                                        </p:tgtEl>
                                        <p:attrNameLst>
                                          <p:attrName>style.visibility</p:attrName>
                                        </p:attrNameLst>
                                      </p:cBhvr>
                                      <p:to>
                                        <p:strVal val="visible"/>
                                      </p:to>
                                    </p:set>
                                    <p:animEffect transition="in" filter="wipe(left)">
                                      <p:cBhvr>
                                        <p:cTn id="12" dur="1000"/>
                                        <p:tgtEl>
                                          <p:spTgt spid="21299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2995">
                                            <p:txEl>
                                              <p:pRg st="3" end="3"/>
                                            </p:txEl>
                                          </p:spTgt>
                                        </p:tgtEl>
                                        <p:attrNameLst>
                                          <p:attrName>style.visibility</p:attrName>
                                        </p:attrNameLst>
                                      </p:cBhvr>
                                      <p:to>
                                        <p:strVal val="visible"/>
                                      </p:to>
                                    </p:set>
                                    <p:animEffect transition="in" filter="wipe(left)">
                                      <p:cBhvr>
                                        <p:cTn id="17" dur="1000"/>
                                        <p:tgtEl>
                                          <p:spTgt spid="2129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5" grpId="0" build="p" bldLvl="3"/>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p:txBody>
          <a:bodyPr/>
          <a:lstStyle/>
          <a:p>
            <a:pPr marL="107950" lvl="1" eaLnBrk="1" hangingPunct="1"/>
            <a:r>
              <a:t>The circular flow diagram shows the transactions among households, firms, governments, and the rest of the world.</a:t>
            </a:r>
          </a:p>
        </p:txBody>
      </p:sp>
      <p:sp>
        <p:nvSpPr>
          <p:cNvPr id="24578" name="Rectangle 50"/>
          <p:cNvSpPr>
            <a:spLocks noGrp="1" noChangeArrowheads="1"/>
          </p:cNvSpPr>
          <p:nvPr>
            <p:ph type="title"/>
          </p:nvPr>
        </p:nvSpPr>
        <p:spPr>
          <a:noFill/>
        </p:spPr>
        <p:txBody>
          <a:bodyPr/>
          <a:lstStyle/>
          <a:p>
            <a:pPr eaLnBrk="1" hangingPunct="1"/>
            <a:r>
              <a:rPr lang="en-US" altLang="en-US"/>
              <a:t>Gross Domestic Product </a:t>
            </a:r>
          </a:p>
        </p:txBody>
      </p:sp>
      <p:pic>
        <p:nvPicPr>
          <p:cNvPr id="24580" name="Picture 60" descr="fig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7563" y="2555875"/>
            <a:ext cx="4922837" cy="409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4733" name="Picture 61" descr="fig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7563" y="2555875"/>
            <a:ext cx="4922837" cy="409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hlinkClick r:id="rId5" action="ppaction://hlinksldjump" tooltip="Click to expand the figure"/>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84733"/>
                                        </p:tgtEl>
                                        <p:attrNameLst>
                                          <p:attrName>style.visibility</p:attrName>
                                        </p:attrNameLst>
                                      </p:cBhvr>
                                      <p:to>
                                        <p:strVal val="visible"/>
                                      </p:to>
                                    </p:set>
                                    <p:animEffect transition="in" filter="fade">
                                      <p:cBhvr>
                                        <p:cTn id="7" dur="500"/>
                                        <p:tgtEl>
                                          <p:spTgt spid="2847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9dcecf5b60842c693fd95151ce17203b42ffb2"/>
</p:tagLst>
</file>

<file path=ppt/theme/theme1.xml><?xml version="1.0" encoding="utf-8"?>
<a:theme xmlns:a="http://schemas.openxmlformats.org/drawingml/2006/main" name="2_US6e">
  <a:themeElements>
    <a:clrScheme name="1_US6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US6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US6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US6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US6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US6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US6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US6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US6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US6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US6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US6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US6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US6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US6e">
  <a:themeElements>
    <a:clrScheme name="1_US6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US6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US6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US6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US6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US6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US6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US6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US6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US6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US6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US6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US6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US6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Custom Design">
  <a:themeElements>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9_Custom Design">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10_Custom Design">
  <a:themeElements>
    <a:clrScheme name="4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US6e</Template>
  <TotalTime>7067</TotalTime>
  <Words>5903</Words>
  <Application>Microsoft Office PowerPoint</Application>
  <PresentationFormat>On-screen Show (4:3)</PresentationFormat>
  <Paragraphs>425</Paragraphs>
  <Slides>77</Slides>
  <Notes>77</Notes>
  <HiddenSlides>9</HiddenSlides>
  <MMClips>0</MMClips>
  <ScaleCrop>false</ScaleCrop>
  <HeadingPairs>
    <vt:vector size="8" baseType="variant">
      <vt:variant>
        <vt:lpstr>Fonts Used</vt:lpstr>
      </vt:variant>
      <vt:variant>
        <vt:i4>10</vt:i4>
      </vt:variant>
      <vt:variant>
        <vt:lpstr>Theme</vt:lpstr>
      </vt:variant>
      <vt:variant>
        <vt:i4>7</vt:i4>
      </vt:variant>
      <vt:variant>
        <vt:lpstr>Embedded OLE Servers</vt:lpstr>
      </vt:variant>
      <vt:variant>
        <vt:i4>1</vt:i4>
      </vt:variant>
      <vt:variant>
        <vt:lpstr>Slide Titles</vt:lpstr>
      </vt:variant>
      <vt:variant>
        <vt:i4>77</vt:i4>
      </vt:variant>
    </vt:vector>
  </HeadingPairs>
  <TitlesOfParts>
    <vt:vector size="95" baseType="lpstr">
      <vt:lpstr>MS PGothic</vt:lpstr>
      <vt:lpstr>Arial</vt:lpstr>
      <vt:lpstr>Calibri</vt:lpstr>
      <vt:lpstr>Futura Book</vt:lpstr>
      <vt:lpstr>Futura Condensed</vt:lpstr>
      <vt:lpstr>Gill Sans MT</vt:lpstr>
      <vt:lpstr>Mundo Sans Std Light</vt:lpstr>
      <vt:lpstr>Symbol</vt:lpstr>
      <vt:lpstr>Webdings</vt:lpstr>
      <vt:lpstr>Wingdings</vt:lpstr>
      <vt:lpstr>2_US6e</vt:lpstr>
      <vt:lpstr>3_US6e</vt:lpstr>
      <vt:lpstr>3_Custom Design</vt:lpstr>
      <vt:lpstr>3_Office Theme</vt:lpstr>
      <vt:lpstr>9_Custom Design</vt:lpstr>
      <vt:lpstr>Office Theme</vt:lpstr>
      <vt:lpstr>10_Custom Design</vt:lpstr>
      <vt:lpstr>Image</vt:lpstr>
      <vt:lpstr>PowerPoint Presentation</vt:lpstr>
      <vt:lpstr>PowerPoint Presentation</vt:lpstr>
      <vt:lpstr>After studying this chapter, you will be able to:</vt:lpstr>
      <vt:lpstr>Gross Domestic Product </vt:lpstr>
      <vt:lpstr>Gross Domestic Product </vt:lpstr>
      <vt:lpstr>Gross Domestic Product </vt:lpstr>
      <vt:lpstr>Gross Domestic Product </vt:lpstr>
      <vt:lpstr>Gross Domestic Product </vt:lpstr>
      <vt:lpstr>Gross Domestic Product </vt:lpstr>
      <vt:lpstr>PowerPoint Presentation</vt:lpstr>
      <vt:lpstr>Gross Domestic Product </vt:lpstr>
      <vt:lpstr>Gross Domestic Product </vt:lpstr>
      <vt:lpstr>Gross Domestic Product </vt:lpstr>
      <vt:lpstr>Gross Domestic Product </vt:lpstr>
      <vt:lpstr>Gross Domestic Product </vt:lpstr>
      <vt:lpstr>Gross Domestic Product </vt:lpstr>
      <vt:lpstr>Gross Domestic Product </vt:lpstr>
      <vt:lpstr>Gross Domestic Product </vt:lpstr>
      <vt:lpstr>Gross Domestic Product </vt:lpstr>
      <vt:lpstr>Gross Domestic Product </vt:lpstr>
      <vt:lpstr>Gross Domestic Product </vt:lpstr>
      <vt:lpstr>Gross Domestic Product </vt:lpstr>
      <vt:lpstr>Gross Domestic Product </vt:lpstr>
      <vt:lpstr>Gross Domestic Product </vt:lpstr>
      <vt:lpstr>Gross Domestic Product </vt:lpstr>
      <vt:lpstr>Measuring U.S. GDP</vt:lpstr>
      <vt:lpstr>Measuring U.S. GDP</vt:lpstr>
      <vt:lpstr>Measuring U.S. GDP</vt:lpstr>
      <vt:lpstr>PowerPoint Presentation</vt:lpstr>
      <vt:lpstr>PowerPoint Presentation</vt:lpstr>
      <vt:lpstr>Measuring U.S. GDP</vt:lpstr>
      <vt:lpstr>Measuring U.S. GDP</vt:lpstr>
      <vt:lpstr>PowerPoint Presentation</vt:lpstr>
      <vt:lpstr>Measuring U.S. GDP</vt:lpstr>
      <vt:lpstr>Measuring U.S. GDP</vt:lpstr>
      <vt:lpstr>PowerPoint Presentation</vt:lpstr>
      <vt:lpstr>Measuring U.S. GDP</vt:lpstr>
      <vt:lpstr>Measuring U.S. GDP</vt:lpstr>
      <vt:lpstr>Measuring U.S. GDP</vt:lpstr>
      <vt:lpstr>Measuring U.S. GDP</vt:lpstr>
      <vt:lpstr>The Uses and Limitations of Real GDP</vt:lpstr>
      <vt:lpstr>The Uses and Limitations of Real GDP</vt:lpstr>
      <vt:lpstr>The Uses and Limitations of Real GDP</vt:lpstr>
      <vt:lpstr>The Uses and Limitations of Real GDP</vt:lpstr>
      <vt:lpstr>The Uses and Limitations of Real GDP</vt:lpstr>
      <vt:lpstr>PowerPoint Presentation</vt:lpstr>
      <vt:lpstr>The Uses and Limitations of Real GDP</vt:lpstr>
      <vt:lpstr>The Uses and Limitations of Real GDP</vt:lpstr>
      <vt:lpstr>The Uses and Limitations of Real GDP</vt:lpstr>
      <vt:lpstr>PowerPoint Presentation</vt:lpstr>
      <vt:lpstr>The Uses and Limitations of Real GDP</vt:lpstr>
      <vt:lpstr>The Uses and Limitations of Real GDP</vt:lpstr>
      <vt:lpstr>PowerPoint Presentation</vt:lpstr>
      <vt:lpstr>The Uses and Limitations of Real GDP</vt:lpstr>
      <vt:lpstr>The Uses and Limitations of Real GDP</vt:lpstr>
      <vt:lpstr>The Uses and Limitations of Real GDP</vt:lpstr>
      <vt:lpstr>PowerPoint Presentation</vt:lpstr>
      <vt:lpstr>The Uses and Limitations of Real GDP</vt:lpstr>
      <vt:lpstr>The Uses and Limitations of Real GDP</vt:lpstr>
      <vt:lpstr>Mathematical Note:  Chained-Dollar Real GDP</vt:lpstr>
      <vt:lpstr>Mathematical Note:  Chained-Dollar Real GDP</vt:lpstr>
      <vt:lpstr>Mathematical Note:  Chained-Dollar Real GDP</vt:lpstr>
      <vt:lpstr>Mathematical Note:  Chained-Dollar Real GDP</vt:lpstr>
      <vt:lpstr>Mathematical Note:  Chained-Dollar Real GDP</vt:lpstr>
      <vt:lpstr>Mathematical Note:  Chained-Dollar Real GDP</vt:lpstr>
      <vt:lpstr>Mathematical Note:  Chained-Dollar Real GDP</vt:lpstr>
      <vt:lpstr>PowerPoint Presentation</vt:lpstr>
      <vt:lpstr>After studying this chapter, you will be able to:</vt:lpstr>
      <vt:lpstr>The Time-Series Graph</vt:lpstr>
      <vt:lpstr>PowerPoint Presentation</vt:lpstr>
      <vt:lpstr>The Time-Series Graph</vt:lpstr>
      <vt:lpstr>The Time-Series Graph</vt:lpstr>
      <vt:lpstr>The Time-Series Graph</vt:lpstr>
      <vt:lpstr>The Time-Series Graph</vt:lpstr>
      <vt:lpstr>PowerPoint Presentation</vt:lpstr>
      <vt:lpstr>The Time-Series Graph</vt:lpstr>
      <vt:lpstr>The Time-Series Graph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Robin Bade</dc:creator>
  <cp:lastModifiedBy>Robin</cp:lastModifiedBy>
  <cp:revision>172</cp:revision>
  <dcterms:created xsi:type="dcterms:W3CDTF">2002-04-24T05:17:56Z</dcterms:created>
  <dcterms:modified xsi:type="dcterms:W3CDTF">2017-11-16T07:01:59Z</dcterms:modified>
</cp:coreProperties>
</file>